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B27BC3-087C-4DF7-AC5F-DAC4CC034270}">
  <a:tblStyle styleId="{57B27BC3-087C-4DF7-AC5F-DAC4CC0342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8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1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977efa3f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977efa3f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977efa3f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977efa3f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977efa3f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977efa3f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977efa3f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977efa3f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977efa3f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977efa3f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977efa3f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977efa3f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9922b867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9922b867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977efa3f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977efa3f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977efa3f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977efa3f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977efa3f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977efa3f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77efa3f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977efa3f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977efa3f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977efa3f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977efa3f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977efa3f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977efa3f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977efa3f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9922b867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9922b867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977efa3f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977efa3f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977efa3f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977efa3f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_AND_BOD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2438" y="889861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 Air Pollution Challenge</a:t>
            </a:r>
            <a:endParaRPr/>
          </a:p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Hannah, Tomos, and Daniel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Modelling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4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Evaluation metrics used: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RMSE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baseline="30000" lang="en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  <a:t>To check for overfitting, metrics compared on train and test data subsets </a:t>
            </a:r>
            <a:endParaRPr i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Baseline Model: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Dummy Regressor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  <a:t>Predict mean </a:t>
            </a:r>
            <a: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  <a:t>target</a:t>
            </a:r>
            <a: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  <a:t> value from the training subset for all new observations</a:t>
            </a:r>
            <a:b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</a:br>
            <a:endParaRPr i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○"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Result: 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RMSE 48.50 </a:t>
            </a:r>
            <a: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  <a:t>(Note: target mean for training data is 61.24)</a:t>
            </a:r>
            <a:endParaRPr i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1 - KNN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asted-movie.png"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2" y="1408101"/>
            <a:ext cx="4071938" cy="263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3033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{57B27BC3-087C-4DF7-AC5F-DAC4CC034270}</a:tableStyleId>
              </a:tblPr>
              <a:tblGrid>
                <a:gridCol w="1430150"/>
                <a:gridCol w="1430150"/>
                <a:gridCol w="143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</a:t>
                      </a:r>
                      <a:r>
                        <a:rPr b="1" baseline="30000" lang="en">
                          <a:solidFill>
                            <a:schemeClr val="dk2"/>
                          </a:solidFill>
                        </a:rPr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357000" y="3186575"/>
            <a:ext cx="429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Conclusions: 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RMSE relatively poor but not too overfit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2 - Random Forest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asted-movie.png" id="158" name="Google Shape;1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9806" y="1417657"/>
            <a:ext cx="4041526" cy="3180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26"/>
          <p:cNvGraphicFramePr/>
          <p:nvPr/>
        </p:nvGraphicFramePr>
        <p:xfrm>
          <a:off x="3033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{57B27BC3-087C-4DF7-AC5F-DAC4CC034270}</a:tableStyleId>
              </a:tblPr>
              <a:tblGrid>
                <a:gridCol w="1430150"/>
                <a:gridCol w="1430150"/>
                <a:gridCol w="143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</a:t>
                      </a:r>
                      <a:r>
                        <a:rPr b="1" baseline="30000" lang="en">
                          <a:solidFill>
                            <a:schemeClr val="dk2"/>
                          </a:solidFill>
                        </a:rPr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6"/>
          <p:cNvSpPr txBox="1"/>
          <p:nvPr/>
        </p:nvSpPr>
        <p:spPr>
          <a:xfrm>
            <a:off x="357000" y="3199800"/>
            <a:ext cx="4121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Conclusions: 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Overfit, RMSE relatively poor but better than KNN</a:t>
            </a:r>
            <a:endParaRPr i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3 - XGBoost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asted-movie.png"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825" y="1381650"/>
            <a:ext cx="4254875" cy="27569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7"/>
          <p:cNvGraphicFramePr/>
          <p:nvPr/>
        </p:nvGraphicFramePr>
        <p:xfrm>
          <a:off x="2271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{57B27BC3-087C-4DF7-AC5F-DAC4CC034270}</a:tableStyleId>
              </a:tblPr>
              <a:tblGrid>
                <a:gridCol w="1430150"/>
                <a:gridCol w="1430150"/>
                <a:gridCol w="143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</a:t>
                      </a:r>
                      <a:r>
                        <a:rPr b="1" baseline="30000" lang="en">
                          <a:solidFill>
                            <a:schemeClr val="dk2"/>
                          </a:solidFill>
                        </a:rPr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27"/>
          <p:cNvSpPr txBox="1"/>
          <p:nvPr/>
        </p:nvSpPr>
        <p:spPr>
          <a:xfrm>
            <a:off x="357000" y="3199800"/>
            <a:ext cx="4121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Conclusions: 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Overfit despite including regularization, RMSE and R</a:t>
            </a:r>
            <a:r>
              <a:rPr b="1" baseline="30000" lang="en">
                <a:solidFill>
                  <a:schemeClr val="dk2"/>
                </a:solidFill>
              </a:rPr>
              <a:t>2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best of the three</a:t>
            </a:r>
            <a:endParaRPr i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3 - XGBoost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303300" y="1150350"/>
            <a:ext cx="40140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Measure of feature importance is determined by how much a feature improves the model’s split quality (Gain) in terms of error</a:t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Here, gain calculates the average improvement in RMSE gained by each split made on a feature</a:t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00" y="1203575"/>
            <a:ext cx="4674199" cy="373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Lag Feature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409900" y="1150350"/>
            <a:ext cx="37551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of an extra feature which much more </a:t>
            </a: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greatly</a:t>
            </a: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reduces prediction errors</a:t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00" y="1203575"/>
            <a:ext cx="4674201" cy="3729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Comparison and Analysis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8" name="Google Shape;188;p30"/>
          <p:cNvGraphicFramePr/>
          <p:nvPr/>
        </p:nvGraphicFramePr>
        <p:xfrm>
          <a:off x="303300" y="185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{57B27BC3-087C-4DF7-AC5F-DAC4CC034270}</a:tableStyleId>
              </a:tblPr>
              <a:tblGrid>
                <a:gridCol w="823925"/>
                <a:gridCol w="1211025"/>
                <a:gridCol w="1211025"/>
                <a:gridCol w="1211025"/>
                <a:gridCol w="1211025"/>
                <a:gridCol w="1211025"/>
                <a:gridCol w="145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 + lag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RF + lag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XGBoost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XGBoost + lag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</a:t>
                      </a:r>
                      <a:r>
                        <a:rPr b="1" baseline="30000" lang="en"/>
                        <a:t>2</a:t>
                      </a:r>
                      <a:endParaRPr b="1" baseline="30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30"/>
          <p:cNvSpPr txBox="1"/>
          <p:nvPr/>
        </p:nvSpPr>
        <p:spPr>
          <a:xfrm>
            <a:off x="303300" y="1188150"/>
            <a:ext cx="44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Results from test data</a:t>
            </a:r>
            <a:endParaRPr i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Conclusions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452450" y="1439800"/>
            <a:ext cx="82392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Satellite data can be used to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approximate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PM2.5 within a reasonable margin in places where there are not ground-based sensors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According to our results, 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XGBoost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is the best choice of model for predicting PM2.5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Future methods that could lead to better predictions:</a:t>
            </a:r>
            <a:b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Stacking / Further Ensemble Methods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Further feature refinement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Weekend/Non-Weekend Consideration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Extreme value removal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Motivation</a:t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396675" y="10376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PM2.5:</a:t>
            </a:r>
            <a:r>
              <a:rPr lang="en" sz="1400"/>
              <a:t>  fine particulate air pollution &lt; 2.5 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μm</a:t>
            </a:r>
            <a:r>
              <a:rPr lang="en" sz="1400"/>
              <a:t> (natural or manmade)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Accurate PM2.5 tracking crucial - respiratory diseases (COVID-19), cardiovascular disease, cancer.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000"/>
              <a:t>Some regions</a:t>
            </a:r>
            <a:r>
              <a:rPr i="1" lang="en" sz="1000"/>
              <a:t> saw improved air quality during COVID-19 lockdowns, others, especially African cities, experienced worsening pollution.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from ground-based sensors lacking across much of African </a:t>
            </a:r>
            <a:r>
              <a:rPr lang="en" sz="1400"/>
              <a:t>continent</a:t>
            </a:r>
            <a:r>
              <a:rPr lang="en" sz="1400"/>
              <a:t>. This challenge aims to predict daily PM2.5 concentrations for various cities without ground-based sensors.</a:t>
            </a:r>
            <a:endParaRPr sz="14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94" y="2907200"/>
            <a:ext cx="4499005" cy="22362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6625" y="4929100"/>
            <a:ext cx="542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Schroeder, C. C.. </a:t>
            </a:r>
            <a:r>
              <a:rPr i="1" lang="en" sz="600">
                <a:solidFill>
                  <a:schemeClr val="dk2"/>
                </a:solidFill>
              </a:rPr>
              <a:t>Tackling Air Pollution in Africa With Data</a:t>
            </a:r>
            <a:r>
              <a:rPr lang="en" sz="600">
                <a:solidFill>
                  <a:schemeClr val="dk2"/>
                </a:solidFill>
              </a:rPr>
              <a:t>. Think Global Health. 2024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approached this challenge by creating models which use satellite data in order to predict PM2.5 and our performance metric is </a:t>
            </a:r>
            <a:r>
              <a:rPr b="1" lang="en"/>
              <a:t>RMSE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Root Mean-Squared Error</a:t>
            </a:r>
            <a:r>
              <a:rPr i="1" lang="en"/>
              <a:t> is often used for regression-based prediction tasks as it is able to capture how far the predicted values are from actually known values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models used will help improve air quality monitoring in locations lacking ground based sensors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Data Source</a:t>
            </a:r>
            <a:endParaRPr/>
          </a:p>
        </p:txBody>
      </p: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Ground-based sensors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– providing daily mean, min, max, variance, and count of PM2.5 readings (μg/m</a:t>
            </a:r>
            <a:r>
              <a:rPr baseline="30000" lang="en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Global Forecast System (GFS) weather data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– including temperature, humidity, and wind speed.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Sentinel 5P satellite data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– tracking levels of atmospheric HCHO (formaldehyde), SO</a:t>
            </a:r>
            <a:r>
              <a:rPr baseline="-25000" lang="en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, NO₂, CH₄, O</a:t>
            </a:r>
            <a:r>
              <a:rPr baseline="-25000" lang="en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and aerosols.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Challenges with Data</a:t>
            </a:r>
            <a:endParaRPr/>
          </a:p>
        </p:txBody>
      </p:sp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396675" y="1190025"/>
            <a:ext cx="83349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83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in data set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Missing data points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700" y="1771850"/>
            <a:ext cx="4829901" cy="20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76625" y="4852900"/>
            <a:ext cx="390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Lie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Y. </a:t>
            </a:r>
            <a:r>
              <a:rPr i="1"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i="1"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Science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396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6501 (2021).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Data Cleaning - Target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" y="1203575"/>
            <a:ext cx="4409059" cy="28595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0"/>
          <p:cNvGraphicFramePr/>
          <p:nvPr/>
        </p:nvGraphicFramePr>
        <p:xfrm>
          <a:off x="5040325" y="128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{57B27BC3-087C-4DF7-AC5F-DAC4CC034270}</a:tableStyleId>
              </a:tblPr>
              <a:tblGrid>
                <a:gridCol w="1210800"/>
                <a:gridCol w="1210800"/>
                <a:gridCol w="1210800"/>
              </a:tblGrid>
              <a:tr h="2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PM 2.5 (</a:t>
                      </a:r>
                      <a:r>
                        <a:rPr b="1" lang="en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μg/m</a:t>
                      </a:r>
                      <a:r>
                        <a:rPr b="1" baseline="30000" lang="en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r>
                        <a:rPr b="1" lang="en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)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Air Quality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Health Impact</a:t>
                      </a:r>
                      <a:endParaRPr b="1" sz="900"/>
                    </a:p>
                  </a:txBody>
                  <a:tcPr marT="91425" marB="91425" marR="91425" marL="91425" anchor="ctr"/>
                </a:tc>
              </a:tr>
              <a:tr h="2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0 -12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Good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 risk most people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12 - 35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Moderate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Risk sensitive groups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35 - 55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Unhealthy (</a:t>
                      </a:r>
                      <a:r>
                        <a:rPr lang="en" sz="900"/>
                        <a:t>sensitive</a:t>
                      </a:r>
                      <a:r>
                        <a:rPr lang="en" sz="900"/>
                        <a:t>)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Breathing issues sensitive people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55 -150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Unhealthy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Everyone may feel effects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150 - 250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Very unhealthy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Serious health effects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250 +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Hazardous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Emergency conditions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Data Cleaning - Target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659" y="1252538"/>
            <a:ext cx="4277742" cy="276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75" y="1203575"/>
            <a:ext cx="4409059" cy="285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Data Cleaning - Features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09900" y="1150350"/>
            <a:ext cx="37551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selection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correlation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00" y="1203575"/>
            <a:ext cx="4435625" cy="37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Feature Engineering</a:t>
            </a:r>
            <a:endParaRPr/>
          </a:p>
        </p:txBody>
      </p:sp>
      <p:sp>
        <p:nvSpPr>
          <p:cNvPr id="138" name="Google Shape;138;p23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Imputation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Mean -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normally distributed features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edian -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skewed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 features, outliers 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Scaling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Robust scaler -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uses median and IQR, effective for skewed data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