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Roboto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  <p:embeddedFont>
      <p:font typeface="Helvetica Neue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975931F-C23D-4F51-98BA-6F9BB65038D4}">
  <a:tblStyle styleId="{4975931F-C23D-4F51-98BA-6F9BB65038D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33" Type="http://schemas.openxmlformats.org/officeDocument/2006/relationships/font" Target="fonts/Lato-italic.fntdata"/><Relationship Id="rId10" Type="http://schemas.openxmlformats.org/officeDocument/2006/relationships/slide" Target="slides/slide4.xml"/><Relationship Id="rId32" Type="http://schemas.openxmlformats.org/officeDocument/2006/relationships/font" Target="fonts/Lato-bold.fntdata"/><Relationship Id="rId13" Type="http://schemas.openxmlformats.org/officeDocument/2006/relationships/slide" Target="slides/slide7.xml"/><Relationship Id="rId35" Type="http://schemas.openxmlformats.org/officeDocument/2006/relationships/font" Target="fonts/HelveticaNeue-regular.fntdata"/><Relationship Id="rId12" Type="http://schemas.openxmlformats.org/officeDocument/2006/relationships/slide" Target="slides/slide6.xml"/><Relationship Id="rId34" Type="http://schemas.openxmlformats.org/officeDocument/2006/relationships/font" Target="fonts/Lato-boldItalic.fntdata"/><Relationship Id="rId15" Type="http://schemas.openxmlformats.org/officeDocument/2006/relationships/slide" Target="slides/slide9.xml"/><Relationship Id="rId37" Type="http://schemas.openxmlformats.org/officeDocument/2006/relationships/font" Target="fonts/HelveticaNeue-italic.fntdata"/><Relationship Id="rId14" Type="http://schemas.openxmlformats.org/officeDocument/2006/relationships/slide" Target="slides/slide8.xml"/><Relationship Id="rId36" Type="http://schemas.openxmlformats.org/officeDocument/2006/relationships/font" Target="fonts/HelveticaNeue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HelveticaNeue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2977efa3f5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2977efa3f5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2977efa3f5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2977efa3f5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2977efa3f5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2977efa3f5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2977efa3f5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2977efa3f5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2977efa3f5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2977efa3f5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29922b867d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29922b867d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2977efa3f5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2977efa3f5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2977efa3f5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2977efa3f5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2977efa3f5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2977efa3f5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2977efa3f5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2977efa3f5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2977efa3f5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2977efa3f5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2977efa3f5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2977efa3f5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2977efa3f5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2977efa3f5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2977efa3f5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2977efa3f5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2977efa3f5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2977efa3f5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2977efa3f5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2977efa3f5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idx="1" type="body"/>
          </p:nvPr>
        </p:nvSpPr>
        <p:spPr>
          <a:xfrm>
            <a:off x="450503" y="4447448"/>
            <a:ext cx="82392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1" sz="1400"/>
            </a:lvl1pPr>
            <a:lvl2pPr indent="-279400" lvl="1" marL="914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2pPr>
            <a:lvl3pPr indent="-279400" lvl="2" marL="1371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3pPr>
            <a:lvl4pPr indent="-279400" lvl="3" marL="1828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4pPr>
            <a:lvl5pPr indent="-279400" lvl="4" marL="22860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type="title"/>
          </p:nvPr>
        </p:nvSpPr>
        <p:spPr>
          <a:xfrm>
            <a:off x="452436" y="965622"/>
            <a:ext cx="82392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sz="44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2" type="body"/>
          </p:nvPr>
        </p:nvSpPr>
        <p:spPr>
          <a:xfrm>
            <a:off x="450503" y="2708696"/>
            <a:ext cx="82392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_AND_BODY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452438" y="404813"/>
            <a:ext cx="82392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452438" y="889861"/>
            <a:ext cx="82392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1pPr>
            <a:lvl2pPr indent="-279400" lvl="1" marL="914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2pPr>
            <a:lvl3pPr indent="-279400" lvl="2" marL="1371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3pPr>
            <a:lvl4pPr indent="-279400" lvl="3" marL="1828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4pPr>
            <a:lvl5pPr indent="-279400" lvl="4" marL="22860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2" type="body"/>
          </p:nvPr>
        </p:nvSpPr>
        <p:spPr>
          <a:xfrm>
            <a:off x="452438" y="1593189"/>
            <a:ext cx="82392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79400" lvl="0" marL="457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1pPr>
            <a:lvl2pPr indent="-279400" lvl="1" marL="914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2pPr>
            <a:lvl3pPr indent="-279400" lvl="2" marL="1371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3pPr>
            <a:lvl4pPr indent="-279400" lvl="3" marL="1828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4pPr>
            <a:lvl5pPr indent="-279400" lvl="4" marL="22860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Urban Air Pollution Challenge</a:t>
            </a:r>
            <a:endParaRPr/>
          </a:p>
        </p:txBody>
      </p:sp>
      <p:sp>
        <p:nvSpPr>
          <p:cNvPr id="83" name="Google Shape;83;p15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Hannah, Tomos, and Daniel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Helvetica Neue"/>
                <a:ea typeface="Helvetica Neue"/>
                <a:cs typeface="Helvetica Neue"/>
                <a:sym typeface="Helvetica Neue"/>
              </a:rPr>
              <a:t>Model 1 - KNN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pasted-movie.png" id="143" name="Google Shape;14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2" y="1408101"/>
            <a:ext cx="4071938" cy="26384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4" name="Google Shape;144;p24"/>
          <p:cNvGraphicFramePr/>
          <p:nvPr/>
        </p:nvGraphicFramePr>
        <p:xfrm>
          <a:off x="303300" y="1675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{4975931F-C23D-4F51-98BA-6F9BB65038D4}</a:tableStyleId>
              </a:tblPr>
              <a:tblGrid>
                <a:gridCol w="1430150"/>
                <a:gridCol w="1430150"/>
                <a:gridCol w="1430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Train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Test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RMSE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35.10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36.43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R</a:t>
                      </a:r>
                      <a:r>
                        <a:rPr b="1" baseline="30000" lang="en">
                          <a:solidFill>
                            <a:schemeClr val="dk2"/>
                          </a:solidFill>
                        </a:rPr>
                        <a:t>2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5" name="Google Shape;145;p24"/>
          <p:cNvSpPr txBox="1"/>
          <p:nvPr/>
        </p:nvSpPr>
        <p:spPr>
          <a:xfrm>
            <a:off x="357000" y="3186575"/>
            <a:ext cx="4290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Conclusions: </a:t>
            </a:r>
            <a:r>
              <a:rPr i="1"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i="1"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RMSE relatively poor but not too overfit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Helvetica Neue"/>
                <a:ea typeface="Helvetica Neue"/>
                <a:cs typeface="Helvetica Neue"/>
                <a:sym typeface="Helvetica Neue"/>
              </a:rPr>
              <a:t>Model 2 - Random Forest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pasted-movie.png" id="151" name="Google Shape;15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9806" y="1417657"/>
            <a:ext cx="4041526" cy="318088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2" name="Google Shape;152;p25"/>
          <p:cNvGraphicFramePr/>
          <p:nvPr/>
        </p:nvGraphicFramePr>
        <p:xfrm>
          <a:off x="303300" y="1675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{4975931F-C23D-4F51-98BA-6F9BB65038D4}</a:tableStyleId>
              </a:tblPr>
              <a:tblGrid>
                <a:gridCol w="1430150"/>
                <a:gridCol w="1430150"/>
                <a:gridCol w="1430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Train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Test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RMSE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24.53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35.04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R</a:t>
                      </a:r>
                      <a:r>
                        <a:rPr b="1" baseline="30000" lang="en">
                          <a:solidFill>
                            <a:schemeClr val="dk2"/>
                          </a:solidFill>
                        </a:rPr>
                        <a:t>2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3" name="Google Shape;153;p25"/>
          <p:cNvSpPr txBox="1"/>
          <p:nvPr/>
        </p:nvSpPr>
        <p:spPr>
          <a:xfrm>
            <a:off x="357000" y="3199800"/>
            <a:ext cx="4121100" cy="11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Conclusions: </a:t>
            </a:r>
            <a:r>
              <a:rPr i="1"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Overfit, RMSE relatively poor but better than KNN</a:t>
            </a:r>
            <a:endParaRPr i="1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Helvetica Neue"/>
                <a:ea typeface="Helvetica Neue"/>
                <a:cs typeface="Helvetica Neue"/>
                <a:sym typeface="Helvetica Neue"/>
              </a:rPr>
              <a:t>Model 3 - XGBoost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pasted-movie.png" id="159" name="Google Shape;15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9825" y="1381650"/>
            <a:ext cx="4254875" cy="275695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0" name="Google Shape;160;p26"/>
          <p:cNvGraphicFramePr/>
          <p:nvPr/>
        </p:nvGraphicFramePr>
        <p:xfrm>
          <a:off x="227100" y="1675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{4975931F-C23D-4F51-98BA-6F9BB65038D4}</a:tableStyleId>
              </a:tblPr>
              <a:tblGrid>
                <a:gridCol w="1430150"/>
                <a:gridCol w="1430150"/>
                <a:gridCol w="1430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Train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Test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RMSE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28.23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34.44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R</a:t>
                      </a:r>
                      <a:r>
                        <a:rPr b="1" baseline="30000" lang="en">
                          <a:solidFill>
                            <a:schemeClr val="dk2"/>
                          </a:solidFill>
                        </a:rPr>
                        <a:t>2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1" name="Google Shape;161;p26"/>
          <p:cNvSpPr txBox="1"/>
          <p:nvPr/>
        </p:nvSpPr>
        <p:spPr>
          <a:xfrm>
            <a:off x="357000" y="3199800"/>
            <a:ext cx="4121100" cy="11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Conclusions: </a:t>
            </a:r>
            <a:r>
              <a:rPr i="1"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Overfit despite including regularization, RMSE and R</a:t>
            </a:r>
            <a:r>
              <a:rPr b="1" baseline="30000" lang="en">
                <a:solidFill>
                  <a:schemeClr val="dk2"/>
                </a:solidFill>
              </a:rPr>
              <a:t>2</a:t>
            </a:r>
            <a:r>
              <a:rPr i="1"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best of the three</a:t>
            </a:r>
            <a:endParaRPr i="1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Helvetica Neue"/>
                <a:ea typeface="Helvetica Neue"/>
                <a:cs typeface="Helvetica Neue"/>
                <a:sym typeface="Helvetica Neue"/>
              </a:rPr>
              <a:t>Model 3 - XGBoost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7" name="Google Shape;167;p27"/>
          <p:cNvSpPr txBox="1"/>
          <p:nvPr/>
        </p:nvSpPr>
        <p:spPr>
          <a:xfrm>
            <a:off x="303300" y="1150350"/>
            <a:ext cx="4014000" cy="38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Measure of feature importance is determined by how much a feature improves the model’s split quality (Gain)</a:t>
            </a:r>
            <a:endParaRPr i="1" sz="18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Gain provides insight into the effectiveness of a feature in reducing prediction errors.</a:t>
            </a:r>
            <a:endParaRPr i="1" sz="18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68" name="Google Shape;16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7400" y="1203575"/>
            <a:ext cx="4674199" cy="3733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Helvetica Neue"/>
                <a:ea typeface="Helvetica Neue"/>
                <a:cs typeface="Helvetica Neue"/>
                <a:sym typeface="Helvetica Neue"/>
              </a:rPr>
              <a:t>Lag Feature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4" name="Google Shape;174;p28"/>
          <p:cNvSpPr txBox="1"/>
          <p:nvPr/>
        </p:nvSpPr>
        <p:spPr>
          <a:xfrm>
            <a:off x="409900" y="1150350"/>
            <a:ext cx="3755100" cy="38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Introduction of an extra feature which much more </a:t>
            </a:r>
            <a:r>
              <a:rPr i="1" lang="en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greatly</a:t>
            </a:r>
            <a:r>
              <a:rPr i="1" lang="en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reduces prediction errors</a:t>
            </a:r>
            <a:endParaRPr i="1" sz="18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75" name="Google Shape;17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7400" y="1203575"/>
            <a:ext cx="4674201" cy="37299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Helvetica Neue"/>
                <a:ea typeface="Helvetica Neue"/>
                <a:cs typeface="Helvetica Neue"/>
                <a:sym typeface="Helvetica Neue"/>
              </a:rPr>
              <a:t>Model Comparison and Analysis</a:t>
            </a:r>
            <a:endParaRPr sz="3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81" name="Google Shape;181;p29"/>
          <p:cNvGraphicFramePr/>
          <p:nvPr/>
        </p:nvGraphicFramePr>
        <p:xfrm>
          <a:off x="303300" y="2467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{4975931F-C23D-4F51-98BA-6F9BB65038D4}</a:tableStyleId>
              </a:tblPr>
              <a:tblGrid>
                <a:gridCol w="823925"/>
                <a:gridCol w="1211025"/>
                <a:gridCol w="1211025"/>
                <a:gridCol w="1211025"/>
                <a:gridCol w="1211025"/>
                <a:gridCol w="1211025"/>
                <a:gridCol w="1455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KNN 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KNN + lag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RF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RF + lag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XGBoost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XGBoost + lag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RMSE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36.43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27.46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35.04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22.31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34.45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21.79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</a:t>
                      </a:r>
                      <a:r>
                        <a:rPr b="1" baseline="30000" lang="en"/>
                        <a:t>2</a:t>
                      </a:r>
                      <a:endParaRPr b="1" baseline="30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2" name="Google Shape;182;p29"/>
          <p:cNvSpPr txBox="1"/>
          <p:nvPr/>
        </p:nvSpPr>
        <p:spPr>
          <a:xfrm>
            <a:off x="303300" y="1188150"/>
            <a:ext cx="441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Test data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Helvetica Neue"/>
                <a:ea typeface="Helvetica Neue"/>
                <a:cs typeface="Helvetica Neue"/>
                <a:sym typeface="Helvetica Neue"/>
              </a:rPr>
              <a:t>Conclusions</a:t>
            </a:r>
            <a:endParaRPr sz="3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8" name="Google Shape;188;p30"/>
          <p:cNvSpPr txBox="1"/>
          <p:nvPr/>
        </p:nvSpPr>
        <p:spPr>
          <a:xfrm>
            <a:off x="452450" y="1593201"/>
            <a:ext cx="8239200" cy="33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 lnSpcReduction="10000"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Satellite data can be used to </a:t>
            </a: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approximate</a:t>
            </a: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 PM2.5 within a reasonable margin in places where there are not ground-based sensors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According to our results, </a:t>
            </a:r>
            <a:r>
              <a:rPr b="1" lang="en" sz="1800">
                <a:latin typeface="Helvetica Neue"/>
                <a:ea typeface="Helvetica Neue"/>
                <a:cs typeface="Helvetica Neue"/>
                <a:sym typeface="Helvetica Neue"/>
              </a:rPr>
              <a:t>XGBoost</a:t>
            </a: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 is the best choice of model for predicting PM2.5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Future methods that could lead to better predictions: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○"/>
            </a:pPr>
            <a:r>
              <a:rPr i="1" lang="en" sz="1800">
                <a:latin typeface="Helvetica Neue"/>
                <a:ea typeface="Helvetica Neue"/>
                <a:cs typeface="Helvetica Neue"/>
                <a:sym typeface="Helvetica Neue"/>
              </a:rPr>
              <a:t>Stacking / Ensemble Methods</a:t>
            </a:r>
            <a:endParaRPr i="1"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○"/>
            </a:pPr>
            <a:r>
              <a:rPr i="1" lang="en" sz="1800">
                <a:latin typeface="Helvetica Neue"/>
                <a:ea typeface="Helvetica Neue"/>
                <a:cs typeface="Helvetica Neue"/>
                <a:sym typeface="Helvetica Neue"/>
              </a:rPr>
              <a:t>Further feature refinement</a:t>
            </a:r>
            <a:endParaRPr i="1"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○"/>
            </a:pPr>
            <a:r>
              <a:rPr i="1" lang="en" sz="1800">
                <a:latin typeface="Helvetica Neue"/>
                <a:ea typeface="Helvetica Neue"/>
                <a:cs typeface="Helvetica Neue"/>
                <a:sym typeface="Helvetica Neue"/>
              </a:rPr>
              <a:t>Weekend/Non-Weekend</a:t>
            </a:r>
            <a:endParaRPr i="1"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Helvetica Neue"/>
                <a:ea typeface="Helvetica Neue"/>
                <a:cs typeface="Helvetica Neue"/>
                <a:sym typeface="Helvetica Neue"/>
              </a:rPr>
              <a:t>Motivation</a:t>
            </a:r>
            <a:endParaRPr/>
          </a:p>
        </p:txBody>
      </p:sp>
      <p:sp>
        <p:nvSpPr>
          <p:cNvPr id="89" name="Google Shape;89;p16"/>
          <p:cNvSpPr txBox="1"/>
          <p:nvPr>
            <p:ph idx="4294967295" type="body"/>
          </p:nvPr>
        </p:nvSpPr>
        <p:spPr>
          <a:xfrm>
            <a:off x="396675" y="1190025"/>
            <a:ext cx="8334900" cy="34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PM2.5</a:t>
            </a:r>
            <a:r>
              <a:rPr lang="en" sz="1400"/>
              <a:t>  air pollution is a major environmental and health concern</a:t>
            </a:r>
            <a:endParaRPr sz="14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i="1" lang="en" sz="1000"/>
              <a:t>While some regions saw improved air quality during COVID-19 lockdowns, others, especially in African cities, experienced worsening pollution.</a:t>
            </a:r>
            <a:br>
              <a:rPr i="1" lang="en" sz="1000"/>
            </a:br>
            <a:endParaRPr i="1" sz="10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Accurate PM2.5 tracking is crucial, as poor air quality worsens respiratory diseases like COVID-19.</a:t>
            </a:r>
            <a:br>
              <a:rPr lang="en" sz="1400"/>
            </a:b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This challenge aims to predict daily PM2.5 concentrations for various cities without ground-based sensors.</a:t>
            </a:r>
            <a:endParaRPr sz="1400"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7825" y="3085250"/>
            <a:ext cx="4332774" cy="18438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/>
        </p:nvSpPr>
        <p:spPr>
          <a:xfrm>
            <a:off x="76625" y="4852900"/>
            <a:ext cx="390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Wei, J. </a:t>
            </a:r>
            <a:r>
              <a:rPr i="1" lang="en" sz="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et al.</a:t>
            </a:r>
            <a:r>
              <a:rPr lang="en" sz="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i="1" lang="en" sz="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Nat Commun</a:t>
            </a:r>
            <a:r>
              <a:rPr lang="en" sz="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14</a:t>
            </a:r>
            <a:r>
              <a:rPr lang="en" sz="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8349 (2023).</a:t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Helvetica Neue"/>
                <a:ea typeface="Helvetica Neue"/>
                <a:cs typeface="Helvetica Neue"/>
                <a:sym typeface="Helvetica Neue"/>
              </a:rPr>
              <a:t>Method</a:t>
            </a:r>
            <a:endParaRPr/>
          </a:p>
        </p:txBody>
      </p:sp>
      <p:sp>
        <p:nvSpPr>
          <p:cNvPr id="97" name="Google Shape;97;p17"/>
          <p:cNvSpPr txBox="1"/>
          <p:nvPr>
            <p:ph idx="4294967295" type="body"/>
          </p:nvPr>
        </p:nvSpPr>
        <p:spPr>
          <a:xfrm>
            <a:off x="396675" y="1190025"/>
            <a:ext cx="8334900" cy="34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approached this challenge by creating models which use satellite data in order to predict PM2.5 and our performance metric is </a:t>
            </a:r>
            <a:r>
              <a:rPr b="1" lang="en"/>
              <a:t>RMSE</a:t>
            </a:r>
            <a:r>
              <a:rPr lang="en"/>
              <a:t>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i="1" lang="en"/>
              <a:t>Root Mean-Squared Error</a:t>
            </a:r>
            <a:r>
              <a:rPr i="1" lang="en"/>
              <a:t> is often used for regression-based prediction tasks as it is able to capture how far the predicted values are from actually known values</a:t>
            </a:r>
            <a:br>
              <a:rPr i="1" lang="en"/>
            </a:b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models used will help improve air quality monitoring in locations lacking ground based sensors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Helvetica Neue"/>
                <a:ea typeface="Helvetica Neue"/>
                <a:cs typeface="Helvetica Neue"/>
                <a:sym typeface="Helvetica Neue"/>
              </a:rPr>
              <a:t>Data Source</a:t>
            </a:r>
            <a:endParaRPr/>
          </a:p>
        </p:txBody>
      </p:sp>
      <p:sp>
        <p:nvSpPr>
          <p:cNvPr id="103" name="Google Shape;103;p18"/>
          <p:cNvSpPr txBox="1"/>
          <p:nvPr>
            <p:ph idx="4294967295" type="body"/>
          </p:nvPr>
        </p:nvSpPr>
        <p:spPr>
          <a:xfrm>
            <a:off x="396675" y="1190025"/>
            <a:ext cx="8334900" cy="34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Ground-based sensors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 (train set only) – providing daily mean, min, max, variance, and count of PM2.5 readings (μg/m</a:t>
            </a:r>
            <a:r>
              <a:rPr baseline="30000" lang="en"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).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Global Forecast System (GFS) weather data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 – including temperature, humidity, and wind speed.</a:t>
            </a:r>
            <a:br>
              <a:rPr lang="en"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lang="en">
                <a:latin typeface="Helvetica Neue"/>
                <a:ea typeface="Helvetica Neue"/>
                <a:cs typeface="Helvetica Neue"/>
                <a:sym typeface="Helvetica Neue"/>
              </a:rPr>
            </a:b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Sentinel 5P satellite data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 – tracking levels of atmospheric HCHO (formaldehyde), SO</a:t>
            </a:r>
            <a:r>
              <a:rPr baseline="-25000" lang="en"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, NO₂, CH₄, O</a:t>
            </a:r>
            <a:r>
              <a:rPr baseline="-25000" lang="en"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 and aerosols.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Helvetica Neue"/>
                <a:ea typeface="Helvetica Neue"/>
                <a:cs typeface="Helvetica Neue"/>
                <a:sym typeface="Helvetica Neue"/>
              </a:rPr>
              <a:t>Challenges with Data</a:t>
            </a:r>
            <a:endParaRPr/>
          </a:p>
        </p:txBody>
      </p:sp>
      <p:sp>
        <p:nvSpPr>
          <p:cNvPr id="109" name="Google Shape;109;p19"/>
          <p:cNvSpPr txBox="1"/>
          <p:nvPr>
            <p:ph idx="4294967295" type="body"/>
          </p:nvPr>
        </p:nvSpPr>
        <p:spPr>
          <a:xfrm>
            <a:off x="396675" y="1190025"/>
            <a:ext cx="8334900" cy="34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83 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features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 in data set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Missing data points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4075" y="2452925"/>
            <a:ext cx="5517874" cy="2333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/>
        </p:nvSpPr>
        <p:spPr>
          <a:xfrm>
            <a:off x="76625" y="4852900"/>
            <a:ext cx="390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Lie</a:t>
            </a:r>
            <a:r>
              <a:rPr lang="en" sz="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Y. </a:t>
            </a:r>
            <a:r>
              <a:rPr i="1" lang="en" sz="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et al.</a:t>
            </a:r>
            <a:r>
              <a:rPr lang="en" sz="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i="1" lang="en" sz="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Science</a:t>
            </a:r>
            <a:r>
              <a:rPr lang="en" sz="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396</a:t>
            </a:r>
            <a:r>
              <a:rPr lang="en" sz="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6501 (2021).</a:t>
            </a: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Helvetica Neue"/>
                <a:ea typeface="Helvetica Neue"/>
                <a:cs typeface="Helvetica Neue"/>
                <a:sym typeface="Helvetica Neue"/>
              </a:rPr>
              <a:t>Data Cleaning - Target</a:t>
            </a:r>
            <a:endParaRPr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75" y="1203575"/>
            <a:ext cx="4409059" cy="2859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7659" y="1279775"/>
            <a:ext cx="4277742" cy="27615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Helvetica Neue"/>
                <a:ea typeface="Helvetica Neue"/>
                <a:cs typeface="Helvetica Neue"/>
                <a:sym typeface="Helvetica Neue"/>
              </a:rPr>
              <a:t>Data Cleaning - Features</a:t>
            </a:r>
            <a:endParaRPr/>
          </a:p>
        </p:txBody>
      </p:sp>
      <p:sp>
        <p:nvSpPr>
          <p:cNvPr id="124" name="Google Shape;124;p21"/>
          <p:cNvSpPr txBox="1"/>
          <p:nvPr/>
        </p:nvSpPr>
        <p:spPr>
          <a:xfrm>
            <a:off x="409900" y="1150350"/>
            <a:ext cx="3755100" cy="38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Helvetica Neue"/>
              <a:buChar char="●"/>
            </a:pPr>
            <a:r>
              <a:rPr lang="en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Feature selection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Helvetica Neue"/>
              <a:buChar char="●"/>
            </a:pPr>
            <a:r>
              <a:rPr lang="en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Feature correlation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7400" y="1203575"/>
            <a:ext cx="4435625" cy="3787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Helvetica Neue"/>
                <a:ea typeface="Helvetica Neue"/>
                <a:cs typeface="Helvetica Neue"/>
                <a:sym typeface="Helvetica Neue"/>
              </a:rPr>
              <a:t>Feature Engineering</a:t>
            </a:r>
            <a:endParaRPr/>
          </a:p>
        </p:txBody>
      </p:sp>
      <p:sp>
        <p:nvSpPr>
          <p:cNvPr id="131" name="Google Shape;131;p22"/>
          <p:cNvSpPr txBox="1"/>
          <p:nvPr>
            <p:ph idx="4294967295" type="body"/>
          </p:nvPr>
        </p:nvSpPr>
        <p:spPr>
          <a:xfrm>
            <a:off x="396675" y="1190025"/>
            <a:ext cx="8334900" cy="34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Imputation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Mean - </a:t>
            </a:r>
            <a:r>
              <a:rPr i="1" lang="en">
                <a:latin typeface="Helvetica Neue"/>
                <a:ea typeface="Helvetica Neue"/>
                <a:cs typeface="Helvetica Neue"/>
                <a:sym typeface="Helvetica Neue"/>
              </a:rPr>
              <a:t>normally distributed features</a:t>
            </a:r>
            <a:endParaRPr i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M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edian - </a:t>
            </a:r>
            <a:r>
              <a:rPr i="1" lang="en">
                <a:latin typeface="Helvetica Neue"/>
                <a:ea typeface="Helvetica Neue"/>
                <a:cs typeface="Helvetica Neue"/>
                <a:sym typeface="Helvetica Neue"/>
              </a:rPr>
              <a:t>skewed</a:t>
            </a:r>
            <a:r>
              <a:rPr i="1" lang="en">
                <a:latin typeface="Helvetica Neue"/>
                <a:ea typeface="Helvetica Neue"/>
                <a:cs typeface="Helvetica Neue"/>
                <a:sym typeface="Helvetica Neue"/>
              </a:rPr>
              <a:t> features, outliers </a:t>
            </a:r>
            <a:endParaRPr i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Scaling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Robust scaler - </a:t>
            </a:r>
            <a:r>
              <a:rPr i="1" lang="en">
                <a:latin typeface="Helvetica Neue"/>
                <a:ea typeface="Helvetica Neue"/>
                <a:cs typeface="Helvetica Neue"/>
                <a:sym typeface="Helvetica Neue"/>
              </a:rPr>
              <a:t>uses median and IQR, effective for skewed data</a:t>
            </a:r>
            <a:endParaRPr i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Helvetica Neue"/>
                <a:ea typeface="Helvetica Neue"/>
                <a:cs typeface="Helvetica Neue"/>
                <a:sym typeface="Helvetica Neue"/>
              </a:rPr>
              <a:t>Modelling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7" name="Google Shape;137;p23"/>
          <p:cNvSpPr txBox="1"/>
          <p:nvPr>
            <p:ph idx="4294967295" type="body"/>
          </p:nvPr>
        </p:nvSpPr>
        <p:spPr>
          <a:xfrm>
            <a:off x="396675" y="1190025"/>
            <a:ext cx="8334900" cy="34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Evaluation metrics used: </a:t>
            </a: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RMSE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1" baseline="30000" lang="en"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br>
              <a:rPr lang="en">
                <a:latin typeface="Helvetica Neue"/>
                <a:ea typeface="Helvetica Neue"/>
                <a:cs typeface="Helvetica Neue"/>
                <a:sym typeface="Helvetica Neue"/>
              </a:rPr>
            </a:br>
            <a:endParaRPr/>
          </a:p>
          <a:p>
            <a:pPr indent="-330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elvetica Neue"/>
              <a:buChar char="○"/>
            </a:pPr>
            <a:r>
              <a:rPr i="1" lang="en" sz="1600">
                <a:latin typeface="Helvetica Neue"/>
                <a:ea typeface="Helvetica Neue"/>
                <a:cs typeface="Helvetica Neue"/>
                <a:sym typeface="Helvetica Neue"/>
              </a:rPr>
              <a:t>To check for overfitting, metrics compared on train and test data subsets </a:t>
            </a:r>
            <a:endParaRPr i="1"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Baseline Model: </a:t>
            </a: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Dummy Regressor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1" marL="914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SzPts val="1600"/>
              <a:buFont typeface="Helvetica Neue"/>
              <a:buChar char="○"/>
            </a:pPr>
            <a:r>
              <a:rPr i="1" lang="en" sz="1600">
                <a:latin typeface="Helvetica Neue"/>
                <a:ea typeface="Helvetica Neue"/>
                <a:cs typeface="Helvetica Neue"/>
                <a:sym typeface="Helvetica Neue"/>
              </a:rPr>
              <a:t>Predict mean </a:t>
            </a:r>
            <a:r>
              <a:rPr i="1" lang="en" sz="1600">
                <a:latin typeface="Helvetica Neue"/>
                <a:ea typeface="Helvetica Neue"/>
                <a:cs typeface="Helvetica Neue"/>
                <a:sym typeface="Helvetica Neue"/>
              </a:rPr>
              <a:t>target</a:t>
            </a:r>
            <a:r>
              <a:rPr i="1" lang="en" sz="1600">
                <a:latin typeface="Helvetica Neue"/>
                <a:ea typeface="Helvetica Neue"/>
                <a:cs typeface="Helvetica Neue"/>
                <a:sym typeface="Helvetica Neue"/>
              </a:rPr>
              <a:t> value from the training subset for all new observations</a:t>
            </a:r>
            <a:br>
              <a:rPr i="1" lang="en" sz="1600">
                <a:latin typeface="Helvetica Neue"/>
                <a:ea typeface="Helvetica Neue"/>
                <a:cs typeface="Helvetica Neue"/>
                <a:sym typeface="Helvetica Neue"/>
              </a:rPr>
            </a:br>
            <a:endParaRPr i="1"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○"/>
            </a:pPr>
            <a:r>
              <a:rPr b="1" lang="en" sz="1600">
                <a:latin typeface="Helvetica Neue"/>
                <a:ea typeface="Helvetica Neue"/>
                <a:cs typeface="Helvetica Neue"/>
                <a:sym typeface="Helvetica Neue"/>
              </a:rPr>
              <a:t>Result: </a:t>
            </a: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RMSE 48.50 </a:t>
            </a:r>
            <a:r>
              <a:rPr i="1" lang="en" sz="1600">
                <a:latin typeface="Helvetica Neue"/>
                <a:ea typeface="Helvetica Neue"/>
                <a:cs typeface="Helvetica Neue"/>
                <a:sym typeface="Helvetica Neue"/>
              </a:rPr>
              <a:t>(Note: target mean for training data is 61.24)</a:t>
            </a:r>
            <a:endParaRPr i="1" sz="1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