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B27BC3-087C-4DF7-AC5F-DAC4CC034270}">
  <a:tblStyle styleId="{57B27BC3-087C-4DF7-AC5F-DAC4CC0342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>
      <p:cViewPr varScale="1">
        <p:scale>
          <a:sx n="135" d="100"/>
          <a:sy n="135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77efa3f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77efa3f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977efa3f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977efa3f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977efa3f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977efa3f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977efa3f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977efa3f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77efa3f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977efa3f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977efa3f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977efa3f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9922b867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9922b867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977efa3f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977efa3f5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977efa3f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977efa3f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77efa3f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77efa3f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77efa3f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77efa3f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77efa3f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77efa3f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77efa3f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77efa3f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77efa3f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977efa3f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922b867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922b867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77efa3f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77efa3f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977efa3f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977efa3f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2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Air Pollution Challenge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Hannah, Tomos, and Daniel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4294967295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Evaluation metrics used: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RMSE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 b="1" baseline="300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 i="1">
                <a:latin typeface="Helvetica Neue"/>
                <a:ea typeface="Helvetica Neue"/>
                <a:cs typeface="Helvetica Neue"/>
                <a:sym typeface="Helvetica Neue"/>
              </a:rPr>
              <a:t>To check for overfitting, metrics compared on train and test data subsets </a:t>
            </a:r>
            <a:endParaRPr sz="16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Baseline Model: Dummy Regressor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 i="1">
                <a:latin typeface="Helvetica Neue"/>
                <a:ea typeface="Helvetica Neue"/>
                <a:cs typeface="Helvetica Neue"/>
                <a:sym typeface="Helvetica Neue"/>
              </a:rPr>
              <a:t>Predict mean target value from the training subset for all new observations</a:t>
            </a:r>
            <a:br>
              <a:rPr lang="en" sz="1600" i="1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○"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Result: 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RMSE 48.50 </a:t>
            </a:r>
            <a:r>
              <a:rPr lang="en" sz="1600" i="1">
                <a:latin typeface="Helvetica Neue"/>
                <a:ea typeface="Helvetica Neue"/>
                <a:cs typeface="Helvetica Neue"/>
                <a:sym typeface="Helvetica Neue"/>
              </a:rPr>
              <a:t>(Note: target mean for training data is 61.24)</a:t>
            </a:r>
            <a:endParaRPr sz="1600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1 - KNN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25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2" y="1408101"/>
            <a:ext cx="4071938" cy="263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3033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14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RMSE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lang="en" b="1" baseline="30000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357000" y="3186575"/>
            <a:ext cx="429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lang="en" sz="18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RMSE relatively poor but not too overfit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2 - Random Forest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26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9806" y="1417657"/>
            <a:ext cx="4041526" cy="3180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6"/>
          <p:cNvGraphicFramePr/>
          <p:nvPr/>
        </p:nvGraphicFramePr>
        <p:xfrm>
          <a:off x="3033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14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RMSE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lang="en" b="1" baseline="30000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0" name="Google Shape;160;p26"/>
          <p:cNvSpPr txBox="1"/>
          <p:nvPr/>
        </p:nvSpPr>
        <p:spPr>
          <a:xfrm>
            <a:off x="357000" y="3199800"/>
            <a:ext cx="4121100" cy="1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lang="en" sz="18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Overfit, RMSE relatively poor but better than KNN</a:t>
            </a:r>
            <a:endParaRPr sz="18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3 - XGBoost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27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9825" y="1381650"/>
            <a:ext cx="4254875" cy="2756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7"/>
          <p:cNvGraphicFramePr/>
          <p:nvPr/>
        </p:nvGraphicFramePr>
        <p:xfrm>
          <a:off x="2271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14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RMSE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lang="en" b="1" baseline="30000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p27"/>
          <p:cNvSpPr txBox="1"/>
          <p:nvPr/>
        </p:nvSpPr>
        <p:spPr>
          <a:xfrm>
            <a:off x="357000" y="3199800"/>
            <a:ext cx="4121100" cy="1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lang="en" sz="18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Overfit despite including regularization, RMSE and R</a:t>
            </a:r>
            <a:r>
              <a:rPr lang="en" b="1" baseline="30000">
                <a:solidFill>
                  <a:schemeClr val="dk2"/>
                </a:solidFill>
              </a:rPr>
              <a:t>2</a:t>
            </a:r>
            <a:r>
              <a:rPr lang="en" sz="18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best of the three</a:t>
            </a:r>
            <a:endParaRPr sz="18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3 - XGBoost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03300" y="1150350"/>
            <a:ext cx="4014000" cy="3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 of feature importance is determined by how much a feature improves the model’s split quality (Gain) in terms of error</a:t>
            </a:r>
            <a:endParaRPr sz="1800"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Here, gain calculates the average improvement in RMSE gained by each split made on a feature</a:t>
            </a:r>
            <a:endParaRPr sz="1800"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674199" cy="37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Lag Feature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09900" y="1150350"/>
            <a:ext cx="3755100" cy="3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of an extra feature which much more greatly reduces prediction errors</a:t>
            </a:r>
            <a:endParaRPr sz="1800"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674201" cy="372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Comparison and Analysis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303300" y="18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8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KNN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KNN + lag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RF + lag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XGBoost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XGBoost + lag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RMSE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27.46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22.31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21.79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</a:t>
                      </a:r>
                      <a:r>
                        <a:rPr lang="en" b="1" baseline="30000"/>
                        <a:t>2</a:t>
                      </a:r>
                      <a:endParaRPr b="1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Google Shape;189;p30"/>
          <p:cNvSpPr txBox="1"/>
          <p:nvPr/>
        </p:nvSpPr>
        <p:spPr>
          <a:xfrm>
            <a:off x="303300" y="1188150"/>
            <a:ext cx="44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Results from test data</a:t>
            </a:r>
            <a:endParaRPr sz="18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452450" y="1439800"/>
            <a:ext cx="82392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Satellite data can be used to approximate PM2.5 within a reasonable margin in places where there are not ground-based sensors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According to our results, </a:t>
            </a: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is the best choice of model for predicting PM2.5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Future methods that could lead to better predictions: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" sz="1800" i="1">
                <a:latin typeface="Helvetica Neue"/>
                <a:ea typeface="Helvetica Neue"/>
                <a:cs typeface="Helvetica Neue"/>
                <a:sym typeface="Helvetica Neue"/>
              </a:rPr>
              <a:t>Stacking / Further Ensemble Methods</a:t>
            </a:r>
            <a:endParaRPr sz="18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" sz="1800" i="1">
                <a:latin typeface="Helvetica Neue"/>
                <a:ea typeface="Helvetica Neue"/>
                <a:cs typeface="Helvetica Neue"/>
                <a:sym typeface="Helvetica Neue"/>
              </a:rPr>
              <a:t>Further feature refinement</a:t>
            </a:r>
            <a:endParaRPr sz="18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" sz="1800" i="1">
                <a:latin typeface="Helvetica Neue"/>
                <a:ea typeface="Helvetica Neue"/>
                <a:cs typeface="Helvetica Neue"/>
                <a:sym typeface="Helvetica Neue"/>
              </a:rPr>
              <a:t>Weekend/Non-Weekend Consideration</a:t>
            </a:r>
            <a:endParaRPr sz="18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" sz="1800" i="1">
                <a:latin typeface="Helvetica Neue"/>
                <a:ea typeface="Helvetica Neue"/>
                <a:cs typeface="Helvetica Neue"/>
                <a:sym typeface="Helvetica Neue"/>
              </a:rPr>
              <a:t>Extreme value removal</a:t>
            </a:r>
            <a:endParaRPr sz="18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396675" y="1037625"/>
            <a:ext cx="83349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PM2.5:</a:t>
            </a:r>
            <a:r>
              <a:rPr lang="en" sz="1400"/>
              <a:t>  fine particulate air pollution &lt; 2.5 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μm</a:t>
            </a:r>
            <a:r>
              <a:rPr lang="en" sz="1400"/>
              <a:t> (natural or manmade)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Accurate PM2.5 tracking crucial - respiratory diseases (COVID-19), cardiovascular disease, cancer.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 i="1"/>
              <a:t>Some regions saw improved air quality during COVID-19 lockdowns, others, especially African cities, experienced worsening pollution.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from ground-based sensors lacking across much of African continent. This challenge aims to predict daily PM2.5 concentrations for various cities without ground-based sensors.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94" y="2907200"/>
            <a:ext cx="4499005" cy="2236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6625" y="4929100"/>
            <a:ext cx="542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Schroeder, C. C.. </a:t>
            </a:r>
            <a:r>
              <a:rPr lang="en" sz="600" i="1">
                <a:solidFill>
                  <a:schemeClr val="dk2"/>
                </a:solidFill>
              </a:rPr>
              <a:t>Tackling Air Pollution in Africa With Data</a:t>
            </a:r>
            <a:r>
              <a:rPr lang="en" sz="600">
                <a:solidFill>
                  <a:schemeClr val="dk2"/>
                </a:solidFill>
              </a:rPr>
              <a:t>. Think Global Health. 2024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approached this challenge by creating models which use satellite data in order to predict PM2.5 and our performance metric is </a:t>
            </a:r>
            <a:r>
              <a:rPr lang="en" b="1"/>
              <a:t>RMSE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i="1"/>
              <a:t>Root Mean-Squared Error</a:t>
            </a:r>
            <a:r>
              <a:rPr lang="en" i="1"/>
              <a:t> is often used for regression-based prediction tasks as it is able to capture how far the predicted values are from actually known values</a:t>
            </a:r>
            <a:br>
              <a:rPr lang="en" i="1"/>
            </a:b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used will help improve air quality monitoring in locations lacking ground based sensors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Source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Ground-based sensors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providing daily mean, min, max, variance, and count of PM2.5 readings (μg/m</a:t>
            </a:r>
            <a:r>
              <a:rPr lang="en" baseline="3000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Global Forecast System (GFS) weather data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including temperature, humidity, and wind speed.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Sentinel 5P satellite data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tracking levels of atmospheric HCHO (formaldehyde), SO</a:t>
            </a:r>
            <a:r>
              <a:rPr lang="en" baseline="-250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, NO₂, CH₄, O</a:t>
            </a:r>
            <a:r>
              <a:rPr lang="en" baseline="-2500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aerosols.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Challenges with Data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396675" y="1190025"/>
            <a:ext cx="83349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83 features in data 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Missing data points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00" y="1771850"/>
            <a:ext cx="4829901" cy="20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6625" y="4852900"/>
            <a:ext cx="390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Lie, Y. </a:t>
            </a:r>
            <a:r>
              <a:rPr lang="en" sz="800" i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800" i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396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6501 (2021).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Target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" y="1203575"/>
            <a:ext cx="4409059" cy="28595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/>
        </p:nvGraphicFramePr>
        <p:xfrm>
          <a:off x="5040325" y="12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12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PM 2.5 (</a:t>
                      </a:r>
                      <a:r>
                        <a:rPr lang="en" sz="900" b="1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μg/m</a:t>
                      </a:r>
                      <a:r>
                        <a:rPr lang="en" sz="900" b="1" baseline="300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r>
                        <a:rPr lang="en" sz="900" b="1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Air Quality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Health Impact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0 -12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Good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 risk most people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12 - 35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Moderate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Risk sensitive groups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35 - 55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Unhealthy (sensitive)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Breathing issues sensitive people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55 -150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Unhealthy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Everyone may feel effects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150 - 250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Very unhealthy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Serious health effects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250 +</a:t>
                      </a:r>
                      <a:endParaRPr sz="9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Hazardous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Emergency conditions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Target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59" y="1252538"/>
            <a:ext cx="4277742" cy="276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5" y="1203575"/>
            <a:ext cx="4409059" cy="28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Features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09900" y="1150350"/>
            <a:ext cx="3755100" cy="3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correlation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435625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Feature Engineering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4294967295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Imputation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Mean - </a:t>
            </a:r>
            <a:r>
              <a:rPr lang="en" i="1">
                <a:latin typeface="Helvetica Neue"/>
                <a:ea typeface="Helvetica Neue"/>
                <a:cs typeface="Helvetica Neue"/>
                <a:sym typeface="Helvetica Neue"/>
              </a:rPr>
              <a:t>normally distributed features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Median - </a:t>
            </a:r>
            <a:r>
              <a:rPr lang="en" i="1">
                <a:latin typeface="Helvetica Neue"/>
                <a:ea typeface="Helvetica Neue"/>
                <a:cs typeface="Helvetica Neue"/>
                <a:sym typeface="Helvetica Neue"/>
              </a:rPr>
              <a:t>skewed features, outliers 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Scaling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Robust scaler - </a:t>
            </a:r>
            <a:r>
              <a:rPr lang="en" i="1">
                <a:latin typeface="Helvetica Neue"/>
                <a:ea typeface="Helvetica Neue"/>
                <a:cs typeface="Helvetica Neue"/>
                <a:sym typeface="Helvetica Neue"/>
              </a:rPr>
              <a:t>uses median and IQR, effective for skewed data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Macintosh PowerPoint</Application>
  <PresentationFormat>On-screen Show (16:9)</PresentationFormat>
  <Paragraphs>149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Lato</vt:lpstr>
      <vt:lpstr>Roboto</vt:lpstr>
      <vt:lpstr>Helvetica Neue</vt:lpstr>
      <vt:lpstr>Raleway</vt:lpstr>
      <vt:lpstr>Swiss</vt:lpstr>
      <vt:lpstr>Urban Air Pollution Challenge</vt:lpstr>
      <vt:lpstr>Motivation</vt:lpstr>
      <vt:lpstr>Method</vt:lpstr>
      <vt:lpstr>Data Source</vt:lpstr>
      <vt:lpstr>Challenges with Data</vt:lpstr>
      <vt:lpstr>Data Cleaning - Target</vt:lpstr>
      <vt:lpstr>Data Cleaning - Target</vt:lpstr>
      <vt:lpstr>Data Cleaning - Features</vt:lpstr>
      <vt:lpstr>Feature Engineering</vt:lpstr>
      <vt:lpstr>Modeling </vt:lpstr>
      <vt:lpstr>Model 1 - KNN  </vt:lpstr>
      <vt:lpstr>Model 2 - Random Forest  </vt:lpstr>
      <vt:lpstr>Model 3 - XGBoost  </vt:lpstr>
      <vt:lpstr>Model 3 - XGBoost  </vt:lpstr>
      <vt:lpstr>Lag Feature  </vt:lpstr>
      <vt:lpstr>Model Comparison and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Doyal,Hannah</cp:lastModifiedBy>
  <cp:revision>1</cp:revision>
  <dcterms:modified xsi:type="dcterms:W3CDTF">2025-01-27T14:59:06Z</dcterms:modified>
</cp:coreProperties>
</file>