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20"/>
  </p:notesMasterIdLst>
  <p:sldIdLst>
    <p:sldId id="256" r:id="rId2"/>
    <p:sldId id="257" r:id="rId3"/>
    <p:sldId id="258" r:id="rId4"/>
    <p:sldId id="259" r:id="rId5"/>
    <p:sldId id="261" r:id="rId6"/>
    <p:sldId id="270" r:id="rId7"/>
    <p:sldId id="268" r:id="rId8"/>
    <p:sldId id="262" r:id="rId9"/>
    <p:sldId id="266" r:id="rId10"/>
    <p:sldId id="271" r:id="rId11"/>
    <p:sldId id="272" r:id="rId12"/>
    <p:sldId id="274" r:id="rId13"/>
    <p:sldId id="273" r:id="rId14"/>
    <p:sldId id="275" r:id="rId15"/>
    <p:sldId id="276" r:id="rId16"/>
    <p:sldId id="264" r:id="rId17"/>
    <p:sldId id="265"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55"/>
    <p:restoredTop sz="94615"/>
  </p:normalViewPr>
  <p:slideViewPr>
    <p:cSldViewPr snapToGrid="0" snapToObjects="1">
      <p:cViewPr varScale="1">
        <p:scale>
          <a:sx n="106" d="100"/>
          <a:sy n="106" d="100"/>
        </p:scale>
        <p:origin x="10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89F4D-61F7-F84B-BA02-88E5C069878E}" type="datetimeFigureOut">
              <a:rPr lang="en-US" smtClean="0"/>
              <a:t>9/6/20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A9917-AEFD-1A4A-9D30-A4F5405D2B8B}" type="slidenum">
              <a:rPr lang="en-US" smtClean="0"/>
              <a:t>‹#›</a:t>
            </a:fld>
            <a:endParaRPr lang="en-US"/>
          </a:p>
        </p:txBody>
      </p:sp>
    </p:spTree>
    <p:extLst>
      <p:ext uri="{BB962C8B-B14F-4D97-AF65-F5344CB8AC3E}">
        <p14:creationId xmlns:p14="http://schemas.microsoft.com/office/powerpoint/2010/main" val="335506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Melody </a:t>
            </a:r>
          </a:p>
        </p:txBody>
      </p:sp>
      <p:sp>
        <p:nvSpPr>
          <p:cNvPr id="4" name="Slide Number Placeholder 3"/>
          <p:cNvSpPr>
            <a:spLocks noGrp="1"/>
          </p:cNvSpPr>
          <p:nvPr>
            <p:ph type="sldNum" sz="quarter" idx="5"/>
          </p:nvPr>
        </p:nvSpPr>
        <p:spPr/>
        <p:txBody>
          <a:bodyPr/>
          <a:lstStyle/>
          <a:p>
            <a:fld id="{F95A9917-AEFD-1A4A-9D30-A4F5405D2B8B}" type="slidenum">
              <a:rPr lang="en-US" smtClean="0"/>
              <a:t>2</a:t>
            </a:fld>
            <a:endParaRPr lang="en-US"/>
          </a:p>
        </p:txBody>
      </p:sp>
    </p:spTree>
    <p:extLst>
      <p:ext uri="{BB962C8B-B14F-4D97-AF65-F5344CB8AC3E}">
        <p14:creationId xmlns:p14="http://schemas.microsoft.com/office/powerpoint/2010/main" val="2755522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p:txBody>
      </p:sp>
      <p:sp>
        <p:nvSpPr>
          <p:cNvPr id="4" name="Slide Number Placeholder 3"/>
          <p:cNvSpPr>
            <a:spLocks noGrp="1"/>
          </p:cNvSpPr>
          <p:nvPr>
            <p:ph type="sldNum" sz="quarter" idx="5"/>
          </p:nvPr>
        </p:nvSpPr>
        <p:spPr/>
        <p:txBody>
          <a:bodyPr/>
          <a:lstStyle/>
          <a:p>
            <a:fld id="{F95A9917-AEFD-1A4A-9D30-A4F5405D2B8B}" type="slidenum">
              <a:rPr lang="en-US" smtClean="0"/>
              <a:t>11</a:t>
            </a:fld>
            <a:endParaRPr lang="en-US"/>
          </a:p>
        </p:txBody>
      </p:sp>
    </p:spTree>
    <p:extLst>
      <p:ext uri="{BB962C8B-B14F-4D97-AF65-F5344CB8AC3E}">
        <p14:creationId xmlns:p14="http://schemas.microsoft.com/office/powerpoint/2010/main" val="2039283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Geoffrey</a:t>
            </a:r>
          </a:p>
        </p:txBody>
      </p:sp>
      <p:sp>
        <p:nvSpPr>
          <p:cNvPr id="4" name="Slide Number Placeholder 3"/>
          <p:cNvSpPr>
            <a:spLocks noGrp="1"/>
          </p:cNvSpPr>
          <p:nvPr>
            <p:ph type="sldNum" sz="quarter" idx="5"/>
          </p:nvPr>
        </p:nvSpPr>
        <p:spPr/>
        <p:txBody>
          <a:bodyPr/>
          <a:lstStyle/>
          <a:p>
            <a:fld id="{F95A9917-AEFD-1A4A-9D30-A4F5405D2B8B}" type="slidenum">
              <a:rPr lang="en-US" smtClean="0"/>
              <a:t>12</a:t>
            </a:fld>
            <a:endParaRPr lang="en-US"/>
          </a:p>
        </p:txBody>
      </p:sp>
    </p:spTree>
    <p:extLst>
      <p:ext uri="{BB962C8B-B14F-4D97-AF65-F5344CB8AC3E}">
        <p14:creationId xmlns:p14="http://schemas.microsoft.com/office/powerpoint/2010/main" val="3767402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p:txBody>
      </p:sp>
      <p:sp>
        <p:nvSpPr>
          <p:cNvPr id="4" name="Slide Number Placeholder 3"/>
          <p:cNvSpPr>
            <a:spLocks noGrp="1"/>
          </p:cNvSpPr>
          <p:nvPr>
            <p:ph type="sldNum" sz="quarter" idx="5"/>
          </p:nvPr>
        </p:nvSpPr>
        <p:spPr/>
        <p:txBody>
          <a:bodyPr/>
          <a:lstStyle/>
          <a:p>
            <a:fld id="{F95A9917-AEFD-1A4A-9D30-A4F5405D2B8B}" type="slidenum">
              <a:rPr lang="en-US" smtClean="0"/>
              <a:t>13</a:t>
            </a:fld>
            <a:endParaRPr lang="en-US"/>
          </a:p>
        </p:txBody>
      </p:sp>
    </p:spTree>
    <p:extLst>
      <p:ext uri="{BB962C8B-B14F-4D97-AF65-F5344CB8AC3E}">
        <p14:creationId xmlns:p14="http://schemas.microsoft.com/office/powerpoint/2010/main" val="2497406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p:txBody>
      </p:sp>
      <p:sp>
        <p:nvSpPr>
          <p:cNvPr id="4" name="Slide Number Placeholder 3"/>
          <p:cNvSpPr>
            <a:spLocks noGrp="1"/>
          </p:cNvSpPr>
          <p:nvPr>
            <p:ph type="sldNum" sz="quarter" idx="5"/>
          </p:nvPr>
        </p:nvSpPr>
        <p:spPr/>
        <p:txBody>
          <a:bodyPr/>
          <a:lstStyle/>
          <a:p>
            <a:fld id="{F95A9917-AEFD-1A4A-9D30-A4F5405D2B8B}" type="slidenum">
              <a:rPr lang="en-US" smtClean="0"/>
              <a:t>14</a:t>
            </a:fld>
            <a:endParaRPr lang="en-US"/>
          </a:p>
        </p:txBody>
      </p:sp>
    </p:spTree>
    <p:extLst>
      <p:ext uri="{BB962C8B-B14F-4D97-AF65-F5344CB8AC3E}">
        <p14:creationId xmlns:p14="http://schemas.microsoft.com/office/powerpoint/2010/main" val="1751102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Geoffrey</a:t>
            </a:r>
          </a:p>
        </p:txBody>
      </p:sp>
      <p:sp>
        <p:nvSpPr>
          <p:cNvPr id="4" name="Slide Number Placeholder 3"/>
          <p:cNvSpPr>
            <a:spLocks noGrp="1"/>
          </p:cNvSpPr>
          <p:nvPr>
            <p:ph type="sldNum" sz="quarter" idx="5"/>
          </p:nvPr>
        </p:nvSpPr>
        <p:spPr/>
        <p:txBody>
          <a:bodyPr/>
          <a:lstStyle/>
          <a:p>
            <a:fld id="{F95A9917-AEFD-1A4A-9D30-A4F5405D2B8B}" type="slidenum">
              <a:rPr lang="en-US" smtClean="0"/>
              <a:t>15</a:t>
            </a:fld>
            <a:endParaRPr lang="en-US"/>
          </a:p>
        </p:txBody>
      </p:sp>
    </p:spTree>
    <p:extLst>
      <p:ext uri="{BB962C8B-B14F-4D97-AF65-F5344CB8AC3E}">
        <p14:creationId xmlns:p14="http://schemas.microsoft.com/office/powerpoint/2010/main" val="2886183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Geoffrey</a:t>
            </a:r>
          </a:p>
        </p:txBody>
      </p:sp>
      <p:sp>
        <p:nvSpPr>
          <p:cNvPr id="4" name="Slide Number Placeholder 3"/>
          <p:cNvSpPr>
            <a:spLocks noGrp="1"/>
          </p:cNvSpPr>
          <p:nvPr>
            <p:ph type="sldNum" sz="quarter" idx="5"/>
          </p:nvPr>
        </p:nvSpPr>
        <p:spPr/>
        <p:txBody>
          <a:bodyPr/>
          <a:lstStyle/>
          <a:p>
            <a:fld id="{F95A9917-AEFD-1A4A-9D30-A4F5405D2B8B}" type="slidenum">
              <a:rPr lang="en-US" smtClean="0"/>
              <a:t>16</a:t>
            </a:fld>
            <a:endParaRPr lang="en-US"/>
          </a:p>
        </p:txBody>
      </p:sp>
    </p:spTree>
    <p:extLst>
      <p:ext uri="{BB962C8B-B14F-4D97-AF65-F5344CB8AC3E}">
        <p14:creationId xmlns:p14="http://schemas.microsoft.com/office/powerpoint/2010/main" val="3814360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Geoffrey</a:t>
            </a:r>
          </a:p>
        </p:txBody>
      </p:sp>
      <p:sp>
        <p:nvSpPr>
          <p:cNvPr id="4" name="Slide Number Placeholder 3"/>
          <p:cNvSpPr>
            <a:spLocks noGrp="1"/>
          </p:cNvSpPr>
          <p:nvPr>
            <p:ph type="sldNum" sz="quarter" idx="5"/>
          </p:nvPr>
        </p:nvSpPr>
        <p:spPr/>
        <p:txBody>
          <a:bodyPr/>
          <a:lstStyle/>
          <a:p>
            <a:fld id="{F95A9917-AEFD-1A4A-9D30-A4F5405D2B8B}" type="slidenum">
              <a:rPr lang="en-US" smtClean="0"/>
              <a:t>17</a:t>
            </a:fld>
            <a:endParaRPr lang="en-US"/>
          </a:p>
        </p:txBody>
      </p:sp>
    </p:spTree>
    <p:extLst>
      <p:ext uri="{BB962C8B-B14F-4D97-AF65-F5344CB8AC3E}">
        <p14:creationId xmlns:p14="http://schemas.microsoft.com/office/powerpoint/2010/main" val="3627419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5A9917-AEFD-1A4A-9D30-A4F5405D2B8B}" type="slidenum">
              <a:rPr lang="en-US" smtClean="0"/>
              <a:t>18</a:t>
            </a:fld>
            <a:endParaRPr lang="en-US"/>
          </a:p>
        </p:txBody>
      </p:sp>
    </p:spTree>
    <p:extLst>
      <p:ext uri="{BB962C8B-B14F-4D97-AF65-F5344CB8AC3E}">
        <p14:creationId xmlns:p14="http://schemas.microsoft.com/office/powerpoint/2010/main" val="3149102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Melody</a:t>
            </a:r>
          </a:p>
        </p:txBody>
      </p:sp>
      <p:sp>
        <p:nvSpPr>
          <p:cNvPr id="4" name="Slide Number Placeholder 3"/>
          <p:cNvSpPr>
            <a:spLocks noGrp="1"/>
          </p:cNvSpPr>
          <p:nvPr>
            <p:ph type="sldNum" sz="quarter" idx="5"/>
          </p:nvPr>
        </p:nvSpPr>
        <p:spPr/>
        <p:txBody>
          <a:bodyPr/>
          <a:lstStyle/>
          <a:p>
            <a:fld id="{F95A9917-AEFD-1A4A-9D30-A4F5405D2B8B}" type="slidenum">
              <a:rPr lang="en-US" smtClean="0"/>
              <a:t>3</a:t>
            </a:fld>
            <a:endParaRPr lang="en-US"/>
          </a:p>
        </p:txBody>
      </p:sp>
    </p:spTree>
    <p:extLst>
      <p:ext uri="{BB962C8B-B14F-4D97-AF65-F5344CB8AC3E}">
        <p14:creationId xmlns:p14="http://schemas.microsoft.com/office/powerpoint/2010/main" val="2415976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 </a:t>
            </a:r>
          </a:p>
        </p:txBody>
      </p:sp>
      <p:sp>
        <p:nvSpPr>
          <p:cNvPr id="4" name="Slide Number Placeholder 3"/>
          <p:cNvSpPr>
            <a:spLocks noGrp="1"/>
          </p:cNvSpPr>
          <p:nvPr>
            <p:ph type="sldNum" sz="quarter" idx="5"/>
          </p:nvPr>
        </p:nvSpPr>
        <p:spPr/>
        <p:txBody>
          <a:bodyPr/>
          <a:lstStyle/>
          <a:p>
            <a:fld id="{F95A9917-AEFD-1A4A-9D30-A4F5405D2B8B}" type="slidenum">
              <a:rPr lang="en-US" smtClean="0"/>
              <a:t>4</a:t>
            </a:fld>
            <a:endParaRPr lang="en-US"/>
          </a:p>
        </p:txBody>
      </p:sp>
    </p:spTree>
    <p:extLst>
      <p:ext uri="{BB962C8B-B14F-4D97-AF65-F5344CB8AC3E}">
        <p14:creationId xmlns:p14="http://schemas.microsoft.com/office/powerpoint/2010/main" val="2632767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Geoffrey </a:t>
            </a:r>
          </a:p>
        </p:txBody>
      </p:sp>
      <p:sp>
        <p:nvSpPr>
          <p:cNvPr id="4" name="Slide Number Placeholder 3"/>
          <p:cNvSpPr>
            <a:spLocks noGrp="1"/>
          </p:cNvSpPr>
          <p:nvPr>
            <p:ph type="sldNum" sz="quarter" idx="5"/>
          </p:nvPr>
        </p:nvSpPr>
        <p:spPr/>
        <p:txBody>
          <a:bodyPr/>
          <a:lstStyle/>
          <a:p>
            <a:fld id="{F95A9917-AEFD-1A4A-9D30-A4F5405D2B8B}" type="slidenum">
              <a:rPr lang="en-US" smtClean="0"/>
              <a:t>5</a:t>
            </a:fld>
            <a:endParaRPr lang="en-US"/>
          </a:p>
        </p:txBody>
      </p:sp>
    </p:spTree>
    <p:extLst>
      <p:ext uri="{BB962C8B-B14F-4D97-AF65-F5344CB8AC3E}">
        <p14:creationId xmlns:p14="http://schemas.microsoft.com/office/powerpoint/2010/main" val="623725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Geoffrey</a:t>
            </a:r>
          </a:p>
        </p:txBody>
      </p:sp>
      <p:sp>
        <p:nvSpPr>
          <p:cNvPr id="4" name="Slide Number Placeholder 3"/>
          <p:cNvSpPr>
            <a:spLocks noGrp="1"/>
          </p:cNvSpPr>
          <p:nvPr>
            <p:ph type="sldNum" sz="quarter" idx="5"/>
          </p:nvPr>
        </p:nvSpPr>
        <p:spPr/>
        <p:txBody>
          <a:bodyPr/>
          <a:lstStyle/>
          <a:p>
            <a:fld id="{F95A9917-AEFD-1A4A-9D30-A4F5405D2B8B}" type="slidenum">
              <a:rPr lang="en-US" smtClean="0"/>
              <a:t>6</a:t>
            </a:fld>
            <a:endParaRPr lang="en-US"/>
          </a:p>
        </p:txBody>
      </p:sp>
    </p:spTree>
    <p:extLst>
      <p:ext uri="{BB962C8B-B14F-4D97-AF65-F5344CB8AC3E}">
        <p14:creationId xmlns:p14="http://schemas.microsoft.com/office/powerpoint/2010/main" val="3167326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p:txBody>
      </p:sp>
      <p:sp>
        <p:nvSpPr>
          <p:cNvPr id="4" name="Slide Number Placeholder 3"/>
          <p:cNvSpPr>
            <a:spLocks noGrp="1"/>
          </p:cNvSpPr>
          <p:nvPr>
            <p:ph type="sldNum" sz="quarter" idx="5"/>
          </p:nvPr>
        </p:nvSpPr>
        <p:spPr/>
        <p:txBody>
          <a:bodyPr/>
          <a:lstStyle/>
          <a:p>
            <a:fld id="{F95A9917-AEFD-1A4A-9D30-A4F5405D2B8B}" type="slidenum">
              <a:rPr lang="en-US" smtClean="0"/>
              <a:t>7</a:t>
            </a:fld>
            <a:endParaRPr lang="en-US"/>
          </a:p>
        </p:txBody>
      </p:sp>
    </p:spTree>
    <p:extLst>
      <p:ext uri="{BB962C8B-B14F-4D97-AF65-F5344CB8AC3E}">
        <p14:creationId xmlns:p14="http://schemas.microsoft.com/office/powerpoint/2010/main" val="1835197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p:txBody>
      </p:sp>
      <p:sp>
        <p:nvSpPr>
          <p:cNvPr id="4" name="Slide Number Placeholder 3"/>
          <p:cNvSpPr>
            <a:spLocks noGrp="1"/>
          </p:cNvSpPr>
          <p:nvPr>
            <p:ph type="sldNum" sz="quarter" idx="5"/>
          </p:nvPr>
        </p:nvSpPr>
        <p:spPr/>
        <p:txBody>
          <a:bodyPr/>
          <a:lstStyle/>
          <a:p>
            <a:fld id="{F95A9917-AEFD-1A4A-9D30-A4F5405D2B8B}" type="slidenum">
              <a:rPr lang="en-US" smtClean="0"/>
              <a:t>8</a:t>
            </a:fld>
            <a:endParaRPr lang="en-US"/>
          </a:p>
        </p:txBody>
      </p:sp>
    </p:spTree>
    <p:extLst>
      <p:ext uri="{BB962C8B-B14F-4D97-AF65-F5344CB8AC3E}">
        <p14:creationId xmlns:p14="http://schemas.microsoft.com/office/powerpoint/2010/main" val="2830181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Melody</a:t>
            </a:r>
          </a:p>
        </p:txBody>
      </p:sp>
      <p:sp>
        <p:nvSpPr>
          <p:cNvPr id="4" name="Slide Number Placeholder 3"/>
          <p:cNvSpPr>
            <a:spLocks noGrp="1"/>
          </p:cNvSpPr>
          <p:nvPr>
            <p:ph type="sldNum" sz="quarter" idx="5"/>
          </p:nvPr>
        </p:nvSpPr>
        <p:spPr/>
        <p:txBody>
          <a:bodyPr/>
          <a:lstStyle/>
          <a:p>
            <a:fld id="{F95A9917-AEFD-1A4A-9D30-A4F5405D2B8B}" type="slidenum">
              <a:rPr lang="en-US" smtClean="0"/>
              <a:t>9</a:t>
            </a:fld>
            <a:endParaRPr lang="en-US"/>
          </a:p>
        </p:txBody>
      </p:sp>
    </p:spTree>
    <p:extLst>
      <p:ext uri="{BB962C8B-B14F-4D97-AF65-F5344CB8AC3E}">
        <p14:creationId xmlns:p14="http://schemas.microsoft.com/office/powerpoint/2010/main" val="3236544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Vineet</a:t>
            </a:r>
          </a:p>
        </p:txBody>
      </p:sp>
      <p:sp>
        <p:nvSpPr>
          <p:cNvPr id="4" name="Slide Number Placeholder 3"/>
          <p:cNvSpPr>
            <a:spLocks noGrp="1"/>
          </p:cNvSpPr>
          <p:nvPr>
            <p:ph type="sldNum" sz="quarter" idx="5"/>
          </p:nvPr>
        </p:nvSpPr>
        <p:spPr/>
        <p:txBody>
          <a:bodyPr/>
          <a:lstStyle/>
          <a:p>
            <a:fld id="{F95A9917-AEFD-1A4A-9D30-A4F5405D2B8B}" type="slidenum">
              <a:rPr lang="en-US" smtClean="0"/>
              <a:t>10</a:t>
            </a:fld>
            <a:endParaRPr lang="en-US"/>
          </a:p>
        </p:txBody>
      </p:sp>
    </p:spTree>
    <p:extLst>
      <p:ext uri="{BB962C8B-B14F-4D97-AF65-F5344CB8AC3E}">
        <p14:creationId xmlns:p14="http://schemas.microsoft.com/office/powerpoint/2010/main" val="1274949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9/6/20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575549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pPr/>
              <a:t>9/6/20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93399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pPr/>
              <a:t>9/6/20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4121834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9/6/20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3072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6969C88-B244-455D-A017-012B25B1ACDD}" type="datetimeFigureOut">
              <a:rPr lang="en-US" smtClean="0"/>
              <a:pPr/>
              <a:t>9/6/20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7297647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6969C88-B244-455D-A017-012B25B1ACDD}" type="datetimeFigureOut">
              <a:rPr lang="en-US" smtClean="0"/>
              <a:pPr/>
              <a:t>9/6/20</a:t>
            </a:fld>
            <a:endParaRPr lang="en-US"/>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59411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6969C88-B244-455D-A017-012B25B1ACDD}" type="datetimeFigureOut">
              <a:rPr lang="en-US" smtClean="0"/>
              <a:pPr/>
              <a:t>9/6/20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3677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pPr/>
              <a:t>9/6/20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561469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9/6/20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08073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6969C88-B244-455D-A017-012B25B1ACDD}" type="datetimeFigureOut">
              <a:rPr lang="en-US" smtClean="0"/>
              <a:pPr/>
              <a:t>9/6/20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463741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6969C88-B244-455D-A017-012B25B1ACDD}" type="datetimeFigureOut">
              <a:rPr lang="en-US" smtClean="0"/>
              <a:pPr/>
              <a:t>9/6/20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389934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6969C88-B244-455D-A017-012B25B1ACDD}" type="datetimeFigureOut">
              <a:rPr lang="en-US" smtClean="0"/>
              <a:pPr/>
              <a:t>9/6/20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867081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ducationdata.urban.org/documenta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census.gov/acs/www/data/data-tables-and-tools/data-profiles/2015/" TargetMode="External"/><Relationship Id="rId5" Type="http://schemas.openxmlformats.org/officeDocument/2006/relationships/hyperlink" Target="https://usedgov.github.io/" TargetMode="External"/><Relationship Id="rId4" Type="http://schemas.openxmlformats.org/officeDocument/2006/relationships/hyperlink" Target="https://nces.ed.gov/programs/crime/student_data.as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47A9-6370-CA44-88B9-E8EED26961B8}"/>
              </a:ext>
            </a:extLst>
          </p:cNvPr>
          <p:cNvSpPr>
            <a:spLocks noGrp="1"/>
          </p:cNvSpPr>
          <p:nvPr>
            <p:ph type="ctrTitle"/>
          </p:nvPr>
        </p:nvSpPr>
        <p:spPr>
          <a:xfrm>
            <a:off x="5498590" y="988741"/>
            <a:ext cx="5888754" cy="4880518"/>
          </a:xfrm>
          <a:noFill/>
          <a:ln>
            <a:noFill/>
          </a:ln>
        </p:spPr>
        <p:txBody>
          <a:bodyPr wrap="square">
            <a:normAutofit/>
          </a:bodyPr>
          <a:lstStyle/>
          <a:p>
            <a:pPr algn="l"/>
            <a:r>
              <a:rPr lang="en-US" sz="5400" dirty="0">
                <a:solidFill>
                  <a:schemeClr val="tx1"/>
                </a:solidFill>
              </a:rPr>
              <a:t>Bullying </a:t>
            </a:r>
            <a:br>
              <a:rPr lang="en-US" sz="5400" dirty="0">
                <a:solidFill>
                  <a:schemeClr val="tx1"/>
                </a:solidFill>
              </a:rPr>
            </a:br>
            <a:r>
              <a:rPr lang="en-US" sz="5400" dirty="0">
                <a:solidFill>
                  <a:schemeClr val="tx1"/>
                </a:solidFill>
              </a:rPr>
              <a:t>and its Effect on Academic Performance </a:t>
            </a:r>
          </a:p>
        </p:txBody>
      </p:sp>
      <p:sp>
        <p:nvSpPr>
          <p:cNvPr id="8" name="Rectangle 7">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5D509B8-55F3-D84B-B681-BA1EE7BB4537}"/>
              </a:ext>
            </a:extLst>
          </p:cNvPr>
          <p:cNvSpPr>
            <a:spLocks noGrp="1"/>
          </p:cNvSpPr>
          <p:nvPr>
            <p:ph type="subTitle" idx="1"/>
          </p:nvPr>
        </p:nvSpPr>
        <p:spPr>
          <a:xfrm>
            <a:off x="1867700" y="2007220"/>
            <a:ext cx="2357553" cy="2843560"/>
          </a:xfrm>
        </p:spPr>
        <p:txBody>
          <a:bodyPr anchor="ctr">
            <a:normAutofit/>
          </a:bodyPr>
          <a:lstStyle/>
          <a:p>
            <a:pPr algn="r"/>
            <a:r>
              <a:rPr lang="en-US">
                <a:solidFill>
                  <a:srgbClr val="FFFFFF"/>
                </a:solidFill>
              </a:rPr>
              <a:t>Hannah Duncan </a:t>
            </a:r>
          </a:p>
          <a:p>
            <a:pPr algn="r"/>
            <a:r>
              <a:rPr lang="en-US">
                <a:solidFill>
                  <a:srgbClr val="FFFFFF"/>
                </a:solidFill>
              </a:rPr>
              <a:t>Geoffrey Johnston</a:t>
            </a:r>
          </a:p>
          <a:p>
            <a:pPr algn="r"/>
            <a:r>
              <a:rPr lang="en-US">
                <a:solidFill>
                  <a:srgbClr val="FFFFFF"/>
                </a:solidFill>
              </a:rPr>
              <a:t>Vineet Sikri</a:t>
            </a:r>
          </a:p>
          <a:p>
            <a:pPr algn="r"/>
            <a:r>
              <a:rPr lang="en-US">
                <a:solidFill>
                  <a:srgbClr val="FFFFFF"/>
                </a:solidFill>
              </a:rPr>
              <a:t>Melody Yu</a:t>
            </a:r>
          </a:p>
        </p:txBody>
      </p:sp>
    </p:spTree>
    <p:extLst>
      <p:ext uri="{BB962C8B-B14F-4D97-AF65-F5344CB8AC3E}">
        <p14:creationId xmlns:p14="http://schemas.microsoft.com/office/powerpoint/2010/main" val="432273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E6E7-DB4A-C947-9B34-343926740434}"/>
              </a:ext>
            </a:extLst>
          </p:cNvPr>
          <p:cNvSpPr>
            <a:spLocks noGrp="1"/>
          </p:cNvSpPr>
          <p:nvPr>
            <p:ph type="title"/>
          </p:nvPr>
        </p:nvSpPr>
        <p:spPr>
          <a:xfrm>
            <a:off x="804672" y="1614099"/>
            <a:ext cx="4486656" cy="1141497"/>
          </a:xfrm>
        </p:spPr>
        <p:txBody>
          <a:bodyPr/>
          <a:lstStyle/>
          <a:p>
            <a:r>
              <a:rPr lang="en-US" dirty="0"/>
              <a:t>results</a:t>
            </a:r>
          </a:p>
        </p:txBody>
      </p:sp>
      <p:sp>
        <p:nvSpPr>
          <p:cNvPr id="5" name="Text Placeholder 4">
            <a:extLst>
              <a:ext uri="{FF2B5EF4-FFF2-40B4-BE49-F238E27FC236}">
                <a16:creationId xmlns:a16="http://schemas.microsoft.com/office/drawing/2014/main" id="{42666C50-B31C-DF49-9AFB-93F105FE06AD}"/>
              </a:ext>
            </a:extLst>
          </p:cNvPr>
          <p:cNvSpPr>
            <a:spLocks noGrp="1"/>
          </p:cNvSpPr>
          <p:nvPr>
            <p:ph type="body" sz="half" idx="2"/>
          </p:nvPr>
        </p:nvSpPr>
        <p:spPr>
          <a:xfrm>
            <a:off x="804672" y="3730752"/>
            <a:ext cx="4486656" cy="2013202"/>
          </a:xfrm>
        </p:spPr>
        <p:txBody>
          <a:bodyPr>
            <a:normAutofit/>
          </a:bodyPr>
          <a:lstStyle/>
          <a:p>
            <a:pPr algn="l"/>
            <a:r>
              <a:rPr lang="en-US" sz="2000" dirty="0"/>
              <a:t>Prevalence of cyberbullying (2015) </a:t>
            </a:r>
          </a:p>
        </p:txBody>
      </p:sp>
      <p:pic>
        <p:nvPicPr>
          <p:cNvPr id="9" name="Content Placeholder 8" descr="A screenshot of a cell phone&#10;&#10;Description automatically generated">
            <a:extLst>
              <a:ext uri="{FF2B5EF4-FFF2-40B4-BE49-F238E27FC236}">
                <a16:creationId xmlns:a16="http://schemas.microsoft.com/office/drawing/2014/main" id="{ED7FBBCA-2303-6D49-9810-B83A3294DC2F}"/>
              </a:ext>
            </a:extLst>
          </p:cNvPr>
          <p:cNvPicPr>
            <a:picLocks noGrp="1" noChangeAspect="1"/>
          </p:cNvPicPr>
          <p:nvPr>
            <p:ph idx="1"/>
          </p:nvPr>
        </p:nvPicPr>
        <p:blipFill>
          <a:blip r:embed="rId3"/>
          <a:stretch>
            <a:fillRect/>
          </a:stretch>
        </p:blipFill>
        <p:spPr>
          <a:xfrm>
            <a:off x="6096000" y="101"/>
            <a:ext cx="5336774" cy="3127147"/>
          </a:xfrm>
        </p:spPr>
      </p:pic>
      <p:pic>
        <p:nvPicPr>
          <p:cNvPr id="11" name="Picture 10" descr="A screenshot of a cell phone&#10;&#10;Description automatically generated">
            <a:extLst>
              <a:ext uri="{FF2B5EF4-FFF2-40B4-BE49-F238E27FC236}">
                <a16:creationId xmlns:a16="http://schemas.microsoft.com/office/drawing/2014/main" id="{D7E65922-28F6-464F-B06C-6A072CDEF7EE}"/>
              </a:ext>
            </a:extLst>
          </p:cNvPr>
          <p:cNvPicPr>
            <a:picLocks noChangeAspect="1"/>
          </p:cNvPicPr>
          <p:nvPr/>
        </p:nvPicPr>
        <p:blipFill>
          <a:blip r:embed="rId4"/>
          <a:stretch>
            <a:fillRect/>
          </a:stretch>
        </p:blipFill>
        <p:spPr>
          <a:xfrm>
            <a:off x="6096000" y="3429000"/>
            <a:ext cx="5336774" cy="3428899"/>
          </a:xfrm>
          <a:prstGeom prst="rect">
            <a:avLst/>
          </a:prstGeom>
        </p:spPr>
      </p:pic>
    </p:spTree>
    <p:extLst>
      <p:ext uri="{BB962C8B-B14F-4D97-AF65-F5344CB8AC3E}">
        <p14:creationId xmlns:p14="http://schemas.microsoft.com/office/powerpoint/2010/main" val="3382281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E6E7-DB4A-C947-9B34-343926740434}"/>
              </a:ext>
            </a:extLst>
          </p:cNvPr>
          <p:cNvSpPr>
            <a:spLocks noGrp="1"/>
          </p:cNvSpPr>
          <p:nvPr>
            <p:ph type="title"/>
          </p:nvPr>
        </p:nvSpPr>
        <p:spPr>
          <a:xfrm>
            <a:off x="804672" y="1614100"/>
            <a:ext cx="4486656" cy="1141497"/>
          </a:xfrm>
        </p:spPr>
        <p:txBody>
          <a:bodyPr/>
          <a:lstStyle/>
          <a:p>
            <a:r>
              <a:rPr lang="en-US" dirty="0"/>
              <a:t>results</a:t>
            </a:r>
          </a:p>
        </p:txBody>
      </p:sp>
      <p:sp>
        <p:nvSpPr>
          <p:cNvPr id="5" name="Text Placeholder 4">
            <a:extLst>
              <a:ext uri="{FF2B5EF4-FFF2-40B4-BE49-F238E27FC236}">
                <a16:creationId xmlns:a16="http://schemas.microsoft.com/office/drawing/2014/main" id="{42666C50-B31C-DF49-9AFB-93F105FE06AD}"/>
              </a:ext>
            </a:extLst>
          </p:cNvPr>
          <p:cNvSpPr>
            <a:spLocks noGrp="1"/>
          </p:cNvSpPr>
          <p:nvPr>
            <p:ph type="body" sz="half" idx="2"/>
          </p:nvPr>
        </p:nvSpPr>
        <p:spPr>
          <a:xfrm>
            <a:off x="804672" y="2950234"/>
            <a:ext cx="4486656" cy="3692106"/>
          </a:xfrm>
        </p:spPr>
        <p:txBody>
          <a:bodyPr>
            <a:normAutofit/>
          </a:bodyPr>
          <a:lstStyle/>
          <a:p>
            <a:pPr algn="l"/>
            <a:r>
              <a:rPr lang="en-US" sz="2000" dirty="0"/>
              <a:t>Relationship between bullying and academic performance</a:t>
            </a:r>
          </a:p>
          <a:p>
            <a:pPr marL="342900" indent="-342900" algn="l">
              <a:buClr>
                <a:schemeClr val="bg2"/>
              </a:buClr>
              <a:buFont typeface="Arial" panose="020B0604020202020204" pitchFamily="34" charset="0"/>
              <a:buChar char="•"/>
            </a:pPr>
            <a:r>
              <a:rPr lang="en-US" sz="2000" dirty="0"/>
              <a:t>Assessment scores vs Bullying</a:t>
            </a:r>
          </a:p>
          <a:p>
            <a:pPr marL="800100" lvl="1" indent="-342900">
              <a:buClr>
                <a:schemeClr val="bg2"/>
              </a:buClr>
              <a:buFont typeface="Arial" panose="020B0604020202020204" pitchFamily="34" charset="0"/>
              <a:buChar char="•"/>
            </a:pPr>
            <a:r>
              <a:rPr lang="en-US" sz="1600" dirty="0">
                <a:solidFill>
                  <a:schemeClr val="bg1"/>
                </a:solidFill>
              </a:rPr>
              <a:t>y = 2.28x + 2997.16 </a:t>
            </a:r>
          </a:p>
          <a:p>
            <a:pPr marL="800100" lvl="1" indent="-342900">
              <a:buClr>
                <a:schemeClr val="bg2"/>
              </a:buClr>
              <a:buFont typeface="Arial" panose="020B0604020202020204" pitchFamily="34" charset="0"/>
              <a:buChar char="•"/>
            </a:pPr>
            <a:r>
              <a:rPr lang="en-US" sz="1600" dirty="0">
                <a:solidFill>
                  <a:schemeClr val="bg1"/>
                </a:solidFill>
              </a:rPr>
              <a:t>r = 0.67</a:t>
            </a:r>
            <a:endParaRPr lang="en-US" sz="1700" dirty="0">
              <a:solidFill>
                <a:schemeClr val="bg1"/>
              </a:solidFill>
            </a:endParaRPr>
          </a:p>
          <a:p>
            <a:pPr marL="342900" indent="-342900" algn="l">
              <a:buClr>
                <a:schemeClr val="bg2"/>
              </a:buClr>
              <a:buFont typeface="Arial" panose="020B0604020202020204" pitchFamily="34" charset="0"/>
              <a:buChar char="•"/>
            </a:pPr>
            <a:r>
              <a:rPr lang="en-US" sz="2000" dirty="0"/>
              <a:t>Graduation Rates vs Bullying</a:t>
            </a:r>
          </a:p>
          <a:p>
            <a:pPr marL="800100" lvl="1" indent="-342900">
              <a:buClr>
                <a:schemeClr val="bg2"/>
              </a:buClr>
              <a:buFont typeface="Arial" panose="020B0604020202020204" pitchFamily="34" charset="0"/>
              <a:buChar char="•"/>
            </a:pPr>
            <a:r>
              <a:rPr lang="en-US" sz="1600" dirty="0">
                <a:solidFill>
                  <a:schemeClr val="bg1"/>
                </a:solidFill>
              </a:rPr>
              <a:t>y = 0.01x + 40.44</a:t>
            </a:r>
          </a:p>
          <a:p>
            <a:pPr marL="800100" lvl="1" indent="-342900">
              <a:buClr>
                <a:schemeClr val="bg2"/>
              </a:buClr>
              <a:buFont typeface="Arial" panose="020B0604020202020204" pitchFamily="34" charset="0"/>
              <a:buChar char="•"/>
            </a:pPr>
            <a:r>
              <a:rPr lang="en-US" sz="1600" dirty="0">
                <a:solidFill>
                  <a:schemeClr val="bg1"/>
                </a:solidFill>
              </a:rPr>
              <a:t>r = 0.04</a:t>
            </a:r>
          </a:p>
        </p:txBody>
      </p:sp>
      <p:pic>
        <p:nvPicPr>
          <p:cNvPr id="1026" name="Picture 2">
            <a:extLst>
              <a:ext uri="{FF2B5EF4-FFF2-40B4-BE49-F238E27FC236}">
                <a16:creationId xmlns:a16="http://schemas.microsoft.com/office/drawing/2014/main" id="{634065CB-0B18-6747-859C-33450E220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6049" y="0"/>
            <a:ext cx="5077015" cy="33846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D74E23C-B0F9-8948-A9F3-30162BBD4B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6050" y="3473323"/>
            <a:ext cx="5077015" cy="3384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714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E329-FF04-D844-B3AA-64A455E56B92}"/>
              </a:ext>
            </a:extLst>
          </p:cNvPr>
          <p:cNvSpPr>
            <a:spLocks noGrp="1"/>
          </p:cNvSpPr>
          <p:nvPr>
            <p:ph type="title"/>
          </p:nvPr>
        </p:nvSpPr>
        <p:spPr>
          <a:xfrm>
            <a:off x="804672" y="1605474"/>
            <a:ext cx="4486656" cy="1141497"/>
          </a:xfrm>
        </p:spPr>
        <p:txBody>
          <a:bodyPr/>
          <a:lstStyle/>
          <a:p>
            <a:r>
              <a:rPr lang="en-US" dirty="0"/>
              <a:t>Results</a:t>
            </a:r>
          </a:p>
        </p:txBody>
      </p:sp>
      <p:pic>
        <p:nvPicPr>
          <p:cNvPr id="6" name="Content Placeholder 5" descr="A screenshot of a cell phone&#10;&#10;Description automatically generated">
            <a:extLst>
              <a:ext uri="{FF2B5EF4-FFF2-40B4-BE49-F238E27FC236}">
                <a16:creationId xmlns:a16="http://schemas.microsoft.com/office/drawing/2014/main" id="{941100D3-3103-DC4E-A1F2-B3CEB1A434DC}"/>
              </a:ext>
            </a:extLst>
          </p:cNvPr>
          <p:cNvPicPr>
            <a:picLocks noGrp="1" noChangeAspect="1"/>
          </p:cNvPicPr>
          <p:nvPr>
            <p:ph idx="1"/>
          </p:nvPr>
        </p:nvPicPr>
        <p:blipFill>
          <a:blip r:embed="rId3"/>
          <a:stretch>
            <a:fillRect/>
          </a:stretch>
        </p:blipFill>
        <p:spPr>
          <a:xfrm>
            <a:off x="7169944" y="2243828"/>
            <a:ext cx="3936269" cy="2108716"/>
          </a:xfrm>
        </p:spPr>
      </p:pic>
      <p:sp>
        <p:nvSpPr>
          <p:cNvPr id="4" name="Text Placeholder 3">
            <a:extLst>
              <a:ext uri="{FF2B5EF4-FFF2-40B4-BE49-F238E27FC236}">
                <a16:creationId xmlns:a16="http://schemas.microsoft.com/office/drawing/2014/main" id="{250D5FE1-C575-704E-BD35-D749212D0131}"/>
              </a:ext>
            </a:extLst>
          </p:cNvPr>
          <p:cNvSpPr>
            <a:spLocks noGrp="1"/>
          </p:cNvSpPr>
          <p:nvPr>
            <p:ph type="body" sz="half" idx="2"/>
          </p:nvPr>
        </p:nvSpPr>
        <p:spPr>
          <a:xfrm>
            <a:off x="804672" y="3472676"/>
            <a:ext cx="4486656" cy="2271278"/>
          </a:xfrm>
        </p:spPr>
        <p:txBody>
          <a:bodyPr>
            <a:normAutofit/>
          </a:bodyPr>
          <a:lstStyle/>
          <a:p>
            <a:pPr algn="l"/>
            <a:r>
              <a:rPr lang="en-US" sz="2000" dirty="0"/>
              <a:t>Relationship between bullying and academic performance</a:t>
            </a:r>
          </a:p>
          <a:p>
            <a:pPr marL="342900" indent="-342900" algn="l">
              <a:buClr>
                <a:schemeClr val="bg2"/>
              </a:buClr>
              <a:buFont typeface="Arial" panose="020B0604020202020204" pitchFamily="34" charset="0"/>
              <a:buChar char="•"/>
            </a:pPr>
            <a:r>
              <a:rPr lang="en-US" sz="2000" dirty="0"/>
              <a:t>Dropout counts vs Bullying</a:t>
            </a:r>
          </a:p>
          <a:p>
            <a:pPr algn="l"/>
            <a:endParaRPr lang="en-US" sz="1800" dirty="0"/>
          </a:p>
        </p:txBody>
      </p:sp>
    </p:spTree>
    <p:extLst>
      <p:ext uri="{BB962C8B-B14F-4D97-AF65-F5344CB8AC3E}">
        <p14:creationId xmlns:p14="http://schemas.microsoft.com/office/powerpoint/2010/main" val="3113499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E6E7-DB4A-C947-9B34-343926740434}"/>
              </a:ext>
            </a:extLst>
          </p:cNvPr>
          <p:cNvSpPr>
            <a:spLocks noGrp="1"/>
          </p:cNvSpPr>
          <p:nvPr>
            <p:ph type="title"/>
          </p:nvPr>
        </p:nvSpPr>
        <p:spPr>
          <a:xfrm>
            <a:off x="804672" y="1545089"/>
            <a:ext cx="4486656" cy="1141497"/>
          </a:xfrm>
        </p:spPr>
        <p:txBody>
          <a:bodyPr/>
          <a:lstStyle/>
          <a:p>
            <a:r>
              <a:rPr lang="en-US" dirty="0"/>
              <a:t>results</a:t>
            </a:r>
          </a:p>
        </p:txBody>
      </p:sp>
      <p:sp>
        <p:nvSpPr>
          <p:cNvPr id="5" name="Text Placeholder 4">
            <a:extLst>
              <a:ext uri="{FF2B5EF4-FFF2-40B4-BE49-F238E27FC236}">
                <a16:creationId xmlns:a16="http://schemas.microsoft.com/office/drawing/2014/main" id="{42666C50-B31C-DF49-9AFB-93F105FE06AD}"/>
              </a:ext>
            </a:extLst>
          </p:cNvPr>
          <p:cNvSpPr>
            <a:spLocks noGrp="1"/>
          </p:cNvSpPr>
          <p:nvPr>
            <p:ph type="body" sz="half" idx="2"/>
          </p:nvPr>
        </p:nvSpPr>
        <p:spPr>
          <a:xfrm>
            <a:off x="804672" y="2976113"/>
            <a:ext cx="4486656" cy="3808733"/>
          </a:xfrm>
        </p:spPr>
        <p:txBody>
          <a:bodyPr>
            <a:normAutofit/>
          </a:bodyPr>
          <a:lstStyle/>
          <a:p>
            <a:pPr algn="l"/>
            <a:r>
              <a:rPr lang="en-US" sz="2000" dirty="0"/>
              <a:t>Demographic factors and Bullying</a:t>
            </a:r>
          </a:p>
          <a:p>
            <a:pPr marL="342900" indent="-342900" algn="l">
              <a:buClr>
                <a:schemeClr val="bg2"/>
              </a:buClr>
              <a:buFont typeface="Arial" panose="020B0604020202020204" pitchFamily="34" charset="0"/>
              <a:buChar char="•"/>
            </a:pPr>
            <a:r>
              <a:rPr lang="en-US" sz="2000" dirty="0"/>
              <a:t>Socioeconomic factors: </a:t>
            </a:r>
          </a:p>
          <a:p>
            <a:pPr marL="342900" indent="-342900" algn="l">
              <a:buClr>
                <a:schemeClr val="bg2"/>
              </a:buClr>
              <a:buFont typeface="Arial" panose="020B0604020202020204" pitchFamily="34" charset="0"/>
              <a:buChar char="•"/>
            </a:pPr>
            <a:r>
              <a:rPr lang="en-US" sz="2000" dirty="0"/>
              <a:t>Poverty rate</a:t>
            </a:r>
          </a:p>
          <a:p>
            <a:pPr marL="800100" lvl="1" indent="-342900">
              <a:buClr>
                <a:schemeClr val="bg2"/>
              </a:buClr>
              <a:buFont typeface="Arial" panose="020B0604020202020204" pitchFamily="34" charset="0"/>
              <a:buChar char="•"/>
            </a:pPr>
            <a:r>
              <a:rPr lang="en-US" sz="1800" dirty="0">
                <a:solidFill>
                  <a:schemeClr val="bg1"/>
                </a:solidFill>
              </a:rPr>
              <a:t>y = 0.08x + 1.6</a:t>
            </a:r>
          </a:p>
          <a:p>
            <a:pPr marL="800100" lvl="1" indent="-342900">
              <a:buClr>
                <a:schemeClr val="bg2"/>
              </a:buClr>
              <a:buFont typeface="Arial" panose="020B0604020202020204" pitchFamily="34" charset="0"/>
              <a:buChar char="•"/>
            </a:pPr>
            <a:r>
              <a:rPr lang="en-US" sz="1800" dirty="0">
                <a:solidFill>
                  <a:schemeClr val="bg1"/>
                </a:solidFill>
              </a:rPr>
              <a:t>r =0.0</a:t>
            </a:r>
          </a:p>
          <a:p>
            <a:pPr marL="342900" indent="-342900" algn="l">
              <a:buClr>
                <a:schemeClr val="bg2"/>
              </a:buClr>
              <a:buFont typeface="Arial" panose="020B0604020202020204" pitchFamily="34" charset="0"/>
              <a:buChar char="•"/>
            </a:pPr>
            <a:r>
              <a:rPr lang="en-US" sz="2000" dirty="0">
                <a:solidFill>
                  <a:schemeClr val="bg1"/>
                </a:solidFill>
              </a:rPr>
              <a:t>Per capita income</a:t>
            </a:r>
          </a:p>
          <a:p>
            <a:pPr marL="800100" lvl="1" indent="-342900">
              <a:buClr>
                <a:schemeClr val="bg2"/>
              </a:buClr>
              <a:buFont typeface="Arial" panose="020B0604020202020204" pitchFamily="34" charset="0"/>
              <a:buChar char="•"/>
            </a:pPr>
            <a:r>
              <a:rPr lang="en-US" sz="1900" dirty="0">
                <a:solidFill>
                  <a:schemeClr val="bg1"/>
                </a:solidFill>
              </a:rPr>
              <a:t>y = 0.14x - 1424.86</a:t>
            </a:r>
          </a:p>
          <a:p>
            <a:pPr marL="800100" lvl="1" indent="-342900">
              <a:buClr>
                <a:schemeClr val="bg2"/>
              </a:buClr>
              <a:buFont typeface="Arial" panose="020B0604020202020204" pitchFamily="34" charset="0"/>
              <a:buChar char="•"/>
            </a:pPr>
            <a:r>
              <a:rPr lang="en-US" sz="1900" dirty="0">
                <a:solidFill>
                  <a:schemeClr val="bg1"/>
                </a:solidFill>
              </a:rPr>
              <a:t>r = 0.02 </a:t>
            </a:r>
          </a:p>
        </p:txBody>
      </p:sp>
      <p:pic>
        <p:nvPicPr>
          <p:cNvPr id="2050" name="Picture 2">
            <a:extLst>
              <a:ext uri="{FF2B5EF4-FFF2-40B4-BE49-F238E27FC236}">
                <a16:creationId xmlns:a16="http://schemas.microsoft.com/office/drawing/2014/main" id="{EA30FC91-7724-FC40-BDE8-AD4490EEA9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0304" y="0"/>
            <a:ext cx="6711696" cy="33558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social media post&#10;&#10;Description automatically generated">
            <a:extLst>
              <a:ext uri="{FF2B5EF4-FFF2-40B4-BE49-F238E27FC236}">
                <a16:creationId xmlns:a16="http://schemas.microsoft.com/office/drawing/2014/main" id="{3337E925-976E-FB4E-AFEF-2E99263BB819}"/>
              </a:ext>
            </a:extLst>
          </p:cNvPr>
          <p:cNvPicPr>
            <a:picLocks noChangeAspect="1"/>
          </p:cNvPicPr>
          <p:nvPr/>
        </p:nvPicPr>
        <p:blipFill rotWithShape="1">
          <a:blip r:embed="rId4"/>
          <a:srcRect l="4975" t="3879" r="1713"/>
          <a:stretch/>
        </p:blipFill>
        <p:spPr>
          <a:xfrm>
            <a:off x="5480601" y="3631721"/>
            <a:ext cx="6711399" cy="3226279"/>
          </a:xfrm>
          <a:prstGeom prst="rect">
            <a:avLst/>
          </a:prstGeom>
        </p:spPr>
      </p:pic>
    </p:spTree>
    <p:extLst>
      <p:ext uri="{BB962C8B-B14F-4D97-AF65-F5344CB8AC3E}">
        <p14:creationId xmlns:p14="http://schemas.microsoft.com/office/powerpoint/2010/main" val="1465993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E6E7-DB4A-C947-9B34-343926740434}"/>
              </a:ext>
            </a:extLst>
          </p:cNvPr>
          <p:cNvSpPr>
            <a:spLocks noGrp="1"/>
          </p:cNvSpPr>
          <p:nvPr>
            <p:ph type="title"/>
          </p:nvPr>
        </p:nvSpPr>
        <p:spPr>
          <a:xfrm>
            <a:off x="804672" y="1596847"/>
            <a:ext cx="4486656" cy="1141497"/>
          </a:xfrm>
        </p:spPr>
        <p:txBody>
          <a:bodyPr/>
          <a:lstStyle/>
          <a:p>
            <a:r>
              <a:rPr lang="en-US" dirty="0"/>
              <a:t>results</a:t>
            </a:r>
          </a:p>
        </p:txBody>
      </p:sp>
      <p:sp>
        <p:nvSpPr>
          <p:cNvPr id="5" name="Text Placeholder 4">
            <a:extLst>
              <a:ext uri="{FF2B5EF4-FFF2-40B4-BE49-F238E27FC236}">
                <a16:creationId xmlns:a16="http://schemas.microsoft.com/office/drawing/2014/main" id="{42666C50-B31C-DF49-9AFB-93F105FE06AD}"/>
              </a:ext>
            </a:extLst>
          </p:cNvPr>
          <p:cNvSpPr>
            <a:spLocks noGrp="1"/>
          </p:cNvSpPr>
          <p:nvPr>
            <p:ph type="body" sz="half" idx="2"/>
          </p:nvPr>
        </p:nvSpPr>
        <p:spPr>
          <a:xfrm>
            <a:off x="804672" y="2993367"/>
            <a:ext cx="4486656" cy="3791480"/>
          </a:xfrm>
        </p:spPr>
        <p:txBody>
          <a:bodyPr>
            <a:normAutofit/>
          </a:bodyPr>
          <a:lstStyle/>
          <a:p>
            <a:pPr algn="l"/>
            <a:r>
              <a:rPr lang="en-US" sz="2000" dirty="0"/>
              <a:t>Demographic factors and Bullying</a:t>
            </a:r>
          </a:p>
          <a:p>
            <a:pPr marL="342900" indent="-342900" algn="l">
              <a:buClr>
                <a:schemeClr val="bg2"/>
              </a:buClr>
              <a:buFont typeface="Arial" panose="020B0604020202020204" pitchFamily="34" charset="0"/>
              <a:buChar char="•"/>
            </a:pPr>
            <a:r>
              <a:rPr lang="en-US" sz="2000" dirty="0"/>
              <a:t>Ethnicity factors (samples): </a:t>
            </a:r>
          </a:p>
          <a:p>
            <a:pPr marL="342900" indent="-342900" algn="l">
              <a:buClr>
                <a:schemeClr val="bg2"/>
              </a:buClr>
              <a:buFont typeface="Arial" panose="020B0604020202020204" pitchFamily="34" charset="0"/>
              <a:buChar char="•"/>
            </a:pPr>
            <a:r>
              <a:rPr lang="en-US" sz="2000" dirty="0"/>
              <a:t>American Indian Population</a:t>
            </a:r>
          </a:p>
          <a:p>
            <a:pPr marL="800100" lvl="1" indent="-342900">
              <a:buClr>
                <a:schemeClr val="bg2"/>
              </a:buClr>
              <a:buFont typeface="Arial" panose="020B0604020202020204" pitchFamily="34" charset="0"/>
              <a:buChar char="•"/>
            </a:pPr>
            <a:r>
              <a:rPr lang="en-US" sz="1800" dirty="0">
                <a:solidFill>
                  <a:schemeClr val="bg1"/>
                </a:solidFill>
              </a:rPr>
              <a:t>y = -0.06x + 0.71</a:t>
            </a:r>
          </a:p>
          <a:p>
            <a:pPr marL="800100" lvl="1" indent="-342900">
              <a:buClr>
                <a:schemeClr val="bg2"/>
              </a:buClr>
              <a:buFont typeface="Arial" panose="020B0604020202020204" pitchFamily="34" charset="0"/>
              <a:buChar char="•"/>
            </a:pPr>
            <a:r>
              <a:rPr lang="en-US" sz="1800" dirty="0">
                <a:solidFill>
                  <a:schemeClr val="bg1"/>
                </a:solidFill>
              </a:rPr>
              <a:t>r =0.05</a:t>
            </a:r>
          </a:p>
          <a:p>
            <a:pPr marL="342900" indent="-342900" algn="l">
              <a:buClr>
                <a:schemeClr val="bg2"/>
              </a:buClr>
              <a:buFont typeface="Arial" panose="020B0604020202020204" pitchFamily="34" charset="0"/>
              <a:buChar char="•"/>
            </a:pPr>
            <a:r>
              <a:rPr lang="en-US" sz="2000" dirty="0">
                <a:solidFill>
                  <a:schemeClr val="bg1"/>
                </a:solidFill>
              </a:rPr>
              <a:t>Hispanic Population</a:t>
            </a:r>
          </a:p>
          <a:p>
            <a:pPr marL="800100" lvl="1" indent="-342900">
              <a:buClr>
                <a:schemeClr val="bg2"/>
              </a:buClr>
              <a:buFont typeface="Arial" panose="020B0604020202020204" pitchFamily="34" charset="0"/>
              <a:buChar char="•"/>
            </a:pPr>
            <a:r>
              <a:rPr lang="en-US" sz="1900" dirty="0">
                <a:solidFill>
                  <a:schemeClr val="bg1"/>
                </a:solidFill>
              </a:rPr>
              <a:t>y = 0.03x + 0.33</a:t>
            </a:r>
          </a:p>
          <a:p>
            <a:pPr marL="800100" lvl="1" indent="-342900">
              <a:buClr>
                <a:schemeClr val="bg2"/>
              </a:buClr>
              <a:buFont typeface="Arial" panose="020B0604020202020204" pitchFamily="34" charset="0"/>
              <a:buChar char="•"/>
            </a:pPr>
            <a:r>
              <a:rPr lang="en-US" sz="1900" dirty="0">
                <a:solidFill>
                  <a:schemeClr val="bg1"/>
                </a:solidFill>
              </a:rPr>
              <a:t>r = 0.1 </a:t>
            </a:r>
          </a:p>
        </p:txBody>
      </p:sp>
      <p:pic>
        <p:nvPicPr>
          <p:cNvPr id="3074" name="Picture 2">
            <a:extLst>
              <a:ext uri="{FF2B5EF4-FFF2-40B4-BE49-F238E27FC236}">
                <a16:creationId xmlns:a16="http://schemas.microsoft.com/office/drawing/2014/main" id="{4D2AC2A6-1A40-CE41-AE8B-4290F14582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261" y="0"/>
            <a:ext cx="6650739" cy="33253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B4B6F0A-895E-7D4B-8C09-A0174E8245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260" y="3532630"/>
            <a:ext cx="6650740" cy="3325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154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B370-A2A2-0F46-B13A-E5B90A0D02D1}"/>
              </a:ext>
            </a:extLst>
          </p:cNvPr>
          <p:cNvSpPr>
            <a:spLocks noGrp="1"/>
          </p:cNvSpPr>
          <p:nvPr>
            <p:ph type="title"/>
          </p:nvPr>
        </p:nvSpPr>
        <p:spPr/>
        <p:txBody>
          <a:bodyPr/>
          <a:lstStyle/>
          <a:p>
            <a:r>
              <a:rPr lang="en-US" dirty="0"/>
              <a:t>Summary of results</a:t>
            </a:r>
          </a:p>
        </p:txBody>
      </p:sp>
      <p:sp>
        <p:nvSpPr>
          <p:cNvPr id="3" name="Content Placeholder 2">
            <a:extLst>
              <a:ext uri="{FF2B5EF4-FFF2-40B4-BE49-F238E27FC236}">
                <a16:creationId xmlns:a16="http://schemas.microsoft.com/office/drawing/2014/main" id="{1810C0C9-18BD-E34C-A51A-CE6F6109D6D9}"/>
              </a:ext>
            </a:extLst>
          </p:cNvPr>
          <p:cNvSpPr>
            <a:spLocks noGrp="1"/>
          </p:cNvSpPr>
          <p:nvPr>
            <p:ph idx="1"/>
          </p:nvPr>
        </p:nvSpPr>
        <p:spPr/>
        <p:txBody>
          <a:bodyPr/>
          <a:lstStyle/>
          <a:p>
            <a:pPr marL="342900" indent="-342900">
              <a:buFont typeface="+mj-lt"/>
              <a:buAutoNum type="arabicPeriod"/>
            </a:pPr>
            <a:r>
              <a:rPr lang="en-US" dirty="0"/>
              <a:t>Bullying is a serious problem in schools nationwide; we see an increase in cyberbullying which is not reported by schools. </a:t>
            </a:r>
          </a:p>
          <a:p>
            <a:pPr marL="342900" indent="-342900">
              <a:buFont typeface="+mj-lt"/>
              <a:buAutoNum type="arabicPeriod"/>
            </a:pPr>
            <a:endParaRPr lang="en-US" dirty="0"/>
          </a:p>
          <a:p>
            <a:pPr marL="342900" indent="-342900">
              <a:buFont typeface="+mj-lt"/>
              <a:buAutoNum type="arabicPeriod"/>
            </a:pPr>
            <a:r>
              <a:rPr lang="en-US" dirty="0"/>
              <a:t>We do see correlation between low assessment scores and graduation rates associated with more bullying instances. </a:t>
            </a:r>
          </a:p>
          <a:p>
            <a:pPr marL="342900" indent="-342900">
              <a:buFont typeface="+mj-lt"/>
              <a:buAutoNum type="arabicPeriod"/>
            </a:pPr>
            <a:endParaRPr lang="en-US" dirty="0"/>
          </a:p>
          <a:p>
            <a:pPr marL="342900" indent="-342900">
              <a:buFont typeface="+mj-lt"/>
              <a:buAutoNum type="arabicPeriod"/>
            </a:pPr>
            <a:r>
              <a:rPr lang="en-US" dirty="0"/>
              <a:t>Data suggests socioeconomic factors and ethnicities do not have a strong association with bullying.  </a:t>
            </a:r>
          </a:p>
        </p:txBody>
      </p:sp>
    </p:spTree>
    <p:extLst>
      <p:ext uri="{BB962C8B-B14F-4D97-AF65-F5344CB8AC3E}">
        <p14:creationId xmlns:p14="http://schemas.microsoft.com/office/powerpoint/2010/main" val="1480517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E6E7-DB4A-C947-9B34-343926740434}"/>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828099B4-B99B-494A-948A-AD7F49BDF10E}"/>
              </a:ext>
            </a:extLst>
          </p:cNvPr>
          <p:cNvSpPr>
            <a:spLocks noGrp="1"/>
          </p:cNvSpPr>
          <p:nvPr>
            <p:ph idx="1"/>
          </p:nvPr>
        </p:nvSpPr>
        <p:spPr>
          <a:xfrm>
            <a:off x="2231136" y="2638044"/>
            <a:ext cx="7729728" cy="3653028"/>
          </a:xfrm>
        </p:spPr>
        <p:txBody>
          <a:bodyPr/>
          <a:lstStyle/>
          <a:p>
            <a:r>
              <a:rPr lang="en-US" dirty="0"/>
              <a:t>Population and ethnicity data are only based on reported census data. </a:t>
            </a:r>
          </a:p>
          <a:p>
            <a:endParaRPr lang="en-US" dirty="0"/>
          </a:p>
          <a:p>
            <a:r>
              <a:rPr lang="en-US" dirty="0"/>
              <a:t>Bullying data contain only instances of alleged bullying and does not include cyberbullying. </a:t>
            </a:r>
          </a:p>
          <a:p>
            <a:endParaRPr lang="en-US" dirty="0"/>
          </a:p>
          <a:p>
            <a:r>
              <a:rPr lang="en-US" dirty="0"/>
              <a:t>Graduation rates, dropout counts, and test scores are not the only measures of student success. </a:t>
            </a:r>
          </a:p>
          <a:p>
            <a:endParaRPr lang="en-US" dirty="0"/>
          </a:p>
          <a:p>
            <a:r>
              <a:rPr lang="en-US" dirty="0"/>
              <a:t>Assessments given to students are standardized by state; they are not nationally standardized. </a:t>
            </a:r>
          </a:p>
        </p:txBody>
      </p:sp>
    </p:spTree>
    <p:extLst>
      <p:ext uri="{BB962C8B-B14F-4D97-AF65-F5344CB8AC3E}">
        <p14:creationId xmlns:p14="http://schemas.microsoft.com/office/powerpoint/2010/main" val="3288006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F616230E-2CCC-BC4E-B89F-9CD717944EC7}"/>
              </a:ext>
            </a:extLst>
          </p:cNvPr>
          <p:cNvPicPr>
            <a:picLocks noChangeAspect="1"/>
          </p:cNvPicPr>
          <p:nvPr/>
        </p:nvPicPr>
        <p:blipFill>
          <a:blip r:embed="rId3"/>
          <a:stretch>
            <a:fillRect/>
          </a:stretch>
        </p:blipFill>
        <p:spPr>
          <a:xfrm>
            <a:off x="0" y="-1"/>
            <a:ext cx="8128000" cy="2650911"/>
          </a:xfrm>
          <a:prstGeom prst="rect">
            <a:avLst/>
          </a:prstGeom>
        </p:spPr>
      </p:pic>
      <p:pic>
        <p:nvPicPr>
          <p:cNvPr id="25" name="Picture 24" descr="A picture containing umbrella, device&#10;&#10;Description automatically generated">
            <a:extLst>
              <a:ext uri="{FF2B5EF4-FFF2-40B4-BE49-F238E27FC236}">
                <a16:creationId xmlns:a16="http://schemas.microsoft.com/office/drawing/2014/main" id="{6DC0EF77-7A95-F540-8B4A-27EB9B734B9D}"/>
              </a:ext>
            </a:extLst>
          </p:cNvPr>
          <p:cNvPicPr>
            <a:picLocks noChangeAspect="1"/>
          </p:cNvPicPr>
          <p:nvPr/>
        </p:nvPicPr>
        <p:blipFill>
          <a:blip r:embed="rId4"/>
          <a:stretch>
            <a:fillRect/>
          </a:stretch>
        </p:blipFill>
        <p:spPr>
          <a:xfrm>
            <a:off x="8128000" y="0"/>
            <a:ext cx="4064000" cy="2650911"/>
          </a:xfrm>
          <a:prstGeom prst="rect">
            <a:avLst/>
          </a:prstGeom>
        </p:spPr>
      </p:pic>
      <p:pic>
        <p:nvPicPr>
          <p:cNvPr id="27" name="Picture 26" descr="A screenshot of a cell phone&#10;&#10;Description automatically generated">
            <a:extLst>
              <a:ext uri="{FF2B5EF4-FFF2-40B4-BE49-F238E27FC236}">
                <a16:creationId xmlns:a16="http://schemas.microsoft.com/office/drawing/2014/main" id="{26896C6A-6DC7-F141-A534-44BB85BAE875}"/>
              </a:ext>
            </a:extLst>
          </p:cNvPr>
          <p:cNvPicPr>
            <a:picLocks noChangeAspect="1"/>
          </p:cNvPicPr>
          <p:nvPr/>
        </p:nvPicPr>
        <p:blipFill>
          <a:blip r:embed="rId5"/>
          <a:stretch>
            <a:fillRect/>
          </a:stretch>
        </p:blipFill>
        <p:spPr>
          <a:xfrm>
            <a:off x="0" y="2880360"/>
            <a:ext cx="3126587" cy="2130553"/>
          </a:xfrm>
          <a:prstGeom prst="rect">
            <a:avLst/>
          </a:prstGeom>
        </p:spPr>
      </p:pic>
      <p:pic>
        <p:nvPicPr>
          <p:cNvPr id="29" name="Picture 28" descr="A picture containing object, antenna, measure&#10;&#10;Description automatically generated">
            <a:extLst>
              <a:ext uri="{FF2B5EF4-FFF2-40B4-BE49-F238E27FC236}">
                <a16:creationId xmlns:a16="http://schemas.microsoft.com/office/drawing/2014/main" id="{1A02BFFA-5314-C949-9E7D-9B5CF7A7FB41}"/>
              </a:ext>
            </a:extLst>
          </p:cNvPr>
          <p:cNvPicPr>
            <a:picLocks noChangeAspect="1"/>
          </p:cNvPicPr>
          <p:nvPr/>
        </p:nvPicPr>
        <p:blipFill>
          <a:blip r:embed="rId6"/>
          <a:stretch>
            <a:fillRect/>
          </a:stretch>
        </p:blipFill>
        <p:spPr>
          <a:xfrm>
            <a:off x="3140659" y="2880360"/>
            <a:ext cx="9051341" cy="3977640"/>
          </a:xfrm>
          <a:prstGeom prst="rect">
            <a:avLst/>
          </a:prstGeom>
        </p:spPr>
      </p:pic>
    </p:spTree>
    <p:extLst>
      <p:ext uri="{BB962C8B-B14F-4D97-AF65-F5344CB8AC3E}">
        <p14:creationId xmlns:p14="http://schemas.microsoft.com/office/powerpoint/2010/main" val="3288555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F798-F569-D640-8364-5EB1AE43C23F}"/>
              </a:ext>
            </a:extLst>
          </p:cNvPr>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366813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BA26-7B66-0C40-A47A-54DA8B1161A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11CA9157-E205-EF4F-AD7F-458B26FF0B5A}"/>
              </a:ext>
            </a:extLst>
          </p:cNvPr>
          <p:cNvSpPr>
            <a:spLocks noGrp="1"/>
          </p:cNvSpPr>
          <p:nvPr>
            <p:ph idx="1"/>
          </p:nvPr>
        </p:nvSpPr>
        <p:spPr>
          <a:xfrm>
            <a:off x="2093495" y="2638044"/>
            <a:ext cx="8025063" cy="3750724"/>
          </a:xfrm>
        </p:spPr>
        <p:txBody>
          <a:bodyPr/>
          <a:lstStyle/>
          <a:p>
            <a:r>
              <a:rPr lang="en-US" dirty="0"/>
              <a:t>Bullying is a major social problem affecting school aged children and adolescents nationwide. </a:t>
            </a:r>
          </a:p>
          <a:p>
            <a:r>
              <a:rPr lang="en-US" dirty="0"/>
              <a:t>Researchers on school bullying have defined it as “a systematic abuse of power”. The defining features of bullying which distinguish it from other forms of aggressive behavior are that it is (a) repeated and (b) intent to hurt, and (c) there is an imbalance of power between the bully and the victim, with the victim in a weaker and more vulnerable position. </a:t>
            </a:r>
          </a:p>
          <a:p>
            <a:r>
              <a:rPr lang="en-US" dirty="0"/>
              <a:t>There are four main types of bullying which are most prevalent in school, including physical bullying, verbal bullying, social or relational bullying, and cyberbullying.  </a:t>
            </a:r>
          </a:p>
        </p:txBody>
      </p:sp>
    </p:spTree>
    <p:extLst>
      <p:ext uri="{BB962C8B-B14F-4D97-AF65-F5344CB8AC3E}">
        <p14:creationId xmlns:p14="http://schemas.microsoft.com/office/powerpoint/2010/main" val="4098400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BA26-7B66-0C40-A47A-54DA8B1161A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11CA9157-E205-EF4F-AD7F-458B26FF0B5A}"/>
              </a:ext>
            </a:extLst>
          </p:cNvPr>
          <p:cNvSpPr>
            <a:spLocks noGrp="1"/>
          </p:cNvSpPr>
          <p:nvPr>
            <p:ph idx="1"/>
          </p:nvPr>
        </p:nvSpPr>
        <p:spPr>
          <a:xfrm>
            <a:off x="2093495" y="2638044"/>
            <a:ext cx="8049126" cy="3750724"/>
          </a:xfrm>
        </p:spPr>
        <p:txBody>
          <a:bodyPr/>
          <a:lstStyle/>
          <a:p>
            <a:r>
              <a:rPr lang="en-US" dirty="0"/>
              <a:t>Bullying can negatively impact youths’ overall well-being and has been linked to multiple adverse outcomes, including both externalizing and internalizing difficulties. One of the major consequences associated with being the target of bullying is lower academic performance. </a:t>
            </a:r>
          </a:p>
          <a:p>
            <a:r>
              <a:rPr lang="en-US" dirty="0"/>
              <a:t>For this project, we as data analyst in the field of education, will be looking at national bullying statistics and determining if there is a relationship between bullying and academic performance. </a:t>
            </a:r>
          </a:p>
        </p:txBody>
      </p:sp>
    </p:spTree>
    <p:extLst>
      <p:ext uri="{BB962C8B-B14F-4D97-AF65-F5344CB8AC3E}">
        <p14:creationId xmlns:p14="http://schemas.microsoft.com/office/powerpoint/2010/main" val="37487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FFDB-9F5C-AB47-95F6-94592B0D6E53}"/>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87637CE9-F60D-B343-AC3D-53C8392EC4CD}"/>
              </a:ext>
            </a:extLst>
          </p:cNvPr>
          <p:cNvSpPr>
            <a:spLocks noGrp="1"/>
          </p:cNvSpPr>
          <p:nvPr>
            <p:ph idx="1"/>
          </p:nvPr>
        </p:nvSpPr>
        <p:spPr>
          <a:xfrm>
            <a:off x="2231136" y="2638044"/>
            <a:ext cx="7729728" cy="3642440"/>
          </a:xfrm>
        </p:spPr>
        <p:txBody>
          <a:bodyPr>
            <a:normAutofit/>
          </a:bodyPr>
          <a:lstStyle/>
          <a:p>
            <a:pPr marL="342900" lvl="0" indent="-342900">
              <a:buFont typeface="+mj-lt"/>
              <a:buAutoNum type="arabicPeriod"/>
            </a:pPr>
            <a:r>
              <a:rPr lang="en-US" dirty="0"/>
              <a:t>What is the prevalence of bullying in school (2015)? </a:t>
            </a:r>
          </a:p>
          <a:p>
            <a:pPr marL="342900" lvl="0" indent="-342900">
              <a:buFont typeface="+mj-lt"/>
              <a:buAutoNum type="arabicPeriod"/>
            </a:pPr>
            <a:endParaRPr lang="en-US" dirty="0"/>
          </a:p>
          <a:p>
            <a:pPr marL="342900" lvl="0" indent="-342900">
              <a:buFont typeface="+mj-lt"/>
              <a:buAutoNum type="arabicPeriod"/>
            </a:pPr>
            <a:r>
              <a:rPr lang="en-US" dirty="0"/>
              <a:t>What is the relationship between bullying and academic performance?</a:t>
            </a:r>
            <a:br>
              <a:rPr lang="en-US" dirty="0"/>
            </a:br>
            <a:endParaRPr lang="en-US" dirty="0"/>
          </a:p>
          <a:p>
            <a:pPr marL="342900" lvl="0" indent="-342900">
              <a:buFont typeface="+mj-lt"/>
              <a:buAutoNum type="arabicPeriod"/>
            </a:pPr>
            <a:r>
              <a:rPr lang="en-US" dirty="0"/>
              <a:t>What demographic factors can lead to higher instances of bullying? (Socioeconomic, Age, Ethnicity, Location, etc.)</a:t>
            </a:r>
          </a:p>
          <a:p>
            <a:pPr marL="342900" indent="-342900">
              <a:buFont typeface="+mj-lt"/>
              <a:buAutoNum type="arabicPeriod"/>
            </a:pPr>
            <a:endParaRPr lang="en-US" dirty="0"/>
          </a:p>
        </p:txBody>
      </p:sp>
    </p:spTree>
    <p:extLst>
      <p:ext uri="{BB962C8B-B14F-4D97-AF65-F5344CB8AC3E}">
        <p14:creationId xmlns:p14="http://schemas.microsoft.com/office/powerpoint/2010/main" val="3190028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F4CD4-948A-1D41-B02C-0C4828419897}"/>
              </a:ext>
            </a:extLst>
          </p:cNvPr>
          <p:cNvSpPr>
            <a:spLocks noGrp="1"/>
          </p:cNvSpPr>
          <p:nvPr>
            <p:ph type="title"/>
          </p:nvPr>
        </p:nvSpPr>
        <p:spPr/>
        <p:txBody>
          <a:bodyPr/>
          <a:lstStyle/>
          <a:p>
            <a:r>
              <a:rPr lang="en-US" dirty="0"/>
              <a:t>Data Resources</a:t>
            </a:r>
          </a:p>
        </p:txBody>
      </p:sp>
      <p:sp>
        <p:nvSpPr>
          <p:cNvPr id="3" name="Content Placeholder 2">
            <a:extLst>
              <a:ext uri="{FF2B5EF4-FFF2-40B4-BE49-F238E27FC236}">
                <a16:creationId xmlns:a16="http://schemas.microsoft.com/office/drawing/2014/main" id="{21417527-5C61-334E-B0B3-C425FF0A2161}"/>
              </a:ext>
            </a:extLst>
          </p:cNvPr>
          <p:cNvSpPr>
            <a:spLocks noGrp="1"/>
          </p:cNvSpPr>
          <p:nvPr>
            <p:ph idx="1"/>
          </p:nvPr>
        </p:nvSpPr>
        <p:spPr>
          <a:xfrm>
            <a:off x="2231136" y="2638044"/>
            <a:ext cx="7729728" cy="3654472"/>
          </a:xfrm>
        </p:spPr>
        <p:txBody>
          <a:bodyPr>
            <a:normAutofit/>
          </a:bodyPr>
          <a:lstStyle/>
          <a:p>
            <a:pPr marL="0" indent="0">
              <a:buNone/>
            </a:pPr>
            <a:r>
              <a:rPr lang="en-US" dirty="0">
                <a:solidFill>
                  <a:schemeClr val="tx1">
                    <a:lumMod val="75000"/>
                    <a:lumOff val="25000"/>
                  </a:schemeClr>
                </a:solidFill>
                <a:hlinkClick r:id="rId3">
                  <a:extLst>
                    <a:ext uri="{A12FA001-AC4F-418D-AE19-62706E023703}">
                      <ahyp:hlinkClr xmlns:ahyp="http://schemas.microsoft.com/office/drawing/2018/hyperlinkcolor" val="tx"/>
                    </a:ext>
                  </a:extLst>
                </a:hlinkClick>
              </a:rPr>
              <a:t>https://educationdata.urban.org/documentation/</a:t>
            </a:r>
            <a:endParaRPr lang="en-US" dirty="0">
              <a:solidFill>
                <a:schemeClr val="tx1">
                  <a:lumMod val="75000"/>
                  <a:lumOff val="25000"/>
                </a:schemeClr>
              </a:solidFill>
            </a:endParaRPr>
          </a:p>
          <a:p>
            <a:pPr marL="0" indent="0">
              <a:buNone/>
            </a:pPr>
            <a:r>
              <a:rPr lang="en-US" u="sng" dirty="0">
                <a:solidFill>
                  <a:schemeClr val="tx1">
                    <a:lumMod val="75000"/>
                    <a:lumOff val="25000"/>
                  </a:schemeClr>
                </a:solidFill>
                <a:hlinkClick r:id="rId4">
                  <a:extLst>
                    <a:ext uri="{A12FA001-AC4F-418D-AE19-62706E023703}">
                      <ahyp:hlinkClr xmlns:ahyp="http://schemas.microsoft.com/office/drawing/2018/hyperlinkcolor" val="tx"/>
                    </a:ext>
                  </a:extLst>
                </a:hlinkClick>
              </a:rPr>
              <a:t>https://nces.ed.gov/programs/crime/student_data.asp</a:t>
            </a:r>
            <a:endParaRPr lang="en-US" u="sng" dirty="0">
              <a:solidFill>
                <a:schemeClr val="tx1">
                  <a:lumMod val="75000"/>
                  <a:lumOff val="25000"/>
                </a:schemeClr>
              </a:solidFill>
            </a:endParaRPr>
          </a:p>
          <a:p>
            <a:pPr marL="0" indent="0">
              <a:buNone/>
            </a:pPr>
            <a:r>
              <a:rPr lang="en-US" dirty="0">
                <a:solidFill>
                  <a:schemeClr val="tx1">
                    <a:lumMod val="75000"/>
                    <a:lumOff val="25000"/>
                  </a:schemeClr>
                </a:solidFill>
                <a:hlinkClick r:id="rId5">
                  <a:extLst>
                    <a:ext uri="{A12FA001-AC4F-418D-AE19-62706E023703}">
                      <ahyp:hlinkClr xmlns:ahyp="http://schemas.microsoft.com/office/drawing/2018/hyperlinkcolor" val="tx"/>
                    </a:ext>
                  </a:extLst>
                </a:hlinkClick>
              </a:rPr>
              <a:t>https://usedgov.github.io/</a:t>
            </a:r>
            <a:endParaRPr lang="en-US" dirty="0">
              <a:solidFill>
                <a:schemeClr val="tx1">
                  <a:lumMod val="75000"/>
                  <a:lumOff val="25000"/>
                </a:schemeClr>
              </a:solidFill>
            </a:endParaRPr>
          </a:p>
          <a:p>
            <a:pPr marL="0" indent="0">
              <a:buNone/>
            </a:pPr>
            <a:r>
              <a:rPr lang="en-US" dirty="0">
                <a:solidFill>
                  <a:schemeClr val="tx1">
                    <a:lumMod val="75000"/>
                    <a:lumOff val="25000"/>
                  </a:schemeClr>
                </a:solidFill>
                <a:hlinkClick r:id="rId6">
                  <a:extLst>
                    <a:ext uri="{A12FA001-AC4F-418D-AE19-62706E023703}">
                      <ahyp:hlinkClr xmlns:ahyp="http://schemas.microsoft.com/office/drawing/2018/hyperlinkcolor" val="tx"/>
                    </a:ext>
                  </a:extLst>
                </a:hlinkClick>
              </a:rPr>
              <a:t>https://www.census.gov/acs/www/data/data-tables-and-tools/data-profiles/2015/</a:t>
            </a:r>
            <a:endParaRPr lang="en-US" dirty="0">
              <a:solidFill>
                <a:schemeClr val="tx1">
                  <a:lumMod val="75000"/>
                  <a:lumOff val="25000"/>
                </a:schemeClr>
              </a:solidFill>
            </a:endParaRPr>
          </a:p>
          <a:p>
            <a:pPr marL="0" indent="-457200">
              <a:buNone/>
            </a:pPr>
            <a:r>
              <a:rPr lang="en-US" sz="1600" dirty="0" err="1">
                <a:solidFill>
                  <a:schemeClr val="tx1">
                    <a:lumMod val="75000"/>
                    <a:lumOff val="25000"/>
                  </a:schemeClr>
                </a:solidFill>
              </a:rPr>
              <a:t>Alhajji</a:t>
            </a:r>
            <a:r>
              <a:rPr lang="en-US" sz="1600" dirty="0">
                <a:solidFill>
                  <a:schemeClr val="tx1">
                    <a:lumMod val="75000"/>
                    <a:lumOff val="25000"/>
                  </a:schemeClr>
                </a:solidFill>
              </a:rPr>
              <a:t>, M., Bass, S., &amp; Dai, T. (2019). Cyberbullying, Mental Health, and Violence in Adolescents and Associations With Sex and Race: Data From the 2015 Youth Risk Behavior Survey. </a:t>
            </a:r>
            <a:r>
              <a:rPr lang="en-US" sz="1600" i="1" dirty="0">
                <a:solidFill>
                  <a:schemeClr val="tx1">
                    <a:lumMod val="75000"/>
                    <a:lumOff val="25000"/>
                  </a:schemeClr>
                </a:solidFill>
              </a:rPr>
              <a:t>Global Pediatric Health</a:t>
            </a:r>
            <a:r>
              <a:rPr lang="en-US" sz="1600" dirty="0">
                <a:solidFill>
                  <a:schemeClr val="tx1">
                    <a:lumMod val="75000"/>
                    <a:lumOff val="25000"/>
                  </a:schemeClr>
                </a:solidFill>
              </a:rPr>
              <a:t>, 6. </a:t>
            </a:r>
          </a:p>
        </p:txBody>
      </p:sp>
    </p:spTree>
    <p:extLst>
      <p:ext uri="{BB962C8B-B14F-4D97-AF65-F5344CB8AC3E}">
        <p14:creationId xmlns:p14="http://schemas.microsoft.com/office/powerpoint/2010/main" val="3389351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F4CD4-948A-1D41-B02C-0C4828419897}"/>
              </a:ext>
            </a:extLst>
          </p:cNvPr>
          <p:cNvSpPr>
            <a:spLocks noGrp="1"/>
          </p:cNvSpPr>
          <p:nvPr>
            <p:ph type="title"/>
          </p:nvPr>
        </p:nvSpPr>
        <p:spPr/>
        <p:txBody>
          <a:bodyPr/>
          <a:lstStyle/>
          <a:p>
            <a:r>
              <a:rPr lang="en-US" dirty="0"/>
              <a:t>Data Resources</a:t>
            </a:r>
          </a:p>
        </p:txBody>
      </p:sp>
      <p:pic>
        <p:nvPicPr>
          <p:cNvPr id="5" name="Content Placeholder 4" descr="A screenshot of a social media post&#10;&#10;Description automatically generated">
            <a:extLst>
              <a:ext uri="{FF2B5EF4-FFF2-40B4-BE49-F238E27FC236}">
                <a16:creationId xmlns:a16="http://schemas.microsoft.com/office/drawing/2014/main" id="{D10B9705-39E4-7E48-8B81-0C8A77538CB7}"/>
              </a:ext>
            </a:extLst>
          </p:cNvPr>
          <p:cNvPicPr>
            <a:picLocks noGrp="1" noChangeAspect="1"/>
          </p:cNvPicPr>
          <p:nvPr>
            <p:ph idx="1"/>
          </p:nvPr>
        </p:nvPicPr>
        <p:blipFill>
          <a:blip r:embed="rId3"/>
          <a:stretch>
            <a:fillRect/>
          </a:stretch>
        </p:blipFill>
        <p:spPr>
          <a:xfrm>
            <a:off x="2231136" y="2327874"/>
            <a:ext cx="7729728" cy="3923504"/>
          </a:xfrm>
        </p:spPr>
      </p:pic>
    </p:spTree>
    <p:extLst>
      <p:ext uri="{BB962C8B-B14F-4D97-AF65-F5344CB8AC3E}">
        <p14:creationId xmlns:p14="http://schemas.microsoft.com/office/powerpoint/2010/main" val="101611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B797-EC9A-FD48-9A04-3513888B12A6}"/>
              </a:ext>
            </a:extLst>
          </p:cNvPr>
          <p:cNvSpPr>
            <a:spLocks noGrp="1"/>
          </p:cNvSpPr>
          <p:nvPr>
            <p:ph type="title"/>
          </p:nvPr>
        </p:nvSpPr>
        <p:spPr>
          <a:xfrm>
            <a:off x="1814513" y="964692"/>
            <a:ext cx="8386762" cy="1188720"/>
          </a:xfrm>
        </p:spPr>
        <p:txBody>
          <a:bodyPr>
            <a:normAutofit/>
          </a:bodyPr>
          <a:lstStyle/>
          <a:p>
            <a:r>
              <a:rPr lang="en-US" sz="2400" cap="none" dirty="0"/>
              <a:t>DATA EXPLORATION AND CLEANING PROCESS</a:t>
            </a:r>
          </a:p>
        </p:txBody>
      </p:sp>
      <p:pic>
        <p:nvPicPr>
          <p:cNvPr id="5" name="Content Placeholder 4" descr="A screenshot of a cell phone&#10;&#10;Description automatically generated">
            <a:extLst>
              <a:ext uri="{FF2B5EF4-FFF2-40B4-BE49-F238E27FC236}">
                <a16:creationId xmlns:a16="http://schemas.microsoft.com/office/drawing/2014/main" id="{4EAB5EED-AC5A-3E42-BC33-521D6BF974BE}"/>
              </a:ext>
            </a:extLst>
          </p:cNvPr>
          <p:cNvPicPr>
            <a:picLocks noGrp="1" noChangeAspect="1"/>
          </p:cNvPicPr>
          <p:nvPr>
            <p:ph idx="1"/>
          </p:nvPr>
        </p:nvPicPr>
        <p:blipFill>
          <a:blip r:embed="rId3"/>
          <a:stretch>
            <a:fillRect/>
          </a:stretch>
        </p:blipFill>
        <p:spPr>
          <a:xfrm>
            <a:off x="3236447" y="2263472"/>
            <a:ext cx="5719105" cy="4594528"/>
          </a:xfrm>
        </p:spPr>
      </p:pic>
    </p:spTree>
    <p:extLst>
      <p:ext uri="{BB962C8B-B14F-4D97-AF65-F5344CB8AC3E}">
        <p14:creationId xmlns:p14="http://schemas.microsoft.com/office/powerpoint/2010/main" val="1877215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E6E7-DB4A-C947-9B34-343926740434}"/>
              </a:ext>
            </a:extLst>
          </p:cNvPr>
          <p:cNvSpPr>
            <a:spLocks noGrp="1"/>
          </p:cNvSpPr>
          <p:nvPr>
            <p:ph type="title"/>
          </p:nvPr>
        </p:nvSpPr>
        <p:spPr>
          <a:xfrm>
            <a:off x="769620" y="1605852"/>
            <a:ext cx="4486656" cy="1141497"/>
          </a:xfrm>
        </p:spPr>
        <p:txBody>
          <a:bodyPr/>
          <a:lstStyle/>
          <a:p>
            <a:r>
              <a:rPr lang="en-US" dirty="0"/>
              <a:t>results</a:t>
            </a:r>
          </a:p>
        </p:txBody>
      </p:sp>
      <p:sp>
        <p:nvSpPr>
          <p:cNvPr id="6" name="Text Placeholder 5">
            <a:extLst>
              <a:ext uri="{FF2B5EF4-FFF2-40B4-BE49-F238E27FC236}">
                <a16:creationId xmlns:a16="http://schemas.microsoft.com/office/drawing/2014/main" id="{203E7DF5-66D1-E948-9297-3BC59B43997C}"/>
              </a:ext>
            </a:extLst>
          </p:cNvPr>
          <p:cNvSpPr>
            <a:spLocks noGrp="1"/>
          </p:cNvSpPr>
          <p:nvPr>
            <p:ph type="body" sz="half" idx="2"/>
          </p:nvPr>
        </p:nvSpPr>
        <p:spPr/>
        <p:txBody>
          <a:bodyPr>
            <a:normAutofit/>
          </a:bodyPr>
          <a:lstStyle/>
          <a:p>
            <a:r>
              <a:rPr lang="en-US" sz="2000" dirty="0"/>
              <a:t>Prevalence of bullying </a:t>
            </a:r>
          </a:p>
          <a:p>
            <a:r>
              <a:rPr lang="en-US" sz="2000" dirty="0"/>
              <a:t>in the United States</a:t>
            </a:r>
          </a:p>
        </p:txBody>
      </p:sp>
      <p:pic>
        <p:nvPicPr>
          <p:cNvPr id="5" name="Picture 4" descr="A close up of a map&#10;&#10;Description automatically generated">
            <a:extLst>
              <a:ext uri="{FF2B5EF4-FFF2-40B4-BE49-F238E27FC236}">
                <a16:creationId xmlns:a16="http://schemas.microsoft.com/office/drawing/2014/main" id="{A52D3E05-6C0C-E44F-B0B9-71AEAB5E8656}"/>
              </a:ext>
            </a:extLst>
          </p:cNvPr>
          <p:cNvPicPr>
            <a:picLocks noChangeAspect="1"/>
          </p:cNvPicPr>
          <p:nvPr/>
        </p:nvPicPr>
        <p:blipFill rotWithShape="1">
          <a:blip r:embed="rId3"/>
          <a:srcRect l="23920" t="24253" r="27331" b="12726"/>
          <a:stretch/>
        </p:blipFill>
        <p:spPr>
          <a:xfrm>
            <a:off x="6096000" y="1592243"/>
            <a:ext cx="5943600" cy="3586163"/>
          </a:xfrm>
          <a:prstGeom prst="rect">
            <a:avLst/>
          </a:prstGeom>
        </p:spPr>
      </p:pic>
    </p:spTree>
    <p:extLst>
      <p:ext uri="{BB962C8B-B14F-4D97-AF65-F5344CB8AC3E}">
        <p14:creationId xmlns:p14="http://schemas.microsoft.com/office/powerpoint/2010/main" val="91549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E6E7-DB4A-C947-9B34-343926740434}"/>
              </a:ext>
            </a:extLst>
          </p:cNvPr>
          <p:cNvSpPr>
            <a:spLocks noGrp="1"/>
          </p:cNvSpPr>
          <p:nvPr>
            <p:ph type="title"/>
          </p:nvPr>
        </p:nvSpPr>
        <p:spPr>
          <a:xfrm>
            <a:off x="804672" y="1605491"/>
            <a:ext cx="4486656" cy="1141497"/>
          </a:xfrm>
        </p:spPr>
        <p:txBody>
          <a:bodyPr/>
          <a:lstStyle/>
          <a:p>
            <a:r>
              <a:rPr lang="en-US" dirty="0"/>
              <a:t>results</a:t>
            </a:r>
          </a:p>
        </p:txBody>
      </p:sp>
      <p:sp>
        <p:nvSpPr>
          <p:cNvPr id="5" name="Text Placeholder 4">
            <a:extLst>
              <a:ext uri="{FF2B5EF4-FFF2-40B4-BE49-F238E27FC236}">
                <a16:creationId xmlns:a16="http://schemas.microsoft.com/office/drawing/2014/main" id="{42666C50-B31C-DF49-9AFB-93F105FE06AD}"/>
              </a:ext>
            </a:extLst>
          </p:cNvPr>
          <p:cNvSpPr>
            <a:spLocks noGrp="1"/>
          </p:cNvSpPr>
          <p:nvPr>
            <p:ph type="body" sz="half" idx="2"/>
          </p:nvPr>
        </p:nvSpPr>
        <p:spPr>
          <a:xfrm>
            <a:off x="804672" y="3730752"/>
            <a:ext cx="4486656" cy="2013202"/>
          </a:xfrm>
        </p:spPr>
        <p:txBody>
          <a:bodyPr>
            <a:normAutofit/>
          </a:bodyPr>
          <a:lstStyle/>
          <a:p>
            <a:pPr algn="l"/>
            <a:r>
              <a:rPr lang="en-US" sz="2000" dirty="0"/>
              <a:t>Prevalence of traditional bullying (2015) </a:t>
            </a:r>
          </a:p>
        </p:txBody>
      </p:sp>
      <p:pic>
        <p:nvPicPr>
          <p:cNvPr id="6" name="Content Placeholder 5" descr="A screenshot of a cell phone&#10;&#10;Description automatically generated">
            <a:extLst>
              <a:ext uri="{FF2B5EF4-FFF2-40B4-BE49-F238E27FC236}">
                <a16:creationId xmlns:a16="http://schemas.microsoft.com/office/drawing/2014/main" id="{85F1453B-B74E-F74D-8079-DD5917B6A8D9}"/>
              </a:ext>
            </a:extLst>
          </p:cNvPr>
          <p:cNvPicPr>
            <a:picLocks noGrp="1" noChangeAspect="1"/>
          </p:cNvPicPr>
          <p:nvPr>
            <p:ph idx="1"/>
          </p:nvPr>
        </p:nvPicPr>
        <p:blipFill>
          <a:blip r:embed="rId3"/>
          <a:stretch>
            <a:fillRect/>
          </a:stretch>
        </p:blipFill>
        <p:spPr>
          <a:xfrm>
            <a:off x="6096000" y="0"/>
            <a:ext cx="5291328" cy="3324226"/>
          </a:xfrm>
        </p:spPr>
      </p:pic>
      <p:pic>
        <p:nvPicPr>
          <p:cNvPr id="8" name="Picture 7" descr="A screenshot of a cell phone&#10;&#10;Description automatically generated">
            <a:extLst>
              <a:ext uri="{FF2B5EF4-FFF2-40B4-BE49-F238E27FC236}">
                <a16:creationId xmlns:a16="http://schemas.microsoft.com/office/drawing/2014/main" id="{1C5E8BC5-05B2-894E-B482-F0EF1AA8DA89}"/>
              </a:ext>
            </a:extLst>
          </p:cNvPr>
          <p:cNvPicPr>
            <a:picLocks noChangeAspect="1"/>
          </p:cNvPicPr>
          <p:nvPr/>
        </p:nvPicPr>
        <p:blipFill>
          <a:blip r:embed="rId4"/>
          <a:stretch>
            <a:fillRect/>
          </a:stretch>
        </p:blipFill>
        <p:spPr>
          <a:xfrm>
            <a:off x="6096000" y="3324225"/>
            <a:ext cx="5300663" cy="3533775"/>
          </a:xfrm>
          <a:prstGeom prst="rect">
            <a:avLst/>
          </a:prstGeom>
        </p:spPr>
      </p:pic>
    </p:spTree>
    <p:extLst>
      <p:ext uri="{BB962C8B-B14F-4D97-AF65-F5344CB8AC3E}">
        <p14:creationId xmlns:p14="http://schemas.microsoft.com/office/powerpoint/2010/main" val="314840786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{42A96416-471D-6244-A6AE-4DF8AE176CBD}tf10001120</Template>
  <TotalTime>4798</TotalTime>
  <Words>645</Words>
  <Application>Microsoft Macintosh PowerPoint</Application>
  <PresentationFormat>Widescreen</PresentationFormat>
  <Paragraphs>109</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Gill Sans MT</vt:lpstr>
      <vt:lpstr>Parcel</vt:lpstr>
      <vt:lpstr>Bullying  and its Effect on Academic Performance </vt:lpstr>
      <vt:lpstr>Background</vt:lpstr>
      <vt:lpstr>Background</vt:lpstr>
      <vt:lpstr>Research questions</vt:lpstr>
      <vt:lpstr>Data Resources</vt:lpstr>
      <vt:lpstr>Data Resources</vt:lpstr>
      <vt:lpstr>DATA EXPLORATION AND CLEANING PROCESS</vt:lpstr>
      <vt:lpstr>results</vt:lpstr>
      <vt:lpstr>results</vt:lpstr>
      <vt:lpstr>results</vt:lpstr>
      <vt:lpstr>results</vt:lpstr>
      <vt:lpstr>Results</vt:lpstr>
      <vt:lpstr>results</vt:lpstr>
      <vt:lpstr>results</vt:lpstr>
      <vt:lpstr>Summary of results</vt:lpstr>
      <vt:lpstr>Limitations</vt:lpstr>
      <vt:lpstr>PowerPoint Presentation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Bullying  and its Effect on Academic Performance </dc:title>
  <dc:creator>Yu, Ge</dc:creator>
  <cp:lastModifiedBy>Yu, Ge</cp:lastModifiedBy>
  <cp:revision>47</cp:revision>
  <dcterms:created xsi:type="dcterms:W3CDTF">2020-09-01T00:19:11Z</dcterms:created>
  <dcterms:modified xsi:type="dcterms:W3CDTF">2020-09-10T00:27:55Z</dcterms:modified>
</cp:coreProperties>
</file>