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EFF-09B5-4270-ADF1-2BFC4235F538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25B0-0950-49E0-9458-06033D71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7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EFF-09B5-4270-ADF1-2BFC4235F538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25B0-0950-49E0-9458-06033D71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EFF-09B5-4270-ADF1-2BFC4235F538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25B0-0950-49E0-9458-06033D71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4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EFF-09B5-4270-ADF1-2BFC4235F538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25B0-0950-49E0-9458-06033D71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3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EFF-09B5-4270-ADF1-2BFC4235F538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25B0-0950-49E0-9458-06033D71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6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EFF-09B5-4270-ADF1-2BFC4235F538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25B0-0950-49E0-9458-06033D71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5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EFF-09B5-4270-ADF1-2BFC4235F538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25B0-0950-49E0-9458-06033D71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8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EFF-09B5-4270-ADF1-2BFC4235F538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25B0-0950-49E0-9458-06033D71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4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EFF-09B5-4270-ADF1-2BFC4235F538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25B0-0950-49E0-9458-06033D71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6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EFF-09B5-4270-ADF1-2BFC4235F538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25B0-0950-49E0-9458-06033D71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9EFF-09B5-4270-ADF1-2BFC4235F538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25B0-0950-49E0-9458-06033D71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8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29EFF-09B5-4270-ADF1-2BFC4235F538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25B0-0950-49E0-9458-06033D71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0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988" y="903712"/>
            <a:ext cx="2133600" cy="212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/>
              <a:t>What do you need for Areas to Explore / Areas of Strength?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Measure </a:t>
            </a:r>
            <a:r>
              <a:rPr lang="en-US" sz="900" dirty="0" err="1"/>
              <a:t>rawvalues</a:t>
            </a: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Focus area weights (health factor/outcome)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Measure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National medians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National standard deviations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State averages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Z-scores (for Rankings)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Best state values for adult smoking and adult obesity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Direction of measures (positive or negative)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480651"/>
              </p:ext>
            </p:extLst>
          </p:nvPr>
        </p:nvGraphicFramePr>
        <p:xfrm>
          <a:off x="2249549" y="-9525"/>
          <a:ext cx="689445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Preliminary Calculations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Areas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 to Explore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Areas of Strength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3835" y="2976551"/>
            <a:ext cx="2133600" cy="170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/>
              <a:t>Data sets to Reference: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"P:\CH-Ranking\Data\Cumulative Analytic Datasets\t_state_data.sas7bdat“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"P:\CH-Ranking\Data\Cumulative Analytic Datasets\t_measure.sas7bdat“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"P:\CH-Ranking\Data\Cumulative Analytic Datasets\t_measure_data.sas7bdat“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24" name="Freeform 23"/>
          <p:cNvSpPr/>
          <p:nvPr/>
        </p:nvSpPr>
        <p:spPr>
          <a:xfrm>
            <a:off x="5077246" y="964101"/>
            <a:ext cx="1371600" cy="25860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860" tIns="294185" rIns="571860" bIns="294185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/>
              <a:t>Yes</a:t>
            </a:r>
            <a:endParaRPr lang="en-US" sz="900" kern="1200" dirty="0"/>
          </a:p>
        </p:txBody>
      </p:sp>
      <p:sp>
        <p:nvSpPr>
          <p:cNvPr id="31" name="Flowchart: Process 30"/>
          <p:cNvSpPr/>
          <p:nvPr/>
        </p:nvSpPr>
        <p:spPr>
          <a:xfrm>
            <a:off x="4670167" y="527685"/>
            <a:ext cx="2185758" cy="274320"/>
          </a:xfrm>
          <a:prstGeom prst="flowChartProces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/>
              <a:t>Is the measure a ranked health factor?</a:t>
            </a:r>
          </a:p>
        </p:txBody>
      </p:sp>
      <p:sp>
        <p:nvSpPr>
          <p:cNvPr id="32" name="Freeform 31"/>
          <p:cNvSpPr/>
          <p:nvPr/>
        </p:nvSpPr>
        <p:spPr>
          <a:xfrm>
            <a:off x="7239000" y="527685"/>
            <a:ext cx="1371600" cy="289082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860" tIns="294185" rIns="571860" bIns="294185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/>
              <a:t>No</a:t>
            </a:r>
          </a:p>
        </p:txBody>
      </p:sp>
      <p:sp>
        <p:nvSpPr>
          <p:cNvPr id="34" name="Flowchart: Process 33"/>
          <p:cNvSpPr/>
          <p:nvPr/>
        </p:nvSpPr>
        <p:spPr>
          <a:xfrm>
            <a:off x="2415202" y="864802"/>
            <a:ext cx="2221399" cy="457200"/>
          </a:xfrm>
          <a:prstGeom prst="flowChartProces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/>
              <a:t>Calculate the national z-score for each measure using the national median and national standard deviation.</a:t>
            </a:r>
          </a:p>
        </p:txBody>
      </p:sp>
      <p:sp>
        <p:nvSpPr>
          <p:cNvPr id="37" name="Flowchart: Process 36"/>
          <p:cNvSpPr/>
          <p:nvPr/>
        </p:nvSpPr>
        <p:spPr>
          <a:xfrm>
            <a:off x="4748879" y="1497787"/>
            <a:ext cx="2040460" cy="579881"/>
          </a:xfrm>
          <a:prstGeom prst="flowChartProces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</a:pPr>
            <a:r>
              <a:rPr lang="en-US" sz="900" kern="1200" dirty="0"/>
              <a:t>Obtain the state-level z score for each measure, as listed in the “</a:t>
            </a:r>
            <a:r>
              <a:rPr lang="en-US" sz="900" kern="1200" dirty="0" err="1"/>
              <a:t>t_state</a:t>
            </a:r>
            <a:r>
              <a:rPr lang="en-US" sz="900" dirty="0"/>
              <a:t>” </a:t>
            </a:r>
          </a:p>
          <a:p>
            <a:pPr lvl="0" algn="ctr" defTabSz="1155700">
              <a:lnSpc>
                <a:spcPct val="90000"/>
              </a:lnSpc>
              <a:spcBef>
                <a:spcPct val="0"/>
              </a:spcBef>
            </a:pPr>
            <a:r>
              <a:rPr lang="en-US" sz="900" dirty="0"/>
              <a:t>cumulative dataset file .</a:t>
            </a:r>
            <a:endParaRPr lang="en-US" sz="900" kern="1200" dirty="0"/>
          </a:p>
        </p:txBody>
      </p:sp>
      <p:cxnSp>
        <p:nvCxnSpPr>
          <p:cNvPr id="43" name="Straight Arrow Connector 42"/>
          <p:cNvCxnSpPr>
            <a:stCxn id="31" idx="2"/>
            <a:endCxn id="24" idx="1"/>
          </p:cNvCxnSpPr>
          <p:nvPr/>
        </p:nvCxnSpPr>
        <p:spPr>
          <a:xfrm>
            <a:off x="5763046" y="802005"/>
            <a:ext cx="0" cy="16209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31" idx="3"/>
          </p:cNvCxnSpPr>
          <p:nvPr/>
        </p:nvCxnSpPr>
        <p:spPr>
          <a:xfrm flipH="1" flipV="1">
            <a:off x="6855925" y="664845"/>
            <a:ext cx="383075" cy="738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4636601" y="1093403"/>
            <a:ext cx="440645" cy="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Process 86"/>
          <p:cNvSpPr/>
          <p:nvPr/>
        </p:nvSpPr>
        <p:spPr>
          <a:xfrm>
            <a:off x="2415200" y="1524000"/>
            <a:ext cx="2221399" cy="270052"/>
          </a:xfrm>
          <a:prstGeom prst="flowChartProces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/>
              <a:t>Is the measure smoking(9) or obesity(11)?</a:t>
            </a:r>
          </a:p>
        </p:txBody>
      </p:sp>
      <p:cxnSp>
        <p:nvCxnSpPr>
          <p:cNvPr id="88" name="Straight Arrow Connector 87"/>
          <p:cNvCxnSpPr>
            <a:stCxn id="34" idx="2"/>
            <a:endCxn id="87" idx="0"/>
          </p:cNvCxnSpPr>
          <p:nvPr/>
        </p:nvCxnSpPr>
        <p:spPr>
          <a:xfrm flipH="1">
            <a:off x="3525900" y="1322002"/>
            <a:ext cx="2" cy="20199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reeform 90"/>
          <p:cNvSpPr/>
          <p:nvPr/>
        </p:nvSpPr>
        <p:spPr>
          <a:xfrm>
            <a:off x="2438400" y="1917192"/>
            <a:ext cx="1011299" cy="235916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860" tIns="294185" rIns="571860" bIns="294185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900" kern="1200" dirty="0"/>
          </a:p>
        </p:txBody>
      </p:sp>
      <p:cxnSp>
        <p:nvCxnSpPr>
          <p:cNvPr id="92" name="Straight Arrow Connector 91"/>
          <p:cNvCxnSpPr>
            <a:stCxn id="87" idx="2"/>
            <a:endCxn id="91" idx="1"/>
          </p:cNvCxnSpPr>
          <p:nvPr/>
        </p:nvCxnSpPr>
        <p:spPr>
          <a:xfrm flipH="1">
            <a:off x="2944050" y="1794052"/>
            <a:ext cx="581850" cy="12314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24" idx="3"/>
            <a:endCxn id="37" idx="0"/>
          </p:cNvCxnSpPr>
          <p:nvPr/>
        </p:nvCxnSpPr>
        <p:spPr>
          <a:xfrm>
            <a:off x="5763046" y="1222704"/>
            <a:ext cx="6063" cy="27508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lowchart: Process 143"/>
          <p:cNvSpPr/>
          <p:nvPr/>
        </p:nvSpPr>
        <p:spPr>
          <a:xfrm>
            <a:off x="3411595" y="3124200"/>
            <a:ext cx="1126342" cy="526719"/>
          </a:xfrm>
          <a:prstGeom prst="flowChartProces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>
                <a:solidFill>
                  <a:schemeClr val="bg1"/>
                </a:solidFill>
              </a:rPr>
              <a:t>4. Determine the maximum of the National-Z and State-Z</a:t>
            </a:r>
          </a:p>
        </p:txBody>
      </p:sp>
      <p:sp>
        <p:nvSpPr>
          <p:cNvPr id="104" name="Flowchart: Process 103"/>
          <p:cNvSpPr/>
          <p:nvPr/>
        </p:nvSpPr>
        <p:spPr>
          <a:xfrm>
            <a:off x="3378643" y="5151482"/>
            <a:ext cx="1257956" cy="791004"/>
          </a:xfrm>
          <a:prstGeom prst="flowChartProces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>
                <a:solidFill>
                  <a:schemeClr val="bg1"/>
                </a:solidFill>
              </a:rPr>
              <a:t>Weight </a:t>
            </a:r>
            <a:r>
              <a:rPr lang="en-US" sz="900" kern="1200" dirty="0" err="1">
                <a:solidFill>
                  <a:schemeClr val="bg1"/>
                </a:solidFill>
              </a:rPr>
              <a:t>AtoE</a:t>
            </a:r>
            <a:r>
              <a:rPr lang="en-US" sz="900" kern="1200" dirty="0">
                <a:solidFill>
                  <a:schemeClr val="bg1"/>
                </a:solidFill>
              </a:rPr>
              <a:t>-Z:</a:t>
            </a:r>
          </a:p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 err="1">
                <a:solidFill>
                  <a:schemeClr val="bg1"/>
                </a:solidFill>
              </a:rPr>
              <a:t>AtoE</a:t>
            </a:r>
            <a:r>
              <a:rPr lang="en-US" sz="900" dirty="0">
                <a:solidFill>
                  <a:schemeClr val="bg1"/>
                </a:solidFill>
              </a:rPr>
              <a:t>-Z*</a:t>
            </a:r>
            <a:r>
              <a:rPr lang="en-US" sz="900" kern="1200" dirty="0">
                <a:solidFill>
                  <a:schemeClr val="bg1"/>
                </a:solidFill>
              </a:rPr>
              <a:t>measure weight*factor weight</a:t>
            </a:r>
            <a:r>
              <a:rPr lang="en-US" sz="900" dirty="0">
                <a:solidFill>
                  <a:schemeClr val="bg1"/>
                </a:solidFill>
              </a:rPr>
              <a:t>*</a:t>
            </a:r>
            <a:r>
              <a:rPr lang="en-US" sz="900" kern="1200" dirty="0">
                <a:solidFill>
                  <a:schemeClr val="bg1"/>
                </a:solidFill>
              </a:rPr>
              <a:t>measure  direction</a:t>
            </a:r>
          </a:p>
        </p:txBody>
      </p:sp>
      <p:sp>
        <p:nvSpPr>
          <p:cNvPr id="109" name="Flowchart: Process 108"/>
          <p:cNvSpPr/>
          <p:nvPr/>
        </p:nvSpPr>
        <p:spPr>
          <a:xfrm>
            <a:off x="2352675" y="2286000"/>
            <a:ext cx="2283925" cy="372465"/>
          </a:xfrm>
          <a:prstGeom prst="flowChartProces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/>
              <a:t>Replace the national median with the lowest (best) state average during z-score calculation</a:t>
            </a:r>
            <a:endParaRPr lang="en-US" sz="900" kern="1200" dirty="0"/>
          </a:p>
        </p:txBody>
      </p:sp>
      <p:cxnSp>
        <p:nvCxnSpPr>
          <p:cNvPr id="130" name="Straight Arrow Connector 129"/>
          <p:cNvCxnSpPr>
            <a:stCxn id="109" idx="3"/>
            <a:endCxn id="168" idx="2"/>
          </p:cNvCxnSpPr>
          <p:nvPr/>
        </p:nvCxnSpPr>
        <p:spPr>
          <a:xfrm>
            <a:off x="4636600" y="2472233"/>
            <a:ext cx="25311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2293873" y="5328976"/>
            <a:ext cx="970274" cy="43601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AtoEscore</a:t>
            </a:r>
            <a:endParaRPr lang="en-US" sz="900" dirty="0"/>
          </a:p>
        </p:txBody>
      </p:sp>
      <p:cxnSp>
        <p:nvCxnSpPr>
          <p:cNvPr id="231" name="Straight Arrow Connector 230"/>
          <p:cNvCxnSpPr>
            <a:stCxn id="246" idx="0"/>
            <a:endCxn id="87" idx="2"/>
          </p:cNvCxnSpPr>
          <p:nvPr/>
        </p:nvCxnSpPr>
        <p:spPr>
          <a:xfrm flipH="1" flipV="1">
            <a:off x="3525900" y="1794052"/>
            <a:ext cx="597180" cy="11349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2743200" y="1924158"/>
            <a:ext cx="360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245" name="Freeform 244"/>
          <p:cNvSpPr/>
          <p:nvPr/>
        </p:nvSpPr>
        <p:spPr>
          <a:xfrm>
            <a:off x="3596727" y="1905000"/>
            <a:ext cx="1011299" cy="235916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860" tIns="294185" rIns="571860" bIns="294185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900" kern="1200" dirty="0"/>
          </a:p>
        </p:txBody>
      </p:sp>
      <p:sp>
        <p:nvSpPr>
          <p:cNvPr id="246" name="TextBox 245"/>
          <p:cNvSpPr txBox="1"/>
          <p:nvPr/>
        </p:nvSpPr>
        <p:spPr>
          <a:xfrm>
            <a:off x="3942931" y="1907542"/>
            <a:ext cx="360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63562" y="86225"/>
            <a:ext cx="213360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/>
              <a:t>Analysis Objective:</a:t>
            </a:r>
          </a:p>
          <a:p>
            <a:r>
              <a:rPr lang="en-US" sz="900" dirty="0"/>
              <a:t>Provide communities with an inclusive list of measures they appear to be struggling or doing better with when compared to other communities.</a:t>
            </a:r>
            <a:endParaRPr lang="en-US" sz="500" dirty="0"/>
          </a:p>
        </p:txBody>
      </p:sp>
      <p:sp>
        <p:nvSpPr>
          <p:cNvPr id="254" name="Oval 253"/>
          <p:cNvSpPr/>
          <p:nvPr/>
        </p:nvSpPr>
        <p:spPr>
          <a:xfrm>
            <a:off x="2352675" y="3197776"/>
            <a:ext cx="909850" cy="3949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AtoE</a:t>
            </a:r>
            <a:r>
              <a:rPr lang="en-US" sz="900" dirty="0"/>
              <a:t>-Z</a:t>
            </a:r>
          </a:p>
        </p:txBody>
      </p:sp>
      <p:sp>
        <p:nvSpPr>
          <p:cNvPr id="255" name="Oval 254"/>
          <p:cNvSpPr/>
          <p:nvPr/>
        </p:nvSpPr>
        <p:spPr>
          <a:xfrm>
            <a:off x="8106642" y="3163536"/>
            <a:ext cx="961158" cy="45575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AofS</a:t>
            </a:r>
            <a:r>
              <a:rPr lang="en-US" sz="900" dirty="0"/>
              <a:t>-Z</a:t>
            </a:r>
          </a:p>
        </p:txBody>
      </p:sp>
      <p:cxnSp>
        <p:nvCxnSpPr>
          <p:cNvPr id="256" name="Straight Arrow Connector 255"/>
          <p:cNvCxnSpPr>
            <a:stCxn id="254" idx="6"/>
            <a:endCxn id="144" idx="1"/>
          </p:cNvCxnSpPr>
          <p:nvPr/>
        </p:nvCxnSpPr>
        <p:spPr>
          <a:xfrm flipV="1">
            <a:off x="3262525" y="3387560"/>
            <a:ext cx="149070" cy="770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stCxn id="249" idx="3"/>
            <a:endCxn id="255" idx="2"/>
          </p:cNvCxnSpPr>
          <p:nvPr/>
        </p:nvCxnSpPr>
        <p:spPr>
          <a:xfrm>
            <a:off x="7964378" y="3387559"/>
            <a:ext cx="142264" cy="385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Flowchart: Process 278"/>
          <p:cNvSpPr/>
          <p:nvPr/>
        </p:nvSpPr>
        <p:spPr>
          <a:xfrm>
            <a:off x="3454050" y="3801796"/>
            <a:ext cx="1041432" cy="359657"/>
          </a:xfrm>
          <a:prstGeom prst="flowChartProces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>
                <a:solidFill>
                  <a:schemeClr val="bg1"/>
                </a:solidFill>
              </a:rPr>
              <a:t>Was the national-Z the maximum?</a:t>
            </a:r>
          </a:p>
        </p:txBody>
      </p:sp>
      <p:sp>
        <p:nvSpPr>
          <p:cNvPr id="284" name="Freeform 283"/>
          <p:cNvSpPr/>
          <p:nvPr/>
        </p:nvSpPr>
        <p:spPr>
          <a:xfrm>
            <a:off x="2286000" y="3861124"/>
            <a:ext cx="1011299" cy="235916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860" tIns="294185" rIns="571860" bIns="294185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900" kern="1200" dirty="0"/>
          </a:p>
        </p:txBody>
      </p:sp>
      <p:sp>
        <p:nvSpPr>
          <p:cNvPr id="285" name="TextBox 284"/>
          <p:cNvSpPr txBox="1"/>
          <p:nvPr/>
        </p:nvSpPr>
        <p:spPr>
          <a:xfrm>
            <a:off x="2590800" y="3868090"/>
            <a:ext cx="360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294" name="Flowchart: Process 293"/>
          <p:cNvSpPr/>
          <p:nvPr/>
        </p:nvSpPr>
        <p:spPr>
          <a:xfrm>
            <a:off x="2316023" y="4322724"/>
            <a:ext cx="948123" cy="559918"/>
          </a:xfrm>
          <a:prstGeom prst="flowChartProces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>
                <a:solidFill>
                  <a:schemeClr val="bg1"/>
                </a:solidFill>
              </a:rPr>
              <a:t>Set national median as comparison value.</a:t>
            </a:r>
          </a:p>
        </p:txBody>
      </p:sp>
      <p:sp>
        <p:nvSpPr>
          <p:cNvPr id="296" name="Freeform 295"/>
          <p:cNvSpPr/>
          <p:nvPr/>
        </p:nvSpPr>
        <p:spPr>
          <a:xfrm>
            <a:off x="4576351" y="3863666"/>
            <a:ext cx="1011299" cy="235916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860" tIns="294185" rIns="571860" bIns="294185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900" kern="1200" dirty="0"/>
          </a:p>
        </p:txBody>
      </p:sp>
      <p:sp>
        <p:nvSpPr>
          <p:cNvPr id="297" name="TextBox 296"/>
          <p:cNvSpPr txBox="1"/>
          <p:nvPr/>
        </p:nvSpPr>
        <p:spPr>
          <a:xfrm>
            <a:off x="4922555" y="3866208"/>
            <a:ext cx="360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300" name="Flowchart: Process 299"/>
          <p:cNvSpPr/>
          <p:nvPr/>
        </p:nvSpPr>
        <p:spPr>
          <a:xfrm>
            <a:off x="4618908" y="4316373"/>
            <a:ext cx="981656" cy="559918"/>
          </a:xfrm>
          <a:prstGeom prst="flowChartProces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>
                <a:solidFill>
                  <a:schemeClr val="bg1"/>
                </a:solidFill>
              </a:rPr>
              <a:t>Set state value (not state mean) as comparison value.</a:t>
            </a:r>
          </a:p>
        </p:txBody>
      </p:sp>
      <p:sp>
        <p:nvSpPr>
          <p:cNvPr id="301" name="Oval 300"/>
          <p:cNvSpPr/>
          <p:nvPr/>
        </p:nvSpPr>
        <p:spPr>
          <a:xfrm>
            <a:off x="3398549" y="4378007"/>
            <a:ext cx="1014550" cy="44935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AtoEcomp</a:t>
            </a:r>
            <a:endParaRPr lang="en-US" sz="900" dirty="0"/>
          </a:p>
        </p:txBody>
      </p:sp>
      <p:cxnSp>
        <p:nvCxnSpPr>
          <p:cNvPr id="357" name="Straight Connector 356"/>
          <p:cNvCxnSpPr>
            <a:stCxn id="279" idx="1"/>
            <a:endCxn id="284" idx="2"/>
          </p:cNvCxnSpPr>
          <p:nvPr/>
        </p:nvCxnSpPr>
        <p:spPr>
          <a:xfrm flipH="1" flipV="1">
            <a:off x="3297299" y="3979082"/>
            <a:ext cx="156751" cy="2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>
            <a:stCxn id="296" idx="0"/>
            <a:endCxn id="279" idx="3"/>
          </p:cNvCxnSpPr>
          <p:nvPr/>
        </p:nvCxnSpPr>
        <p:spPr>
          <a:xfrm flipH="1">
            <a:off x="4495482" y="3981624"/>
            <a:ext cx="808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>
            <a:stCxn id="285" idx="2"/>
            <a:endCxn id="294" idx="0"/>
          </p:cNvCxnSpPr>
          <p:nvPr/>
        </p:nvCxnSpPr>
        <p:spPr>
          <a:xfrm>
            <a:off x="2770949" y="4098922"/>
            <a:ext cx="19136" cy="223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>
            <a:stCxn id="297" idx="2"/>
            <a:endCxn id="300" idx="0"/>
          </p:cNvCxnSpPr>
          <p:nvPr/>
        </p:nvCxnSpPr>
        <p:spPr>
          <a:xfrm>
            <a:off x="5102704" y="4097040"/>
            <a:ext cx="7032" cy="219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Elbow Connector 420"/>
          <p:cNvCxnSpPr>
            <a:stCxn id="245" idx="3"/>
            <a:endCxn id="168" idx="2"/>
          </p:cNvCxnSpPr>
          <p:nvPr/>
        </p:nvCxnSpPr>
        <p:spPr>
          <a:xfrm>
            <a:off x="4102377" y="2140916"/>
            <a:ext cx="787337" cy="331317"/>
          </a:xfrm>
          <a:prstGeom prst="bentConnector3">
            <a:avLst>
              <a:gd name="adj1" fmla="val 790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91" idx="3"/>
            <a:endCxn id="109" idx="0"/>
          </p:cNvCxnSpPr>
          <p:nvPr/>
        </p:nvCxnSpPr>
        <p:spPr>
          <a:xfrm>
            <a:off x="2944050" y="2153108"/>
            <a:ext cx="550588" cy="132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Process 64"/>
          <p:cNvSpPr/>
          <p:nvPr/>
        </p:nvSpPr>
        <p:spPr>
          <a:xfrm>
            <a:off x="7361544" y="914400"/>
            <a:ext cx="1126512" cy="485671"/>
          </a:xfrm>
          <a:prstGeom prst="flowChartProces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>
                <a:solidFill>
                  <a:schemeClr val="bg1"/>
                </a:solidFill>
              </a:rPr>
              <a:t>Exclude from A2E and AOS calculations</a:t>
            </a:r>
          </a:p>
        </p:txBody>
      </p:sp>
      <p:cxnSp>
        <p:nvCxnSpPr>
          <p:cNvPr id="66" name="Straight Arrow Connector 65"/>
          <p:cNvCxnSpPr>
            <a:stCxn id="32" idx="3"/>
            <a:endCxn id="65" idx="0"/>
          </p:cNvCxnSpPr>
          <p:nvPr/>
        </p:nvCxnSpPr>
        <p:spPr>
          <a:xfrm>
            <a:off x="7924800" y="816767"/>
            <a:ext cx="0" cy="9763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6949527" y="1571624"/>
            <a:ext cx="824034" cy="43220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State-Z</a:t>
            </a:r>
          </a:p>
        </p:txBody>
      </p:sp>
      <p:sp>
        <p:nvSpPr>
          <p:cNvPr id="168" name="Oval 167"/>
          <p:cNvSpPr/>
          <p:nvPr/>
        </p:nvSpPr>
        <p:spPr>
          <a:xfrm>
            <a:off x="4889714" y="2252986"/>
            <a:ext cx="1007917" cy="43849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National-Z</a:t>
            </a:r>
          </a:p>
        </p:txBody>
      </p:sp>
      <p:cxnSp>
        <p:nvCxnSpPr>
          <p:cNvPr id="189" name="Straight Arrow Connector 188"/>
          <p:cNvCxnSpPr>
            <a:stCxn id="166" idx="2"/>
            <a:endCxn id="37" idx="3"/>
          </p:cNvCxnSpPr>
          <p:nvPr/>
        </p:nvCxnSpPr>
        <p:spPr>
          <a:xfrm flipH="1">
            <a:off x="6789339" y="1787727"/>
            <a:ext cx="160188" cy="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lowchart: Process 194"/>
          <p:cNvSpPr/>
          <p:nvPr/>
        </p:nvSpPr>
        <p:spPr>
          <a:xfrm>
            <a:off x="3422778" y="6101842"/>
            <a:ext cx="1185248" cy="408484"/>
          </a:xfrm>
          <a:prstGeom prst="flowChartProces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>
                <a:solidFill>
                  <a:schemeClr val="bg1"/>
                </a:solidFill>
              </a:rPr>
              <a:t>Exclude  drinking water violations measure</a:t>
            </a:r>
          </a:p>
        </p:txBody>
      </p:sp>
      <p:sp>
        <p:nvSpPr>
          <p:cNvPr id="249" name="Flowchart: Process 248"/>
          <p:cNvSpPr/>
          <p:nvPr/>
        </p:nvSpPr>
        <p:spPr>
          <a:xfrm>
            <a:off x="6838036" y="3124199"/>
            <a:ext cx="1126342" cy="526719"/>
          </a:xfrm>
          <a:prstGeom prst="flowChartProces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>
                <a:solidFill>
                  <a:schemeClr val="bg1"/>
                </a:solidFill>
              </a:rPr>
              <a:t>Determine the minimum of the National-Z and State-Z</a:t>
            </a:r>
          </a:p>
        </p:txBody>
      </p:sp>
      <p:cxnSp>
        <p:nvCxnSpPr>
          <p:cNvPr id="262" name="Straight Arrow Connector 261"/>
          <p:cNvCxnSpPr>
            <a:stCxn id="144" idx="2"/>
            <a:endCxn id="279" idx="0"/>
          </p:cNvCxnSpPr>
          <p:nvPr/>
        </p:nvCxnSpPr>
        <p:spPr>
          <a:xfrm>
            <a:off x="3974766" y="3650919"/>
            <a:ext cx="0" cy="15087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301" idx="2"/>
            <a:endCxn id="294" idx="3"/>
          </p:cNvCxnSpPr>
          <p:nvPr/>
        </p:nvCxnSpPr>
        <p:spPr>
          <a:xfrm flipH="1">
            <a:off x="3264146" y="4602683"/>
            <a:ext cx="134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>
            <a:stCxn id="300" idx="1"/>
            <a:endCxn id="301" idx="6"/>
          </p:cNvCxnSpPr>
          <p:nvPr/>
        </p:nvCxnSpPr>
        <p:spPr>
          <a:xfrm flipH="1">
            <a:off x="4413099" y="4596332"/>
            <a:ext cx="205809" cy="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>
            <a:stCxn id="104" idx="1"/>
            <a:endCxn id="125" idx="6"/>
          </p:cNvCxnSpPr>
          <p:nvPr/>
        </p:nvCxnSpPr>
        <p:spPr>
          <a:xfrm flipH="1">
            <a:off x="3264147" y="5546984"/>
            <a:ext cx="11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Flowchart: Process 358"/>
          <p:cNvSpPr/>
          <p:nvPr/>
        </p:nvSpPr>
        <p:spPr>
          <a:xfrm>
            <a:off x="6789339" y="5151482"/>
            <a:ext cx="1257956" cy="791004"/>
          </a:xfrm>
          <a:prstGeom prst="flowChartProces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>
                <a:solidFill>
                  <a:schemeClr val="bg1"/>
                </a:solidFill>
              </a:rPr>
              <a:t>Weight </a:t>
            </a:r>
            <a:r>
              <a:rPr lang="en-US" sz="900" kern="1200" dirty="0" err="1">
                <a:solidFill>
                  <a:schemeClr val="bg1"/>
                </a:solidFill>
              </a:rPr>
              <a:t>AofS</a:t>
            </a:r>
            <a:r>
              <a:rPr lang="en-US" sz="900" kern="1200" dirty="0">
                <a:solidFill>
                  <a:schemeClr val="bg1"/>
                </a:solidFill>
              </a:rPr>
              <a:t>-Z:</a:t>
            </a:r>
          </a:p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 err="1">
                <a:solidFill>
                  <a:schemeClr val="bg1"/>
                </a:solidFill>
              </a:rPr>
              <a:t>AofS</a:t>
            </a:r>
            <a:r>
              <a:rPr lang="en-US" sz="900" dirty="0">
                <a:solidFill>
                  <a:schemeClr val="bg1"/>
                </a:solidFill>
              </a:rPr>
              <a:t>-Z*</a:t>
            </a:r>
            <a:r>
              <a:rPr lang="en-US" sz="900" kern="1200" dirty="0">
                <a:solidFill>
                  <a:schemeClr val="bg1"/>
                </a:solidFill>
              </a:rPr>
              <a:t>measure weight*factor weight</a:t>
            </a:r>
            <a:r>
              <a:rPr lang="en-US" sz="900" dirty="0">
                <a:solidFill>
                  <a:schemeClr val="bg1"/>
                </a:solidFill>
              </a:rPr>
              <a:t>*</a:t>
            </a:r>
            <a:r>
              <a:rPr lang="en-US" sz="900" kern="1200" dirty="0">
                <a:solidFill>
                  <a:schemeClr val="bg1"/>
                </a:solidFill>
              </a:rPr>
              <a:t>measure  direction</a:t>
            </a:r>
          </a:p>
        </p:txBody>
      </p:sp>
      <p:sp>
        <p:nvSpPr>
          <p:cNvPr id="361" name="Oval 360"/>
          <p:cNvSpPr/>
          <p:nvPr/>
        </p:nvSpPr>
        <p:spPr>
          <a:xfrm>
            <a:off x="8141135" y="5328976"/>
            <a:ext cx="970274" cy="43601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AofSscore</a:t>
            </a:r>
            <a:endParaRPr lang="en-US" sz="900" dirty="0"/>
          </a:p>
        </p:txBody>
      </p:sp>
      <p:sp>
        <p:nvSpPr>
          <p:cNvPr id="362" name="Flowchart: Process 361"/>
          <p:cNvSpPr/>
          <p:nvPr/>
        </p:nvSpPr>
        <p:spPr>
          <a:xfrm>
            <a:off x="6883368" y="3803677"/>
            <a:ext cx="1041432" cy="359657"/>
          </a:xfrm>
          <a:prstGeom prst="flowChartProces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>
                <a:solidFill>
                  <a:schemeClr val="bg1"/>
                </a:solidFill>
              </a:rPr>
              <a:t>Was the national-Z the minimum?</a:t>
            </a:r>
          </a:p>
        </p:txBody>
      </p:sp>
      <p:sp>
        <p:nvSpPr>
          <p:cNvPr id="364" name="Freeform 363"/>
          <p:cNvSpPr/>
          <p:nvPr/>
        </p:nvSpPr>
        <p:spPr>
          <a:xfrm>
            <a:off x="5720164" y="3868575"/>
            <a:ext cx="1011299" cy="235916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860" tIns="294185" rIns="571860" bIns="294185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900" kern="1200" dirty="0"/>
          </a:p>
        </p:txBody>
      </p:sp>
      <p:sp>
        <p:nvSpPr>
          <p:cNvPr id="365" name="TextBox 364"/>
          <p:cNvSpPr txBox="1"/>
          <p:nvPr/>
        </p:nvSpPr>
        <p:spPr>
          <a:xfrm>
            <a:off x="6024964" y="3875541"/>
            <a:ext cx="360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366" name="Flowchart: Process 365"/>
          <p:cNvSpPr/>
          <p:nvPr/>
        </p:nvSpPr>
        <p:spPr>
          <a:xfrm>
            <a:off x="5750188" y="4335437"/>
            <a:ext cx="975458" cy="559918"/>
          </a:xfrm>
          <a:prstGeom prst="flowChartProces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</a:pPr>
            <a:r>
              <a:rPr lang="en-US" sz="900" kern="1200" dirty="0">
                <a:solidFill>
                  <a:schemeClr val="bg1"/>
                </a:solidFill>
              </a:rPr>
              <a:t>Set national </a:t>
            </a:r>
          </a:p>
          <a:p>
            <a:pPr lvl="0" algn="ctr" defTabSz="1155700">
              <a:lnSpc>
                <a:spcPct val="90000"/>
              </a:lnSpc>
              <a:spcBef>
                <a:spcPct val="0"/>
              </a:spcBef>
            </a:pPr>
            <a:r>
              <a:rPr lang="en-US" sz="900" kern="1200" dirty="0">
                <a:solidFill>
                  <a:schemeClr val="bg1"/>
                </a:solidFill>
              </a:rPr>
              <a:t>median as comparison value.</a:t>
            </a:r>
          </a:p>
        </p:txBody>
      </p:sp>
      <p:sp>
        <p:nvSpPr>
          <p:cNvPr id="367" name="Freeform 366"/>
          <p:cNvSpPr/>
          <p:nvPr/>
        </p:nvSpPr>
        <p:spPr>
          <a:xfrm>
            <a:off x="8029575" y="3860996"/>
            <a:ext cx="1011299" cy="235916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860" tIns="294185" rIns="571860" bIns="294185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900" kern="1200" dirty="0"/>
          </a:p>
        </p:txBody>
      </p:sp>
      <p:sp>
        <p:nvSpPr>
          <p:cNvPr id="368" name="TextBox 367"/>
          <p:cNvSpPr txBox="1"/>
          <p:nvPr/>
        </p:nvSpPr>
        <p:spPr>
          <a:xfrm>
            <a:off x="8375779" y="3863538"/>
            <a:ext cx="360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370" name="Flowchart: Process 369"/>
          <p:cNvSpPr/>
          <p:nvPr/>
        </p:nvSpPr>
        <p:spPr>
          <a:xfrm>
            <a:off x="8065270" y="4335437"/>
            <a:ext cx="981656" cy="559918"/>
          </a:xfrm>
          <a:prstGeom prst="flowChartProces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>
                <a:solidFill>
                  <a:schemeClr val="bg1"/>
                </a:solidFill>
              </a:rPr>
              <a:t>Set state value (not state mean) as comparison value.</a:t>
            </a:r>
          </a:p>
        </p:txBody>
      </p:sp>
      <p:sp>
        <p:nvSpPr>
          <p:cNvPr id="371" name="Oval 370"/>
          <p:cNvSpPr/>
          <p:nvPr/>
        </p:nvSpPr>
        <p:spPr>
          <a:xfrm>
            <a:off x="6883368" y="4390720"/>
            <a:ext cx="1014550" cy="44935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AofScomp</a:t>
            </a:r>
            <a:endParaRPr lang="en-US" sz="900" dirty="0"/>
          </a:p>
        </p:txBody>
      </p:sp>
      <p:cxnSp>
        <p:nvCxnSpPr>
          <p:cNvPr id="372" name="Straight Connector 371"/>
          <p:cNvCxnSpPr>
            <a:stCxn id="362" idx="1"/>
            <a:endCxn id="364" idx="2"/>
          </p:cNvCxnSpPr>
          <p:nvPr/>
        </p:nvCxnSpPr>
        <p:spPr>
          <a:xfrm flipH="1">
            <a:off x="6731463" y="3983506"/>
            <a:ext cx="151905" cy="3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>
            <a:stCxn id="367" idx="0"/>
            <a:endCxn id="362" idx="3"/>
          </p:cNvCxnSpPr>
          <p:nvPr/>
        </p:nvCxnSpPr>
        <p:spPr>
          <a:xfrm flipH="1">
            <a:off x="7924800" y="3978954"/>
            <a:ext cx="104775" cy="4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>
            <a:stCxn id="365" idx="2"/>
            <a:endCxn id="366" idx="0"/>
          </p:cNvCxnSpPr>
          <p:nvPr/>
        </p:nvCxnSpPr>
        <p:spPr>
          <a:xfrm>
            <a:off x="6205113" y="4106373"/>
            <a:ext cx="32804" cy="22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>
            <a:stCxn id="249" idx="2"/>
            <a:endCxn id="362" idx="0"/>
          </p:cNvCxnSpPr>
          <p:nvPr/>
        </p:nvCxnSpPr>
        <p:spPr>
          <a:xfrm>
            <a:off x="7401207" y="3650918"/>
            <a:ext cx="2877" cy="15275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>
            <a:stCxn id="371" idx="2"/>
            <a:endCxn id="366" idx="3"/>
          </p:cNvCxnSpPr>
          <p:nvPr/>
        </p:nvCxnSpPr>
        <p:spPr>
          <a:xfrm flipH="1">
            <a:off x="6725646" y="4615396"/>
            <a:ext cx="157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>
            <a:stCxn id="370" idx="1"/>
            <a:endCxn id="371" idx="6"/>
          </p:cNvCxnSpPr>
          <p:nvPr/>
        </p:nvCxnSpPr>
        <p:spPr>
          <a:xfrm flipH="1">
            <a:off x="7897918" y="4615396"/>
            <a:ext cx="167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>
            <a:stCxn id="359" idx="3"/>
            <a:endCxn id="361" idx="2"/>
          </p:cNvCxnSpPr>
          <p:nvPr/>
        </p:nvCxnSpPr>
        <p:spPr>
          <a:xfrm>
            <a:off x="8047295" y="5546984"/>
            <a:ext cx="93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>
            <a:stCxn id="367" idx="3"/>
            <a:endCxn id="370" idx="0"/>
          </p:cNvCxnSpPr>
          <p:nvPr/>
        </p:nvCxnSpPr>
        <p:spPr>
          <a:xfrm>
            <a:off x="8535225" y="4096912"/>
            <a:ext cx="20873" cy="238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1DE4977-6E7C-41EA-9251-53B9670C1983}"/>
              </a:ext>
            </a:extLst>
          </p:cNvPr>
          <p:cNvSpPr/>
          <p:nvPr/>
        </p:nvSpPr>
        <p:spPr>
          <a:xfrm>
            <a:off x="63562" y="4574215"/>
            <a:ext cx="2133600" cy="2169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/>
              <a:t>Intermediate variables: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State z-scores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National z-scores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AtoE</a:t>
            </a:r>
            <a:r>
              <a:rPr lang="en-US" sz="900" dirty="0"/>
              <a:t>-Z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AofS</a:t>
            </a:r>
            <a:r>
              <a:rPr lang="en-US" sz="900" dirty="0"/>
              <a:t>-Z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AtoEcomp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AofScomp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AtoEscore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AofsScore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Pertinent ratios </a:t>
            </a:r>
          </a:p>
          <a:p>
            <a:r>
              <a:rPr lang="en-US" sz="1200" dirty="0"/>
              <a:t>Final outcome: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AtoE</a:t>
            </a:r>
            <a:r>
              <a:rPr lang="en-US" sz="900" dirty="0"/>
              <a:t> yes/no (binary)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AofS</a:t>
            </a:r>
            <a:r>
              <a:rPr lang="en-US" sz="900" dirty="0"/>
              <a:t> yes/no (binary)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AB9AD6-5491-427B-9538-5C6EF79144E9}"/>
              </a:ext>
            </a:extLst>
          </p:cNvPr>
          <p:cNvSpPr txBox="1"/>
          <p:nvPr/>
        </p:nvSpPr>
        <p:spPr>
          <a:xfrm>
            <a:off x="6237918" y="2133600"/>
            <a:ext cx="2742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At the conclusion of these steps, a single dataset should include: state-z, national-z, national median, and state </a:t>
            </a:r>
            <a:r>
              <a:rPr lang="en-US" sz="900" b="1" dirty="0" err="1"/>
              <a:t>rawvalue</a:t>
            </a:r>
            <a:r>
              <a:rPr lang="en-US" sz="900" b="1" dirty="0"/>
              <a:t> for each </a:t>
            </a:r>
            <a:r>
              <a:rPr lang="en-US" sz="900" b="1" dirty="0" err="1"/>
              <a:t>measureid</a:t>
            </a:r>
            <a:r>
              <a:rPr lang="en-US" sz="900" b="1" dirty="0"/>
              <a:t> and </a:t>
            </a:r>
            <a:r>
              <a:rPr lang="en-US" sz="900" b="1" dirty="0" err="1"/>
              <a:t>fipscode</a:t>
            </a:r>
            <a:r>
              <a:rPr lang="en-US" sz="900" dirty="0"/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9F0ED-FE91-45CE-BF38-AE400FE4C53B}"/>
              </a:ext>
            </a:extLst>
          </p:cNvPr>
          <p:cNvSpPr txBox="1"/>
          <p:nvPr/>
        </p:nvSpPr>
        <p:spPr>
          <a:xfrm>
            <a:off x="4701866" y="5165657"/>
            <a:ext cx="1993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Measure weight, factor weight, and measure direction can be found here: “http://matchdev.chsra.wisc.edu/admin-tools/measures-database/reports/basic-info.php?year=2020&amp;show-type=1”</a:t>
            </a:r>
          </a:p>
        </p:txBody>
      </p:sp>
    </p:spTree>
    <p:extLst>
      <p:ext uri="{BB962C8B-B14F-4D97-AF65-F5344CB8AC3E}">
        <p14:creationId xmlns:p14="http://schemas.microsoft.com/office/powerpoint/2010/main" val="323677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635740"/>
              </p:ext>
            </p:extLst>
          </p:nvPr>
        </p:nvGraphicFramePr>
        <p:xfrm>
          <a:off x="2438400" y="152400"/>
          <a:ext cx="6629400" cy="6318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Areas to Explore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Areas of Strength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29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Flowchart: Process 22"/>
          <p:cNvSpPr/>
          <p:nvPr/>
        </p:nvSpPr>
        <p:spPr>
          <a:xfrm>
            <a:off x="4636601" y="554372"/>
            <a:ext cx="1110699" cy="274320"/>
          </a:xfrm>
          <a:prstGeom prst="flowChartProces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/>
              <a:t>Is the </a:t>
            </a:r>
            <a:r>
              <a:rPr lang="en-US" sz="900" kern="1200" dirty="0" err="1"/>
              <a:t>AtoEscore</a:t>
            </a:r>
            <a:r>
              <a:rPr lang="en-US" sz="900" kern="1200" dirty="0"/>
              <a:t> greater  than .0012?</a:t>
            </a:r>
          </a:p>
        </p:txBody>
      </p:sp>
      <p:sp>
        <p:nvSpPr>
          <p:cNvPr id="24" name="Freeform 23"/>
          <p:cNvSpPr/>
          <p:nvPr/>
        </p:nvSpPr>
        <p:spPr>
          <a:xfrm>
            <a:off x="2840101" y="609600"/>
            <a:ext cx="1371600" cy="1828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860" tIns="294185" rIns="571860" bIns="294185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/>
              <a:t>Yes</a:t>
            </a:r>
          </a:p>
        </p:txBody>
      </p:sp>
      <p:sp>
        <p:nvSpPr>
          <p:cNvPr id="29" name="Freeform 28"/>
          <p:cNvSpPr/>
          <p:nvPr/>
        </p:nvSpPr>
        <p:spPr>
          <a:xfrm>
            <a:off x="5105400" y="883920"/>
            <a:ext cx="1371600" cy="1828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860" tIns="294185" rIns="571860" bIns="294185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/>
              <a:t>No</a:t>
            </a:r>
            <a:endParaRPr lang="en-US" sz="900" kern="1200" dirty="0"/>
          </a:p>
        </p:txBody>
      </p:sp>
      <p:sp>
        <p:nvSpPr>
          <p:cNvPr id="31" name="Flowchart: Process 30"/>
          <p:cNvSpPr/>
          <p:nvPr/>
        </p:nvSpPr>
        <p:spPr>
          <a:xfrm>
            <a:off x="5813150" y="539131"/>
            <a:ext cx="1044850" cy="274320"/>
          </a:xfrm>
          <a:prstGeom prst="flowChartProces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/>
              <a:t>Is the </a:t>
            </a:r>
            <a:r>
              <a:rPr lang="en-US" sz="900" kern="1200" dirty="0" err="1">
                <a:solidFill>
                  <a:schemeClr val="bg1"/>
                </a:solidFill>
              </a:rPr>
              <a:t>AofSscore</a:t>
            </a:r>
            <a:r>
              <a:rPr lang="en-US" sz="900" kern="1200" dirty="0">
                <a:solidFill>
                  <a:schemeClr val="bg1"/>
                </a:solidFill>
              </a:rPr>
              <a:t> less than -.0012?</a:t>
            </a:r>
            <a:r>
              <a:rPr lang="en-US" sz="900" dirty="0">
                <a:solidFill>
                  <a:schemeClr val="bg1"/>
                </a:solidFill>
              </a:rPr>
              <a:t> *</a:t>
            </a:r>
            <a:endParaRPr lang="en-US" sz="900" kern="1200" dirty="0">
              <a:solidFill>
                <a:schemeClr val="bg1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7282730" y="579120"/>
            <a:ext cx="1371600" cy="1828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860" tIns="294185" rIns="571860" bIns="294185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/>
              <a:t>Yes</a:t>
            </a:r>
          </a:p>
        </p:txBody>
      </p:sp>
      <p:sp>
        <p:nvSpPr>
          <p:cNvPr id="34" name="Flowchart: Process 33"/>
          <p:cNvSpPr/>
          <p:nvPr/>
        </p:nvSpPr>
        <p:spPr>
          <a:xfrm>
            <a:off x="2415202" y="1066800"/>
            <a:ext cx="2221399" cy="457200"/>
          </a:xfrm>
          <a:prstGeom prst="flowChartProces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/>
              <a:t>If a measure has  CIs, is the </a:t>
            </a:r>
            <a:r>
              <a:rPr lang="en-US" sz="900" kern="1200" dirty="0" err="1"/>
              <a:t>AtoEcomp</a:t>
            </a:r>
            <a:r>
              <a:rPr lang="en-US" sz="900" kern="1200" dirty="0"/>
              <a:t> value outside of the CI for the value?</a:t>
            </a:r>
          </a:p>
        </p:txBody>
      </p:sp>
      <p:sp>
        <p:nvSpPr>
          <p:cNvPr id="35" name="Freeform 34"/>
          <p:cNvSpPr/>
          <p:nvPr/>
        </p:nvSpPr>
        <p:spPr>
          <a:xfrm>
            <a:off x="2840101" y="1600200"/>
            <a:ext cx="1371600" cy="1828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860" tIns="294185" rIns="571860" bIns="294185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/>
              <a:t>Yes</a:t>
            </a:r>
          </a:p>
        </p:txBody>
      </p:sp>
      <p:sp>
        <p:nvSpPr>
          <p:cNvPr id="36" name="Freeform 35"/>
          <p:cNvSpPr/>
          <p:nvPr/>
        </p:nvSpPr>
        <p:spPr>
          <a:xfrm>
            <a:off x="5105400" y="1219200"/>
            <a:ext cx="1371600" cy="1828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860" tIns="294185" rIns="571860" bIns="294185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/>
              <a:t>No</a:t>
            </a:r>
            <a:endParaRPr lang="en-US" sz="900" kern="1200" dirty="0"/>
          </a:p>
        </p:txBody>
      </p:sp>
      <p:sp>
        <p:nvSpPr>
          <p:cNvPr id="37" name="Flowchart: Process 36"/>
          <p:cNvSpPr/>
          <p:nvPr/>
        </p:nvSpPr>
        <p:spPr>
          <a:xfrm>
            <a:off x="6878785" y="1066799"/>
            <a:ext cx="2179489" cy="457200"/>
          </a:xfrm>
          <a:prstGeom prst="flowChartProces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/>
              <a:t>If a measure has  CIs, is the </a:t>
            </a:r>
            <a:r>
              <a:rPr lang="en-US" sz="900" dirty="0" err="1"/>
              <a:t>AofScomp</a:t>
            </a:r>
            <a:r>
              <a:rPr lang="en-US" sz="900" dirty="0"/>
              <a:t> value outside of the CI for the value?</a:t>
            </a:r>
          </a:p>
        </p:txBody>
      </p:sp>
      <p:sp>
        <p:nvSpPr>
          <p:cNvPr id="38" name="Freeform 37"/>
          <p:cNvSpPr/>
          <p:nvPr/>
        </p:nvSpPr>
        <p:spPr>
          <a:xfrm>
            <a:off x="7292255" y="1661160"/>
            <a:ext cx="1371600" cy="1828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860" tIns="294185" rIns="571860" bIns="294185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/>
              <a:t>Yes</a:t>
            </a:r>
          </a:p>
        </p:txBody>
      </p:sp>
      <p:cxnSp>
        <p:nvCxnSpPr>
          <p:cNvPr id="43" name="Straight Arrow Connector 42"/>
          <p:cNvCxnSpPr>
            <a:stCxn id="23" idx="1"/>
            <a:endCxn id="24" idx="2"/>
          </p:cNvCxnSpPr>
          <p:nvPr/>
        </p:nvCxnSpPr>
        <p:spPr>
          <a:xfrm flipH="1">
            <a:off x="4211701" y="691532"/>
            <a:ext cx="424900" cy="950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2"/>
            <a:endCxn id="29" idx="1"/>
          </p:cNvCxnSpPr>
          <p:nvPr/>
        </p:nvCxnSpPr>
        <p:spPr>
          <a:xfrm>
            <a:off x="5191951" y="828692"/>
            <a:ext cx="599249" cy="5522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31" idx="3"/>
          </p:cNvCxnSpPr>
          <p:nvPr/>
        </p:nvCxnSpPr>
        <p:spPr>
          <a:xfrm flipH="1">
            <a:off x="6858000" y="670560"/>
            <a:ext cx="424730" cy="573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4" idx="3"/>
            <a:endCxn id="34" idx="0"/>
          </p:cNvCxnSpPr>
          <p:nvPr/>
        </p:nvCxnSpPr>
        <p:spPr>
          <a:xfrm>
            <a:off x="3525901" y="792480"/>
            <a:ext cx="1" cy="27432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4" idx="2"/>
            <a:endCxn id="35" idx="1"/>
          </p:cNvCxnSpPr>
          <p:nvPr/>
        </p:nvCxnSpPr>
        <p:spPr>
          <a:xfrm flipH="1">
            <a:off x="3525901" y="1524000"/>
            <a:ext cx="1" cy="762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4" idx="3"/>
            <a:endCxn id="36" idx="0"/>
          </p:cNvCxnSpPr>
          <p:nvPr/>
        </p:nvCxnSpPr>
        <p:spPr>
          <a:xfrm>
            <a:off x="4636601" y="1295400"/>
            <a:ext cx="468799" cy="1524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6" idx="2"/>
            <a:endCxn id="37" idx="1"/>
          </p:cNvCxnSpPr>
          <p:nvPr/>
        </p:nvCxnSpPr>
        <p:spPr>
          <a:xfrm flipV="1">
            <a:off x="6477000" y="1295399"/>
            <a:ext cx="401785" cy="1524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8" idx="1"/>
            <a:endCxn id="37" idx="2"/>
          </p:cNvCxnSpPr>
          <p:nvPr/>
        </p:nvCxnSpPr>
        <p:spPr>
          <a:xfrm flipH="1" flipV="1">
            <a:off x="7968530" y="1523999"/>
            <a:ext cx="9525" cy="13716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Process 86"/>
          <p:cNvSpPr/>
          <p:nvPr/>
        </p:nvSpPr>
        <p:spPr>
          <a:xfrm>
            <a:off x="2415202" y="1905000"/>
            <a:ext cx="2221399" cy="372465"/>
          </a:xfrm>
          <a:prstGeom prst="flowChartProces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/>
              <a:t>If a measure has no CIs, is pertinent ratio** more than 1.2?</a:t>
            </a:r>
          </a:p>
        </p:txBody>
      </p:sp>
      <p:cxnSp>
        <p:nvCxnSpPr>
          <p:cNvPr id="88" name="Straight Arrow Connector 87"/>
          <p:cNvCxnSpPr>
            <a:stCxn id="35" idx="3"/>
            <a:endCxn id="87" idx="0"/>
          </p:cNvCxnSpPr>
          <p:nvPr/>
        </p:nvCxnSpPr>
        <p:spPr>
          <a:xfrm>
            <a:off x="3525901" y="1783080"/>
            <a:ext cx="1" cy="12192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reeform 90"/>
          <p:cNvSpPr/>
          <p:nvPr/>
        </p:nvSpPr>
        <p:spPr>
          <a:xfrm>
            <a:off x="2840101" y="2362200"/>
            <a:ext cx="1371600" cy="1828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860" tIns="294185" rIns="571860" bIns="294185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/>
              <a:t>Yes</a:t>
            </a:r>
          </a:p>
        </p:txBody>
      </p:sp>
      <p:cxnSp>
        <p:nvCxnSpPr>
          <p:cNvPr id="92" name="Straight Arrow Connector 91"/>
          <p:cNvCxnSpPr>
            <a:stCxn id="87" idx="2"/>
            <a:endCxn id="91" idx="1"/>
          </p:cNvCxnSpPr>
          <p:nvPr/>
        </p:nvCxnSpPr>
        <p:spPr>
          <a:xfrm flipH="1">
            <a:off x="3525901" y="2277465"/>
            <a:ext cx="1" cy="8473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 94"/>
          <p:cNvSpPr/>
          <p:nvPr/>
        </p:nvSpPr>
        <p:spPr>
          <a:xfrm>
            <a:off x="5105400" y="1981200"/>
            <a:ext cx="1371600" cy="1828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860" tIns="294185" rIns="571860" bIns="294185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/>
              <a:t>No</a:t>
            </a:r>
            <a:endParaRPr lang="en-US" sz="900" kern="1200" dirty="0"/>
          </a:p>
        </p:txBody>
      </p:sp>
      <p:cxnSp>
        <p:nvCxnSpPr>
          <p:cNvPr id="96" name="Straight Arrow Connector 95"/>
          <p:cNvCxnSpPr>
            <a:stCxn id="87" idx="3"/>
            <a:endCxn id="95" idx="0"/>
          </p:cNvCxnSpPr>
          <p:nvPr/>
        </p:nvCxnSpPr>
        <p:spPr>
          <a:xfrm flipV="1">
            <a:off x="4636601" y="2072640"/>
            <a:ext cx="468799" cy="1859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Process 97"/>
          <p:cNvSpPr/>
          <p:nvPr/>
        </p:nvSpPr>
        <p:spPr>
          <a:xfrm>
            <a:off x="6888309" y="1905000"/>
            <a:ext cx="2179491" cy="372465"/>
          </a:xfrm>
          <a:prstGeom prst="flowChartProces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/>
              <a:t>If a measure has no CIs, is pertinent ratio** more than 1.2?</a:t>
            </a:r>
          </a:p>
        </p:txBody>
      </p:sp>
      <p:cxnSp>
        <p:nvCxnSpPr>
          <p:cNvPr id="99" name="Straight Arrow Connector 98"/>
          <p:cNvCxnSpPr>
            <a:stCxn id="38" idx="3"/>
            <a:endCxn id="98" idx="0"/>
          </p:cNvCxnSpPr>
          <p:nvPr/>
        </p:nvCxnSpPr>
        <p:spPr>
          <a:xfrm>
            <a:off x="7978055" y="1844040"/>
            <a:ext cx="0" cy="6096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reeform 99"/>
          <p:cNvSpPr/>
          <p:nvPr/>
        </p:nvSpPr>
        <p:spPr>
          <a:xfrm>
            <a:off x="7301566" y="2360295"/>
            <a:ext cx="1371600" cy="1828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860" tIns="294185" rIns="571860" bIns="294185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/>
              <a:t>Yes</a:t>
            </a:r>
          </a:p>
        </p:txBody>
      </p:sp>
      <p:cxnSp>
        <p:nvCxnSpPr>
          <p:cNvPr id="101" name="Straight Arrow Connector 100"/>
          <p:cNvCxnSpPr>
            <a:stCxn id="98" idx="2"/>
            <a:endCxn id="100" idx="1"/>
          </p:cNvCxnSpPr>
          <p:nvPr/>
        </p:nvCxnSpPr>
        <p:spPr>
          <a:xfrm>
            <a:off x="7978055" y="2277465"/>
            <a:ext cx="9311" cy="8283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31" idx="2"/>
            <a:endCxn id="29" idx="1"/>
          </p:cNvCxnSpPr>
          <p:nvPr/>
        </p:nvCxnSpPr>
        <p:spPr>
          <a:xfrm flipH="1">
            <a:off x="5791200" y="813451"/>
            <a:ext cx="544375" cy="7046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32" idx="3"/>
            <a:endCxn id="37" idx="0"/>
          </p:cNvCxnSpPr>
          <p:nvPr/>
        </p:nvCxnSpPr>
        <p:spPr>
          <a:xfrm>
            <a:off x="7968530" y="762000"/>
            <a:ext cx="0" cy="30479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95" idx="2"/>
          </p:cNvCxnSpPr>
          <p:nvPr/>
        </p:nvCxnSpPr>
        <p:spPr>
          <a:xfrm>
            <a:off x="6477000" y="2072640"/>
            <a:ext cx="378925" cy="1859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owchart: Process 140"/>
          <p:cNvSpPr/>
          <p:nvPr/>
        </p:nvSpPr>
        <p:spPr>
          <a:xfrm>
            <a:off x="4636601" y="2663648"/>
            <a:ext cx="1110699" cy="457200"/>
          </a:xfrm>
          <a:prstGeom prst="flowChartProces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/>
              <a:t>Is the </a:t>
            </a:r>
            <a:r>
              <a:rPr lang="en-US" sz="900" dirty="0" err="1"/>
              <a:t>AtoE</a:t>
            </a:r>
            <a:r>
              <a:rPr lang="en-US" sz="900" dirty="0"/>
              <a:t>-Z  </a:t>
            </a:r>
            <a:r>
              <a:rPr lang="en-US" sz="900" kern="1200" dirty="0"/>
              <a:t>higher than 1.8?</a:t>
            </a:r>
          </a:p>
        </p:txBody>
      </p:sp>
      <p:sp>
        <p:nvSpPr>
          <p:cNvPr id="142" name="Freeform 141"/>
          <p:cNvSpPr/>
          <p:nvPr/>
        </p:nvSpPr>
        <p:spPr>
          <a:xfrm>
            <a:off x="2820630" y="2819400"/>
            <a:ext cx="1371600" cy="1828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860" tIns="294185" rIns="571860" bIns="294185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/>
              <a:t>Yes</a:t>
            </a:r>
          </a:p>
        </p:txBody>
      </p:sp>
      <p:sp>
        <p:nvSpPr>
          <p:cNvPr id="143" name="Freeform 142"/>
          <p:cNvSpPr/>
          <p:nvPr/>
        </p:nvSpPr>
        <p:spPr>
          <a:xfrm>
            <a:off x="5061500" y="3280410"/>
            <a:ext cx="1371600" cy="1828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860" tIns="294185" rIns="571860" bIns="294185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/>
              <a:t>No</a:t>
            </a:r>
            <a:endParaRPr lang="en-US" sz="900" kern="1200" dirty="0"/>
          </a:p>
        </p:txBody>
      </p:sp>
      <p:sp>
        <p:nvSpPr>
          <p:cNvPr id="144" name="Flowchart: Process 143"/>
          <p:cNvSpPr/>
          <p:nvPr/>
        </p:nvSpPr>
        <p:spPr>
          <a:xfrm>
            <a:off x="5806441" y="2667000"/>
            <a:ext cx="1051559" cy="457200"/>
          </a:xfrm>
          <a:prstGeom prst="flowChartProces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/>
              <a:t>Is the </a:t>
            </a:r>
            <a:r>
              <a:rPr lang="en-US" sz="900" kern="1200" dirty="0" err="1"/>
              <a:t>AofS</a:t>
            </a:r>
            <a:r>
              <a:rPr lang="en-US" sz="900" kern="1200" dirty="0"/>
              <a:t>-Z </a:t>
            </a:r>
            <a:r>
              <a:rPr lang="en-US" sz="900" dirty="0"/>
              <a:t>lower </a:t>
            </a:r>
            <a:r>
              <a:rPr lang="en-US" sz="900" kern="1200" dirty="0"/>
              <a:t>than -1.8</a:t>
            </a:r>
            <a:r>
              <a:rPr lang="en-US" sz="900" kern="1200" dirty="0">
                <a:solidFill>
                  <a:schemeClr val="bg1"/>
                </a:solidFill>
              </a:rPr>
              <a:t>?*</a:t>
            </a:r>
          </a:p>
        </p:txBody>
      </p:sp>
      <p:sp>
        <p:nvSpPr>
          <p:cNvPr id="145" name="Freeform 144"/>
          <p:cNvSpPr/>
          <p:nvPr/>
        </p:nvSpPr>
        <p:spPr>
          <a:xfrm>
            <a:off x="7297884" y="2791512"/>
            <a:ext cx="1350815" cy="1828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860" tIns="294185" rIns="571860" bIns="294185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/>
              <a:t>Yes</a:t>
            </a:r>
          </a:p>
        </p:txBody>
      </p:sp>
      <p:sp>
        <p:nvSpPr>
          <p:cNvPr id="146" name="Flowchart: Process 145"/>
          <p:cNvSpPr/>
          <p:nvPr/>
        </p:nvSpPr>
        <p:spPr>
          <a:xfrm>
            <a:off x="2415202" y="3528975"/>
            <a:ext cx="2221398" cy="372465"/>
          </a:xfrm>
          <a:prstGeom prst="flowChartProces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/>
              <a:t>If both Areas to Explore and Areas of Strength are indicated, is the Areas to Explore based on the state z score?</a:t>
            </a:r>
          </a:p>
        </p:txBody>
      </p:sp>
      <p:sp>
        <p:nvSpPr>
          <p:cNvPr id="147" name="Flowchart: Process 146"/>
          <p:cNvSpPr/>
          <p:nvPr/>
        </p:nvSpPr>
        <p:spPr>
          <a:xfrm>
            <a:off x="6895931" y="3463290"/>
            <a:ext cx="2171869" cy="423825"/>
          </a:xfrm>
          <a:prstGeom prst="flowChartProces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/>
              <a:t>If both Areas to Explore and Areas of Strength are indicated, is the Areas of </a:t>
            </a:r>
            <a:r>
              <a:rPr lang="en-US" sz="900" dirty="0"/>
              <a:t>Strength </a:t>
            </a:r>
            <a:r>
              <a:rPr lang="en-US" sz="900" kern="1200" dirty="0"/>
              <a:t>based on the state z score?</a:t>
            </a:r>
          </a:p>
        </p:txBody>
      </p:sp>
      <p:sp>
        <p:nvSpPr>
          <p:cNvPr id="148" name="Freeform 147"/>
          <p:cNvSpPr/>
          <p:nvPr/>
        </p:nvSpPr>
        <p:spPr>
          <a:xfrm>
            <a:off x="2839680" y="4062400"/>
            <a:ext cx="1371600" cy="1828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860" tIns="294185" rIns="571860" bIns="294185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/>
              <a:t>Yes</a:t>
            </a:r>
          </a:p>
        </p:txBody>
      </p:sp>
      <p:sp>
        <p:nvSpPr>
          <p:cNvPr id="152" name="Freeform 151"/>
          <p:cNvSpPr/>
          <p:nvPr/>
        </p:nvSpPr>
        <p:spPr>
          <a:xfrm>
            <a:off x="7296065" y="3988591"/>
            <a:ext cx="1371600" cy="1828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860" tIns="294185" rIns="571860" bIns="294185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/>
              <a:t>Yes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4598670" y="3735794"/>
            <a:ext cx="2259330" cy="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Process 154"/>
          <p:cNvSpPr/>
          <p:nvPr/>
        </p:nvSpPr>
        <p:spPr>
          <a:xfrm>
            <a:off x="6897837" y="4313911"/>
            <a:ext cx="2179490" cy="372465"/>
          </a:xfrm>
          <a:prstGeom prst="flowChartProces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/>
              <a:t>Is the measure adult obesity or </a:t>
            </a:r>
          </a:p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/>
              <a:t>adult smoking?</a:t>
            </a:r>
          </a:p>
        </p:txBody>
      </p:sp>
      <p:sp>
        <p:nvSpPr>
          <p:cNvPr id="156" name="Freeform 155"/>
          <p:cNvSpPr/>
          <p:nvPr/>
        </p:nvSpPr>
        <p:spPr>
          <a:xfrm>
            <a:off x="7287492" y="4817895"/>
            <a:ext cx="1371600" cy="1828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860" tIns="294185" rIns="571860" bIns="294185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/>
              <a:t>No</a:t>
            </a:r>
            <a:endParaRPr lang="en-US" sz="900" kern="1200" dirty="0"/>
          </a:p>
        </p:txBody>
      </p:sp>
      <p:sp>
        <p:nvSpPr>
          <p:cNvPr id="157" name="Freeform 156"/>
          <p:cNvSpPr/>
          <p:nvPr/>
        </p:nvSpPr>
        <p:spPr>
          <a:xfrm>
            <a:off x="5061500" y="4419600"/>
            <a:ext cx="1371600" cy="1828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860" tIns="294185" rIns="571860" bIns="294185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/>
              <a:t>Yes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4259411" y="2901545"/>
            <a:ext cx="377188" cy="929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855925" y="2882952"/>
            <a:ext cx="399966" cy="929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52" idx="3"/>
            <a:endCxn id="155" idx="0"/>
          </p:cNvCxnSpPr>
          <p:nvPr/>
        </p:nvCxnSpPr>
        <p:spPr>
          <a:xfrm>
            <a:off x="7981865" y="4171471"/>
            <a:ext cx="5717" cy="14244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43" idx="1"/>
          </p:cNvCxnSpPr>
          <p:nvPr/>
        </p:nvCxnSpPr>
        <p:spPr>
          <a:xfrm flipV="1">
            <a:off x="5747300" y="3116580"/>
            <a:ext cx="580015" cy="16383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41" idx="2"/>
            <a:endCxn id="143" idx="1"/>
          </p:cNvCxnSpPr>
          <p:nvPr/>
        </p:nvCxnSpPr>
        <p:spPr>
          <a:xfrm>
            <a:off x="5191951" y="3120848"/>
            <a:ext cx="555349" cy="15956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7" idx="2"/>
            <a:endCxn id="155" idx="1"/>
          </p:cNvCxnSpPr>
          <p:nvPr/>
        </p:nvCxnSpPr>
        <p:spPr>
          <a:xfrm flipV="1">
            <a:off x="6433100" y="4500144"/>
            <a:ext cx="464737" cy="1089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52" idx="1"/>
          </p:cNvCxnSpPr>
          <p:nvPr/>
        </p:nvCxnSpPr>
        <p:spPr>
          <a:xfrm>
            <a:off x="7981865" y="3901440"/>
            <a:ext cx="0" cy="8715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56" idx="1"/>
          </p:cNvCxnSpPr>
          <p:nvPr/>
        </p:nvCxnSpPr>
        <p:spPr>
          <a:xfrm flipH="1">
            <a:off x="7973292" y="4718835"/>
            <a:ext cx="2" cy="9906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46" idx="2"/>
            <a:endCxn id="148" idx="1"/>
          </p:cNvCxnSpPr>
          <p:nvPr/>
        </p:nvCxnSpPr>
        <p:spPr>
          <a:xfrm flipH="1">
            <a:off x="3525480" y="3901440"/>
            <a:ext cx="421" cy="16096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5097325" y="3644354"/>
            <a:ext cx="1371600" cy="1828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860" tIns="294185" rIns="571860" bIns="294185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/>
              <a:t>No</a:t>
            </a:r>
            <a:endParaRPr lang="en-US" sz="900" kern="1200" dirty="0"/>
          </a:p>
        </p:txBody>
      </p:sp>
      <p:sp>
        <p:nvSpPr>
          <p:cNvPr id="81" name="Flowchart: Process 80"/>
          <p:cNvSpPr/>
          <p:nvPr/>
        </p:nvSpPr>
        <p:spPr>
          <a:xfrm>
            <a:off x="6888310" y="5105400"/>
            <a:ext cx="2179492" cy="372465"/>
          </a:xfrm>
          <a:prstGeom prst="flowChartProces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/>
              <a:t>Does the county have fewer than 3 Areas of Strength?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7987366" y="5477865"/>
            <a:ext cx="0" cy="8250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985447" y="5746142"/>
            <a:ext cx="0" cy="13576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6"/>
          <p:cNvSpPr/>
          <p:nvPr/>
        </p:nvSpPr>
        <p:spPr>
          <a:xfrm>
            <a:off x="7299647" y="5563262"/>
            <a:ext cx="1371600" cy="1828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5000" y="10000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860" tIns="294185" rIns="571860" bIns="294185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/>
              <a:t>Yes</a:t>
            </a:r>
          </a:p>
        </p:txBody>
      </p:sp>
      <p:sp>
        <p:nvSpPr>
          <p:cNvPr id="102" name="Flowchart: Process 101"/>
          <p:cNvSpPr/>
          <p:nvPr/>
        </p:nvSpPr>
        <p:spPr>
          <a:xfrm>
            <a:off x="6888309" y="5867400"/>
            <a:ext cx="2179491" cy="510011"/>
          </a:xfrm>
          <a:prstGeom prst="flowChartProces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900" kern="1200" dirty="0"/>
          </a:p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/>
              <a:t>Rank </a:t>
            </a:r>
            <a:r>
              <a:rPr lang="en-US" sz="900" kern="1200" dirty="0" err="1"/>
              <a:t>AofS</a:t>
            </a:r>
            <a:r>
              <a:rPr lang="en-US" sz="900" kern="1200" dirty="0"/>
              <a:t> comp values, and select the highest ranked measures as AOS that have not already been selected to bring these counties to 3 AOS</a:t>
            </a:r>
          </a:p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900" kern="1200" dirty="0"/>
          </a:p>
        </p:txBody>
      </p:sp>
      <p:sp>
        <p:nvSpPr>
          <p:cNvPr id="105" name="Rectangle 104"/>
          <p:cNvSpPr/>
          <p:nvPr/>
        </p:nvSpPr>
        <p:spPr>
          <a:xfrm>
            <a:off x="131681" y="1066799"/>
            <a:ext cx="2133600" cy="3370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/>
              <a:t>**Pertinent ratios for ATE (opposite for AOS):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Negative Percentage:</a:t>
            </a:r>
          </a:p>
          <a:p>
            <a:pPr lvl="1"/>
            <a:r>
              <a:rPr lang="en-US" sz="900" dirty="0"/>
              <a:t>(</a:t>
            </a:r>
            <a:r>
              <a:rPr lang="en-US" sz="900" dirty="0" err="1"/>
              <a:t>raw_value</a:t>
            </a:r>
            <a:r>
              <a:rPr lang="en-US" sz="900" dirty="0"/>
              <a:t>*(1- </a:t>
            </a:r>
            <a:r>
              <a:rPr lang="en-US" sz="900" dirty="0" err="1"/>
              <a:t>AtoEcomp</a:t>
            </a:r>
            <a:r>
              <a:rPr lang="en-US" sz="900" dirty="0"/>
              <a:t> ))/ (</a:t>
            </a:r>
            <a:r>
              <a:rPr lang="en-US" sz="900" dirty="0" err="1"/>
              <a:t>AtoEcomp</a:t>
            </a:r>
            <a:r>
              <a:rPr lang="en-US" sz="900" dirty="0"/>
              <a:t> *1-raw_value))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Positive Percentage: </a:t>
            </a:r>
          </a:p>
          <a:p>
            <a:pPr lvl="1"/>
            <a:r>
              <a:rPr lang="en-US" sz="900" dirty="0"/>
              <a:t>(</a:t>
            </a:r>
            <a:r>
              <a:rPr lang="en-US" sz="900" dirty="0" err="1"/>
              <a:t>AtoEcomp</a:t>
            </a:r>
            <a:r>
              <a:rPr lang="en-US" sz="900" dirty="0"/>
              <a:t> *(1-raw_value))/ (</a:t>
            </a:r>
            <a:r>
              <a:rPr lang="en-US" sz="900" dirty="0" err="1"/>
              <a:t>raw_value</a:t>
            </a:r>
            <a:r>
              <a:rPr lang="en-US" sz="900" dirty="0"/>
              <a:t>*(1- </a:t>
            </a:r>
            <a:r>
              <a:rPr lang="en-US" sz="900" dirty="0" err="1"/>
              <a:t>AtoEcomp</a:t>
            </a:r>
            <a:r>
              <a:rPr lang="en-US" sz="900" dirty="0"/>
              <a:t> 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Negative Rate: </a:t>
            </a:r>
          </a:p>
          <a:p>
            <a:pPr lvl="1"/>
            <a:r>
              <a:rPr lang="en-US" sz="900" dirty="0" err="1"/>
              <a:t>raw_value</a:t>
            </a:r>
            <a:r>
              <a:rPr lang="en-US" sz="900" dirty="0"/>
              <a:t>/ </a:t>
            </a:r>
            <a:r>
              <a:rPr lang="en-US" sz="900" dirty="0" err="1"/>
              <a:t>AtoEcomp</a:t>
            </a:r>
            <a:r>
              <a:rPr lang="en-US" sz="9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Positive Rate: </a:t>
            </a:r>
          </a:p>
          <a:p>
            <a:pPr lvl="1"/>
            <a:r>
              <a:rPr lang="en-US" sz="900" dirty="0" err="1"/>
              <a:t>AtoEcomp</a:t>
            </a:r>
            <a:r>
              <a:rPr lang="en-US" sz="900" dirty="0"/>
              <a:t> /</a:t>
            </a:r>
            <a:r>
              <a:rPr lang="en-US" sz="900" dirty="0" err="1"/>
              <a:t>raw_value</a:t>
            </a:r>
            <a:endParaRPr lang="en-US" sz="900" dirty="0"/>
          </a:p>
          <a:p>
            <a:endParaRPr lang="en-US" sz="900" dirty="0"/>
          </a:p>
          <a:p>
            <a:r>
              <a:rPr lang="en-US" sz="900" u="sng" dirty="0"/>
              <a:t>Note: </a:t>
            </a:r>
            <a:r>
              <a:rPr lang="en-US" sz="900" dirty="0"/>
              <a:t>“Negative “direction indicates that as a measure increases numerically, it is perceived as getting worse. “Negative” direction is stored as (+1) in the cumulative database. Vise versa for “Positive” direction.</a:t>
            </a:r>
          </a:p>
          <a:p>
            <a:endParaRPr lang="en-US" sz="900" dirty="0"/>
          </a:p>
          <a:p>
            <a:r>
              <a:rPr lang="en-US" sz="900" dirty="0"/>
              <a:t>Pertinent ratios should only be calculated for measures that do no have confidence intervals. 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33350" y="180112"/>
            <a:ext cx="2133600" cy="87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/>
              <a:t>*Caution for “Less Than” Calculations:</a:t>
            </a:r>
          </a:p>
          <a:p>
            <a:pPr lvl="0"/>
            <a:r>
              <a:rPr lang="en-US" sz="900" dirty="0"/>
              <a:t>Make sure to exclude missing values (which are large negative numbers in SAS) during coding logic.</a:t>
            </a:r>
          </a:p>
        </p:txBody>
      </p:sp>
    </p:spTree>
    <p:extLst>
      <p:ext uri="{BB962C8B-B14F-4D97-AF65-F5344CB8AC3E}">
        <p14:creationId xmlns:p14="http://schemas.microsoft.com/office/powerpoint/2010/main" val="386524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813</Words>
  <Application>Microsoft Office PowerPoint</Application>
  <PresentationFormat>On-screen Show (4:3)</PresentationFormat>
  <Paragraphs>122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HANNAH OLSON-WILLIAMS</cp:lastModifiedBy>
  <cp:revision>59</cp:revision>
  <cp:lastPrinted>2017-05-02T17:41:03Z</cp:lastPrinted>
  <dcterms:created xsi:type="dcterms:W3CDTF">2017-04-18T18:23:24Z</dcterms:created>
  <dcterms:modified xsi:type="dcterms:W3CDTF">2020-04-10T15:05:50Z</dcterms:modified>
</cp:coreProperties>
</file>