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omments/modernComment_102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8" r:id="rId2"/>
  </p:sldIdLst>
  <p:sldSz cx="19202400" cy="19202400"/>
  <p:notesSz cx="6858000" cy="9144000"/>
  <p:defaultTextStyle>
    <a:defPPr>
      <a:defRPr lang="en-US"/>
    </a:defPPr>
    <a:lvl1pPr marL="0" algn="l" defTabSz="2037740" rtl="0" eaLnBrk="1" latinLnBrk="0" hangingPunct="1">
      <a:defRPr sz="4000" kern="1200">
        <a:solidFill>
          <a:schemeClr val="tx1"/>
        </a:solidFill>
        <a:latin typeface="+mn-lt"/>
        <a:ea typeface="+mn-ea"/>
        <a:cs typeface="+mn-cs"/>
      </a:defRPr>
    </a:lvl1pPr>
    <a:lvl2pPr marL="1018870" algn="l" defTabSz="2037740" rtl="0" eaLnBrk="1" latinLnBrk="0" hangingPunct="1">
      <a:defRPr sz="4000" kern="1200">
        <a:solidFill>
          <a:schemeClr val="tx1"/>
        </a:solidFill>
        <a:latin typeface="+mn-lt"/>
        <a:ea typeface="+mn-ea"/>
        <a:cs typeface="+mn-cs"/>
      </a:defRPr>
    </a:lvl2pPr>
    <a:lvl3pPr marL="2037740" algn="l" defTabSz="2037740" rtl="0" eaLnBrk="1" latinLnBrk="0" hangingPunct="1">
      <a:defRPr sz="4000" kern="1200">
        <a:solidFill>
          <a:schemeClr val="tx1"/>
        </a:solidFill>
        <a:latin typeface="+mn-lt"/>
        <a:ea typeface="+mn-ea"/>
        <a:cs typeface="+mn-cs"/>
      </a:defRPr>
    </a:lvl3pPr>
    <a:lvl4pPr marL="3056611" algn="l" defTabSz="2037740" rtl="0" eaLnBrk="1" latinLnBrk="0" hangingPunct="1">
      <a:defRPr sz="4000" kern="1200">
        <a:solidFill>
          <a:schemeClr val="tx1"/>
        </a:solidFill>
        <a:latin typeface="+mn-lt"/>
        <a:ea typeface="+mn-ea"/>
        <a:cs typeface="+mn-cs"/>
      </a:defRPr>
    </a:lvl4pPr>
    <a:lvl5pPr marL="4075481" algn="l" defTabSz="2037740" rtl="0" eaLnBrk="1" latinLnBrk="0" hangingPunct="1">
      <a:defRPr sz="4000" kern="1200">
        <a:solidFill>
          <a:schemeClr val="tx1"/>
        </a:solidFill>
        <a:latin typeface="+mn-lt"/>
        <a:ea typeface="+mn-ea"/>
        <a:cs typeface="+mn-cs"/>
      </a:defRPr>
    </a:lvl5pPr>
    <a:lvl6pPr marL="5094351" algn="l" defTabSz="2037740" rtl="0" eaLnBrk="1" latinLnBrk="0" hangingPunct="1">
      <a:defRPr sz="4000" kern="1200">
        <a:solidFill>
          <a:schemeClr val="tx1"/>
        </a:solidFill>
        <a:latin typeface="+mn-lt"/>
        <a:ea typeface="+mn-ea"/>
        <a:cs typeface="+mn-cs"/>
      </a:defRPr>
    </a:lvl6pPr>
    <a:lvl7pPr marL="6113221" algn="l" defTabSz="2037740" rtl="0" eaLnBrk="1" latinLnBrk="0" hangingPunct="1">
      <a:defRPr sz="4000" kern="1200">
        <a:solidFill>
          <a:schemeClr val="tx1"/>
        </a:solidFill>
        <a:latin typeface="+mn-lt"/>
        <a:ea typeface="+mn-ea"/>
        <a:cs typeface="+mn-cs"/>
      </a:defRPr>
    </a:lvl7pPr>
    <a:lvl8pPr marL="7132091" algn="l" defTabSz="2037740" rtl="0" eaLnBrk="1" latinLnBrk="0" hangingPunct="1">
      <a:defRPr sz="4000" kern="1200">
        <a:solidFill>
          <a:schemeClr val="tx1"/>
        </a:solidFill>
        <a:latin typeface="+mn-lt"/>
        <a:ea typeface="+mn-ea"/>
        <a:cs typeface="+mn-cs"/>
      </a:defRPr>
    </a:lvl8pPr>
    <a:lvl9pPr marL="8150962" algn="l" defTabSz="2037740" rtl="0" eaLnBrk="1" latinLnBrk="0" hangingPunct="1">
      <a:defRPr sz="4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800">
          <p15:clr>
            <a:srgbClr val="A4A3A4"/>
          </p15:clr>
        </p15:guide>
        <p15:guide id="2" pos="52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217F948-34FA-AB0A-7F28-3BABF64729F1}" name="Hannah Olson-Williams" initials="HOW" userId="S::holsonwillia@wisc.edu::d5e43a0a-62d7-4ca2-90e3-e37606017c4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172F"/>
    <a:srgbClr val="E6E6E6"/>
    <a:srgbClr val="010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0" d="100"/>
          <a:sy n="30" d="100"/>
        </p:scale>
        <p:origin x="2220" y="654"/>
      </p:cViewPr>
      <p:guideLst>
        <p:guide orient="horz" pos="9800"/>
        <p:guide pos="52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modernComment_102_0.xml><?xml version="1.0" encoding="utf-8"?>
<p188:cmLst xmlns:a="http://schemas.openxmlformats.org/drawingml/2006/main" xmlns:r="http://schemas.openxmlformats.org/officeDocument/2006/relationships" xmlns:p188="http://schemas.microsoft.com/office/powerpoint/2018/8/main">
  <p188:cm id="{10CC7EFA-FDDF-4AB2-B95B-B244FEACA3F5}" authorId="{2217F948-34FA-AB0A-7F28-3BABF64729F1}" created="2023-09-14T20:51:45.386">
    <ac:deMkLst xmlns:ac="http://schemas.microsoft.com/office/drawing/2013/main/command">
      <pc:docMk xmlns:pc="http://schemas.microsoft.com/office/powerpoint/2013/main/command"/>
      <pc:sldMk xmlns:pc="http://schemas.microsoft.com/office/powerpoint/2013/main/command" cId="0" sldId="258"/>
      <ac:spMk id="4" creationId="{00000000-0000-0000-0000-000000000000}"/>
    </ac:deMkLst>
    <p188:txBody>
      <a:bodyPr/>
      <a:lstStyle/>
      <a:p>
        <a:r>
          <a:rPr lang="en-US"/>
          <a:t>Need all images to be 300 dpi before printing </a:t>
        </a:r>
      </a:p>
    </p188:txBody>
  </p188:cm>
  <p188:cm id="{EC626FF1-5EF0-4787-97C8-EC1F3DF0B1D6}" authorId="{2217F948-34FA-AB0A-7F28-3BABF64729F1}" created="2023-09-14T20:52:58.688">
    <ac:deMkLst xmlns:ac="http://schemas.microsoft.com/office/drawing/2013/main/command">
      <pc:docMk xmlns:pc="http://schemas.microsoft.com/office/powerpoint/2013/main/command"/>
      <pc:sldMk xmlns:pc="http://schemas.microsoft.com/office/powerpoint/2013/main/command" cId="0" sldId="258"/>
      <ac:spMk id="2" creationId="{00000000-0000-0000-0000-000000000000}"/>
    </ac:deMkLst>
    <p188:replyLst>
      <p188:reply id="{E2CD264D-24A2-4694-860A-CA02381D5372}" authorId="{2217F948-34FA-AB0A-7F28-3BABF64729F1}" created="2023-09-14T20:54:06.483">
        <p188:txBody>
          <a:bodyPr/>
          <a:lstStyle/>
          <a:p>
            <a:r>
              <a:rPr lang="en-US"/>
              <a:t>I'm tempted to make the k sim a priority since it’s the most interesting </a:t>
            </a:r>
          </a:p>
        </p188:txBody>
      </p188:reply>
    </p188:replyLst>
    <p188:txBody>
      <a:bodyPr/>
      <a:lstStyle/>
      <a:p>
        <a:r>
          <a:rPr lang="en-US"/>
          <a:t>To dos: 
Need to change outcome to premature mortality 
Add the spatial stuff (and cross fingers that it doesn't change the results/ remove significance of migration term - yikes!!!) 
K simulation!!!!! 
sensitivity to natality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27B708-2555-834C-97B8-35CDF758D659}" type="datetimeFigureOut">
              <a:rPr lang="en-US" smtClean="0"/>
              <a:t>9/14/2023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14C12-B17B-E54E-8510-11A7CCA69E63}" type="slidenum">
              <a:rPr lang="en-US" smtClean="0"/>
              <a:t>‹#›</a:t>
            </a:fld>
            <a:endParaRPr lang="en-US"/>
          </a:p>
        </p:txBody>
      </p:sp>
    </p:spTree>
    <p:extLst>
      <p:ext uri="{BB962C8B-B14F-4D97-AF65-F5344CB8AC3E}">
        <p14:creationId xmlns:p14="http://schemas.microsoft.com/office/powerpoint/2010/main" val="342335515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2&quot; x 42&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304800" y="355600"/>
            <a:ext cx="18592800" cy="1955800"/>
          </a:xfrm>
          <a:prstGeom prst="rect">
            <a:avLst/>
          </a:prstGeom>
          <a:solidFill>
            <a:srgbClr val="01014B"/>
          </a:solidFill>
          <a:ln>
            <a:solidFill>
              <a:srgbClr val="01014B"/>
            </a:solidFill>
          </a:ln>
        </p:spPr>
        <p:txBody>
          <a:bodyPr vert="horz" anchor="ctr" anchorCtr="1"/>
          <a:lstStyle>
            <a:lvl1pPr>
              <a:defRPr sz="3600" b="1">
                <a:solidFill>
                  <a:schemeClr val="bg1"/>
                </a:solidFill>
                <a:latin typeface="Arial"/>
                <a:cs typeface="Arial"/>
              </a:defRPr>
            </a:lvl1pPr>
          </a:lstStyle>
          <a:p>
            <a:r>
              <a:rPr lang="en-US" dirty="0"/>
              <a:t>Poster Presentation Title</a:t>
            </a:r>
            <a:br>
              <a:rPr lang="en-US" dirty="0"/>
            </a:br>
            <a:r>
              <a:rPr lang="en-US" sz="2400" b="1" dirty="0">
                <a:solidFill>
                  <a:schemeClr val="bg1"/>
                </a:solidFill>
                <a:latin typeface="Arial" pitchFamily="34" charset="0"/>
                <a:cs typeface="Arial" pitchFamily="34" charset="0"/>
              </a:rPr>
              <a:t>List Author Name(s)</a:t>
            </a:r>
            <a:br>
              <a:rPr lang="en-US" sz="2400" b="1" dirty="0">
                <a:solidFill>
                  <a:schemeClr val="bg1"/>
                </a:solidFill>
                <a:latin typeface="Arial" pitchFamily="34" charset="0"/>
                <a:cs typeface="Arial" pitchFamily="34" charset="0"/>
              </a:rPr>
            </a:br>
            <a:r>
              <a:rPr lang="en-US" sz="2400" b="1" dirty="0">
                <a:solidFill>
                  <a:schemeClr val="bg1"/>
                </a:solidFill>
                <a:latin typeface="Arial" pitchFamily="34" charset="0"/>
                <a:cs typeface="Arial" pitchFamily="34" charset="0"/>
              </a:rPr>
              <a:t>List Affiliated Institutions</a:t>
            </a:r>
            <a:endParaRPr lang="en-US" dirty="0"/>
          </a:p>
        </p:txBody>
      </p:sp>
      <p:sp>
        <p:nvSpPr>
          <p:cNvPr id="22" name="Text Placeholder 21"/>
          <p:cNvSpPr>
            <a:spLocks noGrp="1"/>
          </p:cNvSpPr>
          <p:nvPr>
            <p:ph type="body" sz="quarter" idx="10" hasCustomPrompt="1"/>
          </p:nvPr>
        </p:nvSpPr>
        <p:spPr>
          <a:xfrm>
            <a:off x="304800" y="2489200"/>
            <a:ext cx="5943600" cy="622300"/>
          </a:xfrm>
          <a:prstGeom prst="rect">
            <a:avLst/>
          </a:prstGeom>
          <a:solidFill>
            <a:srgbClr val="01014B"/>
          </a:solidFill>
          <a:ln>
            <a:solidFill>
              <a:srgbClr val="01014B"/>
            </a:solidFill>
          </a:ln>
        </p:spPr>
        <p:txBody>
          <a:bodyPr vert="horz"/>
          <a:lstStyle>
            <a:lvl1pPr marL="0" indent="0">
              <a:buNone/>
              <a:defRPr sz="2400" b="1" baseline="0">
                <a:solidFill>
                  <a:schemeClr val="bg1"/>
                </a:solidFill>
                <a:latin typeface="Arial"/>
                <a:cs typeface="Arial"/>
              </a:defRPr>
            </a:lvl1pPr>
          </a:lstStyle>
          <a:p>
            <a:pPr lvl="0"/>
            <a:r>
              <a:rPr lang="en-US" sz="2400" dirty="0"/>
              <a:t>Abstract or Introduction</a:t>
            </a:r>
            <a:endParaRPr lang="en-US" dirty="0"/>
          </a:p>
        </p:txBody>
      </p:sp>
      <p:sp>
        <p:nvSpPr>
          <p:cNvPr id="24" name="Text Placeholder 23"/>
          <p:cNvSpPr>
            <a:spLocks noGrp="1"/>
          </p:cNvSpPr>
          <p:nvPr>
            <p:ph type="body" sz="quarter" idx="11" hasCustomPrompt="1"/>
          </p:nvPr>
        </p:nvSpPr>
        <p:spPr>
          <a:xfrm>
            <a:off x="304800" y="3289300"/>
            <a:ext cx="5943600" cy="5067300"/>
          </a:xfrm>
          <a:prstGeom prst="rect">
            <a:avLst/>
          </a:prstGeom>
        </p:spPr>
        <p:txBody>
          <a:bodyPr vert="horz"/>
          <a:lstStyle>
            <a:lvl1pPr marL="0" indent="0">
              <a:buNone/>
              <a:defRPr sz="1600" baseline="0"/>
            </a:lvl1pPr>
            <a:lvl2pPr marL="231775" indent="0">
              <a:buNone/>
              <a:defRPr sz="1600" baseline="0"/>
            </a:lvl2pPr>
            <a:lvl3pPr marL="450850" indent="0">
              <a:buNone/>
              <a:defRPr sz="1600" baseline="0"/>
            </a:lvl3pPr>
            <a:lvl4pPr>
              <a:defRPr sz="1600"/>
            </a:lvl4pPr>
            <a:lvl5pPr>
              <a:defRPr sz="1600"/>
            </a:lvl5pPr>
          </a:lstStyle>
          <a:p>
            <a:pPr lvl="0"/>
            <a:r>
              <a:rPr lang="en-US" dirty="0"/>
              <a:t>Any element of this template (colors, fonts, layouts, etc.) can be edited to suit your needs. To change the color of a title bar: right click the text box, select format shape, edit the “Fill” and “Line” your desired specifications.</a:t>
            </a:r>
          </a:p>
        </p:txBody>
      </p:sp>
      <p:sp>
        <p:nvSpPr>
          <p:cNvPr id="25" name="Text Placeholder 21"/>
          <p:cNvSpPr>
            <a:spLocks noGrp="1"/>
          </p:cNvSpPr>
          <p:nvPr>
            <p:ph type="body" sz="quarter" idx="12" hasCustomPrompt="1"/>
          </p:nvPr>
        </p:nvSpPr>
        <p:spPr>
          <a:xfrm>
            <a:off x="304800" y="8534400"/>
            <a:ext cx="5943600" cy="622300"/>
          </a:xfrm>
          <a:prstGeom prst="rect">
            <a:avLst/>
          </a:prstGeom>
          <a:solidFill>
            <a:srgbClr val="01014B"/>
          </a:solidFill>
          <a:ln>
            <a:solidFill>
              <a:srgbClr val="01014B"/>
            </a:solidFill>
          </a:ln>
        </p:spPr>
        <p:txBody>
          <a:bodyPr vert="horz"/>
          <a:lstStyle>
            <a:lvl1pPr marL="0" indent="0">
              <a:buNone/>
              <a:defRPr sz="2400" b="1" baseline="0">
                <a:solidFill>
                  <a:schemeClr val="bg1"/>
                </a:solidFill>
                <a:latin typeface="Arial"/>
                <a:cs typeface="Arial"/>
              </a:defRPr>
            </a:lvl1pPr>
          </a:lstStyle>
          <a:p>
            <a:pPr lvl="0"/>
            <a:r>
              <a:rPr lang="en-US" sz="2400" dirty="0"/>
              <a:t>Objectives</a:t>
            </a:r>
            <a:endParaRPr lang="en-US" dirty="0"/>
          </a:p>
        </p:txBody>
      </p:sp>
      <p:sp>
        <p:nvSpPr>
          <p:cNvPr id="26" name="Text Placeholder 23"/>
          <p:cNvSpPr>
            <a:spLocks noGrp="1"/>
          </p:cNvSpPr>
          <p:nvPr>
            <p:ph type="body" sz="quarter" idx="13" hasCustomPrompt="1"/>
          </p:nvPr>
        </p:nvSpPr>
        <p:spPr>
          <a:xfrm>
            <a:off x="304800" y="9334500"/>
            <a:ext cx="5943600" cy="4267200"/>
          </a:xfrm>
          <a:prstGeom prst="rect">
            <a:avLst/>
          </a:prstGeom>
        </p:spPr>
        <p:txBody>
          <a:bodyPr vert="horz"/>
          <a:lstStyle>
            <a:lvl1pPr marL="0" marR="0" indent="0" algn="l" defTabSz="2037740" rtl="0" eaLnBrk="1" fontAlgn="auto" latinLnBrk="0" hangingPunct="1">
              <a:lnSpc>
                <a:spcPct val="100000"/>
              </a:lnSpc>
              <a:spcBef>
                <a:spcPct val="20000"/>
              </a:spcBef>
              <a:spcAft>
                <a:spcPts val="0"/>
              </a:spcAft>
              <a:buClrTx/>
              <a:buSzTx/>
              <a:buFont typeface="Arial" pitchFamily="34" charset="0"/>
              <a:buNone/>
              <a:tabLst/>
              <a:defRPr sz="1600"/>
            </a:lvl1pPr>
            <a:lvl2pPr>
              <a:defRPr sz="1600"/>
            </a:lvl2pPr>
            <a:lvl3pPr>
              <a:defRPr sz="1600"/>
            </a:lvl3pPr>
            <a:lvl4pPr>
              <a:defRPr sz="1600"/>
            </a:lvl4pPr>
            <a:lvl5pPr>
              <a:defRPr sz="1600"/>
            </a:lvl5pPr>
          </a:lstStyle>
          <a:p>
            <a:pPr marL="0" marR="0" lvl="0" indent="0" algn="l" defTabSz="2037740" rtl="0" eaLnBrk="1" fontAlgn="auto" latinLnBrk="0" hangingPunct="1">
              <a:lnSpc>
                <a:spcPct val="100000"/>
              </a:lnSpc>
              <a:spcBef>
                <a:spcPct val="20000"/>
              </a:spcBef>
              <a:spcAft>
                <a:spcPts val="0"/>
              </a:spcAft>
              <a:buClrTx/>
              <a:buSzTx/>
              <a:buFont typeface="Arial" pitchFamily="34" charset="0"/>
              <a:buNone/>
              <a:tabLst/>
              <a:defRPr/>
            </a:pPr>
            <a:r>
              <a:rPr lang="en-US" dirty="0"/>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304800" y="13779500"/>
            <a:ext cx="5943600" cy="622300"/>
          </a:xfrm>
          <a:prstGeom prst="rect">
            <a:avLst/>
          </a:prstGeom>
          <a:solidFill>
            <a:srgbClr val="01014B"/>
          </a:solidFill>
          <a:ln>
            <a:solidFill>
              <a:srgbClr val="01014B"/>
            </a:solidFill>
          </a:ln>
        </p:spPr>
        <p:txBody>
          <a:bodyPr vert="horz"/>
          <a:lstStyle>
            <a:lvl1pPr marL="0" indent="0">
              <a:buNone/>
              <a:defRPr sz="2400" b="1" baseline="0">
                <a:solidFill>
                  <a:schemeClr val="bg1"/>
                </a:solidFill>
                <a:latin typeface="Arial"/>
                <a:cs typeface="Arial"/>
              </a:defRPr>
            </a:lvl1pPr>
          </a:lstStyle>
          <a:p>
            <a:pPr lvl="0"/>
            <a:r>
              <a:rPr lang="en-US" sz="2400" dirty="0"/>
              <a:t>Methods</a:t>
            </a:r>
            <a:endParaRPr lang="en-US" dirty="0"/>
          </a:p>
        </p:txBody>
      </p:sp>
      <p:sp>
        <p:nvSpPr>
          <p:cNvPr id="28" name="Text Placeholder 23"/>
          <p:cNvSpPr>
            <a:spLocks noGrp="1"/>
          </p:cNvSpPr>
          <p:nvPr>
            <p:ph type="body" sz="quarter" idx="15" hasCustomPrompt="1"/>
          </p:nvPr>
        </p:nvSpPr>
        <p:spPr>
          <a:xfrm>
            <a:off x="304800" y="14579600"/>
            <a:ext cx="5943600" cy="4267200"/>
          </a:xfrm>
          <a:prstGeom prst="rect">
            <a:avLst/>
          </a:prstGeom>
        </p:spPr>
        <p:txBody>
          <a:bodyPr vert="horz"/>
          <a:lstStyle>
            <a:lvl1pPr marL="0" marR="0" indent="0" algn="l" defTabSz="2037740" rtl="0" eaLnBrk="1" fontAlgn="auto" latinLnBrk="0" hangingPunct="1">
              <a:lnSpc>
                <a:spcPct val="100000"/>
              </a:lnSpc>
              <a:spcBef>
                <a:spcPct val="20000"/>
              </a:spcBef>
              <a:spcAft>
                <a:spcPts val="0"/>
              </a:spcAft>
              <a:buClrTx/>
              <a:buSzTx/>
              <a:buFont typeface="Arial" pitchFamily="34" charset="0"/>
              <a:buNone/>
              <a:tabLst/>
              <a:defRPr sz="1600"/>
            </a:lvl1pPr>
            <a:lvl2pPr>
              <a:defRPr sz="1600"/>
            </a:lvl2pPr>
            <a:lvl3pPr>
              <a:defRPr sz="1600"/>
            </a:lvl3pPr>
            <a:lvl4pPr>
              <a:defRPr sz="1600"/>
            </a:lvl4pPr>
            <a:lvl5pPr>
              <a:defRPr sz="1600"/>
            </a:lvl5pPr>
          </a:lstStyle>
          <a:p>
            <a:pPr marL="0" marR="0" lvl="0" indent="0" algn="l" defTabSz="2037740" rtl="0" eaLnBrk="1" fontAlgn="auto" latinLnBrk="0" hangingPunct="1">
              <a:lnSpc>
                <a:spcPct val="100000"/>
              </a:lnSpc>
              <a:spcBef>
                <a:spcPct val="20000"/>
              </a:spcBef>
              <a:spcAft>
                <a:spcPts val="0"/>
              </a:spcAft>
              <a:buClrTx/>
              <a:buSzTx/>
              <a:buFont typeface="Arial" pitchFamily="34" charset="0"/>
              <a:buNone/>
              <a:tabLst/>
              <a:defRPr/>
            </a:pPr>
            <a:r>
              <a:rPr lang="en-US" dirty="0"/>
              <a:t>Copy and paste title bars and text boxes to create additional sections.</a:t>
            </a:r>
          </a:p>
        </p:txBody>
      </p:sp>
      <p:sp>
        <p:nvSpPr>
          <p:cNvPr id="29" name="Text Placeholder 21"/>
          <p:cNvSpPr>
            <a:spLocks noGrp="1"/>
          </p:cNvSpPr>
          <p:nvPr>
            <p:ph type="body" sz="quarter" idx="16" hasCustomPrompt="1"/>
          </p:nvPr>
        </p:nvSpPr>
        <p:spPr>
          <a:xfrm>
            <a:off x="6629400" y="2489200"/>
            <a:ext cx="5943600" cy="622300"/>
          </a:xfrm>
          <a:prstGeom prst="rect">
            <a:avLst/>
          </a:prstGeom>
          <a:solidFill>
            <a:srgbClr val="01014B"/>
          </a:solidFill>
          <a:ln>
            <a:solidFill>
              <a:srgbClr val="01014B"/>
            </a:solidFill>
          </a:ln>
        </p:spPr>
        <p:txBody>
          <a:bodyPr vert="horz"/>
          <a:lstStyle>
            <a:lvl1pPr marL="0" indent="0">
              <a:buNone/>
              <a:defRPr sz="2400" b="1" baseline="0">
                <a:solidFill>
                  <a:schemeClr val="bg1"/>
                </a:solidFill>
                <a:latin typeface="Arial"/>
                <a:cs typeface="Arial"/>
              </a:defRPr>
            </a:lvl1pPr>
          </a:lstStyle>
          <a:p>
            <a:pPr lvl="0"/>
            <a:r>
              <a:rPr lang="en-US" sz="2400" dirty="0"/>
              <a:t>Results</a:t>
            </a:r>
            <a:endParaRPr lang="en-US" dirty="0"/>
          </a:p>
        </p:txBody>
      </p:sp>
      <p:sp>
        <p:nvSpPr>
          <p:cNvPr id="30" name="Text Placeholder 23"/>
          <p:cNvSpPr>
            <a:spLocks noGrp="1"/>
          </p:cNvSpPr>
          <p:nvPr>
            <p:ph type="body" sz="quarter" idx="17"/>
          </p:nvPr>
        </p:nvSpPr>
        <p:spPr>
          <a:xfrm>
            <a:off x="12954000" y="14579600"/>
            <a:ext cx="5943600" cy="4267200"/>
          </a:xfrm>
          <a:prstGeom prst="rect">
            <a:avLst/>
          </a:prstGeom>
        </p:spPr>
        <p:txBody>
          <a:bodyPr vert="horz"/>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1"/>
          <p:cNvSpPr>
            <a:spLocks noGrp="1"/>
          </p:cNvSpPr>
          <p:nvPr>
            <p:ph type="body" sz="quarter" idx="18" hasCustomPrompt="1"/>
          </p:nvPr>
        </p:nvSpPr>
        <p:spPr>
          <a:xfrm>
            <a:off x="12954000" y="2489200"/>
            <a:ext cx="5943600" cy="622300"/>
          </a:xfrm>
          <a:prstGeom prst="rect">
            <a:avLst/>
          </a:prstGeom>
          <a:solidFill>
            <a:srgbClr val="01014B"/>
          </a:solidFill>
          <a:ln>
            <a:solidFill>
              <a:srgbClr val="01014B"/>
            </a:solidFill>
          </a:ln>
        </p:spPr>
        <p:txBody>
          <a:bodyPr vert="horz"/>
          <a:lstStyle>
            <a:lvl1pPr marL="0" indent="0">
              <a:buNone/>
              <a:defRPr sz="2400" b="1" baseline="0">
                <a:solidFill>
                  <a:schemeClr val="bg1"/>
                </a:solidFill>
                <a:latin typeface="Arial"/>
                <a:cs typeface="Arial"/>
              </a:defRPr>
            </a:lvl1pPr>
          </a:lstStyle>
          <a:p>
            <a:pPr lvl="0"/>
            <a:r>
              <a:rPr lang="en-US" sz="2400" dirty="0"/>
              <a:t>Conclusion</a:t>
            </a:r>
            <a:endParaRPr lang="en-US" dirty="0"/>
          </a:p>
        </p:txBody>
      </p:sp>
      <p:sp>
        <p:nvSpPr>
          <p:cNvPr id="32" name="Text Placeholder 23"/>
          <p:cNvSpPr>
            <a:spLocks noGrp="1"/>
          </p:cNvSpPr>
          <p:nvPr>
            <p:ph type="body" sz="quarter" idx="19"/>
          </p:nvPr>
        </p:nvSpPr>
        <p:spPr>
          <a:xfrm>
            <a:off x="12954000" y="3289300"/>
            <a:ext cx="5943600" cy="10312400"/>
          </a:xfrm>
          <a:prstGeom prst="rect">
            <a:avLst/>
          </a:prstGeom>
        </p:spPr>
        <p:txBody>
          <a:bodyPr vert="horz"/>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21"/>
          <p:cNvSpPr>
            <a:spLocks noGrp="1"/>
          </p:cNvSpPr>
          <p:nvPr>
            <p:ph type="body" sz="quarter" idx="20" hasCustomPrompt="1"/>
          </p:nvPr>
        </p:nvSpPr>
        <p:spPr>
          <a:xfrm>
            <a:off x="12954000" y="13779500"/>
            <a:ext cx="5943600" cy="622300"/>
          </a:xfrm>
          <a:prstGeom prst="rect">
            <a:avLst/>
          </a:prstGeom>
          <a:solidFill>
            <a:srgbClr val="01014B"/>
          </a:solidFill>
          <a:ln>
            <a:solidFill>
              <a:srgbClr val="01014B"/>
            </a:solidFill>
          </a:ln>
        </p:spPr>
        <p:txBody>
          <a:bodyPr vert="horz"/>
          <a:lstStyle>
            <a:lvl1pPr marL="0" indent="0">
              <a:buNone/>
              <a:defRPr sz="2400" b="1" baseline="0">
                <a:solidFill>
                  <a:schemeClr val="bg1"/>
                </a:solidFill>
                <a:latin typeface="Arial"/>
                <a:cs typeface="Arial"/>
              </a:defRPr>
            </a:lvl1pPr>
          </a:lstStyle>
          <a:p>
            <a:pPr lvl="0"/>
            <a:r>
              <a:rPr lang="en-US" sz="2400" dirty="0"/>
              <a:t>References</a:t>
            </a:r>
            <a:endParaRPr lang="en-US" dirty="0"/>
          </a:p>
        </p:txBody>
      </p:sp>
      <p:sp>
        <p:nvSpPr>
          <p:cNvPr id="34" name="Text Placeholder 23"/>
          <p:cNvSpPr>
            <a:spLocks noGrp="1"/>
          </p:cNvSpPr>
          <p:nvPr>
            <p:ph type="body" sz="quarter" idx="21" hasCustomPrompt="1"/>
          </p:nvPr>
        </p:nvSpPr>
        <p:spPr>
          <a:xfrm>
            <a:off x="6629400" y="3289300"/>
            <a:ext cx="5943600" cy="15557500"/>
          </a:xfrm>
          <a:prstGeom prst="rect">
            <a:avLst/>
          </a:prstGeom>
        </p:spPr>
        <p:txBody>
          <a:bodyPr vert="horz"/>
          <a:lstStyle>
            <a:lvl1pPr marL="0" indent="0">
              <a:buNone/>
              <a:defRPr sz="1600" baseline="0"/>
            </a:lvl1pPr>
            <a:lvl2pPr marL="231775" indent="0">
              <a:buNone/>
              <a:defRPr sz="1600"/>
            </a:lvl2pPr>
            <a:lvl3pPr>
              <a:defRPr sz="1600"/>
            </a:lvl3pPr>
            <a:lvl4pPr>
              <a:defRPr sz="1600"/>
            </a:lvl4pPr>
            <a:lvl5pPr>
              <a:defRPr sz="1600"/>
            </a:lvl5pPr>
          </a:lstStyle>
          <a:p>
            <a:pPr lvl="0"/>
            <a:r>
              <a:rPr lang="en-US" dirty="0"/>
              <a:t>Remember to save all charts, graphs, and tables as 300DPI images prior to inserting them into your posters. Doing so will ensure the best results when printing your posters.</a:t>
            </a:r>
          </a:p>
        </p:txBody>
      </p:sp>
      <p:sp>
        <p:nvSpPr>
          <p:cNvPr id="36" name="Picture Placeholder 35"/>
          <p:cNvSpPr>
            <a:spLocks noGrp="1"/>
          </p:cNvSpPr>
          <p:nvPr>
            <p:ph type="pic" sz="quarter" idx="22" hasCustomPrompt="1"/>
          </p:nvPr>
        </p:nvSpPr>
        <p:spPr>
          <a:xfrm>
            <a:off x="533400" y="533400"/>
            <a:ext cx="1371600" cy="1600200"/>
          </a:xfrm>
          <a:prstGeom prst="rect">
            <a:avLst/>
          </a:prstGeom>
          <a:solidFill>
            <a:schemeClr val="bg1"/>
          </a:solidFill>
        </p:spPr>
        <p:txBody>
          <a:bodyPr vert="horz"/>
          <a:lstStyle>
            <a:lvl1pPr marL="0" indent="0">
              <a:buNone/>
              <a:defRPr sz="1200"/>
            </a:lvl1pPr>
          </a:lstStyle>
          <a:p>
            <a:r>
              <a:rPr lang="en-US" dirty="0"/>
              <a:t>LOGO</a:t>
            </a:r>
          </a:p>
        </p:txBody>
      </p:sp>
      <p:sp>
        <p:nvSpPr>
          <p:cNvPr id="37" name="Picture Placeholder 35"/>
          <p:cNvSpPr>
            <a:spLocks noGrp="1"/>
          </p:cNvSpPr>
          <p:nvPr>
            <p:ph type="pic" sz="quarter" idx="23" hasCustomPrompt="1"/>
          </p:nvPr>
        </p:nvSpPr>
        <p:spPr>
          <a:xfrm>
            <a:off x="17373600" y="533400"/>
            <a:ext cx="1371600" cy="1600200"/>
          </a:xfrm>
          <a:prstGeom prst="rect">
            <a:avLst/>
          </a:prstGeom>
          <a:solidFill>
            <a:schemeClr val="bg1"/>
          </a:solidFill>
        </p:spPr>
        <p:txBody>
          <a:bodyPr vert="horz"/>
          <a:lstStyle>
            <a:lvl1pPr marL="0" indent="0">
              <a:buNone/>
              <a:defRPr sz="1200"/>
            </a:lvl1pPr>
          </a:lstStyle>
          <a:p>
            <a:r>
              <a:rPr lang="en-US" dirty="0"/>
              <a:t>LOGO</a:t>
            </a:r>
          </a:p>
        </p:txBody>
      </p:sp>
      <p:sp>
        <p:nvSpPr>
          <p:cNvPr id="39" name="Chart Placeholder 38"/>
          <p:cNvSpPr>
            <a:spLocks noGrp="1"/>
          </p:cNvSpPr>
          <p:nvPr>
            <p:ph type="chart" sz="quarter" idx="24"/>
          </p:nvPr>
        </p:nvSpPr>
        <p:spPr>
          <a:xfrm>
            <a:off x="7086600" y="9423400"/>
            <a:ext cx="5029200" cy="3911600"/>
          </a:xfrm>
          <a:prstGeom prst="rect">
            <a:avLst/>
          </a:prstGeom>
        </p:spPr>
        <p:txBody>
          <a:bodyPr vert="horz"/>
          <a:lstStyle>
            <a:lvl1pPr marL="0" indent="0">
              <a:buNone/>
              <a:defRPr sz="1600"/>
            </a:lvl1pPr>
          </a:lstStyle>
          <a:p>
            <a:endParaRPr lang="en-US" dirty="0"/>
          </a:p>
        </p:txBody>
      </p:sp>
      <p:sp>
        <p:nvSpPr>
          <p:cNvPr id="40" name="Chart Placeholder 38"/>
          <p:cNvSpPr>
            <a:spLocks noGrp="1"/>
          </p:cNvSpPr>
          <p:nvPr>
            <p:ph type="chart" sz="quarter" idx="25"/>
          </p:nvPr>
        </p:nvSpPr>
        <p:spPr>
          <a:xfrm>
            <a:off x="7086600" y="14312900"/>
            <a:ext cx="5029200" cy="3911600"/>
          </a:xfrm>
          <a:prstGeom prst="rect">
            <a:avLst/>
          </a:prstGeom>
        </p:spPr>
        <p:txBody>
          <a:bodyPr vert="horz"/>
          <a:lstStyle>
            <a:lvl1pPr marL="0" indent="0">
              <a:buNone/>
              <a:defRPr sz="1600"/>
            </a:lvl1pPr>
          </a:lstStyle>
          <a:p>
            <a:endParaRPr lang="en-US" dirty="0"/>
          </a:p>
        </p:txBody>
      </p:sp>
      <p:pic>
        <p:nvPicPr>
          <p:cNvPr id="3" name="Picture 2" descr="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526000" y="18897600"/>
            <a:ext cx="1371600" cy="21945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037740" rtl="0" eaLnBrk="1" latinLnBrk="0" hangingPunct="1">
        <a:spcBef>
          <a:spcPct val="0"/>
        </a:spcBef>
        <a:buNone/>
        <a:defRPr sz="9800" kern="1200">
          <a:solidFill>
            <a:schemeClr val="tx1"/>
          </a:solidFill>
          <a:latin typeface="+mj-lt"/>
          <a:ea typeface="+mj-ea"/>
          <a:cs typeface="+mj-cs"/>
        </a:defRPr>
      </a:lvl1pPr>
    </p:titleStyle>
    <p:bodyStyle>
      <a:lvl1pPr marL="764153" indent="-764153" algn="l" defTabSz="2037740" rtl="0" eaLnBrk="1" latinLnBrk="0" hangingPunct="1">
        <a:spcBef>
          <a:spcPct val="20000"/>
        </a:spcBef>
        <a:buFont typeface="Arial" pitchFamily="34" charset="0"/>
        <a:buChar char="•"/>
        <a:defRPr sz="7100" kern="1200">
          <a:solidFill>
            <a:schemeClr val="tx1"/>
          </a:solidFill>
          <a:latin typeface="+mn-lt"/>
          <a:ea typeface="+mn-ea"/>
          <a:cs typeface="+mn-cs"/>
        </a:defRPr>
      </a:lvl1pPr>
      <a:lvl2pPr marL="1655664" indent="-636794" algn="l" defTabSz="2037740" rtl="0" eaLnBrk="1" latinLnBrk="0" hangingPunct="1">
        <a:spcBef>
          <a:spcPct val="20000"/>
        </a:spcBef>
        <a:buFont typeface="Arial" pitchFamily="34" charset="0"/>
        <a:buChar char="–"/>
        <a:defRPr sz="6200" kern="1200">
          <a:solidFill>
            <a:schemeClr val="tx1"/>
          </a:solidFill>
          <a:latin typeface="+mn-lt"/>
          <a:ea typeface="+mn-ea"/>
          <a:cs typeface="+mn-cs"/>
        </a:defRPr>
      </a:lvl2pPr>
      <a:lvl3pPr marL="2547176" indent="-509435" algn="l" defTabSz="2037740" rtl="0" eaLnBrk="1" latinLnBrk="0" hangingPunct="1">
        <a:spcBef>
          <a:spcPct val="20000"/>
        </a:spcBef>
        <a:buFont typeface="Arial" pitchFamily="34" charset="0"/>
        <a:buChar char="•"/>
        <a:defRPr sz="5300" kern="1200">
          <a:solidFill>
            <a:schemeClr val="tx1"/>
          </a:solidFill>
          <a:latin typeface="+mn-lt"/>
          <a:ea typeface="+mn-ea"/>
          <a:cs typeface="+mn-cs"/>
        </a:defRPr>
      </a:lvl3pPr>
      <a:lvl4pPr marL="356604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4pPr>
      <a:lvl5pPr marL="458491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5pPr>
      <a:lvl6pPr marL="560378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62265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64152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66039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9pPr>
    </p:bodyStyle>
    <p:otherStyle>
      <a:defPPr>
        <a:defRPr lang="en-US"/>
      </a:defPPr>
      <a:lvl1pPr marL="0" algn="l" defTabSz="2037740" rtl="0" eaLnBrk="1" latinLnBrk="0" hangingPunct="1">
        <a:defRPr sz="4000" kern="1200">
          <a:solidFill>
            <a:schemeClr val="tx1"/>
          </a:solidFill>
          <a:latin typeface="+mn-lt"/>
          <a:ea typeface="+mn-ea"/>
          <a:cs typeface="+mn-cs"/>
        </a:defRPr>
      </a:lvl1pPr>
      <a:lvl2pPr marL="1018870" algn="l" defTabSz="2037740" rtl="0" eaLnBrk="1" latinLnBrk="0" hangingPunct="1">
        <a:defRPr sz="4000" kern="1200">
          <a:solidFill>
            <a:schemeClr val="tx1"/>
          </a:solidFill>
          <a:latin typeface="+mn-lt"/>
          <a:ea typeface="+mn-ea"/>
          <a:cs typeface="+mn-cs"/>
        </a:defRPr>
      </a:lvl2pPr>
      <a:lvl3pPr marL="2037740" algn="l" defTabSz="2037740" rtl="0" eaLnBrk="1" latinLnBrk="0" hangingPunct="1">
        <a:defRPr sz="4000" kern="1200">
          <a:solidFill>
            <a:schemeClr val="tx1"/>
          </a:solidFill>
          <a:latin typeface="+mn-lt"/>
          <a:ea typeface="+mn-ea"/>
          <a:cs typeface="+mn-cs"/>
        </a:defRPr>
      </a:lvl3pPr>
      <a:lvl4pPr marL="3056611" algn="l" defTabSz="2037740" rtl="0" eaLnBrk="1" latinLnBrk="0" hangingPunct="1">
        <a:defRPr sz="4000" kern="1200">
          <a:solidFill>
            <a:schemeClr val="tx1"/>
          </a:solidFill>
          <a:latin typeface="+mn-lt"/>
          <a:ea typeface="+mn-ea"/>
          <a:cs typeface="+mn-cs"/>
        </a:defRPr>
      </a:lvl4pPr>
      <a:lvl5pPr marL="4075481" algn="l" defTabSz="2037740" rtl="0" eaLnBrk="1" latinLnBrk="0" hangingPunct="1">
        <a:defRPr sz="4000" kern="1200">
          <a:solidFill>
            <a:schemeClr val="tx1"/>
          </a:solidFill>
          <a:latin typeface="+mn-lt"/>
          <a:ea typeface="+mn-ea"/>
          <a:cs typeface="+mn-cs"/>
        </a:defRPr>
      </a:lvl5pPr>
      <a:lvl6pPr marL="5094351" algn="l" defTabSz="2037740" rtl="0" eaLnBrk="1" latinLnBrk="0" hangingPunct="1">
        <a:defRPr sz="4000" kern="1200">
          <a:solidFill>
            <a:schemeClr val="tx1"/>
          </a:solidFill>
          <a:latin typeface="+mn-lt"/>
          <a:ea typeface="+mn-ea"/>
          <a:cs typeface="+mn-cs"/>
        </a:defRPr>
      </a:lvl6pPr>
      <a:lvl7pPr marL="6113221" algn="l" defTabSz="2037740" rtl="0" eaLnBrk="1" latinLnBrk="0" hangingPunct="1">
        <a:defRPr sz="4000" kern="1200">
          <a:solidFill>
            <a:schemeClr val="tx1"/>
          </a:solidFill>
          <a:latin typeface="+mn-lt"/>
          <a:ea typeface="+mn-ea"/>
          <a:cs typeface="+mn-cs"/>
        </a:defRPr>
      </a:lvl7pPr>
      <a:lvl8pPr marL="7132091" algn="l" defTabSz="2037740" rtl="0" eaLnBrk="1" latinLnBrk="0" hangingPunct="1">
        <a:defRPr sz="4000" kern="1200">
          <a:solidFill>
            <a:schemeClr val="tx1"/>
          </a:solidFill>
          <a:latin typeface="+mn-lt"/>
          <a:ea typeface="+mn-ea"/>
          <a:cs typeface="+mn-cs"/>
        </a:defRPr>
      </a:lvl8pPr>
      <a:lvl9pPr marL="8150962" algn="l" defTabSz="2037740" rtl="0" eaLnBrk="1" latinLnBrk="0" hangingPunct="1">
        <a:defRPr sz="4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2_0.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18592800" cy="2082800"/>
          </a:xfrm>
          <a:solidFill>
            <a:srgbClr val="C4172F"/>
          </a:solidFill>
          <a:ln>
            <a:solidFill>
              <a:srgbClr val="C4172F"/>
            </a:solidFill>
          </a:ln>
        </p:spPr>
        <p:txBody>
          <a:bodyPr/>
          <a:lstStyle/>
          <a:p>
            <a:r>
              <a:rPr lang="en-US" dirty="0"/>
              <a:t>An ecological exploration of how county-level migration can enhance </a:t>
            </a:r>
            <a:br>
              <a:rPr lang="en-US" dirty="0"/>
            </a:br>
            <a:r>
              <a:rPr lang="en-US" dirty="0"/>
              <a:t>our capacity to understand and explain county-level health </a:t>
            </a:r>
            <a:br>
              <a:rPr lang="en-US" dirty="0"/>
            </a:br>
            <a:r>
              <a:rPr lang="en-US" dirty="0"/>
              <a:t>Hannah Olson-Williams, Amy Cochran</a:t>
            </a:r>
            <a:br>
              <a:rPr lang="en-US" dirty="0"/>
            </a:br>
            <a:r>
              <a:rPr lang="en-US" dirty="0"/>
              <a:t>University of Wisconsin, Population Health Sciences</a:t>
            </a:r>
          </a:p>
        </p:txBody>
      </p:sp>
      <p:sp>
        <p:nvSpPr>
          <p:cNvPr id="3" name="Text Placeholder 2"/>
          <p:cNvSpPr>
            <a:spLocks noGrp="1"/>
          </p:cNvSpPr>
          <p:nvPr>
            <p:ph type="body" sz="quarter" idx="10"/>
          </p:nvPr>
        </p:nvSpPr>
        <p:spPr>
          <a:solidFill>
            <a:srgbClr val="C4172F"/>
          </a:solidFill>
          <a:ln>
            <a:solidFill>
              <a:srgbClr val="C4172F"/>
            </a:solidFill>
          </a:ln>
        </p:spPr>
        <p:txBody>
          <a:bodyPr/>
          <a:lstStyle/>
          <a:p>
            <a:r>
              <a:rPr lang="en-US" dirty="0"/>
              <a:t>Abstract</a:t>
            </a:r>
          </a:p>
        </p:txBody>
      </p:sp>
      <p:sp>
        <p:nvSpPr>
          <p:cNvPr id="4" name="Text Placeholder 3"/>
          <p:cNvSpPr>
            <a:spLocks noGrp="1"/>
          </p:cNvSpPr>
          <p:nvPr>
            <p:ph type="body" sz="quarter" idx="11"/>
          </p:nvPr>
        </p:nvSpPr>
        <p:spPr/>
        <p:txBody>
          <a:bodyPr/>
          <a:lstStyle/>
          <a:p>
            <a:r>
              <a:rPr lang="en-US" sz="1800" dirty="0"/>
              <a:t>The goal of this work is to explore how county-level migration can enhance our capacity to understand and explain county-level health. </a:t>
            </a:r>
            <a:r>
              <a:rPr lang="en-US" sz="1800" dirty="0">
                <a:effectLst/>
                <a:ea typeface="Cambria" panose="02040503050406030204" pitchFamily="18" charset="0"/>
              </a:rPr>
              <a:t>Much of physical and mental health is place-based. There are well-established relationships between the built-environment and health outcomes. However, less is understood about how changes in place can affect health. Changes in place can occur both to and by people: when individuals relocate, not only do they experience a change in place, but they take their sociodemographic identities, income, health, employment, and education with them. As a result, the population, culture, and health of the place they are leaving and the place they are arriving changes, if only slightly. In aggregate, these migration-related changes could potentially change the health of the population as a whole. </a:t>
            </a:r>
            <a:r>
              <a:rPr lang="en-US" sz="1800" dirty="0">
                <a:ea typeface="Cambria" panose="02040503050406030204" pitchFamily="18" charset="0"/>
              </a:rPr>
              <a:t>W</a:t>
            </a:r>
            <a:r>
              <a:rPr lang="en-US" sz="1800" dirty="0">
                <a:effectLst/>
                <a:ea typeface="Cambria" panose="02040503050406030204" pitchFamily="18" charset="0"/>
              </a:rPr>
              <a:t>e assess the selection of migrants into and out of counties based on the health of each destination over time using a novel</a:t>
            </a:r>
            <a:r>
              <a:rPr lang="en-US" sz="1800" dirty="0"/>
              <a:t> </a:t>
            </a:r>
            <a:r>
              <a:rPr lang="en-US" sz="1800" i="1" dirty="0" err="1"/>
              <a:t>migrationally</a:t>
            </a:r>
            <a:r>
              <a:rPr lang="en-US" sz="1800" dirty="0"/>
              <a:t> autoregressive approach which accounts for county-to-county migration as well as the effect of urbanicity. </a:t>
            </a:r>
          </a:p>
        </p:txBody>
      </p:sp>
      <p:sp>
        <p:nvSpPr>
          <p:cNvPr id="5" name="Text Placeholder 4"/>
          <p:cNvSpPr>
            <a:spLocks noGrp="1"/>
          </p:cNvSpPr>
          <p:nvPr>
            <p:ph type="body" sz="quarter" idx="12"/>
          </p:nvPr>
        </p:nvSpPr>
        <p:spPr>
          <a:solidFill>
            <a:srgbClr val="C4172F"/>
          </a:solidFill>
          <a:ln>
            <a:solidFill>
              <a:srgbClr val="C4172F"/>
            </a:solidFill>
          </a:ln>
        </p:spPr>
        <p:txBody>
          <a:bodyPr/>
          <a:lstStyle/>
          <a:p>
            <a:r>
              <a:rPr lang="en-US" dirty="0"/>
              <a:t>Hypotheses</a:t>
            </a:r>
          </a:p>
        </p:txBody>
      </p:sp>
      <p:sp>
        <p:nvSpPr>
          <p:cNvPr id="6" name="Text Placeholder 5"/>
          <p:cNvSpPr>
            <a:spLocks noGrp="1"/>
          </p:cNvSpPr>
          <p:nvPr>
            <p:ph type="body" sz="quarter" idx="13"/>
          </p:nvPr>
        </p:nvSpPr>
        <p:spPr/>
        <p:txBody>
          <a:bodyPr/>
          <a:lstStyle/>
          <a:p>
            <a:r>
              <a:rPr lang="en-US" sz="1800" b="1" i="0" dirty="0">
                <a:solidFill>
                  <a:srgbClr val="000000"/>
                </a:solidFill>
                <a:effectLst/>
                <a:latin typeface="Times New Roman" panose="02020603050405020304" pitchFamily="18" charset="0"/>
              </a:rPr>
              <a:t>Hypothesis A: </a:t>
            </a:r>
            <a:r>
              <a:rPr lang="en-US" sz="1800" b="0" i="0" dirty="0">
                <a:solidFill>
                  <a:srgbClr val="000000"/>
                </a:solidFill>
                <a:effectLst/>
                <a:latin typeface="Times New Roman" panose="02020603050405020304" pitchFamily="18" charset="0"/>
              </a:rPr>
              <a:t>County-to-county migration patterns improve the </a:t>
            </a:r>
            <a:r>
              <a:rPr lang="en-US" sz="1800" b="0" i="0" dirty="0" err="1">
                <a:solidFill>
                  <a:srgbClr val="000000"/>
                </a:solidFill>
                <a:effectLst/>
                <a:latin typeface="Times New Roman" panose="02020603050405020304" pitchFamily="18" charset="0"/>
              </a:rPr>
              <a:t>explainability</a:t>
            </a:r>
            <a:r>
              <a:rPr lang="en-US" sz="1800" b="0" i="0" dirty="0">
                <a:solidFill>
                  <a:srgbClr val="000000"/>
                </a:solidFill>
                <a:effectLst/>
                <a:latin typeface="Times New Roman" panose="02020603050405020304" pitchFamily="18" charset="0"/>
              </a:rPr>
              <a:t> of autoregressive models of county-level mortality.</a:t>
            </a:r>
          </a:p>
          <a:p>
            <a:endParaRPr lang="en-US" sz="1800" b="0" i="0" dirty="0">
              <a:solidFill>
                <a:srgbClr val="000000"/>
              </a:solidFill>
              <a:effectLst/>
              <a:latin typeface="Times New Roman" panose="02020603050405020304" pitchFamily="18" charset="0"/>
            </a:endParaRPr>
          </a:p>
          <a:p>
            <a:r>
              <a:rPr lang="en-US" sz="1800" b="1" i="0" dirty="0">
                <a:solidFill>
                  <a:srgbClr val="000000"/>
                </a:solidFill>
                <a:effectLst/>
                <a:latin typeface="Times New Roman" panose="02020603050405020304" pitchFamily="18" charset="0"/>
              </a:rPr>
              <a:t>Hypothesis B: </a:t>
            </a:r>
            <a:r>
              <a:rPr lang="en-US" sz="1800" b="0" i="0" dirty="0">
                <a:solidFill>
                  <a:srgbClr val="000000"/>
                </a:solidFill>
                <a:effectLst/>
                <a:latin typeface="Times New Roman" panose="02020603050405020304" pitchFamily="18" charset="0"/>
              </a:rPr>
              <a:t>The role that intercounty migration plays in county-level mortality differs significantly between rural and urban counties. </a:t>
            </a:r>
          </a:p>
          <a:p>
            <a:endParaRPr lang="en-US" sz="1800" b="0" i="0" dirty="0">
              <a:solidFill>
                <a:srgbClr val="000000"/>
              </a:solidFill>
              <a:effectLst/>
              <a:latin typeface="Times New Roman" panose="02020603050405020304" pitchFamily="18" charset="0"/>
            </a:endParaRPr>
          </a:p>
          <a:p>
            <a:r>
              <a:rPr lang="en-US" sz="1800" b="1" i="0" dirty="0">
                <a:solidFill>
                  <a:srgbClr val="000000"/>
                </a:solidFill>
                <a:effectLst/>
                <a:latin typeface="Times New Roman" panose="02020603050405020304" pitchFamily="18" charset="0"/>
              </a:rPr>
              <a:t>Hypothesis C: </a:t>
            </a:r>
            <a:r>
              <a:rPr lang="en-US" sz="1800" b="0" i="0" dirty="0">
                <a:solidFill>
                  <a:srgbClr val="000000"/>
                </a:solidFill>
                <a:effectLst/>
                <a:latin typeface="Times New Roman" panose="02020603050405020304" pitchFamily="18" charset="0"/>
              </a:rPr>
              <a:t>Considering bias in migration patterns improves our ability to explain county-level mortality as well as the differential role that migration plays in urban versus rural counties</a:t>
            </a:r>
            <a:endParaRPr lang="en-US" sz="1800" dirty="0"/>
          </a:p>
        </p:txBody>
      </p:sp>
      <p:sp>
        <p:nvSpPr>
          <p:cNvPr id="7" name="Text Placeholder 6"/>
          <p:cNvSpPr>
            <a:spLocks noGrp="1"/>
          </p:cNvSpPr>
          <p:nvPr>
            <p:ph type="body" sz="quarter" idx="14"/>
          </p:nvPr>
        </p:nvSpPr>
        <p:spPr>
          <a:solidFill>
            <a:srgbClr val="C4172F"/>
          </a:solidFill>
          <a:ln>
            <a:solidFill>
              <a:srgbClr val="C4172F"/>
            </a:solidFill>
          </a:ln>
        </p:spPr>
        <p:txBody>
          <a:bodyPr/>
          <a:lstStyle/>
          <a:p>
            <a:r>
              <a:rPr lang="en-US" dirty="0"/>
              <a:t>Data </a:t>
            </a:r>
          </a:p>
        </p:txBody>
      </p:sp>
      <p:sp>
        <p:nvSpPr>
          <p:cNvPr id="8" name="Text Placeholder 7"/>
          <p:cNvSpPr>
            <a:spLocks noGrp="1"/>
          </p:cNvSpPr>
          <p:nvPr>
            <p:ph type="body" sz="quarter" idx="15"/>
          </p:nvPr>
        </p:nvSpPr>
        <p:spPr>
          <a:xfrm>
            <a:off x="304800" y="14579600"/>
            <a:ext cx="5943600" cy="2794000"/>
          </a:xfrm>
        </p:spPr>
        <p:txBody>
          <a:bodyPr/>
          <a:lstStyle/>
          <a:p>
            <a:r>
              <a:rPr lang="en-US" sz="1800" dirty="0"/>
              <a:t>County-level estimates of premature age-adjusted mortality available through CDC WONDER </a:t>
            </a:r>
          </a:p>
          <a:p>
            <a:r>
              <a:rPr lang="en-US" sz="1800" dirty="0"/>
              <a:t>IRS county-to-county migration flow data </a:t>
            </a:r>
          </a:p>
          <a:p>
            <a:r>
              <a:rPr lang="en-US" sz="1800" dirty="0"/>
              <a:t>Years: 2011 – 2019 </a:t>
            </a:r>
          </a:p>
          <a:p>
            <a:r>
              <a:rPr lang="en-US" sz="1800" b="1" dirty="0"/>
              <a:t>Outcome:</a:t>
            </a:r>
            <a:r>
              <a:rPr lang="en-US" sz="1800" dirty="0"/>
              <a:t> county-level premature age-adjusted mortality </a:t>
            </a:r>
          </a:p>
          <a:p>
            <a:r>
              <a:rPr lang="en-US" sz="1800" b="1" dirty="0"/>
              <a:t>Primary Explanatory Factor: </a:t>
            </a:r>
            <a:r>
              <a:rPr lang="en-US" sz="1800" dirty="0"/>
              <a:t>county-level migration flow </a:t>
            </a:r>
          </a:p>
          <a:p>
            <a:r>
              <a:rPr lang="en-US" sz="1800" b="1" dirty="0"/>
              <a:t>Secondary Explanatory Factor</a:t>
            </a:r>
            <a:r>
              <a:rPr lang="en-US" sz="1800" dirty="0"/>
              <a:t>: urbanicity</a:t>
            </a:r>
          </a:p>
          <a:p>
            <a:endParaRPr lang="en-US" sz="1800" dirty="0"/>
          </a:p>
          <a:p>
            <a:r>
              <a:rPr lang="en-US" sz="1800" dirty="0"/>
              <a:t> </a:t>
            </a:r>
          </a:p>
        </p:txBody>
      </p:sp>
      <p:sp>
        <p:nvSpPr>
          <p:cNvPr id="9" name="Text Placeholder 8"/>
          <p:cNvSpPr>
            <a:spLocks noGrp="1"/>
          </p:cNvSpPr>
          <p:nvPr>
            <p:ph type="body" sz="quarter" idx="16"/>
          </p:nvPr>
        </p:nvSpPr>
        <p:spPr>
          <a:solidFill>
            <a:srgbClr val="C4172F"/>
          </a:solidFill>
          <a:ln>
            <a:solidFill>
              <a:srgbClr val="C4172F"/>
            </a:solidFill>
          </a:ln>
        </p:spPr>
        <p:txBody>
          <a:bodyPr/>
          <a:lstStyle/>
          <a:p>
            <a:r>
              <a:rPr lang="en-US" dirty="0"/>
              <a:t>Methods </a:t>
            </a:r>
          </a:p>
        </p:txBody>
      </p:sp>
      <p:sp>
        <p:nvSpPr>
          <p:cNvPr id="10" name="Text Placeholder 9"/>
          <p:cNvSpPr>
            <a:spLocks noGrp="1"/>
          </p:cNvSpPr>
          <p:nvPr>
            <p:ph type="body" sz="quarter" idx="17"/>
          </p:nvPr>
        </p:nvSpPr>
        <p:spPr>
          <a:xfrm>
            <a:off x="12968785" y="16486685"/>
            <a:ext cx="5943600" cy="2286000"/>
          </a:xfrm>
        </p:spPr>
        <p:txBody>
          <a:bodyPr/>
          <a:lstStyle/>
          <a:p>
            <a:endParaRPr lang="en-US" dirty="0"/>
          </a:p>
        </p:txBody>
      </p:sp>
      <p:sp>
        <p:nvSpPr>
          <p:cNvPr id="11" name="Text Placeholder 10"/>
          <p:cNvSpPr>
            <a:spLocks noGrp="1"/>
          </p:cNvSpPr>
          <p:nvPr>
            <p:ph type="body" sz="quarter" idx="18"/>
          </p:nvPr>
        </p:nvSpPr>
        <p:spPr>
          <a:solidFill>
            <a:srgbClr val="C4172F"/>
          </a:solidFill>
          <a:ln>
            <a:solidFill>
              <a:srgbClr val="C4172F"/>
            </a:solidFill>
          </a:ln>
        </p:spPr>
        <p:txBody>
          <a:bodyPr/>
          <a:lstStyle/>
          <a:p>
            <a:r>
              <a:rPr lang="en-US" dirty="0"/>
              <a:t>Results and Conclusion</a:t>
            </a:r>
          </a:p>
        </p:txBody>
      </p:sp>
      <p:sp>
        <p:nvSpPr>
          <p:cNvPr id="12" name="Text Placeholder 11"/>
          <p:cNvSpPr>
            <a:spLocks noGrp="1"/>
          </p:cNvSpPr>
          <p:nvPr>
            <p:ph type="body" sz="quarter" idx="19"/>
          </p:nvPr>
        </p:nvSpPr>
        <p:spPr>
          <a:xfrm>
            <a:off x="12954000" y="3289300"/>
            <a:ext cx="5943600" cy="2959100"/>
          </a:xfrm>
        </p:spPr>
        <p:txBody>
          <a:bodyPr/>
          <a:lstStyle/>
          <a:p>
            <a:pPr marL="0" indent="0">
              <a:buNone/>
            </a:pPr>
            <a:r>
              <a:rPr lang="en-US" sz="1800" b="1" dirty="0"/>
              <a:t>Hypothesis A</a:t>
            </a:r>
            <a:r>
              <a:rPr lang="en-US" sz="1800" dirty="0"/>
              <a:t>: migration does matter! </a:t>
            </a:r>
          </a:p>
          <a:p>
            <a:pPr marL="0" indent="0">
              <a:buNone/>
            </a:pPr>
            <a:r>
              <a:rPr lang="en-US" sz="1800" dirty="0"/>
              <a:t>When modeling county-level premature mortality rates, migration does add explanatory power. </a:t>
            </a:r>
          </a:p>
          <a:p>
            <a:pPr marL="0" indent="0">
              <a:buNone/>
            </a:pPr>
            <a:endParaRPr lang="en-US" sz="1800" dirty="0"/>
          </a:p>
          <a:p>
            <a:pPr marL="0" indent="0">
              <a:buNone/>
            </a:pPr>
            <a:r>
              <a:rPr lang="en-US" sz="1800" b="1" dirty="0"/>
              <a:t>Hypothesis B: </a:t>
            </a:r>
          </a:p>
          <a:p>
            <a:pPr marL="0" indent="0">
              <a:buNone/>
            </a:pPr>
            <a:r>
              <a:rPr lang="en-US" sz="1800" dirty="0"/>
              <a:t>Migration from unhealthy counties appears to affect rural counties more than urban counties. Both rural and urban counties experience improvements in county-level health when experiencing in-migration from migrants from healthy counties. </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b="1" dirty="0"/>
              <a:t>Hypothesis C: </a:t>
            </a:r>
          </a:p>
          <a:p>
            <a:pPr marL="0" indent="0">
              <a:buNone/>
            </a:pPr>
            <a:r>
              <a:rPr lang="en-US" sz="1800" dirty="0"/>
              <a:t>A simulation! That has not yet been completed. </a:t>
            </a:r>
          </a:p>
        </p:txBody>
      </p:sp>
      <p:sp>
        <p:nvSpPr>
          <p:cNvPr id="13" name="Text Placeholder 12"/>
          <p:cNvSpPr>
            <a:spLocks noGrp="1"/>
          </p:cNvSpPr>
          <p:nvPr>
            <p:ph type="body" sz="quarter" idx="20"/>
          </p:nvPr>
        </p:nvSpPr>
        <p:spPr>
          <a:xfrm>
            <a:off x="12968785" y="15686585"/>
            <a:ext cx="5943600" cy="622300"/>
          </a:xfrm>
          <a:solidFill>
            <a:srgbClr val="C4172F"/>
          </a:solidFill>
          <a:ln>
            <a:solidFill>
              <a:srgbClr val="C4172F"/>
            </a:solidFill>
          </a:ln>
        </p:spPr>
        <p:txBody>
          <a:bodyPr/>
          <a:lstStyle/>
          <a:p>
            <a:r>
              <a:rPr lang="en-US" dirty="0"/>
              <a:t>References</a:t>
            </a:r>
          </a:p>
        </p:txBody>
      </p:sp>
      <mc:AlternateContent xmlns:mc="http://schemas.openxmlformats.org/markup-compatibility/2006">
        <mc:Choice xmlns:a14="http://schemas.microsoft.com/office/drawing/2010/main" Requires="a14">
          <p:sp>
            <p:nvSpPr>
              <p:cNvPr id="14" name="Text Placeholder 13"/>
              <p:cNvSpPr>
                <a:spLocks noGrp="1"/>
              </p:cNvSpPr>
              <p:nvPr>
                <p:ph type="body" sz="quarter" idx="21"/>
              </p:nvPr>
            </p:nvSpPr>
            <p:spPr>
              <a:xfrm>
                <a:off x="6629400" y="3200400"/>
                <a:ext cx="5943600" cy="15557500"/>
              </a:xfrm>
            </p:spPr>
            <p:txBody>
              <a:bodyPr/>
              <a:lstStyle/>
              <a:p>
                <a:r>
                  <a:rPr lang="en-US" sz="1800" dirty="0"/>
                  <a:t>Baseline autoregressive model: </a:t>
                </a:r>
              </a:p>
              <a:p>
                <a:pPr lvl="1"/>
                <a14:m>
                  <m:oMathPara xmlns:m="http://schemas.openxmlformats.org/officeDocument/2006/math">
                    <m:oMathParaPr>
                      <m:jc m:val="centerGroup"/>
                    </m:oMathParaPr>
                    <m:oMath xmlns:m="http://schemas.openxmlformats.org/officeDocument/2006/math">
                      <m:sSub>
                        <m:sSubPr>
                          <m:ctrlPr>
                            <a:rPr lang="en-US" sz="1800" i="1"/>
                          </m:ctrlPr>
                        </m:sSubPr>
                        <m:e>
                          <m:r>
                            <a:rPr lang="en-US" sz="1800" i="1">
                              <a:ea typeface="Cambria" panose="02040503050406030204" pitchFamily="18" charset="0"/>
                              <a:cs typeface="Times New Roman" panose="02020603050405020304" pitchFamily="18" charset="0"/>
                            </a:rPr>
                            <m:t>𝑦</m:t>
                          </m:r>
                        </m:e>
                        <m:sub>
                          <m:r>
                            <a:rPr lang="en-US" sz="1800" i="1">
                              <a:ea typeface="Cambria" panose="02040503050406030204" pitchFamily="18" charset="0"/>
                              <a:cs typeface="Times New Roman" panose="02020603050405020304" pitchFamily="18" charset="0"/>
                            </a:rPr>
                            <m:t>𝑖𝑡</m:t>
                          </m:r>
                        </m:sub>
                      </m:sSub>
                      <m:r>
                        <a:rPr lang="en-US" sz="1800" i="1">
                          <a:ea typeface="Cambria" panose="02040503050406030204" pitchFamily="18" charset="0"/>
                          <a:cs typeface="Times New Roman" panose="02020603050405020304" pitchFamily="18" charset="0"/>
                        </a:rPr>
                        <m:t>=</m:t>
                      </m:r>
                      <m:sSub>
                        <m:sSubPr>
                          <m:ctrlPr>
                            <a:rPr lang="en-US" sz="1800" i="1"/>
                          </m:ctrlPr>
                        </m:sSubPr>
                        <m:e>
                          <m:r>
                            <a:rPr lang="en-US" sz="1800" i="1">
                              <a:ea typeface="Cambria" panose="02040503050406030204" pitchFamily="18" charset="0"/>
                              <a:cs typeface="Times New Roman" panose="02020603050405020304" pitchFamily="18" charset="0"/>
                            </a:rPr>
                            <m:t>𝛽</m:t>
                          </m:r>
                        </m:e>
                        <m:sub>
                          <m:r>
                            <a:rPr lang="en-US" sz="1800" i="1">
                              <a:ea typeface="Cambria" panose="02040503050406030204" pitchFamily="18" charset="0"/>
                              <a:cs typeface="Times New Roman" panose="02020603050405020304" pitchFamily="18" charset="0"/>
                            </a:rPr>
                            <m:t>0</m:t>
                          </m:r>
                        </m:sub>
                      </m:sSub>
                      <m:r>
                        <a:rPr lang="en-US" sz="1800" i="1">
                          <a:ea typeface="Cambria" panose="02040503050406030204" pitchFamily="18" charset="0"/>
                          <a:cs typeface="Times New Roman" panose="02020603050405020304" pitchFamily="18" charset="0"/>
                        </a:rPr>
                        <m:t>+</m:t>
                      </m:r>
                      <m:sSub>
                        <m:sSubPr>
                          <m:ctrlPr>
                            <a:rPr lang="en-US" sz="1800" i="1"/>
                          </m:ctrlPr>
                        </m:sSubPr>
                        <m:e>
                          <m:r>
                            <a:rPr lang="en-US" sz="1800" i="1">
                              <a:ea typeface="Cambria" panose="02040503050406030204" pitchFamily="18" charset="0"/>
                              <a:cs typeface="Times New Roman" panose="02020603050405020304" pitchFamily="18" charset="0"/>
                            </a:rPr>
                            <m:t>𝛽</m:t>
                          </m:r>
                        </m:e>
                        <m:sub>
                          <m:r>
                            <a:rPr lang="en-US" sz="1800" i="1">
                              <a:ea typeface="Cambria" panose="02040503050406030204" pitchFamily="18" charset="0"/>
                              <a:cs typeface="Times New Roman" panose="02020603050405020304" pitchFamily="18" charset="0"/>
                            </a:rPr>
                            <m:t>1</m:t>
                          </m:r>
                        </m:sub>
                      </m:sSub>
                      <m:sSub>
                        <m:sSubPr>
                          <m:ctrlPr>
                            <a:rPr lang="en-US" sz="1800" i="1"/>
                          </m:ctrlPr>
                        </m:sSubPr>
                        <m:e>
                          <m:r>
                            <a:rPr lang="en-US" sz="1800" i="1">
                              <a:ea typeface="Cambria" panose="02040503050406030204" pitchFamily="18" charset="0"/>
                              <a:cs typeface="Times New Roman" panose="02020603050405020304" pitchFamily="18" charset="0"/>
                            </a:rPr>
                            <m:t>𝑡</m:t>
                          </m:r>
                        </m:e>
                        <m:sub>
                          <m:r>
                            <a:rPr lang="en-US" sz="1800" i="1">
                              <a:ea typeface="Cambria" panose="02040503050406030204" pitchFamily="18" charset="0"/>
                              <a:cs typeface="Times New Roman" panose="02020603050405020304" pitchFamily="18" charset="0"/>
                            </a:rPr>
                            <m:t>13</m:t>
                          </m:r>
                          <m:r>
                            <a:rPr lang="en-US" sz="1800" i="1">
                              <a:ea typeface="Cambria" panose="02040503050406030204" pitchFamily="18" charset="0"/>
                              <a:cs typeface="Times New Roman" panose="02020603050405020304" pitchFamily="18" charset="0"/>
                            </a:rPr>
                            <m:t>𝑖</m:t>
                          </m:r>
                        </m:sub>
                      </m:sSub>
                      <m:r>
                        <a:rPr lang="en-US" sz="1800" i="1">
                          <a:ea typeface="Cambria" panose="02040503050406030204" pitchFamily="18" charset="0"/>
                          <a:cs typeface="Times New Roman" panose="02020603050405020304" pitchFamily="18" charset="0"/>
                        </a:rPr>
                        <m:t>+</m:t>
                      </m:r>
                      <m:sSub>
                        <m:sSubPr>
                          <m:ctrlPr>
                            <a:rPr lang="en-US" sz="1800" i="1"/>
                          </m:ctrlPr>
                        </m:sSubPr>
                        <m:e>
                          <m:r>
                            <a:rPr lang="en-US" sz="1800" i="1">
                              <a:ea typeface="Cambria" panose="02040503050406030204" pitchFamily="18" charset="0"/>
                              <a:cs typeface="Times New Roman" panose="02020603050405020304" pitchFamily="18" charset="0"/>
                            </a:rPr>
                            <m:t>𝛽</m:t>
                          </m:r>
                        </m:e>
                        <m:sub>
                          <m:r>
                            <a:rPr lang="en-US" sz="1800" i="1">
                              <a:ea typeface="Cambria" panose="02040503050406030204" pitchFamily="18" charset="0"/>
                              <a:cs typeface="Times New Roman" panose="02020603050405020304" pitchFamily="18" charset="0"/>
                            </a:rPr>
                            <m:t>2</m:t>
                          </m:r>
                        </m:sub>
                      </m:sSub>
                      <m:sSub>
                        <m:sSubPr>
                          <m:ctrlPr>
                            <a:rPr lang="en-US" sz="1800" i="1"/>
                          </m:ctrlPr>
                        </m:sSubPr>
                        <m:e>
                          <m:r>
                            <a:rPr lang="en-US" sz="1800" i="1">
                              <a:ea typeface="Cambria" panose="02040503050406030204" pitchFamily="18" charset="0"/>
                              <a:cs typeface="Times New Roman" panose="02020603050405020304" pitchFamily="18" charset="0"/>
                            </a:rPr>
                            <m:t>𝑡</m:t>
                          </m:r>
                        </m:e>
                        <m:sub>
                          <m:r>
                            <a:rPr lang="en-US" sz="1800" i="1">
                              <a:ea typeface="Cambria" panose="02040503050406030204" pitchFamily="18" charset="0"/>
                              <a:cs typeface="Times New Roman" panose="02020603050405020304" pitchFamily="18" charset="0"/>
                            </a:rPr>
                            <m:t>14</m:t>
                          </m:r>
                          <m:r>
                            <a:rPr lang="en-US" sz="1800" i="1">
                              <a:ea typeface="Cambria" panose="02040503050406030204" pitchFamily="18" charset="0"/>
                              <a:cs typeface="Times New Roman" panose="02020603050405020304" pitchFamily="18" charset="0"/>
                            </a:rPr>
                            <m:t>𝑖</m:t>
                          </m:r>
                        </m:sub>
                      </m:sSub>
                      <m:r>
                        <a:rPr lang="en-US" sz="1800" i="1">
                          <a:ea typeface="Cambria" panose="02040503050406030204" pitchFamily="18" charset="0"/>
                          <a:cs typeface="Times New Roman" panose="02020603050405020304" pitchFamily="18" charset="0"/>
                        </a:rPr>
                        <m:t>+</m:t>
                      </m:r>
                      <m:sSub>
                        <m:sSubPr>
                          <m:ctrlPr>
                            <a:rPr lang="en-US" sz="1800" i="1"/>
                          </m:ctrlPr>
                        </m:sSubPr>
                        <m:e>
                          <m:r>
                            <a:rPr lang="en-US" sz="1800" i="1">
                              <a:ea typeface="Cambria" panose="02040503050406030204" pitchFamily="18" charset="0"/>
                              <a:cs typeface="Times New Roman" panose="02020603050405020304" pitchFamily="18" charset="0"/>
                            </a:rPr>
                            <m:t>𝛽</m:t>
                          </m:r>
                        </m:e>
                        <m:sub>
                          <m:r>
                            <a:rPr lang="en-US" sz="1800" i="1">
                              <a:ea typeface="Cambria" panose="02040503050406030204" pitchFamily="18" charset="0"/>
                              <a:cs typeface="Times New Roman" panose="02020603050405020304" pitchFamily="18" charset="0"/>
                            </a:rPr>
                            <m:t>3</m:t>
                          </m:r>
                        </m:sub>
                      </m:sSub>
                      <m:sSub>
                        <m:sSubPr>
                          <m:ctrlPr>
                            <a:rPr lang="en-US" sz="1800" i="1"/>
                          </m:ctrlPr>
                        </m:sSubPr>
                        <m:e>
                          <m:r>
                            <a:rPr lang="en-US" sz="1800" i="1">
                              <a:ea typeface="Cambria" panose="02040503050406030204" pitchFamily="18" charset="0"/>
                              <a:cs typeface="Times New Roman" panose="02020603050405020304" pitchFamily="18" charset="0"/>
                            </a:rPr>
                            <m:t>𝑡</m:t>
                          </m:r>
                        </m:e>
                        <m:sub>
                          <m:r>
                            <a:rPr lang="en-US" sz="1800" i="1">
                              <a:ea typeface="Cambria" panose="02040503050406030204" pitchFamily="18" charset="0"/>
                              <a:cs typeface="Times New Roman" panose="02020603050405020304" pitchFamily="18" charset="0"/>
                            </a:rPr>
                            <m:t>15</m:t>
                          </m:r>
                          <m:r>
                            <a:rPr lang="en-US" sz="1800" i="1">
                              <a:ea typeface="Cambria" panose="02040503050406030204" pitchFamily="18" charset="0"/>
                              <a:cs typeface="Times New Roman" panose="02020603050405020304" pitchFamily="18" charset="0"/>
                            </a:rPr>
                            <m:t>𝑖</m:t>
                          </m:r>
                        </m:sub>
                      </m:sSub>
                      <m:r>
                        <a:rPr lang="en-US" sz="1800" i="1">
                          <a:ea typeface="Cambria" panose="02040503050406030204" pitchFamily="18" charset="0"/>
                          <a:cs typeface="Times New Roman" panose="02020603050405020304" pitchFamily="18" charset="0"/>
                        </a:rPr>
                        <m:t>+</m:t>
                      </m:r>
                      <m:sSub>
                        <m:sSubPr>
                          <m:ctrlPr>
                            <a:rPr lang="en-US" sz="1800" i="1"/>
                          </m:ctrlPr>
                        </m:sSubPr>
                        <m:e>
                          <m:r>
                            <a:rPr lang="en-US" sz="1800" i="1">
                              <a:ea typeface="Cambria" panose="02040503050406030204" pitchFamily="18" charset="0"/>
                              <a:cs typeface="Times New Roman" panose="02020603050405020304" pitchFamily="18" charset="0"/>
                            </a:rPr>
                            <m:t>𝛽</m:t>
                          </m:r>
                        </m:e>
                        <m:sub>
                          <m:r>
                            <a:rPr lang="en-US" sz="1800" i="1">
                              <a:ea typeface="Cambria" panose="02040503050406030204" pitchFamily="18" charset="0"/>
                              <a:cs typeface="Times New Roman" panose="02020603050405020304" pitchFamily="18" charset="0"/>
                            </a:rPr>
                            <m:t>4</m:t>
                          </m:r>
                        </m:sub>
                      </m:sSub>
                      <m:sSub>
                        <m:sSubPr>
                          <m:ctrlPr>
                            <a:rPr lang="en-US" sz="1800" i="1"/>
                          </m:ctrlPr>
                        </m:sSubPr>
                        <m:e>
                          <m:r>
                            <a:rPr lang="en-US" sz="1800" i="1">
                              <a:ea typeface="Cambria" panose="02040503050406030204" pitchFamily="18" charset="0"/>
                              <a:cs typeface="Times New Roman" panose="02020603050405020304" pitchFamily="18" charset="0"/>
                            </a:rPr>
                            <m:t>𝑡</m:t>
                          </m:r>
                        </m:e>
                        <m:sub>
                          <m:r>
                            <a:rPr lang="en-US" sz="1800" i="1">
                              <a:ea typeface="Cambria" panose="02040503050406030204" pitchFamily="18" charset="0"/>
                              <a:cs typeface="Times New Roman" panose="02020603050405020304" pitchFamily="18" charset="0"/>
                            </a:rPr>
                            <m:t>16</m:t>
                          </m:r>
                          <m:r>
                            <a:rPr lang="en-US" sz="1800" i="1">
                              <a:ea typeface="Cambria" panose="02040503050406030204" pitchFamily="18" charset="0"/>
                              <a:cs typeface="Times New Roman" panose="02020603050405020304" pitchFamily="18" charset="0"/>
                            </a:rPr>
                            <m:t>𝑖</m:t>
                          </m:r>
                        </m:sub>
                      </m:sSub>
                      <m:r>
                        <a:rPr lang="en-US" sz="1800" i="1">
                          <a:ea typeface="Cambria" panose="02040503050406030204" pitchFamily="18" charset="0"/>
                          <a:cs typeface="Times New Roman" panose="02020603050405020304" pitchFamily="18" charset="0"/>
                        </a:rPr>
                        <m:t>+</m:t>
                      </m:r>
                      <m:sSub>
                        <m:sSubPr>
                          <m:ctrlPr>
                            <a:rPr lang="en-US" sz="1800" i="1"/>
                          </m:ctrlPr>
                        </m:sSubPr>
                        <m:e>
                          <m:r>
                            <a:rPr lang="en-US" sz="1800" i="1">
                              <a:ea typeface="Cambria" panose="02040503050406030204" pitchFamily="18" charset="0"/>
                              <a:cs typeface="Times New Roman" panose="02020603050405020304" pitchFamily="18" charset="0"/>
                            </a:rPr>
                            <m:t>𝛽</m:t>
                          </m:r>
                        </m:e>
                        <m:sub>
                          <m:r>
                            <a:rPr lang="en-US" sz="1800" i="1">
                              <a:ea typeface="Cambria" panose="02040503050406030204" pitchFamily="18" charset="0"/>
                              <a:cs typeface="Times New Roman" panose="02020603050405020304" pitchFamily="18" charset="0"/>
                            </a:rPr>
                            <m:t>5</m:t>
                          </m:r>
                        </m:sub>
                      </m:sSub>
                      <m:sSub>
                        <m:sSubPr>
                          <m:ctrlPr>
                            <a:rPr lang="en-US" sz="1800" i="1"/>
                          </m:ctrlPr>
                        </m:sSubPr>
                        <m:e>
                          <m:r>
                            <a:rPr lang="en-US" sz="1800" i="1">
                              <a:ea typeface="Cambria" panose="02040503050406030204" pitchFamily="18" charset="0"/>
                              <a:cs typeface="Times New Roman" panose="02020603050405020304" pitchFamily="18" charset="0"/>
                            </a:rPr>
                            <m:t>𝑡</m:t>
                          </m:r>
                        </m:e>
                        <m:sub>
                          <m:r>
                            <a:rPr lang="en-US" sz="1800" i="1">
                              <a:ea typeface="Cambria" panose="02040503050406030204" pitchFamily="18" charset="0"/>
                              <a:cs typeface="Times New Roman" panose="02020603050405020304" pitchFamily="18" charset="0"/>
                            </a:rPr>
                            <m:t>17</m:t>
                          </m:r>
                          <m:r>
                            <a:rPr lang="en-US" sz="1800" i="1">
                              <a:ea typeface="Cambria" panose="02040503050406030204" pitchFamily="18" charset="0"/>
                              <a:cs typeface="Times New Roman" panose="02020603050405020304" pitchFamily="18" charset="0"/>
                            </a:rPr>
                            <m:t>𝑖</m:t>
                          </m:r>
                        </m:sub>
                      </m:sSub>
                      <m:r>
                        <a:rPr lang="en-US" sz="1800" i="1">
                          <a:ea typeface="Cambria" panose="02040503050406030204" pitchFamily="18" charset="0"/>
                          <a:cs typeface="Times New Roman" panose="02020603050405020304" pitchFamily="18" charset="0"/>
                        </a:rPr>
                        <m:t>+</m:t>
                      </m:r>
                      <m:sSub>
                        <m:sSubPr>
                          <m:ctrlPr>
                            <a:rPr lang="en-US" sz="1800" i="1"/>
                          </m:ctrlPr>
                        </m:sSubPr>
                        <m:e>
                          <m:r>
                            <a:rPr lang="en-US" sz="1800" i="1">
                              <a:ea typeface="Cambria" panose="02040503050406030204" pitchFamily="18" charset="0"/>
                              <a:cs typeface="Times New Roman" panose="02020603050405020304" pitchFamily="18" charset="0"/>
                            </a:rPr>
                            <m:t>𝛽</m:t>
                          </m:r>
                        </m:e>
                        <m:sub>
                          <m:r>
                            <a:rPr lang="en-US" sz="1800" i="1">
                              <a:ea typeface="Cambria" panose="02040503050406030204" pitchFamily="18" charset="0"/>
                              <a:cs typeface="Times New Roman" panose="02020603050405020304" pitchFamily="18" charset="0"/>
                            </a:rPr>
                            <m:t>6</m:t>
                          </m:r>
                        </m:sub>
                      </m:sSub>
                      <m:sSub>
                        <m:sSubPr>
                          <m:ctrlPr>
                            <a:rPr lang="en-US" sz="1800" i="1"/>
                          </m:ctrlPr>
                        </m:sSubPr>
                        <m:e>
                          <m:r>
                            <a:rPr lang="en-US" sz="1800" i="1">
                              <a:ea typeface="Cambria" panose="02040503050406030204" pitchFamily="18" charset="0"/>
                              <a:cs typeface="Times New Roman" panose="02020603050405020304" pitchFamily="18" charset="0"/>
                            </a:rPr>
                            <m:t>𝑡</m:t>
                          </m:r>
                        </m:e>
                        <m:sub>
                          <m:r>
                            <a:rPr lang="en-US" sz="1800" i="1">
                              <a:ea typeface="Cambria" panose="02040503050406030204" pitchFamily="18" charset="0"/>
                              <a:cs typeface="Times New Roman" panose="02020603050405020304" pitchFamily="18" charset="0"/>
                            </a:rPr>
                            <m:t>18</m:t>
                          </m:r>
                          <m:r>
                            <a:rPr lang="en-US" sz="1800" i="1">
                              <a:ea typeface="Cambria" panose="02040503050406030204" pitchFamily="18" charset="0"/>
                              <a:cs typeface="Times New Roman" panose="02020603050405020304" pitchFamily="18" charset="0"/>
                            </a:rPr>
                            <m:t>𝑖</m:t>
                          </m:r>
                        </m:sub>
                      </m:sSub>
                      <m:r>
                        <a:rPr lang="en-US" sz="1800" i="1">
                          <a:ea typeface="Cambria" panose="02040503050406030204" pitchFamily="18" charset="0"/>
                          <a:cs typeface="Times New Roman" panose="02020603050405020304" pitchFamily="18" charset="0"/>
                        </a:rPr>
                        <m:t>+</m:t>
                      </m:r>
                      <m:sSub>
                        <m:sSubPr>
                          <m:ctrlPr>
                            <a:rPr lang="en-US" sz="1800" i="1"/>
                          </m:ctrlPr>
                        </m:sSubPr>
                        <m:e>
                          <m:r>
                            <a:rPr lang="en-US" sz="1800" i="1">
                              <a:ea typeface="Cambria" panose="02040503050406030204" pitchFamily="18" charset="0"/>
                              <a:cs typeface="Times New Roman" panose="02020603050405020304" pitchFamily="18" charset="0"/>
                            </a:rPr>
                            <m:t>𝛽</m:t>
                          </m:r>
                        </m:e>
                        <m:sub>
                          <m:r>
                            <a:rPr lang="en-US" sz="1800" i="1">
                              <a:ea typeface="Cambria" panose="02040503050406030204" pitchFamily="18" charset="0"/>
                              <a:cs typeface="Times New Roman" panose="02020603050405020304" pitchFamily="18" charset="0"/>
                            </a:rPr>
                            <m:t>7</m:t>
                          </m:r>
                        </m:sub>
                      </m:sSub>
                      <m:sSub>
                        <m:sSubPr>
                          <m:ctrlPr>
                            <a:rPr lang="en-US" sz="1800" i="1"/>
                          </m:ctrlPr>
                        </m:sSubPr>
                        <m:e>
                          <m:r>
                            <a:rPr lang="en-US" sz="1800" i="1">
                              <a:ea typeface="Cambria" panose="02040503050406030204" pitchFamily="18" charset="0"/>
                              <a:cs typeface="Times New Roman" panose="02020603050405020304" pitchFamily="18" charset="0"/>
                            </a:rPr>
                            <m:t>𝑡</m:t>
                          </m:r>
                        </m:e>
                        <m:sub>
                          <m:r>
                            <a:rPr lang="en-US" sz="1800" i="1">
                              <a:ea typeface="Cambria" panose="02040503050406030204" pitchFamily="18" charset="0"/>
                              <a:cs typeface="Times New Roman" panose="02020603050405020304" pitchFamily="18" charset="0"/>
                            </a:rPr>
                            <m:t>19</m:t>
                          </m:r>
                          <m:r>
                            <a:rPr lang="en-US" sz="1800" i="1">
                              <a:ea typeface="Cambria" panose="02040503050406030204" pitchFamily="18" charset="0"/>
                              <a:cs typeface="Times New Roman" panose="02020603050405020304" pitchFamily="18" charset="0"/>
                            </a:rPr>
                            <m:t>𝑖</m:t>
                          </m:r>
                        </m:sub>
                      </m:sSub>
                      <m:r>
                        <a:rPr lang="en-US" sz="1800" i="1">
                          <a:ea typeface="Cambria" panose="02040503050406030204" pitchFamily="18" charset="0"/>
                          <a:cs typeface="Times New Roman" panose="02020603050405020304" pitchFamily="18" charset="0"/>
                        </a:rPr>
                        <m:t>+</m:t>
                      </m:r>
                      <m:sSub>
                        <m:sSubPr>
                          <m:ctrlPr>
                            <a:rPr lang="en-US" sz="1800" i="1"/>
                          </m:ctrlPr>
                        </m:sSubPr>
                        <m:e>
                          <m:r>
                            <a:rPr lang="en-US" sz="1800" i="1">
                              <a:ea typeface="Cambria" panose="02040503050406030204" pitchFamily="18" charset="0"/>
                              <a:cs typeface="Times New Roman" panose="02020603050405020304" pitchFamily="18" charset="0"/>
                            </a:rPr>
                            <m:t>𝛽</m:t>
                          </m:r>
                        </m:e>
                        <m:sub>
                          <m:r>
                            <a:rPr lang="en-US" sz="1800" i="1">
                              <a:ea typeface="Cambria" panose="02040503050406030204" pitchFamily="18" charset="0"/>
                              <a:cs typeface="Times New Roman" panose="02020603050405020304" pitchFamily="18" charset="0"/>
                            </a:rPr>
                            <m:t>8</m:t>
                          </m:r>
                        </m:sub>
                      </m:sSub>
                      <m:sSub>
                        <m:sSubPr>
                          <m:ctrlPr>
                            <a:rPr lang="en-US" sz="1800" i="1"/>
                          </m:ctrlPr>
                        </m:sSubPr>
                        <m:e>
                          <m:r>
                            <a:rPr lang="en-US" sz="1800" i="1">
                              <a:ea typeface="Cambria" panose="02040503050406030204" pitchFamily="18" charset="0"/>
                              <a:cs typeface="Times New Roman" panose="02020603050405020304" pitchFamily="18" charset="0"/>
                            </a:rPr>
                            <m:t>𝑦</m:t>
                          </m:r>
                        </m:e>
                        <m:sub>
                          <m:r>
                            <a:rPr lang="en-US" sz="1800" i="1">
                              <a:ea typeface="Cambria" panose="02040503050406030204" pitchFamily="18" charset="0"/>
                              <a:cs typeface="Times New Roman" panose="02020603050405020304" pitchFamily="18" charset="0"/>
                            </a:rPr>
                            <m:t>𝑡</m:t>
                          </m:r>
                          <m:r>
                            <a:rPr lang="en-US" sz="1800" i="1">
                              <a:ea typeface="Cambria" panose="02040503050406030204" pitchFamily="18" charset="0"/>
                              <a:cs typeface="Times New Roman" panose="02020603050405020304" pitchFamily="18" charset="0"/>
                            </a:rPr>
                            <m:t>−1,</m:t>
                          </m:r>
                          <m:r>
                            <a:rPr lang="en-US" sz="1800" i="1">
                              <a:ea typeface="Cambria" panose="02040503050406030204" pitchFamily="18" charset="0"/>
                              <a:cs typeface="Times New Roman" panose="02020603050405020304" pitchFamily="18" charset="0"/>
                            </a:rPr>
                            <m:t>𝑖</m:t>
                          </m:r>
                        </m:sub>
                      </m:sSub>
                      <m:r>
                        <a:rPr lang="en-US" sz="1800" i="1">
                          <a:ea typeface="Cambria" panose="02040503050406030204" pitchFamily="18" charset="0"/>
                          <a:cs typeface="Times New Roman" panose="02020603050405020304" pitchFamily="18" charset="0"/>
                        </a:rPr>
                        <m:t>+</m:t>
                      </m:r>
                      <m:sSub>
                        <m:sSubPr>
                          <m:ctrlPr>
                            <a:rPr lang="en-US" sz="1800" i="1"/>
                          </m:ctrlPr>
                        </m:sSubPr>
                        <m:e>
                          <m:r>
                            <a:rPr lang="en-US" sz="1800" i="1">
                              <a:ea typeface="Cambria" panose="02040503050406030204" pitchFamily="18" charset="0"/>
                              <a:cs typeface="Times New Roman" panose="02020603050405020304" pitchFamily="18" charset="0"/>
                            </a:rPr>
                            <m:t>𝜐</m:t>
                          </m:r>
                        </m:e>
                        <m:sub>
                          <m:r>
                            <a:rPr lang="en-US" sz="1800" i="1">
                              <a:ea typeface="Cambria" panose="02040503050406030204" pitchFamily="18" charset="0"/>
                              <a:cs typeface="Times New Roman" panose="02020603050405020304" pitchFamily="18" charset="0"/>
                            </a:rPr>
                            <m:t>𝑖</m:t>
                          </m:r>
                        </m:sub>
                      </m:sSub>
                      <m:r>
                        <a:rPr lang="en-US" sz="1800" i="1">
                          <a:ea typeface="Cambria" panose="02040503050406030204" pitchFamily="18" charset="0"/>
                          <a:cs typeface="Times New Roman" panose="02020603050405020304" pitchFamily="18" charset="0"/>
                        </a:rPr>
                        <m:t>𝑡</m:t>
                      </m:r>
                      <m:r>
                        <a:rPr lang="en-US" sz="1800" i="1">
                          <a:ea typeface="Cambria" panose="02040503050406030204" pitchFamily="18" charset="0"/>
                          <a:cs typeface="Times New Roman" panose="02020603050405020304" pitchFamily="18" charset="0"/>
                        </a:rPr>
                        <m:t>+</m:t>
                      </m:r>
                      <m:sSub>
                        <m:sSubPr>
                          <m:ctrlPr>
                            <a:rPr lang="en-US" sz="1800" i="1"/>
                          </m:ctrlPr>
                        </m:sSubPr>
                        <m:e>
                          <m:r>
                            <a:rPr lang="en-US" sz="1800" i="1">
                              <a:ea typeface="Cambria" panose="02040503050406030204" pitchFamily="18" charset="0"/>
                              <a:cs typeface="Times New Roman" panose="02020603050405020304" pitchFamily="18" charset="0"/>
                            </a:rPr>
                            <m:t>𝜇</m:t>
                          </m:r>
                        </m:e>
                        <m:sub>
                          <m:r>
                            <a:rPr lang="en-US" sz="1800" i="1">
                              <a:ea typeface="Cambria" panose="02040503050406030204" pitchFamily="18" charset="0"/>
                              <a:cs typeface="Times New Roman" panose="02020603050405020304" pitchFamily="18" charset="0"/>
                            </a:rPr>
                            <m:t>𝑖</m:t>
                          </m:r>
                        </m:sub>
                      </m:sSub>
                      <m:r>
                        <a:rPr lang="en-US" sz="1800" i="1">
                          <a:ea typeface="Cambria" panose="02040503050406030204" pitchFamily="18" charset="0"/>
                          <a:cs typeface="Times New Roman" panose="02020603050405020304" pitchFamily="18" charset="0"/>
                        </a:rPr>
                        <m:t>+</m:t>
                      </m:r>
                      <m:sSub>
                        <m:sSubPr>
                          <m:ctrlPr>
                            <a:rPr lang="en-US" sz="1800" i="1"/>
                          </m:ctrlPr>
                        </m:sSubPr>
                        <m:e>
                          <m:r>
                            <a:rPr lang="en-US" sz="1800" i="1">
                              <a:ea typeface="Cambria" panose="02040503050406030204" pitchFamily="18" charset="0"/>
                              <a:cs typeface="Times New Roman" panose="02020603050405020304" pitchFamily="18" charset="0"/>
                            </a:rPr>
                            <m:t>𝜖</m:t>
                          </m:r>
                        </m:e>
                        <m:sub>
                          <m:r>
                            <a:rPr lang="en-US" sz="1800" i="1">
                              <a:ea typeface="Cambria" panose="02040503050406030204" pitchFamily="18" charset="0"/>
                              <a:cs typeface="Times New Roman" panose="02020603050405020304" pitchFamily="18" charset="0"/>
                            </a:rPr>
                            <m:t>𝑖𝑡</m:t>
                          </m:r>
                        </m:sub>
                      </m:sSub>
                    </m:oMath>
                  </m:oMathPara>
                </a14:m>
                <a:endParaRPr lang="en-US" sz="1800" dirty="0"/>
              </a:p>
              <a:p>
                <a:endParaRPr lang="en-US" sz="1800" dirty="0"/>
              </a:p>
              <a:p>
                <a:pPr marL="0" marR="0">
                  <a:spcBef>
                    <a:spcPts val="0"/>
                  </a:spcBef>
                </a:pPr>
                <a:r>
                  <a:rPr lang="en-US" sz="1800" dirty="0">
                    <a:effectLst/>
                    <a:ea typeface="Cambria" panose="02040503050406030204" pitchFamily="18" charset="0"/>
                    <a:cs typeface="Times New Roman" panose="02020603050405020304" pitchFamily="18" charset="0"/>
                  </a:rPr>
                  <a:t>Where:</a:t>
                </a:r>
                <a:endParaRPr lang="en-US" sz="1800" i="1" dirty="0">
                  <a:effectLst/>
                  <a:ea typeface="Cambria" panose="02040503050406030204" pitchFamily="18" charset="0"/>
                  <a:cs typeface="Arial" panose="020B0604020202020204" pitchFamily="34" charset="0"/>
                </a:endParaRPr>
              </a:p>
              <a:p>
                <a:pPr lvl="1">
                  <a:spcBef>
                    <a:spcPts val="0"/>
                  </a:spcBef>
                </a:pPr>
                <a14:m>
                  <m:oMath xmlns:m="http://schemas.openxmlformats.org/officeDocument/2006/math">
                    <m:sSub>
                      <m:sSubPr>
                        <m:ctrlPr>
                          <a:rPr lang="en-US" sz="1800" b="1" i="1" smtClean="0">
                            <a:effectLst/>
                            <a:ea typeface="Cambria" panose="02040503050406030204" pitchFamily="18" charset="0"/>
                            <a:cs typeface="Arial" panose="020B0604020202020204" pitchFamily="34" charset="0"/>
                          </a:rPr>
                        </m:ctrlPr>
                      </m:sSubPr>
                      <m:e>
                        <m:r>
                          <a:rPr lang="en-US" sz="1800" b="1" i="1">
                            <a:effectLst/>
                            <a:ea typeface="Cambria" panose="02040503050406030204" pitchFamily="18" charset="0"/>
                            <a:cs typeface="Arial" panose="020B0604020202020204" pitchFamily="34" charset="0"/>
                          </a:rPr>
                          <m:t>𝒚</m:t>
                        </m:r>
                      </m:e>
                      <m:sub>
                        <m:r>
                          <a:rPr lang="en-US" sz="1800" b="1" i="1">
                            <a:effectLst/>
                            <a:ea typeface="Cambria" panose="02040503050406030204" pitchFamily="18" charset="0"/>
                            <a:cs typeface="Arial" panose="020B0604020202020204" pitchFamily="34" charset="0"/>
                          </a:rPr>
                          <m:t>𝒊𝒕</m:t>
                        </m:r>
                      </m:sub>
                    </m:sSub>
                  </m:oMath>
                </a14:m>
                <a:r>
                  <a:rPr lang="en-US" sz="1800" b="1" dirty="0">
                    <a:effectLst/>
                    <a:ea typeface="Cambria" panose="02040503050406030204" pitchFamily="18" charset="0"/>
                    <a:cs typeface="Times New Roman" panose="02020603050405020304" pitchFamily="18" charset="0"/>
                  </a:rPr>
                  <a:t> </a:t>
                </a:r>
                <a:r>
                  <a:rPr lang="en-US" sz="1800" dirty="0">
                    <a:effectLst/>
                    <a:ea typeface="Cambria" panose="02040503050406030204" pitchFamily="18" charset="0"/>
                    <a:cs typeface="Times New Roman" panose="02020603050405020304" pitchFamily="18" charset="0"/>
                  </a:rPr>
                  <a:t>represents the predicted premature age-adjusted mortality rate of each destination county </a:t>
                </a:r>
                <a14:m>
                  <m:oMath xmlns:m="http://schemas.openxmlformats.org/officeDocument/2006/math">
                    <m:r>
                      <a:rPr lang="en-US" sz="1800" i="1">
                        <a:effectLst/>
                        <a:ea typeface="Cambria" panose="02040503050406030204" pitchFamily="18" charset="0"/>
                        <a:cs typeface="Arial" panose="020B0604020202020204" pitchFamily="34" charset="0"/>
                      </a:rPr>
                      <m:t>𝑖</m:t>
                    </m:r>
                  </m:oMath>
                </a14:m>
                <a:r>
                  <a:rPr lang="en-US" sz="1800" dirty="0">
                    <a:effectLst/>
                    <a:ea typeface="Cambria" panose="02040503050406030204" pitchFamily="18" charset="0"/>
                    <a:cs typeface="Times New Roman" panose="02020603050405020304" pitchFamily="18" charset="0"/>
                  </a:rPr>
                  <a:t> at year </a:t>
                </a:r>
                <a14:m>
                  <m:oMath xmlns:m="http://schemas.openxmlformats.org/officeDocument/2006/math">
                    <m:r>
                      <a:rPr lang="en-US" sz="1800" i="1">
                        <a:effectLst/>
                        <a:ea typeface="Cambria" panose="02040503050406030204" pitchFamily="18" charset="0"/>
                        <a:cs typeface="Arial" panose="020B0604020202020204" pitchFamily="34" charset="0"/>
                      </a:rPr>
                      <m:t>𝑡</m:t>
                    </m:r>
                  </m:oMath>
                </a14:m>
                <a:r>
                  <a:rPr lang="en-US" sz="1800" dirty="0">
                    <a:effectLst/>
                    <a:ea typeface="Cambria" panose="02040503050406030204" pitchFamily="18" charset="0"/>
                    <a:cs typeface="Times New Roman" panose="02020603050405020304" pitchFamily="18" charset="0"/>
                  </a:rPr>
                  <a:t>.</a:t>
                </a:r>
                <a:br>
                  <a:rPr lang="en-US" sz="1800" dirty="0">
                    <a:effectLst/>
                    <a:ea typeface="Cambria" panose="02040503050406030204" pitchFamily="18" charset="0"/>
                    <a:cs typeface="Times New Roman" panose="02020603050405020304" pitchFamily="18" charset="0"/>
                  </a:rPr>
                </a:br>
                <a14:m>
                  <m:oMath xmlns:m="http://schemas.openxmlformats.org/officeDocument/2006/math">
                    <m:sSub>
                      <m:sSubPr>
                        <m:ctrlPr>
                          <a:rPr lang="en-US" sz="1800" b="1" i="1">
                            <a:effectLst/>
                            <a:ea typeface="Cambria" panose="02040503050406030204" pitchFamily="18" charset="0"/>
                            <a:cs typeface="Arial" panose="020B0604020202020204" pitchFamily="34" charset="0"/>
                          </a:rPr>
                        </m:ctrlPr>
                      </m:sSubPr>
                      <m:e>
                        <m:r>
                          <a:rPr lang="en-US" sz="1800" b="1" i="1">
                            <a:effectLst/>
                            <a:ea typeface="Cambria" panose="02040503050406030204" pitchFamily="18" charset="0"/>
                            <a:cs typeface="Arial" panose="020B0604020202020204" pitchFamily="34" charset="0"/>
                          </a:rPr>
                          <m:t>𝒕</m:t>
                        </m:r>
                      </m:e>
                      <m:sub>
                        <m:r>
                          <a:rPr lang="en-US" sz="1800" b="1" i="1">
                            <a:effectLst/>
                            <a:ea typeface="Cambria" panose="02040503050406030204" pitchFamily="18" charset="0"/>
                            <a:cs typeface="Arial" panose="020B0604020202020204" pitchFamily="34" charset="0"/>
                          </a:rPr>
                          <m:t>𝒏𝒊</m:t>
                        </m:r>
                      </m:sub>
                    </m:sSub>
                  </m:oMath>
                </a14:m>
                <a:r>
                  <a:rPr lang="en-US" sz="1800" dirty="0">
                    <a:effectLst/>
                    <a:ea typeface="Cambria" panose="02040503050406030204" pitchFamily="18" charset="0"/>
                    <a:cs typeface="Times New Roman" panose="02020603050405020304" pitchFamily="18" charset="0"/>
                  </a:rPr>
                  <a:t> are binary factor variables for each year of available data.</a:t>
                </a:r>
                <a:br>
                  <a:rPr lang="en-US" sz="1800" dirty="0">
                    <a:effectLst/>
                    <a:ea typeface="Cambria" panose="02040503050406030204" pitchFamily="18" charset="0"/>
                    <a:cs typeface="Times New Roman" panose="02020603050405020304" pitchFamily="18" charset="0"/>
                  </a:rPr>
                </a:br>
                <a14:m>
                  <m:oMath xmlns:m="http://schemas.openxmlformats.org/officeDocument/2006/math">
                    <m:r>
                      <a:rPr lang="en-US" sz="1800" b="1" i="1">
                        <a:effectLst/>
                        <a:ea typeface="Cambria" panose="02040503050406030204" pitchFamily="18" charset="0"/>
                        <a:cs typeface="Arial" panose="020B0604020202020204" pitchFamily="34" charset="0"/>
                      </a:rPr>
                      <m:t>𝒕</m:t>
                    </m:r>
                  </m:oMath>
                </a14:m>
                <a:r>
                  <a:rPr lang="en-US" sz="1800" dirty="0">
                    <a:effectLst/>
                    <a:ea typeface="Cambria" panose="02040503050406030204" pitchFamily="18" charset="0"/>
                    <a:cs typeface="Times New Roman" panose="02020603050405020304" pitchFamily="18" charset="0"/>
                  </a:rPr>
                  <a:t> is time, in years, treated continuously.</a:t>
                </a:r>
                <a:br>
                  <a:rPr lang="en-US" sz="1800" dirty="0">
                    <a:effectLst/>
                    <a:ea typeface="Cambria" panose="02040503050406030204" pitchFamily="18" charset="0"/>
                    <a:cs typeface="Times New Roman" panose="02020603050405020304" pitchFamily="18" charset="0"/>
                  </a:rPr>
                </a:br>
                <a14:m>
                  <m:oMath xmlns:m="http://schemas.openxmlformats.org/officeDocument/2006/math">
                    <m:sSub>
                      <m:sSubPr>
                        <m:ctrlPr>
                          <a:rPr lang="en-US" sz="1800" b="1" i="1">
                            <a:effectLst/>
                            <a:ea typeface="Cambria" panose="02040503050406030204" pitchFamily="18" charset="0"/>
                            <a:cs typeface="Arial" panose="020B0604020202020204" pitchFamily="34" charset="0"/>
                          </a:rPr>
                        </m:ctrlPr>
                      </m:sSubPr>
                      <m:e>
                        <m:r>
                          <a:rPr lang="en-US" sz="1800" b="1" i="1">
                            <a:effectLst/>
                            <a:ea typeface="Cambria" panose="02040503050406030204" pitchFamily="18" charset="0"/>
                            <a:cs typeface="Arial" panose="020B0604020202020204" pitchFamily="34" charset="0"/>
                          </a:rPr>
                          <m:t>𝜷</m:t>
                        </m:r>
                      </m:e>
                      <m:sub>
                        <m:r>
                          <a:rPr lang="en-US" sz="1800" b="1" i="1">
                            <a:effectLst/>
                            <a:ea typeface="Cambria" panose="02040503050406030204" pitchFamily="18" charset="0"/>
                            <a:cs typeface="Arial" panose="020B0604020202020204" pitchFamily="34" charset="0"/>
                          </a:rPr>
                          <m:t>𝒌</m:t>
                        </m:r>
                      </m:sub>
                    </m:sSub>
                  </m:oMath>
                </a14:m>
                <a:r>
                  <a:rPr lang="en-US" sz="1800" b="1" dirty="0">
                    <a:effectLst/>
                    <a:ea typeface="Cambria" panose="02040503050406030204" pitchFamily="18" charset="0"/>
                    <a:cs typeface="Times New Roman" panose="02020603050405020304" pitchFamily="18" charset="0"/>
                  </a:rPr>
                  <a:t> </a:t>
                </a:r>
                <a:r>
                  <a:rPr lang="en-US" sz="1800" dirty="0">
                    <a:effectLst/>
                    <a:ea typeface="Cambria" panose="02040503050406030204" pitchFamily="18" charset="0"/>
                    <a:cs typeface="Times New Roman" panose="02020603050405020304" pitchFamily="18" charset="0"/>
                  </a:rPr>
                  <a:t>are unknown regression coefficients.</a:t>
                </a:r>
                <a:br>
                  <a:rPr lang="en-US" sz="1800" dirty="0">
                    <a:effectLst/>
                    <a:ea typeface="Cambria" panose="02040503050406030204" pitchFamily="18" charset="0"/>
                    <a:cs typeface="Times New Roman" panose="02020603050405020304" pitchFamily="18" charset="0"/>
                  </a:rPr>
                </a:br>
                <a14:m>
                  <m:oMath xmlns:m="http://schemas.openxmlformats.org/officeDocument/2006/math">
                    <m:sSub>
                      <m:sSubPr>
                        <m:ctrlPr>
                          <a:rPr lang="en-US" sz="1800" b="1" i="1">
                            <a:effectLst/>
                            <a:ea typeface="Cambria" panose="02040503050406030204" pitchFamily="18" charset="0"/>
                            <a:cs typeface="Arial" panose="020B0604020202020204" pitchFamily="34" charset="0"/>
                          </a:rPr>
                        </m:ctrlPr>
                      </m:sSubPr>
                      <m:e>
                        <m:r>
                          <a:rPr lang="en-US" sz="1800" b="1" i="1">
                            <a:effectLst/>
                            <a:ea typeface="Cambria" panose="02040503050406030204" pitchFamily="18" charset="0"/>
                            <a:cs typeface="Arial" panose="020B0604020202020204" pitchFamily="34" charset="0"/>
                          </a:rPr>
                          <m:t>𝒚</m:t>
                        </m:r>
                      </m:e>
                      <m:sub>
                        <m:r>
                          <a:rPr lang="en-US" sz="1800" b="1" i="1">
                            <a:effectLst/>
                            <a:ea typeface="Cambria" panose="02040503050406030204" pitchFamily="18" charset="0"/>
                            <a:cs typeface="Arial" panose="020B0604020202020204" pitchFamily="34" charset="0"/>
                          </a:rPr>
                          <m:t>𝒕</m:t>
                        </m:r>
                        <m:r>
                          <a:rPr lang="en-US" sz="1800" b="1" i="1">
                            <a:effectLst/>
                            <a:ea typeface="Cambria" panose="02040503050406030204" pitchFamily="18" charset="0"/>
                            <a:cs typeface="Arial" panose="020B0604020202020204" pitchFamily="34" charset="0"/>
                          </a:rPr>
                          <m:t>−</m:t>
                        </m:r>
                        <m:r>
                          <a:rPr lang="en-US" sz="1800" b="1" i="1">
                            <a:effectLst/>
                            <a:ea typeface="Cambria" panose="02040503050406030204" pitchFamily="18" charset="0"/>
                            <a:cs typeface="Arial" panose="020B0604020202020204" pitchFamily="34" charset="0"/>
                          </a:rPr>
                          <m:t>𝟏</m:t>
                        </m:r>
                        <m:r>
                          <a:rPr lang="en-US" sz="1800" b="1">
                            <a:effectLst/>
                            <a:ea typeface="Cambria" panose="02040503050406030204" pitchFamily="18" charset="0"/>
                            <a:cs typeface="Arial" panose="020B0604020202020204" pitchFamily="34" charset="0"/>
                          </a:rPr>
                          <m:t>,</m:t>
                        </m:r>
                        <m:r>
                          <a:rPr lang="en-US" sz="1800" b="1" i="1">
                            <a:effectLst/>
                            <a:ea typeface="Cambria" panose="02040503050406030204" pitchFamily="18" charset="0"/>
                            <a:cs typeface="Arial" panose="020B0604020202020204" pitchFamily="34" charset="0"/>
                          </a:rPr>
                          <m:t>𝒊</m:t>
                        </m:r>
                      </m:sub>
                    </m:sSub>
                  </m:oMath>
                </a14:m>
                <a:r>
                  <a:rPr lang="en-US" sz="1800" b="1" dirty="0">
                    <a:effectLst/>
                    <a:ea typeface="Cambria" panose="02040503050406030204" pitchFamily="18" charset="0"/>
                    <a:cs typeface="Times New Roman" panose="02020603050405020304" pitchFamily="18" charset="0"/>
                  </a:rPr>
                  <a:t> </a:t>
                </a:r>
                <a:r>
                  <a:rPr lang="en-US" sz="1800" dirty="0">
                    <a:effectLst/>
                    <a:ea typeface="Cambria" panose="02040503050406030204" pitchFamily="18" charset="0"/>
                    <a:cs typeface="Times New Roman" panose="02020603050405020304" pitchFamily="18" charset="0"/>
                  </a:rPr>
                  <a:t>is the lagged age-adjusted mortality rate for each destination county </a:t>
                </a:r>
                <a14:m>
                  <m:oMath xmlns:m="http://schemas.openxmlformats.org/officeDocument/2006/math">
                    <m:r>
                      <a:rPr lang="en-US" sz="1800" i="1">
                        <a:effectLst/>
                        <a:ea typeface="Cambria" panose="02040503050406030204" pitchFamily="18" charset="0"/>
                        <a:cs typeface="Arial" panose="020B0604020202020204" pitchFamily="34" charset="0"/>
                      </a:rPr>
                      <m:t>𝑖</m:t>
                    </m:r>
                  </m:oMath>
                </a14:m>
                <a:r>
                  <a:rPr lang="en-US" sz="1800" dirty="0">
                    <a:effectLst/>
                    <a:ea typeface="Cambria" panose="02040503050406030204" pitchFamily="18" charset="0"/>
                    <a:cs typeface="Times New Roman" panose="02020603050405020304" pitchFamily="18" charset="0"/>
                  </a:rPr>
                  <a:t> at year </a:t>
                </a:r>
                <a14:m>
                  <m:oMath xmlns:m="http://schemas.openxmlformats.org/officeDocument/2006/math">
                    <m:r>
                      <a:rPr lang="en-US" sz="1800" i="1">
                        <a:effectLst/>
                        <a:ea typeface="Cambria" panose="02040503050406030204" pitchFamily="18" charset="0"/>
                        <a:cs typeface="Arial" panose="020B0604020202020204" pitchFamily="34" charset="0"/>
                      </a:rPr>
                      <m:t>𝑡</m:t>
                    </m:r>
                    <m:r>
                      <a:rPr lang="en-US" sz="1800" i="1">
                        <a:effectLst/>
                        <a:ea typeface="Cambria" panose="02040503050406030204" pitchFamily="18" charset="0"/>
                        <a:cs typeface="Arial" panose="020B0604020202020204" pitchFamily="34" charset="0"/>
                      </a:rPr>
                      <m:t>−1</m:t>
                    </m:r>
                  </m:oMath>
                </a14:m>
                <a:r>
                  <a:rPr lang="en-US" sz="1800" dirty="0">
                    <a:effectLst/>
                    <a:ea typeface="Cambria" panose="02040503050406030204" pitchFamily="18" charset="0"/>
                    <a:cs typeface="Times New Roman" panose="02020603050405020304" pitchFamily="18" charset="0"/>
                  </a:rPr>
                  <a:t>.</a:t>
                </a:r>
                <a:br>
                  <a:rPr lang="en-US" sz="1800" dirty="0">
                    <a:effectLst/>
                    <a:ea typeface="Cambria" panose="02040503050406030204" pitchFamily="18" charset="0"/>
                    <a:cs typeface="Times New Roman" panose="02020603050405020304" pitchFamily="18" charset="0"/>
                  </a:rPr>
                </a:br>
                <a14:m>
                  <m:oMath xmlns:m="http://schemas.openxmlformats.org/officeDocument/2006/math">
                    <m:sSub>
                      <m:sSubPr>
                        <m:ctrlPr>
                          <a:rPr lang="en-US" sz="1800" b="1" i="1">
                            <a:effectLst/>
                            <a:ea typeface="Cambria" panose="02040503050406030204" pitchFamily="18" charset="0"/>
                            <a:cs typeface="Arial" panose="020B0604020202020204" pitchFamily="34" charset="0"/>
                          </a:rPr>
                        </m:ctrlPr>
                      </m:sSubPr>
                      <m:e>
                        <m:r>
                          <a:rPr lang="en-US" sz="1800" b="1" i="1">
                            <a:effectLst/>
                            <a:ea typeface="Cambria" panose="02040503050406030204" pitchFamily="18" charset="0"/>
                            <a:cs typeface="Arial" panose="020B0604020202020204" pitchFamily="34" charset="0"/>
                          </a:rPr>
                          <m:t>𝝁</m:t>
                        </m:r>
                      </m:e>
                      <m:sub>
                        <m:r>
                          <a:rPr lang="en-US" sz="1800" b="1" i="1">
                            <a:effectLst/>
                            <a:ea typeface="Cambria" panose="02040503050406030204" pitchFamily="18" charset="0"/>
                            <a:cs typeface="Arial" panose="020B0604020202020204" pitchFamily="34" charset="0"/>
                          </a:rPr>
                          <m:t>𝒊</m:t>
                        </m:r>
                      </m:sub>
                    </m:sSub>
                  </m:oMath>
                </a14:m>
                <a:r>
                  <a:rPr lang="en-US" sz="1800" dirty="0">
                    <a:effectLst/>
                    <a:ea typeface="Cambria" panose="02040503050406030204" pitchFamily="18" charset="0"/>
                    <a:cs typeface="Times New Roman" panose="02020603050405020304" pitchFamily="18" charset="0"/>
                  </a:rPr>
                  <a:t> is a random intercept for each destination county </a:t>
                </a:r>
                <a14:m>
                  <m:oMath xmlns:m="http://schemas.openxmlformats.org/officeDocument/2006/math">
                    <m:r>
                      <a:rPr lang="en-US" sz="1800" i="1">
                        <a:effectLst/>
                        <a:ea typeface="Cambria" panose="02040503050406030204" pitchFamily="18" charset="0"/>
                        <a:cs typeface="Arial" panose="020B0604020202020204" pitchFamily="34" charset="0"/>
                      </a:rPr>
                      <m:t>𝑖</m:t>
                    </m:r>
                  </m:oMath>
                </a14:m>
                <a:r>
                  <a:rPr lang="en-US" sz="1800" dirty="0">
                    <a:effectLst/>
                    <a:ea typeface="Cambria" panose="02040503050406030204" pitchFamily="18" charset="0"/>
                    <a:cs typeface="Times New Roman" panose="02020603050405020304" pitchFamily="18" charset="0"/>
                  </a:rPr>
                  <a:t>.</a:t>
                </a:r>
                <a:br>
                  <a:rPr lang="en-US" sz="1800" dirty="0">
                    <a:effectLst/>
                    <a:ea typeface="Cambria" panose="02040503050406030204" pitchFamily="18" charset="0"/>
                    <a:cs typeface="Times New Roman" panose="02020603050405020304" pitchFamily="18" charset="0"/>
                  </a:rPr>
                </a:br>
                <a14:m>
                  <m:oMath xmlns:m="http://schemas.openxmlformats.org/officeDocument/2006/math">
                    <m:sSub>
                      <m:sSubPr>
                        <m:ctrlPr>
                          <a:rPr lang="en-US" sz="1800" b="1" i="1">
                            <a:effectLst/>
                            <a:ea typeface="Cambria" panose="02040503050406030204" pitchFamily="18" charset="0"/>
                            <a:cs typeface="Arial" panose="020B0604020202020204" pitchFamily="34" charset="0"/>
                          </a:rPr>
                        </m:ctrlPr>
                      </m:sSubPr>
                      <m:e>
                        <m:r>
                          <a:rPr lang="en-US" sz="1800" b="1" i="1">
                            <a:effectLst/>
                            <a:ea typeface="Cambria" panose="02040503050406030204" pitchFamily="18" charset="0"/>
                            <a:cs typeface="Arial" panose="020B0604020202020204" pitchFamily="34" charset="0"/>
                          </a:rPr>
                          <m:t>𝝊</m:t>
                        </m:r>
                      </m:e>
                      <m:sub>
                        <m:r>
                          <a:rPr lang="en-US" sz="1800" b="1" i="1">
                            <a:effectLst/>
                            <a:ea typeface="Cambria" panose="02040503050406030204" pitchFamily="18" charset="0"/>
                            <a:cs typeface="Arial" panose="020B0604020202020204" pitchFamily="34" charset="0"/>
                          </a:rPr>
                          <m:t>𝒊</m:t>
                        </m:r>
                      </m:sub>
                    </m:sSub>
                  </m:oMath>
                </a14:m>
                <a:r>
                  <a:rPr lang="en-US" sz="1800" b="1" dirty="0">
                    <a:effectLst/>
                    <a:ea typeface="Cambria" panose="02040503050406030204" pitchFamily="18" charset="0"/>
                    <a:cs typeface="Times New Roman" panose="02020603050405020304" pitchFamily="18" charset="0"/>
                  </a:rPr>
                  <a:t> </a:t>
                </a:r>
                <a:r>
                  <a:rPr lang="en-US" sz="1800" dirty="0">
                    <a:effectLst/>
                    <a:ea typeface="Cambria" panose="02040503050406030204" pitchFamily="18" charset="0"/>
                    <a:cs typeface="Times New Roman" panose="02020603050405020304" pitchFamily="18" charset="0"/>
                  </a:rPr>
                  <a:t>is a random slope for the effect of time </a:t>
                </a:r>
                <a14:m>
                  <m:oMath xmlns:m="http://schemas.openxmlformats.org/officeDocument/2006/math">
                    <m:r>
                      <a:rPr lang="en-US" sz="1800" i="1">
                        <a:effectLst/>
                        <a:ea typeface="Cambria" panose="02040503050406030204" pitchFamily="18" charset="0"/>
                        <a:cs typeface="Arial" panose="020B0604020202020204" pitchFamily="34" charset="0"/>
                      </a:rPr>
                      <m:t>𝑡</m:t>
                    </m:r>
                  </m:oMath>
                </a14:m>
                <a:r>
                  <a:rPr lang="en-US" sz="1800" dirty="0">
                    <a:effectLst/>
                    <a:ea typeface="Cambria" panose="02040503050406030204" pitchFamily="18" charset="0"/>
                    <a:cs typeface="Times New Roman" panose="02020603050405020304" pitchFamily="18" charset="0"/>
                  </a:rPr>
                  <a:t> on each county </a:t>
                </a:r>
                <a14:m>
                  <m:oMath xmlns:m="http://schemas.openxmlformats.org/officeDocument/2006/math">
                    <m:r>
                      <a:rPr lang="en-US" sz="1800" i="1">
                        <a:effectLst/>
                        <a:ea typeface="Cambria" panose="02040503050406030204" pitchFamily="18" charset="0"/>
                        <a:cs typeface="Arial" panose="020B0604020202020204" pitchFamily="34" charset="0"/>
                      </a:rPr>
                      <m:t>𝑖</m:t>
                    </m:r>
                  </m:oMath>
                </a14:m>
                <a:r>
                  <a:rPr lang="en-US" sz="1800" dirty="0">
                    <a:effectLst/>
                    <a:ea typeface="Cambria" panose="02040503050406030204" pitchFamily="18" charset="0"/>
                    <a:cs typeface="Times New Roman" panose="02020603050405020304" pitchFamily="18" charset="0"/>
                  </a:rPr>
                  <a:t>.</a:t>
                </a:r>
                <a:br>
                  <a:rPr lang="en-US" sz="1800" dirty="0">
                    <a:effectLst/>
                    <a:ea typeface="Cambria" panose="02040503050406030204" pitchFamily="18" charset="0"/>
                    <a:cs typeface="Times New Roman" panose="02020603050405020304" pitchFamily="18" charset="0"/>
                  </a:rPr>
                </a:br>
                <a14:m>
                  <m:oMath xmlns:m="http://schemas.openxmlformats.org/officeDocument/2006/math">
                    <m:sSub>
                      <m:sSubPr>
                        <m:ctrlPr>
                          <a:rPr lang="en-US" sz="1800" b="1" i="1">
                            <a:effectLst/>
                            <a:ea typeface="Cambria" panose="02040503050406030204" pitchFamily="18" charset="0"/>
                            <a:cs typeface="Arial" panose="020B0604020202020204" pitchFamily="34" charset="0"/>
                          </a:rPr>
                        </m:ctrlPr>
                      </m:sSubPr>
                      <m:e>
                        <m:r>
                          <a:rPr lang="en-US" sz="1800" b="1" i="1">
                            <a:effectLst/>
                            <a:ea typeface="Cambria" panose="02040503050406030204" pitchFamily="18" charset="0"/>
                            <a:cs typeface="Arial" panose="020B0604020202020204" pitchFamily="34" charset="0"/>
                          </a:rPr>
                          <m:t>𝝐</m:t>
                        </m:r>
                      </m:e>
                      <m:sub>
                        <m:r>
                          <a:rPr lang="en-US" sz="1800" b="1" i="1">
                            <a:effectLst/>
                            <a:ea typeface="Cambria" panose="02040503050406030204" pitchFamily="18" charset="0"/>
                            <a:cs typeface="Arial" panose="020B0604020202020204" pitchFamily="34" charset="0"/>
                          </a:rPr>
                          <m:t>𝒊𝒕</m:t>
                        </m:r>
                      </m:sub>
                    </m:sSub>
                  </m:oMath>
                </a14:m>
                <a:r>
                  <a:rPr lang="en-US" sz="1800" b="1" dirty="0">
                    <a:effectLst/>
                    <a:ea typeface="Cambria" panose="02040503050406030204" pitchFamily="18" charset="0"/>
                    <a:cs typeface="Times New Roman" panose="02020603050405020304" pitchFamily="18" charset="0"/>
                  </a:rPr>
                  <a:t> </a:t>
                </a:r>
                <a:r>
                  <a:rPr lang="en-US" sz="1800" dirty="0">
                    <a:effectLst/>
                    <a:ea typeface="Cambria" panose="02040503050406030204" pitchFamily="18" charset="0"/>
                    <a:cs typeface="Times New Roman" panose="02020603050405020304" pitchFamily="18" charset="0"/>
                  </a:rPr>
                  <a:t>represents an error term for each destination county </a:t>
                </a:r>
                <a14:m>
                  <m:oMath xmlns:m="http://schemas.openxmlformats.org/officeDocument/2006/math">
                    <m:r>
                      <a:rPr lang="en-US" sz="1800" i="1">
                        <a:effectLst/>
                        <a:ea typeface="Cambria" panose="02040503050406030204" pitchFamily="18" charset="0"/>
                        <a:cs typeface="Arial" panose="020B0604020202020204" pitchFamily="34" charset="0"/>
                      </a:rPr>
                      <m:t>𝑖</m:t>
                    </m:r>
                  </m:oMath>
                </a14:m>
                <a:r>
                  <a:rPr lang="en-US" sz="1800" dirty="0">
                    <a:effectLst/>
                    <a:ea typeface="Cambria" panose="02040503050406030204" pitchFamily="18" charset="0"/>
                    <a:cs typeface="Times New Roman" panose="02020603050405020304" pitchFamily="18" charset="0"/>
                  </a:rPr>
                  <a:t> at year </a:t>
                </a:r>
                <a14:m>
                  <m:oMath xmlns:m="http://schemas.openxmlformats.org/officeDocument/2006/math">
                    <m:r>
                      <a:rPr lang="en-US" sz="1800" i="1">
                        <a:effectLst/>
                        <a:ea typeface="Cambria" panose="02040503050406030204" pitchFamily="18" charset="0"/>
                        <a:cs typeface="Arial" panose="020B0604020202020204" pitchFamily="34" charset="0"/>
                      </a:rPr>
                      <m:t>𝑡</m:t>
                    </m:r>
                  </m:oMath>
                </a14:m>
                <a:r>
                  <a:rPr lang="en-US" sz="1800" dirty="0">
                    <a:effectLst/>
                    <a:ea typeface="Cambria" panose="02040503050406030204" pitchFamily="18" charset="0"/>
                    <a:cs typeface="Times New Roman" panose="02020603050405020304" pitchFamily="18" charset="0"/>
                  </a:rPr>
                  <a:t>.</a:t>
                </a:r>
                <a:br>
                  <a:rPr lang="en-US" sz="1800" dirty="0">
                    <a:effectLst/>
                    <a:ea typeface="Cambria" panose="02040503050406030204" pitchFamily="18" charset="0"/>
                    <a:cs typeface="Times New Roman" panose="02020603050405020304" pitchFamily="18" charset="0"/>
                  </a:rPr>
                </a:br>
                <a:endParaRPr lang="en-US" sz="1800" dirty="0"/>
              </a:p>
              <a:p>
                <a:r>
                  <a:rPr lang="en-US" sz="1800" dirty="0"/>
                  <a:t>Migration term: </a:t>
                </a:r>
              </a:p>
              <a:p>
                <a:endParaRPr lang="en-US" sz="1800" dirty="0"/>
              </a:p>
              <a:p>
                <a:pPr marL="0" marR="0">
                  <a:spcBef>
                    <a:spcPts val="900"/>
                  </a:spcBef>
                  <a:spcAft>
                    <a:spcPts val="900"/>
                  </a:spcAft>
                </a:pPr>
                <a14:m>
                  <m:oMathPara xmlns:m="http://schemas.openxmlformats.org/officeDocument/2006/math">
                    <m:oMathParaPr>
                      <m:jc m:val="centerGroup"/>
                    </m:oMathParaPr>
                    <m:oMath xmlns:m="http://schemas.openxmlformats.org/officeDocument/2006/math">
                      <m:r>
                        <a:rPr lang="en-US" sz="1800" i="1" smtClean="0">
                          <a:effectLst/>
                          <a:ea typeface="Cambria" panose="02040503050406030204" pitchFamily="18" charset="0"/>
                          <a:cs typeface="Arial" panose="020B0604020202020204" pitchFamily="34" charset="0"/>
                        </a:rPr>
                        <m:t>𝑚𝑖</m:t>
                      </m:r>
                      <m:sSub>
                        <m:sSubPr>
                          <m:ctrlPr>
                            <a:rPr lang="en-US" sz="1800" i="1">
                              <a:effectLst/>
                              <a:ea typeface="Cambria" panose="02040503050406030204" pitchFamily="18" charset="0"/>
                              <a:cs typeface="Arial" panose="020B0604020202020204" pitchFamily="34" charset="0"/>
                            </a:rPr>
                          </m:ctrlPr>
                        </m:sSubPr>
                        <m:e>
                          <m:r>
                            <a:rPr lang="en-US" sz="1800" i="1">
                              <a:effectLst/>
                              <a:ea typeface="Cambria" panose="02040503050406030204" pitchFamily="18" charset="0"/>
                              <a:cs typeface="Arial" panose="020B0604020202020204" pitchFamily="34" charset="0"/>
                            </a:rPr>
                            <m:t>𝑔</m:t>
                          </m:r>
                        </m:e>
                        <m:sub>
                          <m:r>
                            <a:rPr lang="en-US" sz="1800" i="1">
                              <a:effectLst/>
                              <a:ea typeface="Cambria" panose="02040503050406030204" pitchFamily="18" charset="0"/>
                              <a:cs typeface="Arial" panose="020B0604020202020204" pitchFamily="34" charset="0"/>
                            </a:rPr>
                            <m:t>𝑖𝑡</m:t>
                          </m:r>
                        </m:sub>
                      </m:sSub>
                      <m:r>
                        <a:rPr lang="en-US" sz="1800">
                          <a:effectLst/>
                          <a:ea typeface="Cambria" panose="02040503050406030204" pitchFamily="18" charset="0"/>
                          <a:cs typeface="Arial" panose="020B0604020202020204" pitchFamily="34" charset="0"/>
                        </a:rPr>
                        <m:t>=</m:t>
                      </m:r>
                      <m:f>
                        <m:fPr>
                          <m:ctrlPr>
                            <a:rPr lang="en-US" sz="1800" i="1">
                              <a:effectLst/>
                              <a:ea typeface="Cambria" panose="02040503050406030204" pitchFamily="18" charset="0"/>
                              <a:cs typeface="Arial" panose="020B0604020202020204" pitchFamily="34" charset="0"/>
                            </a:rPr>
                          </m:ctrlPr>
                        </m:fPr>
                        <m:num>
                          <m:nary>
                            <m:naryPr>
                              <m:chr m:val="∑"/>
                              <m:limLoc m:val="undOvr"/>
                              <m:ctrlPr>
                                <a:rPr lang="en-US" sz="1800" i="1">
                                  <a:effectLst/>
                                  <a:ea typeface="Cambria" panose="02040503050406030204" pitchFamily="18" charset="0"/>
                                  <a:cs typeface="Arial" panose="020B0604020202020204" pitchFamily="34" charset="0"/>
                                </a:rPr>
                              </m:ctrlPr>
                            </m:naryPr>
                            <m:sub>
                              <m:r>
                                <a:rPr lang="en-US" sz="1800" i="1">
                                  <a:effectLst/>
                                  <a:ea typeface="Cambria" panose="02040503050406030204" pitchFamily="18" charset="0"/>
                                  <a:cs typeface="Arial" panose="020B0604020202020204" pitchFamily="34" charset="0"/>
                                </a:rPr>
                                <m:t>𝑗</m:t>
                              </m:r>
                              <m:r>
                                <a:rPr lang="en-US" sz="1800">
                                  <a:effectLst/>
                                  <a:ea typeface="Cambria" panose="02040503050406030204" pitchFamily="18" charset="0"/>
                                  <a:cs typeface="Arial" panose="020B0604020202020204" pitchFamily="34" charset="0"/>
                                </a:rPr>
                                <m:t>≠</m:t>
                              </m:r>
                              <m:r>
                                <a:rPr lang="en-US" sz="1800" i="1">
                                  <a:effectLst/>
                                  <a:ea typeface="Cambria" panose="02040503050406030204" pitchFamily="18" charset="0"/>
                                  <a:cs typeface="Arial" panose="020B0604020202020204" pitchFamily="34" charset="0"/>
                                </a:rPr>
                                <m:t>𝑖</m:t>
                              </m:r>
                            </m:sub>
                            <m:sup>
                              <m:r>
                                <a:rPr lang="en-US" sz="1800" i="1">
                                  <a:effectLst/>
                                  <a:ea typeface="Cambria" panose="02040503050406030204" pitchFamily="18" charset="0"/>
                                  <a:cs typeface="Arial" panose="020B0604020202020204" pitchFamily="34" charset="0"/>
                                </a:rPr>
                                <m:t>​</m:t>
                              </m:r>
                            </m:sup>
                            <m:e>
                              <m:r>
                                <a:rPr lang="en-US" sz="1800" i="1">
                                  <a:effectLst/>
                                  <a:ea typeface="Cambria" panose="02040503050406030204" pitchFamily="18" charset="0"/>
                                  <a:cs typeface="Arial" panose="020B0604020202020204" pitchFamily="34" charset="0"/>
                                </a:rPr>
                                <m:t>𝑜</m:t>
                              </m:r>
                            </m:e>
                          </m:nary>
                          <m:r>
                            <a:rPr lang="en-US" sz="1800" i="1">
                              <a:effectLst/>
                              <a:ea typeface="Cambria" panose="02040503050406030204" pitchFamily="18" charset="0"/>
                              <a:cs typeface="Arial" panose="020B0604020202020204" pitchFamily="34" charset="0"/>
                            </a:rPr>
                            <m:t>𝑢</m:t>
                          </m:r>
                          <m:sSub>
                            <m:sSubPr>
                              <m:ctrlPr>
                                <a:rPr lang="en-US" sz="1800" i="1">
                                  <a:effectLst/>
                                  <a:ea typeface="Cambria" panose="02040503050406030204" pitchFamily="18" charset="0"/>
                                  <a:cs typeface="Arial" panose="020B0604020202020204" pitchFamily="34" charset="0"/>
                                </a:rPr>
                              </m:ctrlPr>
                            </m:sSubPr>
                            <m:e>
                              <m:r>
                                <a:rPr lang="en-US" sz="1800" i="1">
                                  <a:effectLst/>
                                  <a:ea typeface="Cambria" panose="02040503050406030204" pitchFamily="18" charset="0"/>
                                  <a:cs typeface="Arial" panose="020B0604020202020204" pitchFamily="34" charset="0"/>
                                </a:rPr>
                                <m:t>𝑡</m:t>
                              </m:r>
                            </m:e>
                            <m:sub>
                              <m:r>
                                <a:rPr lang="en-US" sz="1800" i="1">
                                  <a:effectLst/>
                                  <a:ea typeface="Cambria" panose="02040503050406030204" pitchFamily="18" charset="0"/>
                                  <a:cs typeface="Arial" panose="020B0604020202020204" pitchFamily="34" charset="0"/>
                                </a:rPr>
                                <m:t>𝑗𝑖𝑡</m:t>
                              </m:r>
                            </m:sub>
                          </m:sSub>
                          <m:sSub>
                            <m:sSubPr>
                              <m:ctrlPr>
                                <a:rPr lang="en-US" sz="1800" i="1">
                                  <a:effectLst/>
                                  <a:ea typeface="Cambria" panose="02040503050406030204" pitchFamily="18" charset="0"/>
                                  <a:cs typeface="Arial" panose="020B0604020202020204" pitchFamily="34" charset="0"/>
                                </a:rPr>
                              </m:ctrlPr>
                            </m:sSubPr>
                            <m:e>
                              <m:r>
                                <a:rPr lang="en-US" sz="1800" i="1">
                                  <a:effectLst/>
                                  <a:ea typeface="Cambria" panose="02040503050406030204" pitchFamily="18" charset="0"/>
                                  <a:cs typeface="Arial" panose="020B0604020202020204" pitchFamily="34" charset="0"/>
                                </a:rPr>
                                <m:t>𝑦</m:t>
                              </m:r>
                            </m:e>
                            <m:sub>
                              <m:r>
                                <a:rPr lang="en-US" sz="1800" i="1">
                                  <a:effectLst/>
                                  <a:ea typeface="Cambria" panose="02040503050406030204" pitchFamily="18" charset="0"/>
                                  <a:cs typeface="Arial" panose="020B0604020202020204" pitchFamily="34" charset="0"/>
                                </a:rPr>
                                <m:t>𝑗</m:t>
                              </m:r>
                              <m:r>
                                <a:rPr lang="en-US" sz="1800">
                                  <a:effectLst/>
                                  <a:ea typeface="Cambria" panose="02040503050406030204" pitchFamily="18" charset="0"/>
                                  <a:cs typeface="Arial" panose="020B0604020202020204" pitchFamily="34" charset="0"/>
                                </a:rPr>
                                <m:t>,</m:t>
                              </m:r>
                              <m:r>
                                <a:rPr lang="en-US" sz="1800" i="1">
                                  <a:effectLst/>
                                  <a:ea typeface="Cambria" panose="02040503050406030204" pitchFamily="18" charset="0"/>
                                  <a:cs typeface="Arial" panose="020B0604020202020204" pitchFamily="34" charset="0"/>
                                </a:rPr>
                                <m:t>𝑡</m:t>
                              </m:r>
                              <m:r>
                                <a:rPr lang="en-US" sz="1800" i="1">
                                  <a:effectLst/>
                                  <a:ea typeface="Cambria" panose="02040503050406030204" pitchFamily="18" charset="0"/>
                                  <a:cs typeface="Arial" panose="020B0604020202020204" pitchFamily="34" charset="0"/>
                                </a:rPr>
                                <m:t>−1</m:t>
                              </m:r>
                            </m:sub>
                          </m:sSub>
                          <m:r>
                            <a:rPr lang="en-US" sz="1800">
                              <a:effectLst/>
                              <a:ea typeface="Cambria" panose="02040503050406030204" pitchFamily="18" charset="0"/>
                              <a:cs typeface="Arial" panose="020B0604020202020204" pitchFamily="34" charset="0"/>
                            </a:rPr>
                            <m:t>+</m:t>
                          </m:r>
                          <m:sSub>
                            <m:sSubPr>
                              <m:ctrlPr>
                                <a:rPr lang="en-US" sz="1800" i="1">
                                  <a:effectLst/>
                                  <a:ea typeface="Cambria" panose="02040503050406030204" pitchFamily="18" charset="0"/>
                                  <a:cs typeface="Arial" panose="020B0604020202020204" pitchFamily="34" charset="0"/>
                                </a:rPr>
                              </m:ctrlPr>
                            </m:sSubPr>
                            <m:e>
                              <m:r>
                                <a:rPr lang="en-US" sz="1800" i="1">
                                  <a:effectLst/>
                                  <a:ea typeface="Cambria" panose="02040503050406030204" pitchFamily="18" charset="0"/>
                                  <a:cs typeface="Arial" panose="020B0604020202020204" pitchFamily="34" charset="0"/>
                                </a:rPr>
                                <m:t>𝑦</m:t>
                              </m:r>
                            </m:e>
                            <m:sub>
                              <m:r>
                                <a:rPr lang="en-US" sz="1800" i="1">
                                  <a:effectLst/>
                                  <a:ea typeface="Cambria" panose="02040503050406030204" pitchFamily="18" charset="0"/>
                                  <a:cs typeface="Arial" panose="020B0604020202020204" pitchFamily="34" charset="0"/>
                                </a:rPr>
                                <m:t>𝑖</m:t>
                              </m:r>
                              <m:r>
                                <a:rPr lang="en-US" sz="1800">
                                  <a:effectLst/>
                                  <a:ea typeface="Cambria" panose="02040503050406030204" pitchFamily="18" charset="0"/>
                                  <a:cs typeface="Arial" panose="020B0604020202020204" pitchFamily="34" charset="0"/>
                                </a:rPr>
                                <m:t>,</m:t>
                              </m:r>
                              <m:r>
                                <a:rPr lang="en-US" sz="1800" i="1">
                                  <a:effectLst/>
                                  <a:ea typeface="Cambria" panose="02040503050406030204" pitchFamily="18" charset="0"/>
                                  <a:cs typeface="Arial" panose="020B0604020202020204" pitchFamily="34" charset="0"/>
                                </a:rPr>
                                <m:t>𝑡</m:t>
                              </m:r>
                              <m:r>
                                <a:rPr lang="en-US" sz="1800" i="1">
                                  <a:effectLst/>
                                  <a:ea typeface="Cambria" panose="02040503050406030204" pitchFamily="18" charset="0"/>
                                  <a:cs typeface="Arial" panose="020B0604020202020204" pitchFamily="34" charset="0"/>
                                </a:rPr>
                                <m:t>−1</m:t>
                              </m:r>
                            </m:sub>
                          </m:sSub>
                          <m:d>
                            <m:dPr>
                              <m:ctrlPr>
                                <a:rPr lang="en-US" sz="1800" i="1">
                                  <a:effectLst/>
                                  <a:ea typeface="Cambria" panose="02040503050406030204" pitchFamily="18" charset="0"/>
                                  <a:cs typeface="Arial" panose="020B0604020202020204" pitchFamily="34" charset="0"/>
                                </a:rPr>
                              </m:ctrlPr>
                            </m:dPr>
                            <m:e>
                              <m:r>
                                <a:rPr lang="en-US" sz="1800" i="1">
                                  <a:effectLst/>
                                  <a:ea typeface="Cambria" panose="02040503050406030204" pitchFamily="18" charset="0"/>
                                  <a:cs typeface="Arial" panose="020B0604020202020204" pitchFamily="34" charset="0"/>
                                </a:rPr>
                                <m:t>𝑝𝑜</m:t>
                              </m:r>
                              <m:sSub>
                                <m:sSubPr>
                                  <m:ctrlPr>
                                    <a:rPr lang="en-US" sz="1800" i="1">
                                      <a:effectLst/>
                                      <a:ea typeface="Cambria" panose="02040503050406030204" pitchFamily="18" charset="0"/>
                                      <a:cs typeface="Arial" panose="020B0604020202020204" pitchFamily="34" charset="0"/>
                                    </a:rPr>
                                  </m:ctrlPr>
                                </m:sSubPr>
                                <m:e>
                                  <m:r>
                                    <a:rPr lang="en-US" sz="1800" i="1">
                                      <a:effectLst/>
                                      <a:ea typeface="Cambria" panose="02040503050406030204" pitchFamily="18" charset="0"/>
                                      <a:cs typeface="Arial" panose="020B0604020202020204" pitchFamily="34" charset="0"/>
                                    </a:rPr>
                                    <m:t>𝑝</m:t>
                                  </m:r>
                                </m:e>
                                <m:sub>
                                  <m:r>
                                    <a:rPr lang="en-US" sz="1800" i="1">
                                      <a:effectLst/>
                                      <a:ea typeface="Cambria" panose="02040503050406030204" pitchFamily="18" charset="0"/>
                                      <a:cs typeface="Arial" panose="020B0604020202020204" pitchFamily="34" charset="0"/>
                                    </a:rPr>
                                    <m:t>𝑖</m:t>
                                  </m:r>
                                  <m:r>
                                    <a:rPr lang="en-US" sz="1800">
                                      <a:effectLst/>
                                      <a:ea typeface="Cambria" panose="02040503050406030204" pitchFamily="18" charset="0"/>
                                      <a:cs typeface="Arial" panose="020B0604020202020204" pitchFamily="34" charset="0"/>
                                    </a:rPr>
                                    <m:t>,</m:t>
                                  </m:r>
                                  <m:r>
                                    <a:rPr lang="en-US" sz="1800" i="1">
                                      <a:effectLst/>
                                      <a:ea typeface="Cambria" panose="02040503050406030204" pitchFamily="18" charset="0"/>
                                      <a:cs typeface="Arial" panose="020B0604020202020204" pitchFamily="34" charset="0"/>
                                    </a:rPr>
                                    <m:t>𝑡</m:t>
                                  </m:r>
                                  <m:r>
                                    <a:rPr lang="en-US" sz="1800" i="1">
                                      <a:effectLst/>
                                      <a:ea typeface="Cambria" panose="02040503050406030204" pitchFamily="18" charset="0"/>
                                      <a:cs typeface="Arial" panose="020B0604020202020204" pitchFamily="34" charset="0"/>
                                    </a:rPr>
                                    <m:t>−1</m:t>
                                  </m:r>
                                </m:sub>
                              </m:sSub>
                              <m:r>
                                <a:rPr lang="en-US" sz="1800" i="1">
                                  <a:effectLst/>
                                  <a:ea typeface="Cambria" panose="02040503050406030204" pitchFamily="18" charset="0"/>
                                  <a:cs typeface="Arial" panose="020B0604020202020204" pitchFamily="34" charset="0"/>
                                </a:rPr>
                                <m:t>−</m:t>
                              </m:r>
                              <m:nary>
                                <m:naryPr>
                                  <m:chr m:val="∑"/>
                                  <m:limLoc m:val="undOvr"/>
                                  <m:ctrlPr>
                                    <a:rPr lang="en-US" sz="1800" i="1">
                                      <a:effectLst/>
                                      <a:ea typeface="Cambria" panose="02040503050406030204" pitchFamily="18" charset="0"/>
                                      <a:cs typeface="Arial" panose="020B0604020202020204" pitchFamily="34" charset="0"/>
                                    </a:rPr>
                                  </m:ctrlPr>
                                </m:naryPr>
                                <m:sub>
                                  <m:r>
                                    <a:rPr lang="en-US" sz="1800" i="1">
                                      <a:effectLst/>
                                      <a:ea typeface="Cambria" panose="02040503050406030204" pitchFamily="18" charset="0"/>
                                      <a:cs typeface="Arial" panose="020B0604020202020204" pitchFamily="34" charset="0"/>
                                    </a:rPr>
                                    <m:t>𝑗</m:t>
                                  </m:r>
                                  <m:r>
                                    <a:rPr lang="en-US" sz="1800">
                                      <a:effectLst/>
                                      <a:ea typeface="Cambria" panose="02040503050406030204" pitchFamily="18" charset="0"/>
                                      <a:cs typeface="Arial" panose="020B0604020202020204" pitchFamily="34" charset="0"/>
                                    </a:rPr>
                                    <m:t>≠</m:t>
                                  </m:r>
                                  <m:r>
                                    <a:rPr lang="en-US" sz="1800" i="1">
                                      <a:effectLst/>
                                      <a:ea typeface="Cambria" panose="02040503050406030204" pitchFamily="18" charset="0"/>
                                      <a:cs typeface="Arial" panose="020B0604020202020204" pitchFamily="34" charset="0"/>
                                    </a:rPr>
                                    <m:t>𝑖</m:t>
                                  </m:r>
                                </m:sub>
                                <m:sup>
                                  <m:r>
                                    <a:rPr lang="en-US" sz="1800" i="1">
                                      <a:effectLst/>
                                      <a:ea typeface="Cambria" panose="02040503050406030204" pitchFamily="18" charset="0"/>
                                      <a:cs typeface="Arial" panose="020B0604020202020204" pitchFamily="34" charset="0"/>
                                    </a:rPr>
                                    <m:t>​</m:t>
                                  </m:r>
                                </m:sup>
                                <m:e>
                                  <m:r>
                                    <a:rPr lang="en-US" sz="1800" i="1">
                                      <a:effectLst/>
                                      <a:ea typeface="Cambria" panose="02040503050406030204" pitchFamily="18" charset="0"/>
                                      <a:cs typeface="Arial" panose="020B0604020202020204" pitchFamily="34" charset="0"/>
                                    </a:rPr>
                                    <m:t>𝑜</m:t>
                                  </m:r>
                                </m:e>
                              </m:nary>
                              <m:r>
                                <a:rPr lang="en-US" sz="1800" i="1">
                                  <a:effectLst/>
                                  <a:ea typeface="Cambria" panose="02040503050406030204" pitchFamily="18" charset="0"/>
                                  <a:cs typeface="Arial" panose="020B0604020202020204" pitchFamily="34" charset="0"/>
                                </a:rPr>
                                <m:t>𝑢</m:t>
                              </m:r>
                              <m:sSub>
                                <m:sSubPr>
                                  <m:ctrlPr>
                                    <a:rPr lang="en-US" sz="1800" i="1">
                                      <a:effectLst/>
                                      <a:ea typeface="Cambria" panose="02040503050406030204" pitchFamily="18" charset="0"/>
                                      <a:cs typeface="Arial" panose="020B0604020202020204" pitchFamily="34" charset="0"/>
                                    </a:rPr>
                                  </m:ctrlPr>
                                </m:sSubPr>
                                <m:e>
                                  <m:r>
                                    <a:rPr lang="en-US" sz="1800" i="1">
                                      <a:effectLst/>
                                      <a:ea typeface="Cambria" panose="02040503050406030204" pitchFamily="18" charset="0"/>
                                      <a:cs typeface="Arial" panose="020B0604020202020204" pitchFamily="34" charset="0"/>
                                    </a:rPr>
                                    <m:t>𝑡</m:t>
                                  </m:r>
                                </m:e>
                                <m:sub>
                                  <m:r>
                                    <a:rPr lang="en-US" sz="1800" i="1">
                                      <a:effectLst/>
                                      <a:ea typeface="Cambria" panose="02040503050406030204" pitchFamily="18" charset="0"/>
                                      <a:cs typeface="Arial" panose="020B0604020202020204" pitchFamily="34" charset="0"/>
                                    </a:rPr>
                                    <m:t>𝑖𝑗𝑡</m:t>
                                  </m:r>
                                </m:sub>
                              </m:sSub>
                            </m:e>
                          </m:d>
                        </m:num>
                        <m:den>
                          <m:nary>
                            <m:naryPr>
                              <m:chr m:val="∑"/>
                              <m:limLoc m:val="undOvr"/>
                              <m:ctrlPr>
                                <a:rPr lang="en-US" sz="1800" i="1">
                                  <a:effectLst/>
                                  <a:ea typeface="Cambria" panose="02040503050406030204" pitchFamily="18" charset="0"/>
                                  <a:cs typeface="Arial" panose="020B0604020202020204" pitchFamily="34" charset="0"/>
                                </a:rPr>
                              </m:ctrlPr>
                            </m:naryPr>
                            <m:sub>
                              <m:r>
                                <a:rPr lang="en-US" sz="1800" i="1">
                                  <a:effectLst/>
                                  <a:ea typeface="Cambria" panose="02040503050406030204" pitchFamily="18" charset="0"/>
                                  <a:cs typeface="Arial" panose="020B0604020202020204" pitchFamily="34" charset="0"/>
                                </a:rPr>
                                <m:t>𝑗</m:t>
                              </m:r>
                              <m:r>
                                <a:rPr lang="en-US" sz="1800">
                                  <a:effectLst/>
                                  <a:ea typeface="Cambria" panose="02040503050406030204" pitchFamily="18" charset="0"/>
                                  <a:cs typeface="Arial" panose="020B0604020202020204" pitchFamily="34" charset="0"/>
                                </a:rPr>
                                <m:t>≠</m:t>
                              </m:r>
                              <m:r>
                                <a:rPr lang="en-US" sz="1800" i="1">
                                  <a:effectLst/>
                                  <a:ea typeface="Cambria" panose="02040503050406030204" pitchFamily="18" charset="0"/>
                                  <a:cs typeface="Arial" panose="020B0604020202020204" pitchFamily="34" charset="0"/>
                                </a:rPr>
                                <m:t>𝑖</m:t>
                              </m:r>
                            </m:sub>
                            <m:sup>
                              <m:r>
                                <a:rPr lang="en-US" sz="1800" i="1">
                                  <a:effectLst/>
                                  <a:ea typeface="Cambria" panose="02040503050406030204" pitchFamily="18" charset="0"/>
                                  <a:cs typeface="Arial" panose="020B0604020202020204" pitchFamily="34" charset="0"/>
                                </a:rPr>
                                <m:t>​</m:t>
                              </m:r>
                            </m:sup>
                            <m:e>
                              <m:r>
                                <a:rPr lang="en-US" sz="1800" i="1">
                                  <a:effectLst/>
                                  <a:ea typeface="Cambria" panose="02040503050406030204" pitchFamily="18" charset="0"/>
                                  <a:cs typeface="Arial" panose="020B0604020202020204" pitchFamily="34" charset="0"/>
                                </a:rPr>
                                <m:t>𝑜</m:t>
                              </m:r>
                            </m:e>
                          </m:nary>
                          <m:r>
                            <a:rPr lang="en-US" sz="1800" i="1">
                              <a:effectLst/>
                              <a:ea typeface="Cambria" panose="02040503050406030204" pitchFamily="18" charset="0"/>
                              <a:cs typeface="Arial" panose="020B0604020202020204" pitchFamily="34" charset="0"/>
                            </a:rPr>
                            <m:t>𝑢</m:t>
                          </m:r>
                          <m:sSub>
                            <m:sSubPr>
                              <m:ctrlPr>
                                <a:rPr lang="en-US" sz="1800" i="1">
                                  <a:effectLst/>
                                  <a:ea typeface="Cambria" panose="02040503050406030204" pitchFamily="18" charset="0"/>
                                  <a:cs typeface="Arial" panose="020B0604020202020204" pitchFamily="34" charset="0"/>
                                </a:rPr>
                              </m:ctrlPr>
                            </m:sSubPr>
                            <m:e>
                              <m:r>
                                <a:rPr lang="en-US" sz="1800" i="1">
                                  <a:effectLst/>
                                  <a:ea typeface="Cambria" panose="02040503050406030204" pitchFamily="18" charset="0"/>
                                  <a:cs typeface="Arial" panose="020B0604020202020204" pitchFamily="34" charset="0"/>
                                </a:rPr>
                                <m:t>𝑡</m:t>
                              </m:r>
                            </m:e>
                            <m:sub>
                              <m:r>
                                <a:rPr lang="en-US" sz="1800" i="1">
                                  <a:effectLst/>
                                  <a:ea typeface="Cambria" panose="02040503050406030204" pitchFamily="18" charset="0"/>
                                  <a:cs typeface="Arial" panose="020B0604020202020204" pitchFamily="34" charset="0"/>
                                </a:rPr>
                                <m:t>𝑖𝑗𝑡</m:t>
                              </m:r>
                            </m:sub>
                          </m:sSub>
                          <m:r>
                            <a:rPr lang="en-US" sz="1800">
                              <a:effectLst/>
                              <a:ea typeface="Cambria" panose="02040503050406030204" pitchFamily="18" charset="0"/>
                              <a:cs typeface="Arial" panose="020B0604020202020204" pitchFamily="34" charset="0"/>
                            </a:rPr>
                            <m:t>+</m:t>
                          </m:r>
                          <m:d>
                            <m:dPr>
                              <m:ctrlPr>
                                <a:rPr lang="en-US" sz="1800" i="1">
                                  <a:effectLst/>
                                  <a:ea typeface="Cambria" panose="02040503050406030204" pitchFamily="18" charset="0"/>
                                  <a:cs typeface="Arial" panose="020B0604020202020204" pitchFamily="34" charset="0"/>
                                </a:rPr>
                              </m:ctrlPr>
                            </m:dPr>
                            <m:e>
                              <m:r>
                                <a:rPr lang="en-US" sz="1800" i="1">
                                  <a:effectLst/>
                                  <a:ea typeface="Cambria" panose="02040503050406030204" pitchFamily="18" charset="0"/>
                                  <a:cs typeface="Arial" panose="020B0604020202020204" pitchFamily="34" charset="0"/>
                                </a:rPr>
                                <m:t>𝑝𝑜</m:t>
                              </m:r>
                              <m:sSub>
                                <m:sSubPr>
                                  <m:ctrlPr>
                                    <a:rPr lang="en-US" sz="1800" i="1">
                                      <a:effectLst/>
                                      <a:ea typeface="Cambria" panose="02040503050406030204" pitchFamily="18" charset="0"/>
                                      <a:cs typeface="Arial" panose="020B0604020202020204" pitchFamily="34" charset="0"/>
                                    </a:rPr>
                                  </m:ctrlPr>
                                </m:sSubPr>
                                <m:e>
                                  <m:r>
                                    <a:rPr lang="en-US" sz="1800" i="1">
                                      <a:effectLst/>
                                      <a:ea typeface="Cambria" panose="02040503050406030204" pitchFamily="18" charset="0"/>
                                      <a:cs typeface="Arial" panose="020B0604020202020204" pitchFamily="34" charset="0"/>
                                    </a:rPr>
                                    <m:t>𝑝</m:t>
                                  </m:r>
                                </m:e>
                                <m:sub>
                                  <m:r>
                                    <a:rPr lang="en-US" sz="1800" i="1">
                                      <a:effectLst/>
                                      <a:ea typeface="Cambria" panose="02040503050406030204" pitchFamily="18" charset="0"/>
                                      <a:cs typeface="Arial" panose="020B0604020202020204" pitchFamily="34" charset="0"/>
                                    </a:rPr>
                                    <m:t>𝑖</m:t>
                                  </m:r>
                                  <m:r>
                                    <a:rPr lang="en-US" sz="1800">
                                      <a:effectLst/>
                                      <a:ea typeface="Cambria" panose="02040503050406030204" pitchFamily="18" charset="0"/>
                                      <a:cs typeface="Arial" panose="020B0604020202020204" pitchFamily="34" charset="0"/>
                                    </a:rPr>
                                    <m:t>,</m:t>
                                  </m:r>
                                  <m:r>
                                    <a:rPr lang="en-US" sz="1800" i="1">
                                      <a:effectLst/>
                                      <a:ea typeface="Cambria" panose="02040503050406030204" pitchFamily="18" charset="0"/>
                                      <a:cs typeface="Arial" panose="020B0604020202020204" pitchFamily="34" charset="0"/>
                                    </a:rPr>
                                    <m:t>𝑡</m:t>
                                  </m:r>
                                  <m:r>
                                    <a:rPr lang="en-US" sz="1800" i="1">
                                      <a:effectLst/>
                                      <a:ea typeface="Cambria" panose="02040503050406030204" pitchFamily="18" charset="0"/>
                                      <a:cs typeface="Arial" panose="020B0604020202020204" pitchFamily="34" charset="0"/>
                                    </a:rPr>
                                    <m:t>−1</m:t>
                                  </m:r>
                                </m:sub>
                              </m:sSub>
                              <m:r>
                                <a:rPr lang="en-US" sz="1800" i="1">
                                  <a:effectLst/>
                                  <a:ea typeface="Cambria" panose="02040503050406030204" pitchFamily="18" charset="0"/>
                                  <a:cs typeface="Arial" panose="020B0604020202020204" pitchFamily="34" charset="0"/>
                                </a:rPr>
                                <m:t>−</m:t>
                              </m:r>
                              <m:nary>
                                <m:naryPr>
                                  <m:chr m:val="∑"/>
                                  <m:limLoc m:val="undOvr"/>
                                  <m:ctrlPr>
                                    <a:rPr lang="en-US" sz="1800" i="1">
                                      <a:effectLst/>
                                      <a:ea typeface="Cambria" panose="02040503050406030204" pitchFamily="18" charset="0"/>
                                      <a:cs typeface="Arial" panose="020B0604020202020204" pitchFamily="34" charset="0"/>
                                    </a:rPr>
                                  </m:ctrlPr>
                                </m:naryPr>
                                <m:sub>
                                  <m:r>
                                    <a:rPr lang="en-US" sz="1800" i="1">
                                      <a:effectLst/>
                                      <a:ea typeface="Cambria" panose="02040503050406030204" pitchFamily="18" charset="0"/>
                                      <a:cs typeface="Arial" panose="020B0604020202020204" pitchFamily="34" charset="0"/>
                                    </a:rPr>
                                    <m:t>𝑗</m:t>
                                  </m:r>
                                  <m:r>
                                    <a:rPr lang="en-US" sz="1800">
                                      <a:effectLst/>
                                      <a:ea typeface="Cambria" panose="02040503050406030204" pitchFamily="18" charset="0"/>
                                      <a:cs typeface="Arial" panose="020B0604020202020204" pitchFamily="34" charset="0"/>
                                    </a:rPr>
                                    <m:t>≠</m:t>
                                  </m:r>
                                  <m:r>
                                    <a:rPr lang="en-US" sz="1800" i="1">
                                      <a:effectLst/>
                                      <a:ea typeface="Cambria" panose="02040503050406030204" pitchFamily="18" charset="0"/>
                                      <a:cs typeface="Arial" panose="020B0604020202020204" pitchFamily="34" charset="0"/>
                                    </a:rPr>
                                    <m:t>𝑖</m:t>
                                  </m:r>
                                </m:sub>
                                <m:sup>
                                  <m:r>
                                    <a:rPr lang="en-US" sz="1800" i="1">
                                      <a:effectLst/>
                                      <a:ea typeface="Cambria" panose="02040503050406030204" pitchFamily="18" charset="0"/>
                                      <a:cs typeface="Arial" panose="020B0604020202020204" pitchFamily="34" charset="0"/>
                                    </a:rPr>
                                    <m:t>​</m:t>
                                  </m:r>
                                </m:sup>
                                <m:e>
                                  <m:r>
                                    <a:rPr lang="en-US" sz="1800" i="1">
                                      <a:effectLst/>
                                      <a:ea typeface="Cambria" panose="02040503050406030204" pitchFamily="18" charset="0"/>
                                      <a:cs typeface="Arial" panose="020B0604020202020204" pitchFamily="34" charset="0"/>
                                    </a:rPr>
                                    <m:t>𝑜</m:t>
                                  </m:r>
                                </m:e>
                              </m:nary>
                              <m:r>
                                <a:rPr lang="en-US" sz="1800" i="1">
                                  <a:effectLst/>
                                  <a:ea typeface="Cambria" panose="02040503050406030204" pitchFamily="18" charset="0"/>
                                  <a:cs typeface="Arial" panose="020B0604020202020204" pitchFamily="34" charset="0"/>
                                </a:rPr>
                                <m:t>𝑢</m:t>
                              </m:r>
                              <m:sSub>
                                <m:sSubPr>
                                  <m:ctrlPr>
                                    <a:rPr lang="en-US" sz="1800" i="1">
                                      <a:effectLst/>
                                      <a:ea typeface="Cambria" panose="02040503050406030204" pitchFamily="18" charset="0"/>
                                      <a:cs typeface="Arial" panose="020B0604020202020204" pitchFamily="34" charset="0"/>
                                    </a:rPr>
                                  </m:ctrlPr>
                                </m:sSubPr>
                                <m:e>
                                  <m:r>
                                    <a:rPr lang="en-US" sz="1800" i="1">
                                      <a:effectLst/>
                                      <a:ea typeface="Cambria" panose="02040503050406030204" pitchFamily="18" charset="0"/>
                                      <a:cs typeface="Arial" panose="020B0604020202020204" pitchFamily="34" charset="0"/>
                                    </a:rPr>
                                    <m:t>𝑡</m:t>
                                  </m:r>
                                </m:e>
                                <m:sub>
                                  <m:r>
                                    <a:rPr lang="en-US" sz="1800" i="1">
                                      <a:effectLst/>
                                      <a:ea typeface="Cambria" panose="02040503050406030204" pitchFamily="18" charset="0"/>
                                      <a:cs typeface="Arial" panose="020B0604020202020204" pitchFamily="34" charset="0"/>
                                    </a:rPr>
                                    <m:t>𝑖𝑗𝑡</m:t>
                                  </m:r>
                                </m:sub>
                              </m:sSub>
                            </m:e>
                          </m:d>
                        </m:den>
                      </m:f>
                    </m:oMath>
                  </m:oMathPara>
                </a14:m>
                <a:endParaRPr lang="en-US" sz="1800" dirty="0">
                  <a:effectLst/>
                  <a:ea typeface="Cambria" panose="02040503050406030204" pitchFamily="18" charset="0"/>
                  <a:cs typeface="Times New Roman" panose="02020603050405020304" pitchFamily="18" charset="0"/>
                </a:endParaRPr>
              </a:p>
              <a:p>
                <a:pPr marL="0" marR="0">
                  <a:spcBef>
                    <a:spcPts val="0"/>
                  </a:spcBef>
                </a:pPr>
                <a:r>
                  <a:rPr lang="en-US" sz="1800" dirty="0">
                    <a:effectLst/>
                    <a:ea typeface="Cambria" panose="02040503050406030204" pitchFamily="18" charset="0"/>
                    <a:cs typeface="Times New Roman" panose="02020603050405020304" pitchFamily="18" charset="0"/>
                  </a:rPr>
                  <a:t>Where:</a:t>
                </a:r>
              </a:p>
              <a:p>
                <a:pPr lvl="1">
                  <a:spcBef>
                    <a:spcPts val="900"/>
                  </a:spcBef>
                  <a:spcAft>
                    <a:spcPts val="900"/>
                  </a:spcAft>
                </a:pPr>
                <a14:m>
                  <m:oMath xmlns:m="http://schemas.openxmlformats.org/officeDocument/2006/math">
                    <m:sSub>
                      <m:sSubPr>
                        <m:ctrlPr>
                          <a:rPr lang="en-US" sz="1800" b="1" i="1" smtClean="0">
                            <a:effectLst/>
                            <a:ea typeface="Cambria" panose="02040503050406030204" pitchFamily="18" charset="0"/>
                            <a:cs typeface="Arial" panose="020B0604020202020204" pitchFamily="34" charset="0"/>
                          </a:rPr>
                        </m:ctrlPr>
                      </m:sSubPr>
                      <m:e>
                        <m:r>
                          <a:rPr lang="en-US" sz="1800" b="1" i="1">
                            <a:effectLst/>
                            <a:ea typeface="Cambria" panose="02040503050406030204" pitchFamily="18" charset="0"/>
                            <a:cs typeface="Arial" panose="020B0604020202020204" pitchFamily="34" charset="0"/>
                          </a:rPr>
                          <m:t>𝒚</m:t>
                        </m:r>
                      </m:e>
                      <m:sub>
                        <m:r>
                          <a:rPr lang="en-US" sz="1800" b="1" i="1">
                            <a:effectLst/>
                            <a:ea typeface="Cambria" panose="02040503050406030204" pitchFamily="18" charset="0"/>
                            <a:cs typeface="Arial" panose="020B0604020202020204" pitchFamily="34" charset="0"/>
                          </a:rPr>
                          <m:t>𝒊𝒕</m:t>
                        </m:r>
                      </m:sub>
                    </m:sSub>
                  </m:oMath>
                </a14:m>
                <a:r>
                  <a:rPr lang="en-US" sz="1800" dirty="0">
                    <a:effectLst/>
                    <a:ea typeface="Cambria" panose="02040503050406030204" pitchFamily="18" charset="0"/>
                    <a:cs typeface="Times New Roman" panose="02020603050405020304" pitchFamily="18" charset="0"/>
                  </a:rPr>
                  <a:t> is defined above</a:t>
                </a:r>
                <a:br>
                  <a:rPr lang="en-US" sz="1800" dirty="0">
                    <a:effectLst/>
                    <a:ea typeface="Cambria" panose="02040503050406030204" pitchFamily="18" charset="0"/>
                    <a:cs typeface="Times New Roman" panose="02020603050405020304" pitchFamily="18" charset="0"/>
                  </a:rPr>
                </a:br>
                <a14:m>
                  <m:oMath xmlns:m="http://schemas.openxmlformats.org/officeDocument/2006/math">
                    <m:r>
                      <a:rPr lang="en-US" sz="1800" b="1" i="1">
                        <a:effectLst/>
                        <a:ea typeface="Cambria" panose="02040503050406030204" pitchFamily="18" charset="0"/>
                        <a:cs typeface="Arial" panose="020B0604020202020204" pitchFamily="34" charset="0"/>
                      </a:rPr>
                      <m:t>𝒐𝒖</m:t>
                    </m:r>
                    <m:sSub>
                      <m:sSubPr>
                        <m:ctrlPr>
                          <a:rPr lang="en-US" sz="1800" b="1" i="1">
                            <a:effectLst/>
                            <a:ea typeface="Cambria" panose="02040503050406030204" pitchFamily="18" charset="0"/>
                            <a:cs typeface="Arial" panose="020B0604020202020204" pitchFamily="34" charset="0"/>
                          </a:rPr>
                        </m:ctrlPr>
                      </m:sSubPr>
                      <m:e>
                        <m:r>
                          <a:rPr lang="en-US" sz="1800" b="1" i="1">
                            <a:effectLst/>
                            <a:ea typeface="Cambria" panose="02040503050406030204" pitchFamily="18" charset="0"/>
                            <a:cs typeface="Arial" panose="020B0604020202020204" pitchFamily="34" charset="0"/>
                          </a:rPr>
                          <m:t>𝒕</m:t>
                        </m:r>
                      </m:e>
                      <m:sub>
                        <m:r>
                          <a:rPr lang="en-US" sz="1800" b="1" i="1">
                            <a:effectLst/>
                            <a:ea typeface="Cambria" panose="02040503050406030204" pitchFamily="18" charset="0"/>
                            <a:cs typeface="Arial" panose="020B0604020202020204" pitchFamily="34" charset="0"/>
                          </a:rPr>
                          <m:t>𝒊𝒋𝒕</m:t>
                        </m:r>
                      </m:sub>
                    </m:sSub>
                  </m:oMath>
                </a14:m>
                <a:r>
                  <a:rPr lang="en-US" sz="1800" b="1" dirty="0">
                    <a:effectLst/>
                    <a:ea typeface="Cambria" panose="02040503050406030204" pitchFamily="18" charset="0"/>
                    <a:cs typeface="Times New Roman" panose="02020603050405020304" pitchFamily="18" charset="0"/>
                  </a:rPr>
                  <a:t> </a:t>
                </a:r>
                <a:r>
                  <a:rPr lang="en-US" sz="1800" dirty="0">
                    <a:effectLst/>
                    <a:ea typeface="Cambria" panose="02040503050406030204" pitchFamily="18" charset="0"/>
                    <a:cs typeface="Times New Roman" panose="02020603050405020304" pitchFamily="18" charset="0"/>
                  </a:rPr>
                  <a:t>represents the number of migrants from a unique origin county </a:t>
                </a:r>
                <a14:m>
                  <m:oMath xmlns:m="http://schemas.openxmlformats.org/officeDocument/2006/math">
                    <m:r>
                      <a:rPr lang="en-US" sz="1800" i="1">
                        <a:effectLst/>
                        <a:ea typeface="Cambria" panose="02040503050406030204" pitchFamily="18" charset="0"/>
                        <a:cs typeface="Arial" panose="020B0604020202020204" pitchFamily="34" charset="0"/>
                      </a:rPr>
                      <m:t>𝑗</m:t>
                    </m:r>
                  </m:oMath>
                </a14:m>
                <a:r>
                  <a:rPr lang="en-US" sz="1800" dirty="0">
                    <a:effectLst/>
                    <a:ea typeface="Cambria" panose="02040503050406030204" pitchFamily="18" charset="0"/>
                    <a:cs typeface="Times New Roman" panose="02020603050405020304" pitchFamily="18" charset="0"/>
                  </a:rPr>
                  <a:t> who migrated to a destination county </a:t>
                </a:r>
                <a14:m>
                  <m:oMath xmlns:m="http://schemas.openxmlformats.org/officeDocument/2006/math">
                    <m:r>
                      <a:rPr lang="en-US" sz="1800" i="1">
                        <a:effectLst/>
                        <a:ea typeface="Cambria" panose="02040503050406030204" pitchFamily="18" charset="0"/>
                        <a:cs typeface="Arial" panose="020B0604020202020204" pitchFamily="34" charset="0"/>
                      </a:rPr>
                      <m:t>𝑖</m:t>
                    </m:r>
                  </m:oMath>
                </a14:m>
                <a:r>
                  <a:rPr lang="en-US" sz="1800" dirty="0">
                    <a:effectLst/>
                    <a:ea typeface="Cambria" panose="02040503050406030204" pitchFamily="18" charset="0"/>
                    <a:cs typeface="Times New Roman" panose="02020603050405020304" pitchFamily="18" charset="0"/>
                  </a:rPr>
                  <a:t> between year </a:t>
                </a:r>
                <a14:m>
                  <m:oMath xmlns:m="http://schemas.openxmlformats.org/officeDocument/2006/math">
                    <m:r>
                      <a:rPr lang="en-US" sz="1800" i="1">
                        <a:effectLst/>
                        <a:ea typeface="Cambria" panose="02040503050406030204" pitchFamily="18" charset="0"/>
                        <a:cs typeface="Arial" panose="020B0604020202020204" pitchFamily="34" charset="0"/>
                      </a:rPr>
                      <m:t>𝑡</m:t>
                    </m:r>
                    <m:r>
                      <a:rPr lang="en-US" sz="1800" i="1">
                        <a:effectLst/>
                        <a:ea typeface="Cambria" panose="02040503050406030204" pitchFamily="18" charset="0"/>
                        <a:cs typeface="Arial" panose="020B0604020202020204" pitchFamily="34" charset="0"/>
                      </a:rPr>
                      <m:t>−1</m:t>
                    </m:r>
                  </m:oMath>
                </a14:m>
                <a:r>
                  <a:rPr lang="en-US" sz="1800" dirty="0">
                    <a:effectLst/>
                    <a:ea typeface="Cambria" panose="02040503050406030204" pitchFamily="18" charset="0"/>
                    <a:cs typeface="Times New Roman" panose="02020603050405020304" pitchFamily="18" charset="0"/>
                  </a:rPr>
                  <a:t> and year </a:t>
                </a:r>
                <a14:m>
                  <m:oMath xmlns:m="http://schemas.openxmlformats.org/officeDocument/2006/math">
                    <m:r>
                      <a:rPr lang="en-US" sz="1800" i="1">
                        <a:effectLst/>
                        <a:ea typeface="Cambria" panose="02040503050406030204" pitchFamily="18" charset="0"/>
                        <a:cs typeface="Arial" panose="020B0604020202020204" pitchFamily="34" charset="0"/>
                      </a:rPr>
                      <m:t>𝑡</m:t>
                    </m:r>
                  </m:oMath>
                </a14:m>
                <a:r>
                  <a:rPr lang="en-US" sz="1800" dirty="0">
                    <a:effectLst/>
                    <a:ea typeface="Cambria" panose="02040503050406030204" pitchFamily="18" charset="0"/>
                    <a:cs typeface="Times New Roman" panose="02020603050405020304" pitchFamily="18" charset="0"/>
                  </a:rPr>
                  <a:t>.</a:t>
                </a:r>
                <a:br>
                  <a:rPr lang="en-US" sz="1800" dirty="0">
                    <a:effectLst/>
                    <a:ea typeface="Cambria" panose="02040503050406030204" pitchFamily="18" charset="0"/>
                    <a:cs typeface="Times New Roman" panose="02020603050405020304" pitchFamily="18" charset="0"/>
                  </a:rPr>
                </a:br>
                <a14:m>
                  <m:oMath xmlns:m="http://schemas.openxmlformats.org/officeDocument/2006/math">
                    <m:r>
                      <a:rPr lang="en-US" sz="1800" b="1" i="1">
                        <a:effectLst/>
                        <a:ea typeface="Cambria" panose="02040503050406030204" pitchFamily="18" charset="0"/>
                        <a:cs typeface="Arial" panose="020B0604020202020204" pitchFamily="34" charset="0"/>
                      </a:rPr>
                      <m:t>𝒑𝒐</m:t>
                    </m:r>
                    <m:sSub>
                      <m:sSubPr>
                        <m:ctrlPr>
                          <a:rPr lang="en-US" sz="1800" b="1" i="1">
                            <a:effectLst/>
                            <a:ea typeface="Cambria" panose="02040503050406030204" pitchFamily="18" charset="0"/>
                            <a:cs typeface="Arial" panose="020B0604020202020204" pitchFamily="34" charset="0"/>
                          </a:rPr>
                        </m:ctrlPr>
                      </m:sSubPr>
                      <m:e>
                        <m:r>
                          <a:rPr lang="en-US" sz="1800" b="1" i="1">
                            <a:effectLst/>
                            <a:ea typeface="Cambria" panose="02040503050406030204" pitchFamily="18" charset="0"/>
                            <a:cs typeface="Arial" panose="020B0604020202020204" pitchFamily="34" charset="0"/>
                          </a:rPr>
                          <m:t>𝒑</m:t>
                        </m:r>
                      </m:e>
                      <m:sub>
                        <m:r>
                          <a:rPr lang="en-US" sz="1800" b="1" i="1">
                            <a:effectLst/>
                            <a:ea typeface="Cambria" panose="02040503050406030204" pitchFamily="18" charset="0"/>
                            <a:cs typeface="Arial" panose="020B0604020202020204" pitchFamily="34" charset="0"/>
                          </a:rPr>
                          <m:t>𝒊</m:t>
                        </m:r>
                        <m:r>
                          <a:rPr lang="en-US" sz="1800" b="1">
                            <a:effectLst/>
                            <a:ea typeface="Cambria" panose="02040503050406030204" pitchFamily="18" charset="0"/>
                            <a:cs typeface="Arial" panose="020B0604020202020204" pitchFamily="34" charset="0"/>
                          </a:rPr>
                          <m:t>,</m:t>
                        </m:r>
                        <m:r>
                          <a:rPr lang="en-US" sz="1800" b="1" i="1">
                            <a:effectLst/>
                            <a:ea typeface="Cambria" panose="02040503050406030204" pitchFamily="18" charset="0"/>
                            <a:cs typeface="Arial" panose="020B0604020202020204" pitchFamily="34" charset="0"/>
                          </a:rPr>
                          <m:t>𝒕</m:t>
                        </m:r>
                        <m:r>
                          <a:rPr lang="en-US" sz="1800" b="1" i="1">
                            <a:effectLst/>
                            <a:ea typeface="Cambria" panose="02040503050406030204" pitchFamily="18" charset="0"/>
                            <a:cs typeface="Arial" panose="020B0604020202020204" pitchFamily="34" charset="0"/>
                          </a:rPr>
                          <m:t>−</m:t>
                        </m:r>
                        <m:r>
                          <a:rPr lang="en-US" sz="1800" b="1" i="1">
                            <a:effectLst/>
                            <a:ea typeface="Cambria" panose="02040503050406030204" pitchFamily="18" charset="0"/>
                            <a:cs typeface="Arial" panose="020B0604020202020204" pitchFamily="34" charset="0"/>
                          </a:rPr>
                          <m:t>𝟏</m:t>
                        </m:r>
                      </m:sub>
                    </m:sSub>
                  </m:oMath>
                </a14:m>
                <a:r>
                  <a:rPr lang="en-US" sz="1800" dirty="0">
                    <a:effectLst/>
                    <a:ea typeface="Cambria" panose="02040503050406030204" pitchFamily="18" charset="0"/>
                    <a:cs typeface="Times New Roman" panose="02020603050405020304" pitchFamily="18" charset="0"/>
                  </a:rPr>
                  <a:t> is the population of a unique destination county </a:t>
                </a:r>
                <a14:m>
                  <m:oMath xmlns:m="http://schemas.openxmlformats.org/officeDocument/2006/math">
                    <m:r>
                      <a:rPr lang="en-US" sz="1800" i="1">
                        <a:effectLst/>
                        <a:ea typeface="Cambria" panose="02040503050406030204" pitchFamily="18" charset="0"/>
                        <a:cs typeface="Arial" panose="020B0604020202020204" pitchFamily="34" charset="0"/>
                      </a:rPr>
                      <m:t>𝑖</m:t>
                    </m:r>
                  </m:oMath>
                </a14:m>
                <a:r>
                  <a:rPr lang="en-US" sz="1800" dirty="0">
                    <a:effectLst/>
                    <a:ea typeface="Cambria" panose="02040503050406030204" pitchFamily="18" charset="0"/>
                    <a:cs typeface="Times New Roman" panose="02020603050405020304" pitchFamily="18" charset="0"/>
                  </a:rPr>
                  <a:t> at initial year </a:t>
                </a:r>
                <a14:m>
                  <m:oMath xmlns:m="http://schemas.openxmlformats.org/officeDocument/2006/math">
                    <m:r>
                      <a:rPr lang="en-US" sz="1800" i="1">
                        <a:effectLst/>
                        <a:ea typeface="Cambria" panose="02040503050406030204" pitchFamily="18" charset="0"/>
                        <a:cs typeface="Arial" panose="020B0604020202020204" pitchFamily="34" charset="0"/>
                      </a:rPr>
                      <m:t>𝑡</m:t>
                    </m:r>
                    <m:r>
                      <a:rPr lang="en-US" sz="1800" i="1">
                        <a:effectLst/>
                        <a:ea typeface="Cambria" panose="02040503050406030204" pitchFamily="18" charset="0"/>
                        <a:cs typeface="Arial" panose="020B0604020202020204" pitchFamily="34" charset="0"/>
                      </a:rPr>
                      <m:t>−1</m:t>
                    </m:r>
                  </m:oMath>
                </a14:m>
                <a:endParaRPr lang="en-US" sz="1800" dirty="0">
                  <a:effectLst/>
                  <a:ea typeface="Cambria" panose="02040503050406030204" pitchFamily="18" charset="0"/>
                  <a:cs typeface="Times New Roman" panose="02020603050405020304" pitchFamily="18" charset="0"/>
                </a:endParaRPr>
              </a:p>
              <a:p>
                <a:r>
                  <a:rPr lang="en-US" sz="1800" dirty="0"/>
                  <a:t>This approach implicitly accounts for the selection of destination and origin counties, but does not account for the selection of individuals to be migrants. We assume that all individuals are equally likely to migrate (i.e., no selection of migrants due to health status). </a:t>
                </a:r>
              </a:p>
              <a:p>
                <a:r>
                  <a:rPr lang="en-US" sz="1800" dirty="0"/>
                  <a:t>To test </a:t>
                </a:r>
                <a:r>
                  <a:rPr lang="en-US" sz="1800" b="1" dirty="0"/>
                  <a:t>Hypothesis A</a:t>
                </a:r>
                <a:r>
                  <a:rPr lang="en-US" sz="1800" dirty="0"/>
                  <a:t>, we analyzed several models and used the Bayesian Information Criterion (BIC) to determine the best fitting model. BIC is commonly used to determine models with greatest explanatory power (</a:t>
                </a:r>
                <a:r>
                  <a:rPr lang="en-US" sz="1800" dirty="0" err="1"/>
                  <a:t>Kuha</a:t>
                </a:r>
                <a:r>
                  <a:rPr lang="en-US" sz="1800" dirty="0"/>
                  <a:t> 2004). Starting with our baseline model, we iteratively added splines for the prior year’s average county-level premature mortality rate and the migration term, capturing potentially nonlinear trends.</a:t>
                </a:r>
              </a:p>
              <a:p>
                <a:r>
                  <a:rPr lang="en-US" sz="1800" b="1" dirty="0"/>
                  <a:t>For Hypothesis B</a:t>
                </a:r>
                <a:r>
                  <a:rPr lang="en-US" sz="1800" dirty="0"/>
                  <a:t>, we built separate models for urban and rural counties and performed iterative model selection. </a:t>
                </a:r>
              </a:p>
              <a:p>
                <a:r>
                  <a:rPr lang="en-US" sz="1800" b="1" dirty="0"/>
                  <a:t>For Hypothesis C</a:t>
                </a:r>
                <a:r>
                  <a:rPr lang="en-US" sz="1800" dirty="0"/>
                  <a:t>, we will add a parameter to our equation for our migration term to simulate selection for migration. Since we hypothesize that the effect of migration on county-level health differs for rural and urban counties, we will test the values of this parameter separately for rural and urban counties. The details of this sub-analysis are still being developed.</a:t>
                </a:r>
              </a:p>
              <a:p>
                <a:endParaRPr lang="en-US" sz="1800" dirty="0"/>
              </a:p>
              <a:p>
                <a:endParaRPr lang="en-US" sz="1800" dirty="0"/>
              </a:p>
              <a:p>
                <a:endParaRPr lang="en-US" sz="1800" dirty="0"/>
              </a:p>
              <a:p>
                <a:endParaRPr lang="en-US" sz="1800" dirty="0"/>
              </a:p>
              <a:p>
                <a:endParaRPr lang="en-US" sz="1800" b="1" dirty="0"/>
              </a:p>
            </p:txBody>
          </p:sp>
        </mc:Choice>
        <mc:Fallback>
          <p:sp>
            <p:nvSpPr>
              <p:cNvPr id="14" name="Text Placeholder 13"/>
              <p:cNvSpPr>
                <a:spLocks noGrp="1" noRot="1" noChangeAspect="1" noMove="1" noResize="1" noEditPoints="1" noAdjustHandles="1" noChangeArrowheads="1" noChangeShapeType="1" noTextEdit="1"/>
              </p:cNvSpPr>
              <p:nvPr>
                <p:ph type="body" sz="quarter" idx="21"/>
              </p:nvPr>
            </p:nvSpPr>
            <p:spPr>
              <a:xfrm>
                <a:off x="6629400" y="3200400"/>
                <a:ext cx="5943600" cy="15557500"/>
              </a:xfrm>
              <a:blipFill>
                <a:blip r:embed="rId3"/>
                <a:stretch>
                  <a:fillRect l="-923" t="-196" r="-1641"/>
                </a:stretch>
              </a:blipFill>
            </p:spPr>
            <p:txBody>
              <a:bodyPr/>
              <a:lstStyle/>
              <a:p>
                <a:r>
                  <a:rPr lang="en-US">
                    <a:noFill/>
                  </a:rPr>
                  <a:t> </a:t>
                </a:r>
              </a:p>
            </p:txBody>
          </p:sp>
        </mc:Fallback>
      </mc:AlternateContent>
      <p:sp>
        <p:nvSpPr>
          <p:cNvPr id="16" name="Picture Placeholder 15"/>
          <p:cNvSpPr>
            <a:spLocks noGrp="1"/>
          </p:cNvSpPr>
          <p:nvPr>
            <p:ph type="pic" sz="quarter" idx="23"/>
          </p:nvPr>
        </p:nvSpPr>
        <p:spPr/>
      </p:sp>
      <p:sp>
        <p:nvSpPr>
          <p:cNvPr id="24" name="Picture Placeholder 23">
            <a:extLst>
              <a:ext uri="{FF2B5EF4-FFF2-40B4-BE49-F238E27FC236}">
                <a16:creationId xmlns:a16="http://schemas.microsoft.com/office/drawing/2014/main" id="{390F0DE2-9395-DD8B-70E0-F0542974416C}"/>
              </a:ext>
            </a:extLst>
          </p:cNvPr>
          <p:cNvSpPr>
            <a:spLocks noGrp="1"/>
          </p:cNvSpPr>
          <p:nvPr>
            <p:ph type="pic" sz="quarter" idx="22"/>
          </p:nvPr>
        </p:nvSpPr>
        <p:spPr/>
      </p:sp>
      <p:pic>
        <p:nvPicPr>
          <p:cNvPr id="32" name="Picture">
            <a:extLst>
              <a:ext uri="{FF2B5EF4-FFF2-40B4-BE49-F238E27FC236}">
                <a16:creationId xmlns:a16="http://schemas.microsoft.com/office/drawing/2014/main" id="{7A02600B-6F20-1B76-101D-BEBBDF1D2291}"/>
              </a:ext>
            </a:extLst>
          </p:cNvPr>
          <p:cNvPicPr/>
          <p:nvPr/>
        </p:nvPicPr>
        <p:blipFill>
          <a:blip r:embed="rId4"/>
          <a:stretch>
            <a:fillRect/>
          </a:stretch>
        </p:blipFill>
        <p:spPr bwMode="auto">
          <a:xfrm>
            <a:off x="12954000" y="6400800"/>
            <a:ext cx="5334000" cy="3493770"/>
          </a:xfrm>
          <a:prstGeom prst="rect">
            <a:avLst/>
          </a:prstGeom>
          <a:noFill/>
          <a:ln w="9525">
            <a:noFill/>
            <a:headEnd/>
            <a:tailEnd/>
          </a:ln>
        </p:spPr>
      </p:pic>
      <p:sp>
        <p:nvSpPr>
          <p:cNvPr id="33" name="Text Placeholder 10">
            <a:extLst>
              <a:ext uri="{FF2B5EF4-FFF2-40B4-BE49-F238E27FC236}">
                <a16:creationId xmlns:a16="http://schemas.microsoft.com/office/drawing/2014/main" id="{698530E9-BE41-A4CD-A8AF-0B4CA396E9DB}"/>
              </a:ext>
            </a:extLst>
          </p:cNvPr>
          <p:cNvSpPr txBox="1">
            <a:spLocks/>
          </p:cNvSpPr>
          <p:nvPr/>
        </p:nvSpPr>
        <p:spPr>
          <a:xfrm>
            <a:off x="12954000" y="10960100"/>
            <a:ext cx="5943600" cy="622300"/>
          </a:xfrm>
          <a:prstGeom prst="rect">
            <a:avLst/>
          </a:prstGeom>
          <a:solidFill>
            <a:srgbClr val="C4172F"/>
          </a:solidFill>
          <a:ln>
            <a:solidFill>
              <a:srgbClr val="C4172F"/>
            </a:solidFill>
          </a:ln>
        </p:spPr>
        <p:txBody>
          <a:bodyPr vert="horz"/>
          <a:lstStyle>
            <a:lvl1pPr marL="0" indent="0" algn="l" defTabSz="2037740" rtl="0" eaLnBrk="1" latinLnBrk="0" hangingPunct="1">
              <a:spcBef>
                <a:spcPct val="20000"/>
              </a:spcBef>
              <a:buFont typeface="Arial" pitchFamily="34" charset="0"/>
              <a:buNone/>
              <a:defRPr sz="2400" b="1" kern="1200" baseline="0">
                <a:solidFill>
                  <a:schemeClr val="bg1"/>
                </a:solidFill>
                <a:latin typeface="Arial"/>
                <a:ea typeface="+mn-ea"/>
                <a:cs typeface="Arial"/>
              </a:defRPr>
            </a:lvl1pPr>
            <a:lvl2pPr marL="1655664" indent="-636794" algn="l" defTabSz="2037740" rtl="0" eaLnBrk="1" latinLnBrk="0" hangingPunct="1">
              <a:spcBef>
                <a:spcPct val="20000"/>
              </a:spcBef>
              <a:buFont typeface="Arial" pitchFamily="34" charset="0"/>
              <a:buChar char="–"/>
              <a:defRPr sz="6200" kern="1200">
                <a:solidFill>
                  <a:schemeClr val="tx1"/>
                </a:solidFill>
                <a:latin typeface="+mn-lt"/>
                <a:ea typeface="+mn-ea"/>
                <a:cs typeface="+mn-cs"/>
              </a:defRPr>
            </a:lvl2pPr>
            <a:lvl3pPr marL="2547176" indent="-509435" algn="l" defTabSz="2037740" rtl="0" eaLnBrk="1" latinLnBrk="0" hangingPunct="1">
              <a:spcBef>
                <a:spcPct val="20000"/>
              </a:spcBef>
              <a:buFont typeface="Arial" pitchFamily="34" charset="0"/>
              <a:buChar char="•"/>
              <a:defRPr sz="5300" kern="1200">
                <a:solidFill>
                  <a:schemeClr val="tx1"/>
                </a:solidFill>
                <a:latin typeface="+mn-lt"/>
                <a:ea typeface="+mn-ea"/>
                <a:cs typeface="+mn-cs"/>
              </a:defRPr>
            </a:lvl3pPr>
            <a:lvl4pPr marL="356604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4pPr>
            <a:lvl5pPr marL="458491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5pPr>
            <a:lvl6pPr marL="560378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62265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64152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66039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9pPr>
          </a:lstStyle>
          <a:p>
            <a:r>
              <a:rPr lang="en-US" dirty="0"/>
              <a:t>Discussion</a:t>
            </a:r>
          </a:p>
        </p:txBody>
      </p:sp>
      <p:sp>
        <p:nvSpPr>
          <p:cNvPr id="34" name="Text Placeholder 11">
            <a:extLst>
              <a:ext uri="{FF2B5EF4-FFF2-40B4-BE49-F238E27FC236}">
                <a16:creationId xmlns:a16="http://schemas.microsoft.com/office/drawing/2014/main" id="{1C2B9441-962D-3496-92F9-3EE3E3E937F2}"/>
              </a:ext>
            </a:extLst>
          </p:cNvPr>
          <p:cNvSpPr txBox="1">
            <a:spLocks/>
          </p:cNvSpPr>
          <p:nvPr/>
        </p:nvSpPr>
        <p:spPr>
          <a:xfrm>
            <a:off x="12983570" y="12531867"/>
            <a:ext cx="5943600" cy="1801495"/>
          </a:xfrm>
          <a:prstGeom prst="rect">
            <a:avLst/>
          </a:prstGeom>
        </p:spPr>
        <p:txBody>
          <a:bodyPr vert="horz" anchor="ctr"/>
          <a:lstStyle>
            <a:lvl1pPr marL="764153" indent="-764153"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1655664" indent="-636794"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2pPr>
            <a:lvl3pPr marL="254717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356604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4584916" indent="-509435" algn="l" defTabSz="203774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560378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622656"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64152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660397" indent="-509435" algn="l" defTabSz="2037740" rtl="0" eaLnBrk="1" latinLnBrk="0" hangingPunct="1">
              <a:spcBef>
                <a:spcPct val="20000"/>
              </a:spcBef>
              <a:buFont typeface="Arial" pitchFamily="34" charset="0"/>
              <a:buChar char="•"/>
              <a:defRPr sz="4500" kern="1200">
                <a:solidFill>
                  <a:schemeClr val="tx1"/>
                </a:solidFill>
                <a:latin typeface="+mn-lt"/>
                <a:ea typeface="+mn-ea"/>
                <a:cs typeface="+mn-cs"/>
              </a:defRPr>
            </a:lvl9pPr>
          </a:lstStyle>
          <a:p>
            <a:pPr marL="0" indent="0">
              <a:buFont typeface="Arial" pitchFamily="34" charset="0"/>
              <a:buNone/>
            </a:pPr>
            <a:r>
              <a:rPr lang="en-US" dirty="0"/>
              <a:t>Limitations of IRS data </a:t>
            </a:r>
          </a:p>
          <a:p>
            <a:r>
              <a:rPr lang="en-US" dirty="0"/>
              <a:t>Tax payers only</a:t>
            </a:r>
          </a:p>
          <a:p>
            <a:r>
              <a:rPr lang="en-US" dirty="0"/>
              <a:t>Issues with post 2011 estimates </a:t>
            </a:r>
          </a:p>
          <a:p>
            <a:pPr marL="0" indent="0">
              <a:buFont typeface="Arial" pitchFamily="34" charset="0"/>
              <a:buNone/>
            </a:pPr>
            <a:r>
              <a:rPr lang="en-US" dirty="0"/>
              <a:t>Sensitivity to natality</a:t>
            </a:r>
          </a:p>
          <a:p>
            <a:r>
              <a:rPr lang="en-US" dirty="0"/>
              <a:t>Average age of movers is under age 30</a:t>
            </a:r>
          </a:p>
          <a:p>
            <a:r>
              <a:rPr lang="en-US" dirty="0"/>
              <a:t>Does birth rate matter? </a:t>
            </a:r>
          </a:p>
          <a:p>
            <a:pPr marL="0" indent="0">
              <a:buNone/>
            </a:pPr>
            <a:r>
              <a:rPr lang="en-US" dirty="0"/>
              <a:t>Does net migration matter? </a:t>
            </a:r>
          </a:p>
          <a:p>
            <a:r>
              <a:rPr lang="en-US" dirty="0"/>
              <a:t>How much does the magnitude of the population shift affect results? </a:t>
            </a:r>
          </a:p>
          <a:p>
            <a:pPr marL="0" indent="0">
              <a:buNone/>
            </a:pPr>
            <a:r>
              <a:rPr lang="en-US" dirty="0"/>
              <a:t>Spatial autocorrelation</a:t>
            </a:r>
          </a:p>
          <a:p>
            <a:r>
              <a:rPr lang="en-US" dirty="0"/>
              <a:t>Does migration explain patterns in health better than geography can? </a:t>
            </a:r>
          </a:p>
        </p:txBody>
      </p:sp>
    </p:spTree>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693</TotalTime>
  <Words>873</Words>
  <Application>Microsoft Office PowerPoint</Application>
  <PresentationFormat>Custom</PresentationFormat>
  <Paragraphs>67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An ecological exploration of how county-level migration can enhance  our capacity to understand and explain county-level health  Hannah Olson-Williams, Amy Cochran University of Wisconsin, Population Health Sciences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Viens</dc:creator>
  <cp:lastModifiedBy>Hannah Olson-Williams</cp:lastModifiedBy>
  <cp:revision>21</cp:revision>
  <dcterms:created xsi:type="dcterms:W3CDTF">2013-01-28T22:40:39Z</dcterms:created>
  <dcterms:modified xsi:type="dcterms:W3CDTF">2023-09-15T04:06:12Z</dcterms:modified>
</cp:coreProperties>
</file>