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59" r:id="rId2"/>
    <p:sldId id="262" r:id="rId3"/>
    <p:sldId id="265" r:id="rId4"/>
    <p:sldId id="258" r:id="rId5"/>
    <p:sldId id="266" r:id="rId6"/>
    <p:sldId id="260" r:id="rId7"/>
    <p:sldId id="263" r:id="rId8"/>
    <p:sldId id="261" r:id="rId9"/>
    <p:sldId id="267" r:id="rId10"/>
    <p:sldId id="268"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000"/>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E2CB0-8079-5244-BCB3-6D4C265263EF}" type="datetimeFigureOut">
              <a:rPr lang="en-US" smtClean="0"/>
              <a:t>12/11/19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0F05-12E6-3243-A43A-1C9EB99C93C3}" type="slidenum">
              <a:rPr lang="en-US" smtClean="0"/>
              <a:t>‹#›</a:t>
            </a:fld>
            <a:endParaRPr lang="en-US"/>
          </a:p>
        </p:txBody>
      </p:sp>
    </p:spTree>
    <p:extLst>
      <p:ext uri="{BB962C8B-B14F-4D97-AF65-F5344CB8AC3E}">
        <p14:creationId xmlns:p14="http://schemas.microsoft.com/office/powerpoint/2010/main" val="399552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p>
        </p:txBody>
      </p:sp>
      <p:sp>
        <p:nvSpPr>
          <p:cNvPr id="4" name="Slide Number Placeholder 3"/>
          <p:cNvSpPr>
            <a:spLocks noGrp="1"/>
          </p:cNvSpPr>
          <p:nvPr>
            <p:ph type="sldNum" sz="quarter" idx="5"/>
          </p:nvPr>
        </p:nvSpPr>
        <p:spPr/>
        <p:txBody>
          <a:bodyPr/>
          <a:lstStyle/>
          <a:p>
            <a:fld id="{07100F05-12E6-3243-A43A-1C9EB99C93C3}" type="slidenum">
              <a:rPr lang="en-US" smtClean="0"/>
              <a:t>1</a:t>
            </a:fld>
            <a:endParaRPr lang="en-US"/>
          </a:p>
        </p:txBody>
      </p:sp>
    </p:spTree>
    <p:extLst>
      <p:ext uri="{BB962C8B-B14F-4D97-AF65-F5344CB8AC3E}">
        <p14:creationId xmlns:p14="http://schemas.microsoft.com/office/powerpoint/2010/main" val="184848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12</a:t>
            </a:fld>
            <a:endParaRPr lang="en-US"/>
          </a:p>
        </p:txBody>
      </p:sp>
    </p:spTree>
    <p:extLst>
      <p:ext uri="{BB962C8B-B14F-4D97-AF65-F5344CB8AC3E}">
        <p14:creationId xmlns:p14="http://schemas.microsoft.com/office/powerpoint/2010/main" val="293174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13</a:t>
            </a:fld>
            <a:endParaRPr lang="en-US"/>
          </a:p>
        </p:txBody>
      </p:sp>
    </p:spTree>
    <p:extLst>
      <p:ext uri="{BB962C8B-B14F-4D97-AF65-F5344CB8AC3E}">
        <p14:creationId xmlns:p14="http://schemas.microsoft.com/office/powerpoint/2010/main" val="404169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00F05-12E6-3243-A43A-1C9EB99C93C3}" type="slidenum">
              <a:rPr lang="en-US" smtClean="0"/>
              <a:t>2</a:t>
            </a:fld>
            <a:endParaRPr lang="en-US"/>
          </a:p>
        </p:txBody>
      </p:sp>
    </p:spTree>
    <p:extLst>
      <p:ext uri="{BB962C8B-B14F-4D97-AF65-F5344CB8AC3E}">
        <p14:creationId xmlns:p14="http://schemas.microsoft.com/office/powerpoint/2010/main" val="239517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00F05-12E6-3243-A43A-1C9EB99C93C3}" type="slidenum">
              <a:rPr lang="en-US" smtClean="0"/>
              <a:t>3</a:t>
            </a:fld>
            <a:endParaRPr lang="en-US"/>
          </a:p>
        </p:txBody>
      </p:sp>
    </p:spTree>
    <p:extLst>
      <p:ext uri="{BB962C8B-B14F-4D97-AF65-F5344CB8AC3E}">
        <p14:creationId xmlns:p14="http://schemas.microsoft.com/office/powerpoint/2010/main" val="86473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p>
        </p:txBody>
      </p:sp>
      <p:sp>
        <p:nvSpPr>
          <p:cNvPr id="4" name="Slide Number Placeholder 3"/>
          <p:cNvSpPr>
            <a:spLocks noGrp="1"/>
          </p:cNvSpPr>
          <p:nvPr>
            <p:ph type="sldNum" sz="quarter" idx="5"/>
          </p:nvPr>
        </p:nvSpPr>
        <p:spPr/>
        <p:txBody>
          <a:bodyPr/>
          <a:lstStyle/>
          <a:p>
            <a:fld id="{07100F05-12E6-3243-A43A-1C9EB99C93C3}" type="slidenum">
              <a:rPr lang="en-US" smtClean="0"/>
              <a:t>6</a:t>
            </a:fld>
            <a:endParaRPr lang="en-US"/>
          </a:p>
        </p:txBody>
      </p:sp>
    </p:spTree>
    <p:extLst>
      <p:ext uri="{BB962C8B-B14F-4D97-AF65-F5344CB8AC3E}">
        <p14:creationId xmlns:p14="http://schemas.microsoft.com/office/powerpoint/2010/main" val="110044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Trump had 14.2% more married voters than Clinton. Clinton had 10.2% more single voters than Trump. Clinton had 2.3% more voters who were in a domestic partnership  than Trump.</a:t>
            </a:r>
          </a:p>
        </p:txBody>
      </p:sp>
      <p:sp>
        <p:nvSpPr>
          <p:cNvPr id="4" name="Slide Number Placeholder 3"/>
          <p:cNvSpPr>
            <a:spLocks noGrp="1"/>
          </p:cNvSpPr>
          <p:nvPr>
            <p:ph type="sldNum" sz="quarter" idx="5"/>
          </p:nvPr>
        </p:nvSpPr>
        <p:spPr/>
        <p:txBody>
          <a:bodyPr/>
          <a:lstStyle/>
          <a:p>
            <a:fld id="{07100F05-12E6-3243-A43A-1C9EB99C93C3}" type="slidenum">
              <a:rPr lang="en-US" smtClean="0"/>
              <a:t>7</a:t>
            </a:fld>
            <a:endParaRPr lang="en-US"/>
          </a:p>
        </p:txBody>
      </p:sp>
    </p:spTree>
    <p:extLst>
      <p:ext uri="{BB962C8B-B14F-4D97-AF65-F5344CB8AC3E}">
        <p14:creationId xmlns:p14="http://schemas.microsoft.com/office/powerpoint/2010/main" val="270060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The largest three groups for Trump, in order, were high school graduates, 4-year college degree holders, and voters who attended some college. The largest three groups for Clinton, in order, were 4-year college degree holders, some college, and post-grad. For HS grad there was a 39% difference between the two candidates. For post grad there was a 46% difference between the two.</a:t>
            </a:r>
          </a:p>
        </p:txBody>
      </p:sp>
      <p:sp>
        <p:nvSpPr>
          <p:cNvPr id="4" name="Slide Number Placeholder 3"/>
          <p:cNvSpPr>
            <a:spLocks noGrp="1"/>
          </p:cNvSpPr>
          <p:nvPr>
            <p:ph type="sldNum" sz="quarter" idx="5"/>
          </p:nvPr>
        </p:nvSpPr>
        <p:spPr/>
        <p:txBody>
          <a:bodyPr/>
          <a:lstStyle/>
          <a:p>
            <a:fld id="{07100F05-12E6-3243-A43A-1C9EB99C93C3}" type="slidenum">
              <a:rPr lang="en-US" smtClean="0"/>
              <a:t>8</a:t>
            </a:fld>
            <a:endParaRPr lang="en-US"/>
          </a:p>
        </p:txBody>
      </p:sp>
    </p:spTree>
    <p:extLst>
      <p:ext uri="{BB962C8B-B14F-4D97-AF65-F5344CB8AC3E}">
        <p14:creationId xmlns:p14="http://schemas.microsoft.com/office/powerpoint/2010/main" val="10501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 had more votes on opposite ends of the spectrum (less than $10,000 - $29,999 AND $100,000 - $150,000+). DT more votes in the mid-range for income ($50,000 - $99,999). At $40,000 - $49,999 there was an exact tie.</a:t>
            </a:r>
          </a:p>
        </p:txBody>
      </p:sp>
      <p:sp>
        <p:nvSpPr>
          <p:cNvPr id="4" name="Slide Number Placeholder 3"/>
          <p:cNvSpPr>
            <a:spLocks noGrp="1"/>
          </p:cNvSpPr>
          <p:nvPr>
            <p:ph type="sldNum" sz="quarter" idx="5"/>
          </p:nvPr>
        </p:nvSpPr>
        <p:spPr/>
        <p:txBody>
          <a:bodyPr/>
          <a:lstStyle/>
          <a:p>
            <a:fld id="{07100F05-12E6-3243-A43A-1C9EB99C93C3}" type="slidenum">
              <a:rPr lang="en-US" smtClean="0"/>
              <a:t>9</a:t>
            </a:fld>
            <a:endParaRPr lang="en-US"/>
          </a:p>
        </p:txBody>
      </p:sp>
    </p:spTree>
    <p:extLst>
      <p:ext uri="{BB962C8B-B14F-4D97-AF65-F5344CB8AC3E}">
        <p14:creationId xmlns:p14="http://schemas.microsoft.com/office/powerpoint/2010/main" val="77904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Not much difference between the two candidates, but the majority of participants were either covered by an HMO (Health Maintenance Organization) or private insurance (3589 total) or covered by a government plan (2471 total). There was a difference of 37% between these two categories. 8% of respondents voted for other candidates. </a:t>
            </a:r>
          </a:p>
        </p:txBody>
      </p:sp>
      <p:sp>
        <p:nvSpPr>
          <p:cNvPr id="4" name="Slide Number Placeholder 3"/>
          <p:cNvSpPr>
            <a:spLocks noGrp="1"/>
          </p:cNvSpPr>
          <p:nvPr>
            <p:ph type="sldNum" sz="quarter" idx="5"/>
          </p:nvPr>
        </p:nvSpPr>
        <p:spPr/>
        <p:txBody>
          <a:bodyPr/>
          <a:lstStyle/>
          <a:p>
            <a:fld id="{07100F05-12E6-3243-A43A-1C9EB99C93C3}" type="slidenum">
              <a:rPr lang="en-US" smtClean="0"/>
              <a:t>10</a:t>
            </a:fld>
            <a:endParaRPr lang="en-US"/>
          </a:p>
        </p:txBody>
      </p:sp>
    </p:spTree>
    <p:extLst>
      <p:ext uri="{BB962C8B-B14F-4D97-AF65-F5344CB8AC3E}">
        <p14:creationId xmlns:p14="http://schemas.microsoft.com/office/powerpoint/2010/main" val="138641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survey data compare to actual election results. In the survey data, Democrats won 47.1% of states versus 39% in the actual election. Republicans won 52.9% of states in the survey data versus 61% in the actual election. In both sets, DC counted as a “state” since they also have electoral votes.</a:t>
            </a:r>
          </a:p>
        </p:txBody>
      </p:sp>
      <p:sp>
        <p:nvSpPr>
          <p:cNvPr id="4" name="Slide Number Placeholder 3"/>
          <p:cNvSpPr>
            <a:spLocks noGrp="1"/>
          </p:cNvSpPr>
          <p:nvPr>
            <p:ph type="sldNum" sz="quarter" idx="5"/>
          </p:nvPr>
        </p:nvSpPr>
        <p:spPr/>
        <p:txBody>
          <a:bodyPr/>
          <a:lstStyle/>
          <a:p>
            <a:fld id="{07100F05-12E6-3243-A43A-1C9EB99C93C3}" type="slidenum">
              <a:rPr lang="en-US" smtClean="0"/>
              <a:t>11</a:t>
            </a:fld>
            <a:endParaRPr lang="en-US"/>
          </a:p>
        </p:txBody>
      </p:sp>
    </p:spTree>
    <p:extLst>
      <p:ext uri="{BB962C8B-B14F-4D97-AF65-F5344CB8AC3E}">
        <p14:creationId xmlns:p14="http://schemas.microsoft.com/office/powerpoint/2010/main" val="227628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685438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1829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7417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29558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709927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FED247-1D38-8946-9A41-16A161EC87E1}" type="datetimeFigureOut">
              <a:rPr lang="en-US" smtClean="0"/>
              <a:t>12/11/19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0266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8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D247-1D38-8946-9A41-16A161EC87E1}" type="datetimeFigureOut">
              <a:rPr lang="en-US" smtClean="0"/>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89057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D247-1D38-8946-9A41-16A161EC87E1}" type="datetimeFigureOut">
              <a:rPr lang="en-US" smtClean="0"/>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3712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FED247-1D38-8946-9A41-16A161EC87E1}" type="datetimeFigureOut">
              <a:rPr lang="en-US" smtClean="0"/>
              <a:t>12/11/19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8429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FED247-1D38-8946-9A41-16A161EC87E1}" type="datetimeFigureOut">
              <a:rPr lang="en-US" smtClean="0"/>
              <a:t>12/11/19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08239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FED247-1D38-8946-9A41-16A161EC87E1}" type="datetimeFigureOut">
              <a:rPr lang="en-US" smtClean="0"/>
              <a:t>12/11/19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BA7E81-9E77-5A48-A8A7-8A22BAC7F148}" type="slidenum">
              <a:rPr lang="en-US" smtClean="0"/>
              <a:t>‹#›</a:t>
            </a:fld>
            <a:endParaRPr lang="en-US"/>
          </a:p>
        </p:txBody>
      </p:sp>
    </p:spTree>
    <p:extLst>
      <p:ext uri="{BB962C8B-B14F-4D97-AF65-F5344CB8AC3E}">
        <p14:creationId xmlns:p14="http://schemas.microsoft.com/office/powerpoint/2010/main" val="1085485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3" name="Picture 4" descr="A fountain in the middle of a city at night&#10;&#10;Description automatically generated">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t="37818" b="6003"/>
          <a:stretch/>
        </p:blipFill>
        <p:spPr>
          <a:xfrm>
            <a:off x="20" y="10"/>
            <a:ext cx="12191980" cy="4571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2016 Presidential Election Voter analysis</a:t>
            </a:r>
          </a:p>
        </p:txBody>
      </p:sp>
      <p:sp>
        <p:nvSpPr>
          <p:cNvPr id="7" name="Subtitle 2">
            <a:extLst>
              <a:ext uri="{FF2B5EF4-FFF2-40B4-BE49-F238E27FC236}">
                <a16:creationId xmlns:a16="http://schemas.microsoft.com/office/drawing/2014/main" id="{6AB5274B-EFCC-174F-AE47-D74CDACA322D}"/>
              </a:ext>
            </a:extLst>
          </p:cNvPr>
          <p:cNvSpPr txBox="1">
            <a:spLocks/>
          </p:cNvSpPr>
          <p:nvPr/>
        </p:nvSpPr>
        <p:spPr>
          <a:xfrm>
            <a:off x="3850290" y="5639532"/>
            <a:ext cx="4491419" cy="419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bg1"/>
                </a:solidFill>
              </a:rPr>
              <a:t>Nancy Campos, Hannah </a:t>
            </a:r>
            <a:r>
              <a:rPr lang="en-US" dirty="0" err="1">
                <a:solidFill>
                  <a:schemeClr val="bg1"/>
                </a:solidFill>
              </a:rPr>
              <a:t>Huntoon</a:t>
            </a:r>
            <a:r>
              <a:rPr lang="en-US" dirty="0">
                <a:solidFill>
                  <a:schemeClr val="bg1"/>
                </a:solidFill>
              </a:rPr>
              <a:t>, Sarah Miller</a:t>
            </a:r>
          </a:p>
        </p:txBody>
      </p:sp>
    </p:spTree>
    <p:extLst>
      <p:ext uri="{BB962C8B-B14F-4D97-AF65-F5344CB8AC3E}">
        <p14:creationId xmlns:p14="http://schemas.microsoft.com/office/powerpoint/2010/main" val="39159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HEALTH CARE COVERAGE correlated with VOTER PATTERNS?</a:t>
            </a:r>
          </a:p>
        </p:txBody>
      </p:sp>
      <p:sp>
        <p:nvSpPr>
          <p:cNvPr id="7" name="Rectangle 6">
            <a:extLst>
              <a:ext uri="{FF2B5EF4-FFF2-40B4-BE49-F238E27FC236}">
                <a16:creationId xmlns:a16="http://schemas.microsoft.com/office/drawing/2014/main" id="{9CB0E09A-A9A2-474A-B7E1-75993E19D905}"/>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30EAC4-309B-BE43-A0F3-2F1BFBEE2824}"/>
              </a:ext>
            </a:extLst>
          </p:cNvPr>
          <p:cNvPicPr>
            <a:picLocks noChangeAspect="1"/>
          </p:cNvPicPr>
          <p:nvPr/>
        </p:nvPicPr>
        <p:blipFill rotWithShape="1">
          <a:blip r:embed="rId4"/>
          <a:srcRect l="4406" t="7608" r="5445" b="6320"/>
          <a:stretch/>
        </p:blipFill>
        <p:spPr>
          <a:xfrm>
            <a:off x="2502724" y="1668440"/>
            <a:ext cx="7186551" cy="4750215"/>
          </a:xfrm>
          <a:prstGeom prst="rect">
            <a:avLst/>
          </a:prstGeom>
        </p:spPr>
      </p:pic>
    </p:spTree>
    <p:extLst>
      <p:ext uri="{BB962C8B-B14F-4D97-AF65-F5344CB8AC3E}">
        <p14:creationId xmlns:p14="http://schemas.microsoft.com/office/powerpoint/2010/main" val="5269063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HOW DOES THIS RELATE TO ACTUAL ELECTION RESULTS?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6151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INSERT CHART HERE</a:t>
            </a:r>
          </a:p>
        </p:txBody>
      </p:sp>
      <p:sp>
        <p:nvSpPr>
          <p:cNvPr id="7" name="Rectangle 6">
            <a:extLst>
              <a:ext uri="{FF2B5EF4-FFF2-40B4-BE49-F238E27FC236}">
                <a16:creationId xmlns:a16="http://schemas.microsoft.com/office/drawing/2014/main" id="{55C3E00D-B974-8E40-AA46-A29344146790}"/>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evice&#10;&#10;Description automatically generated">
            <a:extLst>
              <a:ext uri="{FF2B5EF4-FFF2-40B4-BE49-F238E27FC236}">
                <a16:creationId xmlns:a16="http://schemas.microsoft.com/office/drawing/2014/main" id="{DBC713BF-199A-6D43-8952-9BCD23D6C3FB}"/>
              </a:ext>
            </a:extLst>
          </p:cNvPr>
          <p:cNvPicPr>
            <a:picLocks noChangeAspect="1"/>
          </p:cNvPicPr>
          <p:nvPr/>
        </p:nvPicPr>
        <p:blipFill rotWithShape="1">
          <a:blip r:embed="rId4"/>
          <a:srcRect l="29063" t="4357" r="25311" b="9747"/>
          <a:stretch/>
        </p:blipFill>
        <p:spPr>
          <a:xfrm>
            <a:off x="4010024" y="1687229"/>
            <a:ext cx="4171950" cy="4712638"/>
          </a:xfrm>
          <a:prstGeom prst="rect">
            <a:avLst/>
          </a:prstGeom>
        </p:spPr>
      </p:pic>
      <p:sp>
        <p:nvSpPr>
          <p:cNvPr id="4" name="TextBox 3">
            <a:extLst>
              <a:ext uri="{FF2B5EF4-FFF2-40B4-BE49-F238E27FC236}">
                <a16:creationId xmlns:a16="http://schemas.microsoft.com/office/drawing/2014/main" id="{975233E6-2901-2C41-AD31-99CA46B6733B}"/>
              </a:ext>
            </a:extLst>
          </p:cNvPr>
          <p:cNvSpPr txBox="1"/>
          <p:nvPr/>
        </p:nvSpPr>
        <p:spPr>
          <a:xfrm>
            <a:off x="5849654" y="5155113"/>
            <a:ext cx="826719"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47.1%</a:t>
            </a:r>
          </a:p>
        </p:txBody>
      </p:sp>
    </p:spTree>
    <p:extLst>
      <p:ext uri="{BB962C8B-B14F-4D97-AF65-F5344CB8AC3E}">
        <p14:creationId xmlns:p14="http://schemas.microsoft.com/office/powerpoint/2010/main" val="13484074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SUMMARY</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Martial status did not have a significant correlation on voter trends as both breakdowns looked very similar. However, Trump did have 14.2% more married voters and Clinton had 10.2% single voters. Married voters made up majority of both parties.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educational attainment,  the largest difference was between HS graduate (Trump) and post-grads (Clinton).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terms of household income, Clinton had more votes on opposite ends of the spectrum (less than $10,000 - $29,999 AND $100,000 - $150,000+). Trump had more votes in the mid-range for household income ($50,000 - $99,999).  At $40,000 - $49,999 there was an exact tie.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health care coverage, there were no major differences between the two candidates. The majority of voters were covered by private insurance or HMO.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Finally, we compared our survey data to actual election results. In the actual election 8% more states went Republican than in our survey data.</a:t>
            </a:r>
          </a:p>
        </p:txBody>
      </p:sp>
    </p:spTree>
    <p:extLst>
      <p:ext uri="{BB962C8B-B14F-4D97-AF65-F5344CB8AC3E}">
        <p14:creationId xmlns:p14="http://schemas.microsoft.com/office/powerpoint/2010/main" val="6389075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WHAT DOES THIS MEAN?</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Differences were not as significant as we were expecting them to be.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sample size may be skewed due to the sampling method. We did not compare the demographics of our participants to that of the general public. So, it is difficult to know if our sample was representative of 2016 voters. If given more time, we would do more comparative analysis on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Additionally, we were curious how voter registration demographics compared to the actual voting behavior.</a:t>
            </a:r>
          </a:p>
        </p:txBody>
      </p:sp>
    </p:spTree>
    <p:extLst>
      <p:ext uri="{BB962C8B-B14F-4D97-AF65-F5344CB8AC3E}">
        <p14:creationId xmlns:p14="http://schemas.microsoft.com/office/powerpoint/2010/main" val="2723656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ANALYZING VOTER TRENDS</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415622"/>
          </a:xfrm>
          <a:prstGeom prst="rect">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1000"/>
              </a:spcBef>
              <a:buClr>
                <a:schemeClr val="accent2"/>
              </a:buClr>
            </a:pPr>
            <a:r>
              <a:rPr lang="en-US" sz="1800" cap="none" dirty="0">
                <a:solidFill>
                  <a:schemeClr val="bg1"/>
                </a:solidFill>
                <a:latin typeface="+mn-lt"/>
                <a:ea typeface="+mn-ea"/>
                <a:cs typeface="+mn-cs"/>
              </a:rPr>
              <a:t>Which factors influence voter trends? Which factors have the greatest influence on voters?</a:t>
            </a:r>
          </a:p>
          <a:p>
            <a:pPr indent="-228600" algn="l">
              <a:spcBef>
                <a:spcPts val="1000"/>
              </a:spcBef>
              <a:buClr>
                <a:schemeClr val="accent2"/>
              </a:buClr>
              <a:buFont typeface="Arial" panose="020B0604020202020204" pitchFamily="34" charset="0"/>
              <a:buChar char="•"/>
            </a:pPr>
            <a:endParaRPr lang="en-US" sz="1800" cap="none" dirty="0">
              <a:solidFill>
                <a:schemeClr val="bg1"/>
              </a:solidFill>
              <a:latin typeface="+mn-lt"/>
              <a:ea typeface="+mn-ea"/>
              <a:cs typeface="+mn-cs"/>
            </a:endParaRP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Marital Status</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Education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Health Care Coverage</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Location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Income</a:t>
            </a:r>
          </a:p>
        </p:txBody>
      </p:sp>
    </p:spTree>
    <p:extLst>
      <p:ext uri="{BB962C8B-B14F-4D97-AF65-F5344CB8AC3E}">
        <p14:creationId xmlns:p14="http://schemas.microsoft.com/office/powerpoint/2010/main" val="383146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Data Set:</a:t>
            </a:r>
            <a:br>
              <a:rPr lang="en-US" sz="2400" dirty="0">
                <a:solidFill>
                  <a:schemeClr val="bg1"/>
                </a:solidFill>
              </a:rPr>
            </a:br>
            <a:r>
              <a:rPr lang="en-US" sz="2400" dirty="0">
                <a:solidFill>
                  <a:schemeClr val="bg1"/>
                </a:solidFill>
              </a:rPr>
              <a:t>2016 Views of the electorate research Survey</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798382"/>
          </a:xfrm>
          <a:prstGeom prst="rect">
            <a:avLst/>
          </a:prstGeom>
        </p:spPr>
        <p:txBody>
          <a:bodyPr vert="horz" lIns="91440" tIns="45720" rIns="91440" bIns="45720" rtlCol="0" anchorCtr="1">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spcBef>
                <a:spcPts val="1000"/>
              </a:spcBef>
              <a:buClr>
                <a:schemeClr val="accent2"/>
              </a:buClr>
            </a:pPr>
            <a:r>
              <a:rPr lang="en-US" sz="1800" cap="none" dirty="0">
                <a:solidFill>
                  <a:schemeClr val="bg1"/>
                </a:solidFill>
                <a:latin typeface="+mn-lt"/>
                <a:ea typeface="+mn-ea"/>
                <a:cs typeface="+mn-cs"/>
              </a:rPr>
              <a:t>Original focus was voter registration, but our scope shifted to look at candidates voted for.</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r>
              <a:rPr lang="en-US" sz="1800" cap="none" dirty="0">
                <a:solidFill>
                  <a:schemeClr val="bg1"/>
                </a:solidFill>
                <a:latin typeface="+mn-lt"/>
                <a:ea typeface="+mn-ea"/>
                <a:cs typeface="+mn-cs"/>
              </a:rPr>
              <a:t>Our data came from an online survey conducted by The Democracy Fund Voter Study Group and YouGov. The survey asked 116 questions from a sample size of 8,637. Questions ranged from basic demographic information to political preferences.</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endParaRPr lang="en-US" sz="1800" cap="none" dirty="0">
              <a:solidFill>
                <a:schemeClr val="bg1"/>
              </a:solidFill>
              <a:latin typeface="+mn-lt"/>
              <a:ea typeface="+mn-ea"/>
              <a:cs typeface="+mn-cs"/>
            </a:endParaRPr>
          </a:p>
        </p:txBody>
      </p:sp>
    </p:spTree>
    <p:extLst>
      <p:ext uri="{BB962C8B-B14F-4D97-AF65-F5344CB8AC3E}">
        <p14:creationId xmlns:p14="http://schemas.microsoft.com/office/powerpoint/2010/main" val="22768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F41EE0-3362-43A3-A46D-CFEC51AD8A26}"/>
              </a:ext>
            </a:extLst>
          </p:cNvPr>
          <p:cNvPicPr>
            <a:picLocks noChangeAspect="1"/>
          </p:cNvPicPr>
          <p:nvPr/>
        </p:nvPicPr>
        <p:blipFill rotWithShape="1">
          <a:blip r:embed="rId2"/>
          <a:srcRect l="16632" r="27898"/>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F32E493-51F8-0D4F-BBF8-A8959A089D8A}"/>
              </a:ext>
            </a:extLst>
          </p:cNvPr>
          <p:cNvSpPr>
            <a:spLocks noGrp="1"/>
          </p:cNvSpPr>
          <p:nvPr>
            <p:ph idx="1"/>
          </p:nvPr>
        </p:nvSpPr>
        <p:spPr>
          <a:xfrm>
            <a:off x="6924422" y="1574611"/>
            <a:ext cx="4486656" cy="3708777"/>
          </a:xfrm>
        </p:spPr>
        <p:txBody>
          <a:bodyPr>
            <a:normAutofit/>
          </a:bodyPr>
          <a:lstStyle/>
          <a:p>
            <a:pPr marL="0" indent="0" algn="ctr">
              <a:buNone/>
            </a:pPr>
            <a:r>
              <a:rPr lang="en-US" sz="4000" dirty="0"/>
              <a:t>METHOD</a:t>
            </a:r>
            <a:endParaRPr lang="en-US" dirty="0"/>
          </a:p>
          <a:p>
            <a:r>
              <a:rPr lang="en-US" dirty="0"/>
              <a:t>Data pulled from the Democratic Fund Voter Study Group and YouGov</a:t>
            </a:r>
          </a:p>
          <a:p>
            <a:r>
              <a:rPr lang="en-US" dirty="0"/>
              <a:t>Reviewed documentation for relevant columns</a:t>
            </a:r>
          </a:p>
          <a:p>
            <a:r>
              <a:rPr lang="en-US" dirty="0"/>
              <a:t>Python</a:t>
            </a:r>
          </a:p>
          <a:p>
            <a:r>
              <a:rPr lang="en-US" dirty="0"/>
              <a:t>Pandas and </a:t>
            </a:r>
            <a:r>
              <a:rPr lang="en-US" dirty="0" err="1"/>
              <a:t>Jupyter</a:t>
            </a:r>
            <a:r>
              <a:rPr lang="en-US" dirty="0"/>
              <a:t> notebook</a:t>
            </a:r>
          </a:p>
          <a:p>
            <a:r>
              <a:rPr lang="en-US" dirty="0"/>
              <a:t>Matplotlib</a:t>
            </a:r>
          </a:p>
        </p:txBody>
      </p:sp>
    </p:spTree>
    <p:extLst>
      <p:ext uri="{BB962C8B-B14F-4D97-AF65-F5344CB8AC3E}">
        <p14:creationId xmlns:p14="http://schemas.microsoft.com/office/powerpoint/2010/main" val="11138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SURVEY PARTICIPANTS DEMOGRAPHICS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430848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Participants were recruited from the 2012 Cooperative Campaign Analysis Project (CCAP) and used a sample matching procedure managed by YouGov.</a:t>
            </a:r>
          </a:p>
          <a:p>
            <a:pPr marL="342900" indent="-342900">
              <a:lnSpc>
                <a:spcPct val="200000"/>
              </a:lnSpc>
              <a:buFont typeface="Arial" panose="020B0604020202020204" pitchFamily="34" charset="0"/>
              <a:buChar char="•"/>
            </a:pPr>
            <a:r>
              <a:rPr lang="en-US" sz="2000" dirty="0"/>
              <a:t>Participants differed in age, marital status, political views, educational attainment, etc.</a:t>
            </a:r>
          </a:p>
          <a:p>
            <a:pPr marL="342900" indent="-342900">
              <a:lnSpc>
                <a:spcPct val="200000"/>
              </a:lnSpc>
              <a:buFont typeface="Arial" panose="020B0604020202020204" pitchFamily="34" charset="0"/>
              <a:buChar char="•"/>
            </a:pPr>
            <a:r>
              <a:rPr lang="en-US" sz="2000" dirty="0"/>
              <a:t>Sample size included 8,637 participants, 7,038 remaining after cleaning data</a:t>
            </a:r>
          </a:p>
          <a:p>
            <a:pPr marL="342900" indent="-342900">
              <a:lnSpc>
                <a:spcPct val="200000"/>
              </a:lnSpc>
              <a:buFont typeface="Arial" panose="020B0604020202020204" pitchFamily="34" charset="0"/>
              <a:buChar char="•"/>
            </a:pPr>
            <a:r>
              <a:rPr lang="en-US" sz="2000" dirty="0"/>
              <a:t>District of Columbia was included as a “state” – 51 total locations</a:t>
            </a:r>
          </a:p>
          <a:p>
            <a:pPr marL="342900" indent="-342900">
              <a:lnSpc>
                <a:spcPct val="200000"/>
              </a:lnSpc>
              <a:buFont typeface="Arial" panose="020B0604020202020204" pitchFamily="34" charset="0"/>
              <a:buChar char="•"/>
            </a:pPr>
            <a:r>
              <a:rPr lang="en-US" sz="2000" dirty="0"/>
              <a:t>Data included all possible candidates. We narrowed our analysis to focus on the two major candidates: Hillary Clinton and Donald Trump.</a:t>
            </a:r>
          </a:p>
        </p:txBody>
      </p:sp>
    </p:spTree>
    <p:extLst>
      <p:ext uri="{BB962C8B-B14F-4D97-AF65-F5344CB8AC3E}">
        <p14:creationId xmlns:p14="http://schemas.microsoft.com/office/powerpoint/2010/main" val="17147310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Data exploration and clean up</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369293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Removed blanks</a:t>
            </a:r>
          </a:p>
          <a:p>
            <a:pPr marL="342900" indent="-342900">
              <a:lnSpc>
                <a:spcPct val="200000"/>
              </a:lnSpc>
              <a:buFont typeface="Arial" panose="020B0604020202020204" pitchFamily="34" charset="0"/>
              <a:buChar char="•"/>
            </a:pPr>
            <a:r>
              <a:rPr lang="en-US" sz="2000" dirty="0"/>
              <a:t>Created data frames with relevant columns</a:t>
            </a:r>
          </a:p>
          <a:p>
            <a:pPr marL="342900" indent="-342900">
              <a:lnSpc>
                <a:spcPct val="200000"/>
              </a:lnSpc>
              <a:buFont typeface="Arial" panose="020B0604020202020204" pitchFamily="34" charset="0"/>
              <a:buChar char="•"/>
            </a:pPr>
            <a:r>
              <a:rPr lang="en-US" sz="2000" dirty="0"/>
              <a:t>Re-named column headers</a:t>
            </a:r>
          </a:p>
          <a:p>
            <a:pPr marL="342900" indent="-342900">
              <a:lnSpc>
                <a:spcPct val="200000"/>
              </a:lnSpc>
              <a:buFont typeface="Arial" panose="020B0604020202020204" pitchFamily="34" charset="0"/>
              <a:buChar char="•"/>
            </a:pPr>
            <a:r>
              <a:rPr lang="en-US" sz="2000" dirty="0"/>
              <a:t>Looked for unique values</a:t>
            </a:r>
          </a:p>
          <a:p>
            <a:pPr marL="342900" indent="-342900">
              <a:lnSpc>
                <a:spcPct val="200000"/>
              </a:lnSpc>
              <a:buFont typeface="Arial" panose="020B0604020202020204" pitchFamily="34" charset="0"/>
              <a:buChar char="•"/>
            </a:pPr>
            <a:r>
              <a:rPr lang="en-US" sz="2000" dirty="0"/>
              <a:t>Grouped by variables of interest based on “candidate voted for”</a:t>
            </a:r>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9388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Is MARITAL STATUS correlated with VOTER PATTERNS?</a:t>
            </a:r>
          </a:p>
        </p:txBody>
      </p:sp>
      <p:sp>
        <p:nvSpPr>
          <p:cNvPr id="8" name="Rectangle 7">
            <a:extLst>
              <a:ext uri="{FF2B5EF4-FFF2-40B4-BE49-F238E27FC236}">
                <a16:creationId xmlns:a16="http://schemas.microsoft.com/office/drawing/2014/main" id="{82BC39C4-39EC-3348-ACF1-1E806D24F39E}"/>
              </a:ext>
            </a:extLst>
          </p:cNvPr>
          <p:cNvSpPr/>
          <p:nvPr/>
        </p:nvSpPr>
        <p:spPr>
          <a:xfrm>
            <a:off x="0" y="1688522"/>
            <a:ext cx="12192000" cy="4548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1A7123EE-C200-594F-80F9-F6A91402A8AE}"/>
              </a:ext>
            </a:extLst>
          </p:cNvPr>
          <p:cNvPicPr>
            <a:picLocks noChangeAspect="1"/>
          </p:cNvPicPr>
          <p:nvPr/>
        </p:nvPicPr>
        <p:blipFill rotWithShape="1">
          <a:blip r:embed="rId4"/>
          <a:srcRect l="19584" r="11032"/>
          <a:stretch/>
        </p:blipFill>
        <p:spPr>
          <a:xfrm>
            <a:off x="690063" y="1763514"/>
            <a:ext cx="5086104" cy="439826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79AF290-4C76-0541-B2F4-BA5736B2D35E}"/>
              </a:ext>
            </a:extLst>
          </p:cNvPr>
          <p:cNvPicPr>
            <a:picLocks noChangeAspect="1"/>
          </p:cNvPicPr>
          <p:nvPr/>
        </p:nvPicPr>
        <p:blipFill rotWithShape="1">
          <a:blip r:embed="rId5"/>
          <a:srcRect l="19761" r="9507"/>
          <a:stretch/>
        </p:blipFill>
        <p:spPr>
          <a:xfrm>
            <a:off x="6415835" y="1759664"/>
            <a:ext cx="5189517" cy="4402114"/>
          </a:xfrm>
          <a:prstGeom prst="rect">
            <a:avLst/>
          </a:prstGeom>
        </p:spPr>
      </p:pic>
    </p:spTree>
    <p:extLst>
      <p:ext uri="{BB962C8B-B14F-4D97-AF65-F5344CB8AC3E}">
        <p14:creationId xmlns:p14="http://schemas.microsoft.com/office/powerpoint/2010/main" val="42827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EDUCATIONAL ATTAINMENT CORRELATED WITH VOTER PATTERNS?</a:t>
            </a:r>
          </a:p>
        </p:txBody>
      </p:sp>
      <p:sp>
        <p:nvSpPr>
          <p:cNvPr id="5" name="Rectangle 4">
            <a:extLst>
              <a:ext uri="{FF2B5EF4-FFF2-40B4-BE49-F238E27FC236}">
                <a16:creationId xmlns:a16="http://schemas.microsoft.com/office/drawing/2014/main" id="{9B51D12C-C38E-EA46-B051-EBC70181BEC8}"/>
              </a:ext>
            </a:extLst>
          </p:cNvPr>
          <p:cNvSpPr/>
          <p:nvPr/>
        </p:nvSpPr>
        <p:spPr>
          <a:xfrm>
            <a:off x="0" y="1439137"/>
            <a:ext cx="12192000" cy="516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9217115D-5FAE-4A44-8758-633364ECE2F2}"/>
              </a:ext>
            </a:extLst>
          </p:cNvPr>
          <p:cNvPicPr>
            <a:picLocks noChangeAspect="1"/>
          </p:cNvPicPr>
          <p:nvPr/>
        </p:nvPicPr>
        <p:blipFill rotWithShape="1">
          <a:blip r:embed="rId4"/>
          <a:srcRect t="3846"/>
          <a:stretch/>
        </p:blipFill>
        <p:spPr>
          <a:xfrm>
            <a:off x="1935678" y="1623687"/>
            <a:ext cx="8320644" cy="4800377"/>
          </a:xfrm>
          <a:prstGeom prst="rect">
            <a:avLst/>
          </a:prstGeom>
        </p:spPr>
      </p:pic>
    </p:spTree>
    <p:extLst>
      <p:ext uri="{BB962C8B-B14F-4D97-AF65-F5344CB8AC3E}">
        <p14:creationId xmlns:p14="http://schemas.microsoft.com/office/powerpoint/2010/main" val="1955384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72" y="236167"/>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HOUSEHOLD INCOME Correlated with VOTER PATTERNS?</a:t>
            </a:r>
          </a:p>
        </p:txBody>
      </p:sp>
      <p:sp>
        <p:nvSpPr>
          <p:cNvPr id="5" name="Rectangle 4">
            <a:extLst>
              <a:ext uri="{FF2B5EF4-FFF2-40B4-BE49-F238E27FC236}">
                <a16:creationId xmlns:a16="http://schemas.microsoft.com/office/drawing/2014/main" id="{70D6A3B5-601D-A241-B8DF-9F8F37F9B871}"/>
              </a:ext>
            </a:extLst>
          </p:cNvPr>
          <p:cNvSpPr/>
          <p:nvPr/>
        </p:nvSpPr>
        <p:spPr>
          <a:xfrm>
            <a:off x="0" y="1207845"/>
            <a:ext cx="12192000" cy="5523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mplement, stationary, pencil&#10;&#10;Description automatically generated">
            <a:extLst>
              <a:ext uri="{FF2B5EF4-FFF2-40B4-BE49-F238E27FC236}">
                <a16:creationId xmlns:a16="http://schemas.microsoft.com/office/drawing/2014/main" id="{A3E4F9C0-5F2B-1847-923E-454B540DC482}"/>
              </a:ext>
            </a:extLst>
          </p:cNvPr>
          <p:cNvPicPr>
            <a:picLocks noChangeAspect="1"/>
          </p:cNvPicPr>
          <p:nvPr/>
        </p:nvPicPr>
        <p:blipFill rotWithShape="1">
          <a:blip r:embed="rId4"/>
          <a:srcRect t="7051" b="2234"/>
          <a:stretch/>
        </p:blipFill>
        <p:spPr>
          <a:xfrm>
            <a:off x="2015311" y="1407026"/>
            <a:ext cx="8161335" cy="5125542"/>
          </a:xfrm>
          <a:prstGeom prst="rect">
            <a:avLst/>
          </a:prstGeom>
        </p:spPr>
      </p:pic>
    </p:spTree>
    <p:extLst>
      <p:ext uri="{BB962C8B-B14F-4D97-AF65-F5344CB8AC3E}">
        <p14:creationId xmlns:p14="http://schemas.microsoft.com/office/powerpoint/2010/main" val="36643673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899</Words>
  <Application>Microsoft Macintosh PowerPoint</Application>
  <PresentationFormat>Widescreen</PresentationFormat>
  <Paragraphs>75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2016 Presidential Election Voter analysis</vt:lpstr>
      <vt:lpstr>ANALYZING VOTER TRENDS</vt:lpstr>
      <vt:lpstr>Data Set: 2016 Views of the electorate research Survey</vt:lpstr>
      <vt:lpstr>PowerPoint Presentation</vt:lpstr>
      <vt:lpstr>SURVEY PARTICIPANTS DEMOGRAPHICS</vt:lpstr>
      <vt:lpstr>Data exploration and clean up</vt:lpstr>
      <vt:lpstr>Is MARITAL STATUS correlated with VOTER PATTERNS?</vt:lpstr>
      <vt:lpstr>IS EDUCATIONAL ATTAINMENT CORRELATED WITH VOTER PATTERNS?</vt:lpstr>
      <vt:lpstr>IS HOUSEHOLD INCOME Correlated with VOTER PATTERNS?</vt:lpstr>
      <vt:lpstr>Is HEALTH CARE COVERAGE correlated with VOTER PATTERNS?</vt:lpstr>
      <vt:lpstr>HOW DOES THIS RELATE TO ACTUAL ELECTION RESULTS?</vt:lpstr>
      <vt:lpstr>SUMMARY</vt:lpstr>
      <vt:lpstr>WHAT DOES THIS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Voter analysis</dc:title>
  <dc:creator>Nancy Campos</dc:creator>
  <cp:lastModifiedBy>Nancy Campos</cp:lastModifiedBy>
  <cp:revision>20</cp:revision>
  <dcterms:created xsi:type="dcterms:W3CDTF">2019-12-09T18:30:25Z</dcterms:created>
  <dcterms:modified xsi:type="dcterms:W3CDTF">2019-12-11T23:08:01Z</dcterms:modified>
</cp:coreProperties>
</file>