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71" r:id="rId15"/>
    <p:sldId id="270" r:id="rId16"/>
    <p:sldId id="272" r:id="rId17"/>
    <p:sldId id="273" r:id="rId18"/>
    <p:sldId id="26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86432" autoAdjust="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363A-69F7-4FE5-B400-AE099E30CE20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9081D-08BD-4491-9BF0-6CB93769E67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598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363A-69F7-4FE5-B400-AE099E30CE20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9081D-08BD-4491-9BF0-6CB93769E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30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363A-69F7-4FE5-B400-AE099E30CE20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9081D-08BD-4491-9BF0-6CB93769E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61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363A-69F7-4FE5-B400-AE099E30CE20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9081D-08BD-4491-9BF0-6CB93769E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406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363A-69F7-4FE5-B400-AE099E30CE20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9081D-08BD-4491-9BF0-6CB93769E67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300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363A-69F7-4FE5-B400-AE099E30CE20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9081D-08BD-4491-9BF0-6CB93769E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83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363A-69F7-4FE5-B400-AE099E30CE20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9081D-08BD-4491-9BF0-6CB93769E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371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363A-69F7-4FE5-B400-AE099E30CE20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9081D-08BD-4491-9BF0-6CB93769E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38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363A-69F7-4FE5-B400-AE099E30CE20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9081D-08BD-4491-9BF0-6CB93769E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87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E7F363A-69F7-4FE5-B400-AE099E30CE20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E9081D-08BD-4491-9BF0-6CB93769E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9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363A-69F7-4FE5-B400-AE099E30CE20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9081D-08BD-4491-9BF0-6CB93769E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3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E7F363A-69F7-4FE5-B400-AE099E30CE20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FE9081D-08BD-4491-9BF0-6CB93769E67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798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rla-recourse/CARLA" TargetMode="External"/><Relationship Id="rId2" Type="http://schemas.openxmlformats.org/officeDocument/2006/relationships/hyperlink" Target="https://rasbt.github.io/mlxtend/user_guide/evaluate/create_counterfactua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interpretml/DiCE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counterfactual-explanations-in-model-interpretations-a73caec5b74b" TargetMode="External"/><Relationship Id="rId2" Type="http://schemas.openxmlformats.org/officeDocument/2006/relationships/hyperlink" Target="https://christophm.github.io/interpretable-ml-book/counterfactual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8EB11-9BD9-465C-B6AE-EA0F85EF46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Counterfactual Explanations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F9C689-B11B-462B-A7BE-65A0768B44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Hannah Smith</a:t>
            </a:r>
          </a:p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n-US" sz="1800" b="0" i="0" u="none" strike="noStrike" dirty="0">
                <a:effectLst/>
                <a:latin typeface="Lato" panose="020F0502020204030203" pitchFamily="34" charset="0"/>
              </a:rPr>
              <a:t>Explainable AI Study Group, UIUC </a:t>
            </a:r>
            <a:r>
              <a:rPr lang="en-US" sz="1800" b="0" i="0" u="none" strike="noStrike" dirty="0" err="1">
                <a:effectLst/>
                <a:latin typeface="Lato" panose="020F0502020204030203" pitchFamily="34" charset="0"/>
              </a:rPr>
              <a:t>iSchool</a:t>
            </a:r>
            <a:endParaRPr lang="en-US" dirty="0">
              <a:effectLst/>
            </a:endParaRPr>
          </a:p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n-US" sz="1800" b="0" i="0" u="none" strike="noStrike" dirty="0">
                <a:effectLst/>
                <a:latin typeface="Lato" panose="020F0502020204030203" pitchFamily="34" charset="0"/>
              </a:rPr>
              <a:t>Spring 2023 2nd meeting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015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2222-F06A-4A92-97E4-4ADB42037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 – continuous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CE473-9C3D-4EA1-8732-E516D0D0F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018408"/>
            <a:ext cx="10058400" cy="2850686"/>
          </a:xfrm>
        </p:spPr>
        <p:txBody>
          <a:bodyPr/>
          <a:lstStyle/>
          <a:p>
            <a:r>
              <a:rPr lang="en-US" dirty="0"/>
              <a:t>- Bob is renting a property and wants to maximize its value</a:t>
            </a:r>
          </a:p>
          <a:p>
            <a:r>
              <a:rPr lang="en-US" dirty="0"/>
              <a:t>- What can we change to (justifiably) increase the rent/</a:t>
            </a:r>
            <a:r>
              <a:rPr lang="en-US" dirty="0" err="1"/>
              <a:t>value_monthly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1882BC1-4BCE-432A-AEC6-94F42EDB6A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693855"/>
              </p:ext>
            </p:extLst>
          </p:nvPr>
        </p:nvGraphicFramePr>
        <p:xfrm>
          <a:off x="1097280" y="1821624"/>
          <a:ext cx="10058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62192241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979420888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425745826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37194231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146596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Sq_ft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Num_rooms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Smoking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Value_monthly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115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755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5101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2222-F06A-4A92-97E4-4ADB42037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 – continuous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CE473-9C3D-4EA1-8732-E516D0D0F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847208"/>
            <a:ext cx="10058400" cy="1021886"/>
          </a:xfrm>
        </p:spPr>
        <p:txBody>
          <a:bodyPr/>
          <a:lstStyle/>
          <a:p>
            <a:r>
              <a:rPr lang="en-US" dirty="0"/>
              <a:t>- Allow pets/disallow smoking/both – increase value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1882BC1-4BCE-432A-AEC6-94F42EDB6A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772811"/>
              </p:ext>
            </p:extLst>
          </p:nvPr>
        </p:nvGraphicFramePr>
        <p:xfrm>
          <a:off x="1097280" y="1821624"/>
          <a:ext cx="10058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62192241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979420888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425745826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37194231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146596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Sq_ft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Num_rooms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Smoking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Value_monthly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115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75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028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51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946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0274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2222-F06A-4A92-97E4-4ADB42037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 – continuous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CE473-9C3D-4EA1-8732-E516D0D0F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820574"/>
            <a:ext cx="10058400" cy="1048519"/>
          </a:xfrm>
        </p:spPr>
        <p:txBody>
          <a:bodyPr/>
          <a:lstStyle/>
          <a:p>
            <a:r>
              <a:rPr lang="en-US" dirty="0"/>
              <a:t>- Allow pets/disallow smoking/both – increase value</a:t>
            </a:r>
          </a:p>
          <a:p>
            <a:r>
              <a:rPr lang="en-US" dirty="0"/>
              <a:t>- Additional rooms – increase value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1882BC1-4BCE-432A-AEC6-94F42EDB6A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26793"/>
              </p:ext>
            </p:extLst>
          </p:nvPr>
        </p:nvGraphicFramePr>
        <p:xfrm>
          <a:off x="1097280" y="1821624"/>
          <a:ext cx="10058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62192241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979420888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425745826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37194231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146596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Sq_ft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Num_rooms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Smoking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Value_monthly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115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75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028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51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946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383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008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2222-F06A-4A92-97E4-4ADB42037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 – continuous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CE473-9C3D-4EA1-8732-E516D0D0F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820574"/>
            <a:ext cx="10058400" cy="1048519"/>
          </a:xfrm>
        </p:spPr>
        <p:txBody>
          <a:bodyPr/>
          <a:lstStyle/>
          <a:p>
            <a:r>
              <a:rPr lang="en-US" dirty="0"/>
              <a:t>- Allow pets/disallow smoking/both – increase value</a:t>
            </a:r>
          </a:p>
          <a:p>
            <a:r>
              <a:rPr lang="en-US" dirty="0"/>
              <a:t>- Additional rooms – increase value (limitations?)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1882BC1-4BCE-432A-AEC6-94F42EDB6A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335679"/>
              </p:ext>
            </p:extLst>
          </p:nvPr>
        </p:nvGraphicFramePr>
        <p:xfrm>
          <a:off x="1097280" y="1821624"/>
          <a:ext cx="10058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62192241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979420888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425745826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37194231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146596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Sq_ft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Num_rooms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Smoking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Value_monthly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115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75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028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51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946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383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469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260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11CB7-6CA7-4A92-9774-93093C76A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644DA-A9F7-4973-807A-1BD1426C1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Criteria:</a:t>
            </a:r>
          </a:p>
          <a:p>
            <a:pPr lvl="1"/>
            <a:r>
              <a:rPr lang="en-US" sz="2000" b="1" dirty="0"/>
              <a:t>a counterfactual instance produces the predefined prediction as closely as possible</a:t>
            </a:r>
          </a:p>
          <a:p>
            <a:pPr lvl="1"/>
            <a:r>
              <a:rPr lang="en-US" sz="2000" b="1" dirty="0"/>
              <a:t>a counterfactual should be as similar as possible to the instance regarding feature values</a:t>
            </a:r>
          </a:p>
          <a:p>
            <a:pPr lvl="2"/>
            <a:r>
              <a:rPr lang="en-US" sz="1600" b="1" dirty="0"/>
              <a:t>change as few features as possible</a:t>
            </a:r>
          </a:p>
          <a:p>
            <a:pPr lvl="1"/>
            <a:r>
              <a:rPr lang="en-US" sz="2000" b="1" dirty="0"/>
              <a:t>multiple diverse counterfactual explanations</a:t>
            </a:r>
          </a:p>
          <a:p>
            <a:pPr lvl="1"/>
            <a:r>
              <a:rPr lang="en-US" sz="2000" b="1" dirty="0"/>
              <a:t>a counterfactual instance should have feature values that are likely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196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78A95-EC3C-4114-9995-5184CFFBF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Closeness to predefined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B638E-BA5E-4EAA-A94B-4D936D5FC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Some predictions are rarer than others, and some may be impossible to achieve</a:t>
            </a:r>
          </a:p>
          <a:p>
            <a:r>
              <a:rPr lang="en-US" dirty="0"/>
              <a:t>- For impossible predicted outcomes, we relax the condition that the predefined prediction must be matched exactly – instead it must be as close as possible</a:t>
            </a:r>
          </a:p>
          <a:p>
            <a:r>
              <a:rPr lang="en-US" dirty="0"/>
              <a:t>- For continuous outcomes</a:t>
            </a:r>
          </a:p>
          <a:p>
            <a:pPr lvl="1"/>
            <a:r>
              <a:rPr lang="en-US" dirty="0"/>
              <a:t>Produce a prediction as close as possible to the predefined prediction</a:t>
            </a:r>
          </a:p>
          <a:p>
            <a:pPr lvl="1"/>
            <a:r>
              <a:rPr lang="en-US" dirty="0"/>
              <a:t>Bob may not be able to rent his property for $1000 per month, but he can increase the value until it is as close as possible to $1000 per month</a:t>
            </a:r>
          </a:p>
          <a:p>
            <a:r>
              <a:rPr lang="en-US" dirty="0"/>
              <a:t>- For discrete outcomes</a:t>
            </a:r>
          </a:p>
          <a:p>
            <a:pPr lvl="1"/>
            <a:r>
              <a:rPr lang="en-US" dirty="0"/>
              <a:t>Increase the probability of producing the predefined prediction as much as possible</a:t>
            </a:r>
          </a:p>
          <a:p>
            <a:pPr lvl="1"/>
            <a:r>
              <a:rPr lang="en-US" dirty="0"/>
              <a:t>If Bob initially has a 10% change of his loan being approved, we change our features to increase that probability as much as possible</a:t>
            </a:r>
          </a:p>
        </p:txBody>
      </p:sp>
    </p:spTree>
    <p:extLst>
      <p:ext uri="{BB962C8B-B14F-4D97-AF65-F5344CB8AC3E}">
        <p14:creationId xmlns:p14="http://schemas.microsoft.com/office/powerpoint/2010/main" val="3685894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46CF2-F9B9-4F9B-8E68-D974E5FBD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 to original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33710-075C-46AD-8E26-8679D580D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When producing a counterfactual explanation for a predefined prediction, we want to make the least change possible to the feature values</a:t>
            </a:r>
          </a:p>
          <a:p>
            <a:pPr lvl="1"/>
            <a:r>
              <a:rPr lang="en-US" dirty="0"/>
              <a:t>Smallest changes to individual feature values</a:t>
            </a:r>
          </a:p>
          <a:p>
            <a:pPr lvl="1"/>
            <a:r>
              <a:rPr lang="en-US" dirty="0"/>
              <a:t>Change to the least amount of features</a:t>
            </a:r>
          </a:p>
          <a:p>
            <a:r>
              <a:rPr lang="en-US" dirty="0"/>
              <a:t>- Similarity measure depends on the kind of features</a:t>
            </a:r>
          </a:p>
          <a:p>
            <a:pPr lvl="1"/>
            <a:r>
              <a:rPr lang="en-US" dirty="0"/>
              <a:t>Ex. Manhattan distance or the Gower distance if we have both discrete and continuous features</a:t>
            </a:r>
          </a:p>
          <a:p>
            <a:r>
              <a:rPr lang="en-US" dirty="0"/>
              <a:t>- Bob’s loan:</a:t>
            </a:r>
          </a:p>
          <a:p>
            <a:pPr lvl="1"/>
            <a:r>
              <a:rPr lang="en-US" dirty="0"/>
              <a:t>Changing income vs loan size vs both</a:t>
            </a:r>
          </a:p>
          <a:p>
            <a:pPr lvl="1"/>
            <a:r>
              <a:rPr lang="en-US" dirty="0"/>
              <a:t>Changing age vs income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477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46CF2-F9B9-4F9B-8E68-D974E5FBD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 to original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33710-075C-46AD-8E26-8679D580D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When producing a counterfactual explanation for a predefined prediction, we want to make the least change possible to the feature values</a:t>
            </a:r>
          </a:p>
          <a:p>
            <a:pPr lvl="1"/>
            <a:r>
              <a:rPr lang="en-US" dirty="0"/>
              <a:t>Smallest changes to individual feature values</a:t>
            </a:r>
          </a:p>
          <a:p>
            <a:pPr lvl="1"/>
            <a:r>
              <a:rPr lang="en-US" dirty="0"/>
              <a:t>Change to the least amount of features</a:t>
            </a:r>
          </a:p>
          <a:p>
            <a:r>
              <a:rPr lang="en-US" dirty="0"/>
              <a:t>- Similarity measure depends on the kind of features</a:t>
            </a:r>
          </a:p>
          <a:p>
            <a:pPr lvl="1"/>
            <a:r>
              <a:rPr lang="en-US" dirty="0"/>
              <a:t>Ex. Manhattan distance or the Gower distance if we have both discrete and continuous features</a:t>
            </a:r>
          </a:p>
          <a:p>
            <a:r>
              <a:rPr lang="en-US" dirty="0"/>
              <a:t>- Bob’s loan:</a:t>
            </a:r>
          </a:p>
          <a:p>
            <a:pPr lvl="1"/>
            <a:r>
              <a:rPr lang="en-US" dirty="0"/>
              <a:t>Changing income vs loan size vs both</a:t>
            </a:r>
          </a:p>
          <a:p>
            <a:pPr lvl="1"/>
            <a:r>
              <a:rPr lang="en-US" dirty="0"/>
              <a:t>Changing age vs income – normalization!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782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DE708-193D-4AFD-A9AE-38A635AE8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counterfactuals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ADA0C-06B6-4ACE-8435-C462791BE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- “Rashomon Effect” – different counterfactuals explain the desired outcome equally well, but contradict each other</a:t>
            </a:r>
          </a:p>
          <a:p>
            <a:r>
              <a:rPr lang="en-US" dirty="0"/>
              <a:t>- Multiple diverse counterfactual explanations are desirable because:</a:t>
            </a:r>
          </a:p>
          <a:p>
            <a:pPr lvl="1"/>
            <a:r>
              <a:rPr lang="en-US" dirty="0"/>
              <a:t>Decision-subject gets access to multiple viable ways of generating a different outcome</a:t>
            </a:r>
          </a:p>
          <a:p>
            <a:pPr lvl="1"/>
            <a:r>
              <a:rPr lang="en-US" dirty="0"/>
              <a:t>Some hypothetical situations are more </a:t>
            </a:r>
            <a:r>
              <a:rPr lang="en-US" b="1" dirty="0"/>
              <a:t>actionable</a:t>
            </a:r>
            <a:r>
              <a:rPr lang="en-US" dirty="0"/>
              <a:t> than others</a:t>
            </a:r>
          </a:p>
          <a:p>
            <a:pPr lvl="1"/>
            <a:r>
              <a:rPr lang="en-US" dirty="0"/>
              <a:t>Providing multiple counterfactuals allows a decision-subject to choose the best situation for them</a:t>
            </a:r>
          </a:p>
          <a:p>
            <a:r>
              <a:rPr lang="en-US" dirty="0"/>
              <a:t>- This also allows the provider to serve a more diverse set of decision-subjects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579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989EA-AD1D-4F4F-A088-10E4A54C2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4048A-E1EF-4D13-AD19-1CDBC30A3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- As mentioned in the previous slide, some hypothetical situations are more </a:t>
            </a:r>
            <a:r>
              <a:rPr lang="en-US" b="1" dirty="0"/>
              <a:t>actionable</a:t>
            </a:r>
            <a:r>
              <a:rPr lang="en-US" dirty="0"/>
              <a:t> than other</a:t>
            </a:r>
          </a:p>
          <a:p>
            <a:r>
              <a:rPr lang="en-US" dirty="0"/>
              <a:t>- The </a:t>
            </a:r>
            <a:r>
              <a:rPr lang="en-US" b="1" dirty="0"/>
              <a:t>actionability</a:t>
            </a:r>
            <a:r>
              <a:rPr lang="en-US" dirty="0"/>
              <a:t> of a situation depends on the likeliness of certain features occurring</a:t>
            </a:r>
          </a:p>
          <a:p>
            <a:pPr lvl="1"/>
            <a:r>
              <a:rPr lang="en-US" dirty="0"/>
              <a:t>Increase income by 15,000?</a:t>
            </a:r>
          </a:p>
          <a:p>
            <a:pPr lvl="1"/>
            <a:r>
              <a:rPr lang="en-US" dirty="0"/>
              <a:t>Add 9 bedrooms to an 800 square foot apartment?</a:t>
            </a:r>
          </a:p>
          <a:p>
            <a:pPr lvl="2"/>
            <a:r>
              <a:rPr lang="en-US" dirty="0"/>
              <a:t>Relationship between features</a:t>
            </a:r>
          </a:p>
          <a:p>
            <a:pPr lvl="1"/>
            <a:r>
              <a:rPr lang="en-US" dirty="0"/>
              <a:t>Decrease age by 5?</a:t>
            </a:r>
          </a:p>
          <a:p>
            <a:pPr lvl="1"/>
            <a:r>
              <a:rPr lang="en-US" dirty="0"/>
              <a:t>Other impossible values?</a:t>
            </a:r>
          </a:p>
          <a:p>
            <a:r>
              <a:rPr lang="en-US" dirty="0"/>
              <a:t>- A good counterfactual explanation should be made of features that are likely to occur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908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9BAA6-DF30-4FCB-83B9-D85478C83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counterfactual explanation?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9E727-BB3E-4AB3-9203-429061EDF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“If X had not occurred, Y would not have occurred”</a:t>
            </a:r>
          </a:p>
          <a:p>
            <a:pPr lvl="1"/>
            <a:r>
              <a:rPr lang="en-US" dirty="0"/>
              <a:t>“If I hadn’t taken a sip of this hot coffee, I wouldn’t have burned my tongue”</a:t>
            </a:r>
          </a:p>
          <a:p>
            <a:pPr lvl="1"/>
            <a:endParaRPr lang="en-US" dirty="0"/>
          </a:p>
          <a:p>
            <a:r>
              <a:rPr lang="en-US" dirty="0"/>
              <a:t>- Event Y is that I burned my tongue</a:t>
            </a:r>
          </a:p>
          <a:p>
            <a:r>
              <a:rPr lang="en-US" dirty="0"/>
              <a:t>- Cause X is that I had a hot coffee</a:t>
            </a:r>
          </a:p>
          <a:p>
            <a:r>
              <a:rPr lang="en-US" dirty="0"/>
              <a:t>- What changes in cause can result in a different event occurring?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0501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6A52A-799B-4A3C-A71C-9F60F1B9E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Counterfactual Explanations – Formula (Wachter et al.)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13FCB-944C-426B-A362-BB0048D37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5" name="Picture 4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B9695D30-483C-0CDD-F084-3E8C75C791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160" y="2234328"/>
            <a:ext cx="6172241" cy="8998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1E3128-7C68-E21A-76E6-F7EC8BA4E127}"/>
              </a:ext>
            </a:extLst>
          </p:cNvPr>
          <p:cNvSpPr txBox="1"/>
          <p:nvPr/>
        </p:nvSpPr>
        <p:spPr>
          <a:xfrm>
            <a:off x="959081" y="1845734"/>
            <a:ext cx="10334798" cy="4197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Loss Function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x </a:t>
            </a:r>
            <a:r>
              <a:rPr lang="en-US" sz="2000" dirty="0">
                <a:sym typeface="Wingdings" panose="05000000000000000000" pitchFamily="2" charset="2"/>
              </a:rPr>
              <a:t> original instance</a:t>
            </a:r>
            <a:endParaRPr lang="en-US" sz="2000" dirty="0">
              <a:effectLst/>
            </a:endParaRPr>
          </a:p>
          <a:p>
            <a:pPr>
              <a:lnSpc>
                <a:spcPct val="150000"/>
              </a:lnSpc>
            </a:pPr>
            <a:r>
              <a:rPr lang="en-US" sz="2000" dirty="0"/>
              <a:t>x’ </a:t>
            </a:r>
            <a:r>
              <a:rPr lang="en-US" sz="2000" dirty="0">
                <a:sym typeface="Wingdings" panose="05000000000000000000" pitchFamily="2" charset="2"/>
              </a:rPr>
              <a:t> counterfactual 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y</a:t>
            </a:r>
            <a:r>
              <a:rPr lang="en-US" sz="2000" dirty="0">
                <a:effectLst/>
              </a:rPr>
              <a:t>’ </a:t>
            </a:r>
            <a:r>
              <a:rPr lang="en-US" sz="2000" dirty="0">
                <a:effectLst/>
                <a:sym typeface="Wingdings" panose="05000000000000000000" pitchFamily="2" charset="2"/>
              </a:rPr>
              <a:t> desired/target outcome</a:t>
            </a:r>
            <a:endParaRPr lang="en-US" sz="2000" dirty="0">
              <a:effectLst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effectLst/>
              </a:rPr>
              <a:t>(^f(x′)−y′)2 </a:t>
            </a:r>
            <a:r>
              <a:rPr lang="en-US" sz="2000" dirty="0">
                <a:effectLst/>
                <a:sym typeface="Wingdings" panose="05000000000000000000" pitchFamily="2" charset="2"/>
              </a:rPr>
              <a:t> quadratic distance between model prediction and desired outcome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effectLst/>
              </a:rPr>
              <a:t>d(</a:t>
            </a:r>
            <a:r>
              <a:rPr lang="en-US" sz="2000" dirty="0" err="1">
                <a:effectLst/>
              </a:rPr>
              <a:t>x,x</a:t>
            </a:r>
            <a:r>
              <a:rPr lang="en-US" sz="2000" dirty="0">
                <a:effectLst/>
              </a:rPr>
              <a:t>′)</a:t>
            </a:r>
            <a:r>
              <a:rPr lang="en-US" sz="2000" dirty="0">
                <a:sym typeface="Wingdings" panose="05000000000000000000" pitchFamily="2" charset="2"/>
              </a:rPr>
              <a:t>  distance between original instance and counterfactual</a:t>
            </a:r>
          </a:p>
          <a:p>
            <a:pPr>
              <a:lnSpc>
                <a:spcPct val="150000"/>
              </a:lnSpc>
            </a:pPr>
            <a:r>
              <a:rPr lang="el-GR" sz="2000" dirty="0">
                <a:effectLst/>
              </a:rPr>
              <a:t>λ</a:t>
            </a:r>
            <a:r>
              <a:rPr lang="en-US" sz="2000" dirty="0">
                <a:effectLst/>
                <a:sym typeface="Wingdings" panose="05000000000000000000" pitchFamily="2" charset="2"/>
              </a:rPr>
              <a:t>  balances distance between outcomes and feature values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24828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88994-5EE5-4441-B73A-D6BC22C0C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Counterfactual Explanations –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A9474-ED12-4DC6-A996-3C8F13292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11989"/>
            <a:ext cx="10058400" cy="4023360"/>
          </a:xfrm>
        </p:spPr>
        <p:txBody>
          <a:bodyPr/>
          <a:lstStyle/>
          <a:p>
            <a:r>
              <a:rPr lang="en-US" dirty="0"/>
              <a:t>1) Select an instance x to be explained, the desired outcome y’, a tolerance </a:t>
            </a:r>
            <a:r>
              <a:rPr lang="en-US" dirty="0">
                <a:effectLst/>
              </a:rPr>
              <a:t>ϵ</a:t>
            </a:r>
            <a:r>
              <a:rPr lang="en-US" dirty="0"/>
              <a:t> and a (low) initial value for </a:t>
            </a:r>
            <a:r>
              <a:rPr lang="en-US" dirty="0">
                <a:effectLst/>
              </a:rPr>
              <a:t>λ</a:t>
            </a:r>
            <a:endParaRPr lang="en-US" dirty="0"/>
          </a:p>
          <a:p>
            <a:r>
              <a:rPr lang="en-US" dirty="0"/>
              <a:t>2) Sample a random instance as initial counterfactual</a:t>
            </a:r>
          </a:p>
          <a:p>
            <a:r>
              <a:rPr lang="en-US" dirty="0"/>
              <a:t>3) Optimize the loss with the initially sampled counterfactual as starting point</a:t>
            </a:r>
          </a:p>
          <a:p>
            <a:r>
              <a:rPr lang="en-US" dirty="0"/>
              <a:t>4) While </a:t>
            </a:r>
            <a:r>
              <a:rPr lang="en-US" dirty="0">
                <a:effectLst/>
              </a:rPr>
              <a:t>|f</a:t>
            </a:r>
            <a:r>
              <a:rPr lang="en-US" baseline="30000" dirty="0">
                <a:effectLst/>
              </a:rPr>
              <a:t>^</a:t>
            </a:r>
            <a:r>
              <a:rPr lang="en-US" dirty="0">
                <a:effectLst/>
              </a:rPr>
              <a:t>(x′)−y′|&gt;ϵ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Increase </a:t>
            </a:r>
            <a:r>
              <a:rPr lang="el-GR" dirty="0">
                <a:effectLst/>
              </a:rPr>
              <a:t>λ</a:t>
            </a:r>
            <a:endParaRPr lang="en-US" dirty="0"/>
          </a:p>
          <a:p>
            <a:pPr lvl="1"/>
            <a:r>
              <a:rPr lang="en-US" dirty="0"/>
              <a:t>Optimize the loss with the current counterfactual as starting point</a:t>
            </a:r>
          </a:p>
          <a:p>
            <a:pPr lvl="1"/>
            <a:r>
              <a:rPr lang="en-US" dirty="0"/>
              <a:t>Return the counterfactual that minimizes the loss</a:t>
            </a:r>
          </a:p>
          <a:p>
            <a:r>
              <a:rPr lang="en-US" dirty="0"/>
              <a:t>5) Repeat steps 2-4 and return the list of counterfactuals or the one that minimizes the loss</a:t>
            </a:r>
          </a:p>
        </p:txBody>
      </p:sp>
    </p:spTree>
    <p:extLst>
      <p:ext uri="{BB962C8B-B14F-4D97-AF65-F5344CB8AC3E}">
        <p14:creationId xmlns:p14="http://schemas.microsoft.com/office/powerpoint/2010/main" val="23714986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1A6C3-6F2F-D5C5-82E4-B028D3B34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Counterfactuals in Python -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D324C-FF92-25AE-3F1B-F65CDCB86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91207"/>
            <a:ext cx="10058400" cy="4023360"/>
          </a:xfrm>
        </p:spPr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mlxtend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  <a:hlinkClick r:id="rId2"/>
              </a:rPr>
              <a:t>https://rasbt.github.io/mlxtend/user_guide/evaluate/create_counterfactual/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Implements method by Wachter et al.</a:t>
            </a:r>
          </a:p>
          <a:p>
            <a:r>
              <a:rPr lang="en-US" dirty="0">
                <a:sym typeface="Wingdings" panose="05000000000000000000" pitchFamily="2" charset="2"/>
              </a:rPr>
              <a:t>- CARLA  </a:t>
            </a:r>
            <a:r>
              <a:rPr lang="en-US" dirty="0">
                <a:sym typeface="Wingdings" panose="05000000000000000000" pitchFamily="2" charset="2"/>
                <a:hlinkClick r:id="rId3"/>
              </a:rPr>
              <a:t>https://github.com/carla-recourse/CARLA</a:t>
            </a:r>
            <a:r>
              <a:rPr lang="en-US" dirty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US" dirty="0"/>
              <a:t>Python library to benchmark counterfactual explanation and recourse models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- </a:t>
            </a:r>
            <a:r>
              <a:rPr lang="en-US" dirty="0" err="1">
                <a:sym typeface="Wingdings" panose="05000000000000000000" pitchFamily="2" charset="2"/>
              </a:rPr>
              <a:t>DiCE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>
                <a:sym typeface="Wingdings" panose="05000000000000000000" pitchFamily="2" charset="2"/>
                <a:hlinkClick r:id="rId4"/>
              </a:rPr>
              <a:t>https://github.com/interpretml/DiCE</a:t>
            </a:r>
            <a:r>
              <a:rPr lang="en-US" dirty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Generates explanations for a variety of ML models</a:t>
            </a:r>
          </a:p>
        </p:txBody>
      </p:sp>
    </p:spTree>
    <p:extLst>
      <p:ext uri="{BB962C8B-B14F-4D97-AF65-F5344CB8AC3E}">
        <p14:creationId xmlns:p14="http://schemas.microsoft.com/office/powerpoint/2010/main" val="9116048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D8AB4-3FA2-7630-C839-02A67921F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C9CC0-1A0E-6704-D1A1-BBC26ED35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Molnar, Christoph. </a:t>
            </a:r>
            <a:r>
              <a:rPr lang="en-US" i="1" dirty="0"/>
              <a:t>Interpretable machine learning</a:t>
            </a:r>
            <a:r>
              <a:rPr lang="en-US" dirty="0"/>
              <a:t>. Lulu. com, 2020. </a:t>
            </a:r>
            <a:r>
              <a:rPr lang="en-US" dirty="0">
                <a:hlinkClick r:id="rId2"/>
              </a:rPr>
              <a:t>https://christophm.github.io/interpretable-ml-book/counterfactual.html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Eusebio, Bryan. </a:t>
            </a:r>
            <a:r>
              <a:rPr lang="en-US" i="1" dirty="0"/>
              <a:t>Counterfactual Explanations in Model Interpretations. </a:t>
            </a:r>
            <a:r>
              <a:rPr lang="en-US" dirty="0"/>
              <a:t>Medium, 2020. </a:t>
            </a:r>
            <a:r>
              <a:rPr lang="en-US" dirty="0">
                <a:hlinkClick r:id="rId3"/>
              </a:rPr>
              <a:t>https://towardsdatascience.com/counterfactual-explanations-in-model-interpretations-a73caec5b74b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7453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50EF0-D991-548F-039D-1A227F2B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1100F-7AC3-09F6-7536-BBE0FC225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/>
              <a:t>Reach out to hksmith2@illinois.edu</a:t>
            </a:r>
          </a:p>
        </p:txBody>
      </p:sp>
    </p:spTree>
    <p:extLst>
      <p:ext uri="{BB962C8B-B14F-4D97-AF65-F5344CB8AC3E}">
        <p14:creationId xmlns:p14="http://schemas.microsoft.com/office/powerpoint/2010/main" val="100909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9BAA6-DF30-4FCB-83B9-D85478C83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counterfactual explanation?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9E727-BB3E-4AB3-9203-429061EDF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“If X had not occurred, Y would not have occurred”</a:t>
            </a:r>
          </a:p>
          <a:p>
            <a:pPr lvl="1"/>
            <a:r>
              <a:rPr lang="en-US" dirty="0"/>
              <a:t>“If I hadn’t taken a sip of this hot coffee, I wouldn’t have burned my tongue”</a:t>
            </a:r>
          </a:p>
          <a:p>
            <a:pPr lvl="1"/>
            <a:endParaRPr lang="en-US" dirty="0"/>
          </a:p>
          <a:p>
            <a:r>
              <a:rPr lang="en-US" dirty="0"/>
              <a:t>- Event Y is that I burned my tongue</a:t>
            </a:r>
          </a:p>
          <a:p>
            <a:r>
              <a:rPr lang="en-US" dirty="0"/>
              <a:t>- Cause X is that I had a hot coffee</a:t>
            </a:r>
          </a:p>
          <a:p>
            <a:r>
              <a:rPr lang="en-US" dirty="0"/>
              <a:t>- What changes in cause can result in a different event occurring?</a:t>
            </a:r>
          </a:p>
          <a:p>
            <a:endParaRPr lang="en-US" dirty="0"/>
          </a:p>
          <a:p>
            <a:r>
              <a:rPr lang="en-US" dirty="0"/>
              <a:t>- In terms of interpretable machine learning:</a:t>
            </a:r>
          </a:p>
          <a:p>
            <a:pPr lvl="1"/>
            <a:r>
              <a:rPr lang="en-US" dirty="0"/>
              <a:t>The “event” is the predicted outcome of an instance</a:t>
            </a:r>
          </a:p>
          <a:p>
            <a:pPr lvl="1"/>
            <a:r>
              <a:rPr lang="en-US" dirty="0"/>
              <a:t>The “causes” are the particular feature values of that instance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512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A0BEA-1F13-477F-A9EA-0BE9C26CF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counterfactual explanation?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47010-E5BD-4974-A9AB-CF2442E3B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- Counterfactuals explain hypothetical alternate situations in which a desired outcome is predicted to occur</a:t>
            </a:r>
          </a:p>
          <a:p>
            <a:r>
              <a:rPr lang="en-US" dirty="0"/>
              <a:t>- Explanations are human-friendly</a:t>
            </a:r>
          </a:p>
          <a:p>
            <a:pPr lvl="1"/>
            <a:r>
              <a:rPr lang="en-US" dirty="0"/>
              <a:t>contrastive to the current instance</a:t>
            </a:r>
          </a:p>
          <a:p>
            <a:pPr lvl="1"/>
            <a:r>
              <a:rPr lang="en-US" dirty="0"/>
              <a:t>selective, meaning they usually focus on a small number of feature changes</a:t>
            </a:r>
          </a:p>
          <a:p>
            <a:r>
              <a:rPr lang="en-US" dirty="0"/>
              <a:t>- </a:t>
            </a:r>
            <a:r>
              <a:rPr lang="en-US" b="1" dirty="0"/>
              <a:t>A counterfactual explanation of a prediction describes the smallest change to the feature values that changes the prediction to a predefined output</a:t>
            </a:r>
          </a:p>
          <a:p>
            <a:r>
              <a:rPr lang="en-US" dirty="0"/>
              <a:t>- Not a model itself, but a </a:t>
            </a:r>
            <a:r>
              <a:rPr lang="en-US" u="sng" dirty="0"/>
              <a:t>new</a:t>
            </a:r>
            <a:r>
              <a:rPr lang="en-US" dirty="0"/>
              <a:t> instance</a:t>
            </a:r>
          </a:p>
          <a:p>
            <a:r>
              <a:rPr lang="en-US" dirty="0"/>
              <a:t>- Model-agnostic - does not require access to the model’s details </a:t>
            </a:r>
          </a:p>
        </p:txBody>
      </p:sp>
    </p:spTree>
    <p:extLst>
      <p:ext uri="{BB962C8B-B14F-4D97-AF65-F5344CB8AC3E}">
        <p14:creationId xmlns:p14="http://schemas.microsoft.com/office/powerpoint/2010/main" val="1305796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9B77B-12FB-418D-BDF0-458774199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– discrete outcome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DF9382F-1881-4D9F-9CA0-9C42CC7AD1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548553"/>
              </p:ext>
            </p:extLst>
          </p:nvPr>
        </p:nvGraphicFramePr>
        <p:xfrm>
          <a:off x="1096963" y="1846263"/>
          <a:ext cx="10058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3691862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75066862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199885828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00341057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4223841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Income_yearly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Loan_size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Approved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488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00809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7BAFEE5-0117-4E2C-91F2-94474BFCB61C}"/>
              </a:ext>
            </a:extLst>
          </p:cNvPr>
          <p:cNvSpPr txBox="1"/>
          <p:nvPr/>
        </p:nvSpPr>
        <p:spPr>
          <a:xfrm>
            <a:off x="1096963" y="2885243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Bob is applying for a loan, but was not approved</a:t>
            </a:r>
          </a:p>
          <a:p>
            <a:pPr marL="285750" indent="-285750">
              <a:buFontTx/>
              <a:buChar char="-"/>
            </a:pPr>
            <a:r>
              <a:rPr lang="en-US" dirty="0"/>
              <a:t>What changes can Bob make to get his loan approved?</a:t>
            </a:r>
          </a:p>
        </p:txBody>
      </p:sp>
    </p:spTree>
    <p:extLst>
      <p:ext uri="{BB962C8B-B14F-4D97-AF65-F5344CB8AC3E}">
        <p14:creationId xmlns:p14="http://schemas.microsoft.com/office/powerpoint/2010/main" val="2075960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9B77B-12FB-418D-BDF0-458774199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– discrete outcome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DF9382F-1881-4D9F-9CA0-9C42CC7AD1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331347"/>
              </p:ext>
            </p:extLst>
          </p:nvPr>
        </p:nvGraphicFramePr>
        <p:xfrm>
          <a:off x="1096963" y="1846263"/>
          <a:ext cx="10058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3691862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75066862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199885828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00341057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4223841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Income_yearly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Loan_size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Approved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488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008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79089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7BAFEE5-0117-4E2C-91F2-94474BFCB61C}"/>
              </a:ext>
            </a:extLst>
          </p:cNvPr>
          <p:cNvSpPr txBox="1"/>
          <p:nvPr/>
        </p:nvSpPr>
        <p:spPr>
          <a:xfrm>
            <a:off x="1096963" y="4270058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Decrease loan size</a:t>
            </a:r>
          </a:p>
        </p:txBody>
      </p:sp>
    </p:spTree>
    <p:extLst>
      <p:ext uri="{BB962C8B-B14F-4D97-AF65-F5344CB8AC3E}">
        <p14:creationId xmlns:p14="http://schemas.microsoft.com/office/powerpoint/2010/main" val="341473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9B77B-12FB-418D-BDF0-458774199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– discrete outcome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DF9382F-1881-4D9F-9CA0-9C42CC7AD1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9102877"/>
              </p:ext>
            </p:extLst>
          </p:nvPr>
        </p:nvGraphicFramePr>
        <p:xfrm>
          <a:off x="1096963" y="1846263"/>
          <a:ext cx="10058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3691862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75066862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199885828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00341057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4223841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Income_yearly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Loan_size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Approved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488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008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79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61966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7BAFEE5-0117-4E2C-91F2-94474BFCB61C}"/>
              </a:ext>
            </a:extLst>
          </p:cNvPr>
          <p:cNvSpPr txBox="1"/>
          <p:nvPr/>
        </p:nvSpPr>
        <p:spPr>
          <a:xfrm>
            <a:off x="1096963" y="4270058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Decrease loan size by 5,000</a:t>
            </a:r>
          </a:p>
          <a:p>
            <a:pPr marL="285750" indent="-285750">
              <a:buFontTx/>
              <a:buChar char="-"/>
            </a:pPr>
            <a:r>
              <a:rPr lang="en-US" dirty="0"/>
              <a:t>Increase yearly income by 15,000</a:t>
            </a:r>
          </a:p>
        </p:txBody>
      </p:sp>
    </p:spTree>
    <p:extLst>
      <p:ext uri="{BB962C8B-B14F-4D97-AF65-F5344CB8AC3E}">
        <p14:creationId xmlns:p14="http://schemas.microsoft.com/office/powerpoint/2010/main" val="4225803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9B77B-12FB-418D-BDF0-458774199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– discrete outcome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DF9382F-1881-4D9F-9CA0-9C42CC7AD1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9534992"/>
              </p:ext>
            </p:extLst>
          </p:nvPr>
        </p:nvGraphicFramePr>
        <p:xfrm>
          <a:off x="1096963" y="1846263"/>
          <a:ext cx="10058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3691862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75066862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199885828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00341057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4223841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Income_yearly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Loan_size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Approved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488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008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79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619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87233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7BAFEE5-0117-4E2C-91F2-94474BFCB61C}"/>
              </a:ext>
            </a:extLst>
          </p:cNvPr>
          <p:cNvSpPr txBox="1"/>
          <p:nvPr/>
        </p:nvSpPr>
        <p:spPr>
          <a:xfrm>
            <a:off x="1096963" y="4270058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Decrease loan size by 5,000</a:t>
            </a:r>
          </a:p>
          <a:p>
            <a:pPr marL="285750" indent="-285750">
              <a:buFontTx/>
              <a:buChar char="-"/>
            </a:pPr>
            <a:r>
              <a:rPr lang="en-US" dirty="0"/>
              <a:t>Increase yearly income by 15,000</a:t>
            </a:r>
          </a:p>
          <a:p>
            <a:pPr marL="285750" indent="-285750">
              <a:buFontTx/>
              <a:buChar char="-"/>
            </a:pPr>
            <a:r>
              <a:rPr lang="en-US" dirty="0"/>
              <a:t>Decrease loan size by 1,000 AND increase yearly income by 2,000</a:t>
            </a:r>
          </a:p>
        </p:txBody>
      </p:sp>
    </p:spTree>
    <p:extLst>
      <p:ext uri="{BB962C8B-B14F-4D97-AF65-F5344CB8AC3E}">
        <p14:creationId xmlns:p14="http://schemas.microsoft.com/office/powerpoint/2010/main" val="2015673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9B77B-12FB-418D-BDF0-458774199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– discrete outcome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DF9382F-1881-4D9F-9CA0-9C42CC7AD1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4762230"/>
              </p:ext>
            </p:extLst>
          </p:nvPr>
        </p:nvGraphicFramePr>
        <p:xfrm>
          <a:off x="1096963" y="1846263"/>
          <a:ext cx="10058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3691862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75066862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199885828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00341057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4223841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Income_yearly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Loan_size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Approved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488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008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79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619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872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10446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7BAFEE5-0117-4E2C-91F2-94474BFCB61C}"/>
              </a:ext>
            </a:extLst>
          </p:cNvPr>
          <p:cNvSpPr txBox="1"/>
          <p:nvPr/>
        </p:nvSpPr>
        <p:spPr>
          <a:xfrm>
            <a:off x="1096963" y="4270058"/>
            <a:ext cx="1005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Decrease loan size by 5,000</a:t>
            </a:r>
          </a:p>
          <a:p>
            <a:pPr marL="285750" indent="-285750">
              <a:buFontTx/>
              <a:buChar char="-"/>
            </a:pPr>
            <a:r>
              <a:rPr lang="en-US" dirty="0"/>
              <a:t>Increase yearly income by 15,000</a:t>
            </a:r>
          </a:p>
          <a:p>
            <a:pPr marL="285750" indent="-285750">
              <a:buFontTx/>
              <a:buChar char="-"/>
            </a:pPr>
            <a:r>
              <a:rPr lang="en-US" dirty="0"/>
              <a:t>Decrease loan size by 1,000 AND increase yearly income by 2,000</a:t>
            </a:r>
          </a:p>
          <a:p>
            <a:pPr marL="285750" indent="-285750">
              <a:buFontTx/>
              <a:buChar char="-"/>
            </a:pPr>
            <a:r>
              <a:rPr lang="en-US" dirty="0"/>
              <a:t>Decrease age by 5 (?)</a:t>
            </a:r>
          </a:p>
        </p:txBody>
      </p:sp>
    </p:spTree>
    <p:extLst>
      <p:ext uri="{BB962C8B-B14F-4D97-AF65-F5344CB8AC3E}">
        <p14:creationId xmlns:p14="http://schemas.microsoft.com/office/powerpoint/2010/main" val="96009762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18276</TotalTime>
  <Words>1526</Words>
  <Application>Microsoft Office PowerPoint</Application>
  <PresentationFormat>Widescreen</PresentationFormat>
  <Paragraphs>353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Lato</vt:lpstr>
      <vt:lpstr>Retrospect</vt:lpstr>
      <vt:lpstr>Counterfactual Explanations</vt:lpstr>
      <vt:lpstr>What is a counterfactual explanation?</vt:lpstr>
      <vt:lpstr>What is a counterfactual explanation?</vt:lpstr>
      <vt:lpstr>What is a counterfactual explanation?</vt:lpstr>
      <vt:lpstr>Example 1 – discrete outcome</vt:lpstr>
      <vt:lpstr>Example 1 – discrete outcome</vt:lpstr>
      <vt:lpstr>Example 1 – discrete outcome</vt:lpstr>
      <vt:lpstr>Example 1 – discrete outcome</vt:lpstr>
      <vt:lpstr>Example 1 – discrete outcome</vt:lpstr>
      <vt:lpstr>Example 2 – continuous outcome</vt:lpstr>
      <vt:lpstr>Example 2 – continuous outcome</vt:lpstr>
      <vt:lpstr>Example 2 – continuous outcome</vt:lpstr>
      <vt:lpstr>Example 2 – continuous outcome</vt:lpstr>
      <vt:lpstr>Evaluation</vt:lpstr>
      <vt:lpstr>Closeness to predefined prediction</vt:lpstr>
      <vt:lpstr>Similarity to original features</vt:lpstr>
      <vt:lpstr>Similarity to original features</vt:lpstr>
      <vt:lpstr>Multiple counterfactuals</vt:lpstr>
      <vt:lpstr>Likely features</vt:lpstr>
      <vt:lpstr>Generating Counterfactual Explanations – Formula (Wachter et al.)</vt:lpstr>
      <vt:lpstr>Generating Counterfactual Explanations – Algorithm</vt:lpstr>
      <vt:lpstr>Counterfactuals in Python - resources</vt:lpstr>
      <vt:lpstr>References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Counterfactual Explanations Explanations</dc:title>
  <dc:creator>Smith, Hannah</dc:creator>
  <cp:lastModifiedBy>Smith, Hannah</cp:lastModifiedBy>
  <cp:revision>6</cp:revision>
  <dcterms:created xsi:type="dcterms:W3CDTF">2022-10-05T15:46:05Z</dcterms:created>
  <dcterms:modified xsi:type="dcterms:W3CDTF">2023-02-25T17:50:56Z</dcterms:modified>
</cp:coreProperties>
</file>