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9144000" cy="5143500" type="screen16x9"/>
  <p:notesSz cx="6858000" cy="9144000"/>
  <p:embeddedFontLst>
    <p:embeddedFont>
      <p:font typeface="Proxima Nova" panose="020B0604020202020204" charset="0"/>
      <p:regular r:id="rId14"/>
      <p:bold r:id="rId15"/>
      <p:italic r:id="rId16"/>
      <p:boldItalic r:id="rId17"/>
    </p:embeddedFon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42e3e7cd_1_1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42e3e7cd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d5f4b554c_0_1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d5f4b554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cbab3a369_1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42e3e7cd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42e3e7cd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d9c40d9f9_0_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d9c40d9f9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d3beeafab8_0_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d3beeafab8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cb9a3abeb_0_2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cb9a3abe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d4400e736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d4400e73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d9c40d9f9_0_2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d9c40d9f9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742e3e7c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742e3e7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 name="Google Shape;85;p21"/>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86" name="Google Shape;86;p21"/>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7" name="Google Shape;87;p21"/>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8" name="Google Shape;88;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89" name="Google Shape;89;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8"/>
        <p:cNvGrpSpPr/>
        <p:nvPr/>
      </p:nvGrpSpPr>
      <p:grpSpPr>
        <a:xfrm>
          <a:off x="0" y="0"/>
          <a:ext cx="0" cy="0"/>
          <a:chOff x="0" y="0"/>
          <a:chExt cx="0" cy="0"/>
        </a:xfrm>
      </p:grpSpPr>
      <p:sp>
        <p:nvSpPr>
          <p:cNvPr id="99" name="Google Shape;99;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hyperlink" Target="https://archive.ics.uci.edu/dataset/891"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hyperlink" Target="https://hannahlashwayyy.pythonanywhere.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25"/>
          <p:cNvPicPr preferRelativeResize="0"/>
          <p:nvPr/>
        </p:nvPicPr>
        <p:blipFill rotWithShape="1">
          <a:blip r:embed="rId3">
            <a:alphaModFix/>
          </a:blip>
          <a:srcRect l="3694" r="3704"/>
          <a:stretch/>
        </p:blipFill>
        <p:spPr>
          <a:xfrm>
            <a:off x="0" y="0"/>
            <a:ext cx="9144003" cy="5143500"/>
          </a:xfrm>
          <a:prstGeom prst="rect">
            <a:avLst/>
          </a:prstGeom>
          <a:noFill/>
          <a:ln>
            <a:noFill/>
          </a:ln>
        </p:spPr>
      </p:pic>
      <p:sp>
        <p:nvSpPr>
          <p:cNvPr id="105" name="Google Shape;105;p25"/>
          <p:cNvSpPr txBox="1">
            <a:spLocks noGrp="1"/>
          </p:cNvSpPr>
          <p:nvPr>
            <p:ph type="ctrTitle"/>
          </p:nvPr>
        </p:nvSpPr>
        <p:spPr>
          <a:xfrm>
            <a:off x="615150" y="1099625"/>
            <a:ext cx="81231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b="1">
                <a:solidFill>
                  <a:schemeClr val="dk1"/>
                </a:solidFill>
              </a:rPr>
              <a:t>DIABETES HEALTH </a:t>
            </a:r>
            <a:endParaRPr sz="4000" b="1">
              <a:solidFill>
                <a:schemeClr val="dk1"/>
              </a:solidFill>
            </a:endParaRPr>
          </a:p>
          <a:p>
            <a:pPr marL="0" lvl="0" indent="0" algn="l" rtl="0">
              <a:spcBef>
                <a:spcPts val="0"/>
              </a:spcBef>
              <a:spcAft>
                <a:spcPts val="0"/>
              </a:spcAft>
              <a:buNone/>
            </a:pPr>
            <a:r>
              <a:rPr lang="en" sz="4000" b="1">
                <a:solidFill>
                  <a:schemeClr val="dk1"/>
                </a:solidFill>
              </a:rPr>
              <a:t>INDICATORS DATASET</a:t>
            </a:r>
            <a:endParaRPr sz="4000" b="1">
              <a:solidFill>
                <a:schemeClr val="dk1"/>
              </a:solidFill>
            </a:endParaRPr>
          </a:p>
        </p:txBody>
      </p:sp>
      <p:sp>
        <p:nvSpPr>
          <p:cNvPr id="106" name="Google Shape;106;p25"/>
          <p:cNvSpPr txBox="1">
            <a:spLocks noGrp="1"/>
          </p:cNvSpPr>
          <p:nvPr>
            <p:ph type="subTitle" idx="1"/>
          </p:nvPr>
        </p:nvSpPr>
        <p:spPr>
          <a:xfrm>
            <a:off x="510450" y="3369388"/>
            <a:ext cx="8123100" cy="63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b="1">
                <a:solidFill>
                  <a:schemeClr val="dk1"/>
                </a:solidFill>
              </a:rPr>
              <a:t>Hannah Lashway, Sierra Sarkis, Thripura Pakala, Neyda Morales</a:t>
            </a:r>
            <a:endParaRPr sz="2200" b="1">
              <a:solidFill>
                <a:schemeClr val="dk1"/>
              </a:solidFill>
            </a:endParaRPr>
          </a:p>
        </p:txBody>
      </p:sp>
      <p:sp>
        <p:nvSpPr>
          <p:cNvPr id="107" name="Google Shape;107;p25"/>
          <p:cNvSpPr txBox="1">
            <a:spLocks noGrp="1"/>
          </p:cNvSpPr>
          <p:nvPr>
            <p:ph type="subTitle" idx="1"/>
          </p:nvPr>
        </p:nvSpPr>
        <p:spPr>
          <a:xfrm>
            <a:off x="510450" y="4208848"/>
            <a:ext cx="8123100" cy="503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b="1">
                <a:solidFill>
                  <a:schemeClr val="dk1"/>
                </a:solidFill>
              </a:rPr>
              <a:t>Project 4 -  Group 7</a:t>
            </a:r>
            <a:endParaRPr sz="1800" b="1">
              <a:solidFill>
                <a:schemeClr val="dk1"/>
              </a:solidFill>
            </a:endParaRPr>
          </a:p>
        </p:txBody>
      </p:sp>
      <p:cxnSp>
        <p:nvCxnSpPr>
          <p:cNvPr id="108" name="Google Shape;108;p25"/>
          <p:cNvCxnSpPr/>
          <p:nvPr/>
        </p:nvCxnSpPr>
        <p:spPr>
          <a:xfrm>
            <a:off x="615150" y="2998025"/>
            <a:ext cx="5004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4"/>
          <p:cNvSpPr txBox="1">
            <a:spLocks noGrp="1"/>
          </p:cNvSpPr>
          <p:nvPr>
            <p:ph type="title" idx="4294967295"/>
          </p:nvPr>
        </p:nvSpPr>
        <p:spPr>
          <a:xfrm>
            <a:off x="132675" y="704650"/>
            <a:ext cx="4262700" cy="4290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3200"/>
              <a:t>Future Work</a:t>
            </a:r>
            <a:endParaRPr sz="1200">
              <a:solidFill>
                <a:srgbClr val="000000"/>
              </a:solidFill>
              <a:latin typeface="Arial"/>
              <a:ea typeface="Arial"/>
              <a:cs typeface="Arial"/>
              <a:sym typeface="Arial"/>
            </a:endParaRPr>
          </a:p>
          <a:p>
            <a:pPr marL="0" lvl="0" indent="0" algn="l" rtl="0">
              <a:lnSpc>
                <a:spcPct val="150000"/>
              </a:lnSpc>
              <a:spcBef>
                <a:spcPts val="1200"/>
              </a:spcBef>
              <a:spcAft>
                <a:spcPts val="0"/>
              </a:spcAft>
              <a:buNone/>
            </a:pPr>
            <a:r>
              <a:rPr lang="en" sz="1200" b="1">
                <a:solidFill>
                  <a:srgbClr val="000000"/>
                </a:solidFill>
                <a:latin typeface="Arial"/>
                <a:ea typeface="Arial"/>
                <a:cs typeface="Arial"/>
                <a:sym typeface="Arial"/>
              </a:rPr>
              <a:t>Exploring Alternative Models:</a:t>
            </a:r>
            <a:r>
              <a:rPr lang="en" sz="1200">
                <a:solidFill>
                  <a:srgbClr val="000000"/>
                </a:solidFill>
                <a:latin typeface="Arial"/>
                <a:ea typeface="Arial"/>
                <a:cs typeface="Arial"/>
                <a:sym typeface="Arial"/>
              </a:rPr>
              <a:t> We could experiment with alternative models, such as the Balanced Random Forest, to improve performance and robustness.</a:t>
            </a:r>
            <a:endParaRPr sz="1200">
              <a:solidFill>
                <a:srgbClr val="000000"/>
              </a:solidFill>
              <a:latin typeface="Arial"/>
              <a:ea typeface="Arial"/>
              <a:cs typeface="Arial"/>
              <a:sym typeface="Arial"/>
            </a:endParaRPr>
          </a:p>
          <a:p>
            <a:pPr marL="0" lvl="0" indent="0" algn="l" rtl="0">
              <a:lnSpc>
                <a:spcPct val="150000"/>
              </a:lnSpc>
              <a:spcBef>
                <a:spcPts val="1200"/>
              </a:spcBef>
              <a:spcAft>
                <a:spcPts val="0"/>
              </a:spcAft>
              <a:buNone/>
            </a:pPr>
            <a:r>
              <a:rPr lang="en" sz="1200" b="1">
                <a:solidFill>
                  <a:srgbClr val="000000"/>
                </a:solidFill>
                <a:latin typeface="Arial"/>
                <a:ea typeface="Arial"/>
                <a:cs typeface="Arial"/>
                <a:sym typeface="Arial"/>
              </a:rPr>
              <a:t>Implementing Pipeline in Inference Notebook:</a:t>
            </a:r>
            <a:r>
              <a:rPr lang="en" sz="1200">
                <a:solidFill>
                  <a:srgbClr val="000000"/>
                </a:solidFill>
                <a:latin typeface="Arial"/>
                <a:ea typeface="Arial"/>
                <a:cs typeface="Arial"/>
                <a:sym typeface="Arial"/>
              </a:rPr>
              <a:t> We could incorporate a data pipeline in our inference notebook to streamline the workflow and enhance reproducibility.</a:t>
            </a:r>
            <a:endParaRPr sz="1200">
              <a:solidFill>
                <a:srgbClr val="000000"/>
              </a:solidFill>
              <a:latin typeface="Arial"/>
              <a:ea typeface="Arial"/>
              <a:cs typeface="Arial"/>
              <a:sym typeface="Arial"/>
            </a:endParaRPr>
          </a:p>
          <a:p>
            <a:pPr marL="0" lvl="0" indent="0" algn="l" rtl="0">
              <a:lnSpc>
                <a:spcPct val="150000"/>
              </a:lnSpc>
              <a:spcBef>
                <a:spcPts val="1200"/>
              </a:spcBef>
              <a:spcAft>
                <a:spcPts val="0"/>
              </a:spcAft>
              <a:buNone/>
            </a:pPr>
            <a:r>
              <a:rPr lang="en" sz="1200" b="1">
                <a:solidFill>
                  <a:srgbClr val="000000"/>
                </a:solidFill>
                <a:latin typeface="Arial"/>
                <a:ea typeface="Arial"/>
                <a:cs typeface="Arial"/>
                <a:sym typeface="Arial"/>
              </a:rPr>
              <a:t>Reducing Dataset Noise</a:t>
            </a:r>
            <a:r>
              <a:rPr lang="en" sz="1200">
                <a:solidFill>
                  <a:srgbClr val="000000"/>
                </a:solidFill>
                <a:latin typeface="Arial"/>
                <a:ea typeface="Arial"/>
                <a:cs typeface="Arial"/>
                <a:sym typeface="Arial"/>
              </a:rPr>
              <a:t>: We could better tailor the dataset by removing categories that are not necessary for our exploration and analysis which would enhance the quality of the input data.</a:t>
            </a:r>
            <a:endParaRPr sz="3200"/>
          </a:p>
          <a:p>
            <a:pPr marL="0" lvl="0" indent="0" algn="l" rtl="0">
              <a:lnSpc>
                <a:spcPct val="115000"/>
              </a:lnSpc>
              <a:spcBef>
                <a:spcPts val="1200"/>
              </a:spcBef>
              <a:spcAft>
                <a:spcPts val="1200"/>
              </a:spcAft>
              <a:buNone/>
            </a:pPr>
            <a:endParaRPr sz="3200"/>
          </a:p>
        </p:txBody>
      </p:sp>
      <p:pic>
        <p:nvPicPr>
          <p:cNvPr id="172" name="Google Shape;172;p34"/>
          <p:cNvPicPr preferRelativeResize="0"/>
          <p:nvPr/>
        </p:nvPicPr>
        <p:blipFill rotWithShape="1">
          <a:blip r:embed="rId3">
            <a:alphaModFix/>
          </a:blip>
          <a:srcRect r="37826"/>
          <a:stretch/>
        </p:blipFill>
        <p:spPr>
          <a:xfrm>
            <a:off x="4548455" y="0"/>
            <a:ext cx="459555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Purpose</a:t>
            </a:r>
            <a:endParaRPr sz="3600"/>
          </a:p>
        </p:txBody>
      </p:sp>
      <p:sp>
        <p:nvSpPr>
          <p:cNvPr id="114" name="Google Shape;114;p26"/>
          <p:cNvSpPr txBox="1">
            <a:spLocks noGrp="1"/>
          </p:cNvSpPr>
          <p:nvPr>
            <p:ph type="body" idx="1"/>
          </p:nvPr>
        </p:nvSpPr>
        <p:spPr>
          <a:xfrm>
            <a:off x="311700" y="1396375"/>
            <a:ext cx="5206200" cy="3172500"/>
          </a:xfrm>
          <a:prstGeom prst="rect">
            <a:avLst/>
          </a:prstGeom>
          <a:solidFill>
            <a:srgbClr val="1D1C1D"/>
          </a:solidFill>
        </p:spPr>
        <p:txBody>
          <a:bodyPr spcFirstLastPara="1" wrap="square" lIns="91425" tIns="91425" rIns="91425" bIns="91425" anchor="t" anchorCtr="0">
            <a:noAutofit/>
          </a:bodyPr>
          <a:lstStyle/>
          <a:p>
            <a:pPr marL="0" lvl="0" indent="0" algn="l" rtl="0">
              <a:spcBef>
                <a:spcPts val="1200"/>
              </a:spcBef>
              <a:spcAft>
                <a:spcPts val="0"/>
              </a:spcAft>
              <a:buNone/>
            </a:pPr>
            <a:endParaRPr sz="1200">
              <a:solidFill>
                <a:schemeClr val="lt1"/>
              </a:solidFill>
              <a:latin typeface="Arial"/>
              <a:ea typeface="Arial"/>
              <a:cs typeface="Arial"/>
              <a:sym typeface="Arial"/>
            </a:endParaRPr>
          </a:p>
          <a:p>
            <a:pPr marL="0" lvl="0" indent="0" algn="l" rtl="0">
              <a:spcBef>
                <a:spcPts val="1200"/>
              </a:spcBef>
              <a:spcAft>
                <a:spcPts val="0"/>
              </a:spcAft>
              <a:buNone/>
            </a:pPr>
            <a:r>
              <a:rPr lang="en" sz="1200">
                <a:solidFill>
                  <a:schemeClr val="lt1"/>
                </a:solidFill>
                <a:latin typeface="Arial"/>
                <a:ea typeface="Arial"/>
                <a:cs typeface="Arial"/>
                <a:sym typeface="Arial"/>
              </a:rPr>
              <a:t>The purpose of the Diabetes Health Indicators Dataset is to provide comprehensive health-related information that can be used to understand the factors contributing to diabetes.</a:t>
            </a:r>
            <a:r>
              <a:rPr lang="en" sz="1200">
                <a:solidFill>
                  <a:schemeClr val="lt1"/>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 This dataset includes healthcare statistics, lifestyle survey information, demographic details, lab test results, and responses to survey questions</a:t>
            </a:r>
            <a:r>
              <a:rPr lang="en" sz="1200">
                <a:solidFill>
                  <a:schemeClr val="lt1"/>
                </a:solidFill>
                <a:latin typeface="Arial"/>
                <a:ea typeface="Arial"/>
                <a:cs typeface="Arial"/>
                <a:sym typeface="Arial"/>
              </a:rPr>
              <a:t>. By analyzing this data, researchers and healthcare professionals can identify patterns and correlations that may help in predicting, preventing, and managing diabetes more effectively.</a:t>
            </a:r>
            <a:endParaRPr sz="1200">
              <a:solidFill>
                <a:schemeClr val="lt1"/>
              </a:solidFill>
              <a:latin typeface="Arial"/>
              <a:ea typeface="Arial"/>
              <a:cs typeface="Arial"/>
              <a:sym typeface="Arial"/>
            </a:endParaRPr>
          </a:p>
          <a:p>
            <a:pPr marL="0" lvl="0" indent="0" algn="l" rtl="0">
              <a:spcBef>
                <a:spcPts val="1200"/>
              </a:spcBef>
              <a:spcAft>
                <a:spcPts val="0"/>
              </a:spcAft>
              <a:buNone/>
            </a:pPr>
            <a:endParaRPr sz="1100">
              <a:solidFill>
                <a:srgbClr val="000000"/>
              </a:solidFill>
              <a:latin typeface="Arial"/>
              <a:ea typeface="Arial"/>
              <a:cs typeface="Arial"/>
              <a:sym typeface="Arial"/>
            </a:endParaRPr>
          </a:p>
          <a:p>
            <a:pPr marL="0" lvl="0" indent="0" algn="l" rtl="0">
              <a:spcBef>
                <a:spcPts val="1200"/>
              </a:spcBef>
              <a:spcAft>
                <a:spcPts val="1600"/>
              </a:spcAft>
              <a:buNone/>
            </a:pPr>
            <a:endParaRPr sz="2400"/>
          </a:p>
        </p:txBody>
      </p:sp>
      <p:pic>
        <p:nvPicPr>
          <p:cNvPr id="115" name="Google Shape;115;p26"/>
          <p:cNvPicPr preferRelativeResize="0"/>
          <p:nvPr/>
        </p:nvPicPr>
        <p:blipFill>
          <a:blip r:embed="rId4">
            <a:alphaModFix/>
          </a:blip>
          <a:stretch>
            <a:fillRect/>
          </a:stretch>
        </p:blipFill>
        <p:spPr>
          <a:xfrm>
            <a:off x="5980677" y="1017725"/>
            <a:ext cx="2735250" cy="3285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7"/>
          <p:cNvSpPr txBox="1">
            <a:spLocks noGrp="1"/>
          </p:cNvSpPr>
          <p:nvPr>
            <p:ph type="title"/>
          </p:nvPr>
        </p:nvSpPr>
        <p:spPr>
          <a:xfrm>
            <a:off x="644650" y="1259975"/>
            <a:ext cx="2938200" cy="150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Inspiration</a:t>
            </a:r>
            <a:endParaRPr/>
          </a:p>
        </p:txBody>
      </p:sp>
      <p:sp>
        <p:nvSpPr>
          <p:cNvPr id="121" name="Google Shape;121;p27"/>
          <p:cNvSpPr txBox="1">
            <a:spLocks noGrp="1"/>
          </p:cNvSpPr>
          <p:nvPr>
            <p:ph type="body" idx="2"/>
          </p:nvPr>
        </p:nvSpPr>
        <p:spPr>
          <a:xfrm>
            <a:off x="4939500" y="395825"/>
            <a:ext cx="3837000" cy="4186500"/>
          </a:xfrm>
          <a:prstGeom prst="rect">
            <a:avLst/>
          </a:prstGeom>
        </p:spPr>
        <p:txBody>
          <a:bodyPr spcFirstLastPara="1" wrap="square" lIns="91425" tIns="91425" rIns="91425" bIns="91425" anchor="ctr" anchorCtr="0">
            <a:noAutofit/>
          </a:bodyPr>
          <a:lstStyle/>
          <a:p>
            <a:pPr marL="457200" lvl="0" indent="-381000" algn="l" rtl="0">
              <a:spcBef>
                <a:spcPts val="0"/>
              </a:spcBef>
              <a:spcAft>
                <a:spcPts val="0"/>
              </a:spcAft>
              <a:buSzPts val="2400"/>
              <a:buChar char="●"/>
            </a:pPr>
            <a:r>
              <a:rPr lang="en" sz="1200">
                <a:highlight>
                  <a:schemeClr val="dk1"/>
                </a:highlight>
                <a:latin typeface="Roboto"/>
                <a:ea typeface="Roboto"/>
                <a:cs typeface="Roboto"/>
                <a:sym typeface="Roboto"/>
              </a:rPr>
              <a:t>Diabetes is among the top 10 chronic diseases in the US, affecting 38.4 million people as of 2021.</a:t>
            </a:r>
            <a:endParaRPr sz="1200">
              <a:highlight>
                <a:schemeClr val="dk1"/>
              </a:highlight>
              <a:latin typeface="Roboto"/>
              <a:ea typeface="Roboto"/>
              <a:cs typeface="Roboto"/>
              <a:sym typeface="Roboto"/>
            </a:endParaRPr>
          </a:p>
          <a:p>
            <a:pPr marL="457200" lvl="0" indent="-381000" algn="l" rtl="0">
              <a:spcBef>
                <a:spcPts val="0"/>
              </a:spcBef>
              <a:spcAft>
                <a:spcPts val="0"/>
              </a:spcAft>
              <a:buSzPts val="2400"/>
              <a:buChar char="●"/>
            </a:pPr>
            <a:r>
              <a:rPr lang="en" sz="1200">
                <a:highlight>
                  <a:schemeClr val="dk1"/>
                </a:highlight>
                <a:latin typeface="Roboto"/>
                <a:ea typeface="Roboto"/>
                <a:cs typeface="Roboto"/>
                <a:sym typeface="Roboto"/>
              </a:rPr>
              <a:t>Researchers explore data from the Behavioral Risk Factor Surveillance System (BRFSS) collected by the CDC to identify patterns and correlations that could help in predicting, preventing, and managing diabetes.</a:t>
            </a:r>
            <a:endParaRPr sz="1200">
              <a:highlight>
                <a:schemeClr val="dk1"/>
              </a:highlight>
              <a:latin typeface="Roboto"/>
              <a:ea typeface="Roboto"/>
              <a:cs typeface="Roboto"/>
              <a:sym typeface="Roboto"/>
            </a:endParaRPr>
          </a:p>
          <a:p>
            <a:pPr marL="457200" lvl="0" indent="-381000" algn="l" rtl="0">
              <a:spcBef>
                <a:spcPts val="0"/>
              </a:spcBef>
              <a:spcAft>
                <a:spcPts val="0"/>
              </a:spcAft>
              <a:buSzPts val="2400"/>
              <a:buChar char="●"/>
            </a:pPr>
            <a:r>
              <a:rPr lang="en" sz="1200">
                <a:highlight>
                  <a:schemeClr val="dk1"/>
                </a:highlight>
                <a:latin typeface="Roboto"/>
                <a:ea typeface="Roboto"/>
                <a:cs typeface="Roboto"/>
                <a:sym typeface="Roboto"/>
              </a:rPr>
              <a:t>The Diabetes Health Indicators Dataset allows researchers to build effective risk prediction models for diabetes using machine learning techniques. </a:t>
            </a:r>
            <a:endParaRPr sz="1200">
              <a:highlight>
                <a:schemeClr val="dk1"/>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8"/>
          <p:cNvSpPr txBox="1">
            <a:spLocks noGrp="1"/>
          </p:cNvSpPr>
          <p:nvPr>
            <p:ph type="title"/>
          </p:nvPr>
        </p:nvSpPr>
        <p:spPr>
          <a:xfrm>
            <a:off x="311700" y="243575"/>
            <a:ext cx="8520600" cy="57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Research Question 1</a:t>
            </a:r>
            <a:endParaRPr sz="3600"/>
          </a:p>
        </p:txBody>
      </p:sp>
      <p:sp>
        <p:nvSpPr>
          <p:cNvPr id="127" name="Google Shape;127;p28"/>
          <p:cNvSpPr txBox="1"/>
          <p:nvPr/>
        </p:nvSpPr>
        <p:spPr>
          <a:xfrm>
            <a:off x="4634575" y="0"/>
            <a:ext cx="4412400" cy="5039100"/>
          </a:xfrm>
          <a:prstGeom prst="rect">
            <a:avLst/>
          </a:prstGeom>
          <a:solidFill>
            <a:schemeClr val="dk1"/>
          </a:solid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endParaRPr sz="1200">
              <a:solidFill>
                <a:schemeClr val="lt1"/>
              </a:solidFill>
            </a:endParaRPr>
          </a:p>
          <a:p>
            <a:pPr marL="0" lvl="0" indent="0" algn="l" rtl="0">
              <a:lnSpc>
                <a:spcPct val="115000"/>
              </a:lnSpc>
              <a:spcBef>
                <a:spcPts val="1200"/>
              </a:spcBef>
              <a:spcAft>
                <a:spcPts val="0"/>
              </a:spcAft>
              <a:buNone/>
            </a:pPr>
            <a:r>
              <a:rPr lang="en" sz="1200">
                <a:solidFill>
                  <a:schemeClr val="lt1"/>
                </a:solidFill>
              </a:rPr>
              <a:t>What do income and education tell us about lifestyle factors (such as physical activity and diet)?</a:t>
            </a:r>
            <a:endParaRPr sz="1200">
              <a:solidFill>
                <a:schemeClr val="lt1"/>
              </a:solidFill>
            </a:endParaRPr>
          </a:p>
          <a:p>
            <a:pPr marL="457200" lvl="0" indent="-298450" algn="l" rtl="0">
              <a:lnSpc>
                <a:spcPct val="115000"/>
              </a:lnSpc>
              <a:spcBef>
                <a:spcPts val="1200"/>
              </a:spcBef>
              <a:spcAft>
                <a:spcPts val="0"/>
              </a:spcAft>
              <a:buClr>
                <a:schemeClr val="lt1"/>
              </a:buClr>
              <a:buSzPts val="1100"/>
              <a:buChar char="●"/>
            </a:pPr>
            <a:r>
              <a:rPr lang="en" sz="1100" b="1">
                <a:solidFill>
                  <a:schemeClr val="lt1"/>
                </a:solidFill>
              </a:rPr>
              <a:t>30+ min walk</a:t>
            </a:r>
            <a:r>
              <a:rPr lang="en" sz="1100">
                <a:solidFill>
                  <a:schemeClr val="lt1"/>
                </a:solidFill>
              </a:rPr>
              <a:t>: Percentage of people who walk for over 30 minutes.</a:t>
            </a:r>
            <a:endParaRPr sz="1100">
              <a:solidFill>
                <a:schemeClr val="lt1"/>
              </a:solidFill>
            </a:endParaRPr>
          </a:p>
          <a:p>
            <a:pPr marL="457200" lvl="0" indent="-298450" algn="l" rtl="0">
              <a:lnSpc>
                <a:spcPct val="115000"/>
              </a:lnSpc>
              <a:spcBef>
                <a:spcPts val="0"/>
              </a:spcBef>
              <a:spcAft>
                <a:spcPts val="0"/>
              </a:spcAft>
              <a:buClr>
                <a:schemeClr val="lt1"/>
              </a:buClr>
              <a:buSzPts val="1100"/>
              <a:buChar char="●"/>
            </a:pPr>
            <a:r>
              <a:rPr lang="en" sz="1100" b="1">
                <a:solidFill>
                  <a:schemeClr val="lt1"/>
                </a:solidFill>
              </a:rPr>
              <a:t>Veggies 1+ times/day</a:t>
            </a:r>
            <a:r>
              <a:rPr lang="en" sz="1100">
                <a:solidFill>
                  <a:schemeClr val="lt1"/>
                </a:solidFill>
              </a:rPr>
              <a:t>: Percentage of people who consume vegetables at least once a day.</a:t>
            </a:r>
            <a:endParaRPr sz="1100">
              <a:solidFill>
                <a:schemeClr val="lt1"/>
              </a:solidFill>
            </a:endParaRPr>
          </a:p>
          <a:p>
            <a:pPr marL="457200" lvl="0" indent="-298450" algn="l" rtl="0">
              <a:lnSpc>
                <a:spcPct val="115000"/>
              </a:lnSpc>
              <a:spcBef>
                <a:spcPts val="0"/>
              </a:spcBef>
              <a:spcAft>
                <a:spcPts val="0"/>
              </a:spcAft>
              <a:buClr>
                <a:schemeClr val="lt1"/>
              </a:buClr>
              <a:buSzPts val="1100"/>
              <a:buChar char="●"/>
            </a:pPr>
            <a:r>
              <a:rPr lang="en" sz="1100" b="1">
                <a:solidFill>
                  <a:schemeClr val="lt1"/>
                </a:solidFill>
              </a:rPr>
              <a:t>Fruit 1+ times/day</a:t>
            </a:r>
            <a:r>
              <a:rPr lang="en" sz="1100">
                <a:solidFill>
                  <a:schemeClr val="lt1"/>
                </a:solidFill>
              </a:rPr>
              <a:t>: Percentage of people who consume fruits at least once a day.</a:t>
            </a:r>
            <a:endParaRPr sz="1100">
              <a:solidFill>
                <a:schemeClr val="lt1"/>
              </a:solidFill>
            </a:endParaRPr>
          </a:p>
          <a:p>
            <a:pPr marL="457200" lvl="0" indent="-298450" algn="l" rtl="0">
              <a:lnSpc>
                <a:spcPct val="115000"/>
              </a:lnSpc>
              <a:spcBef>
                <a:spcPts val="0"/>
              </a:spcBef>
              <a:spcAft>
                <a:spcPts val="0"/>
              </a:spcAft>
              <a:buClr>
                <a:schemeClr val="lt1"/>
              </a:buClr>
              <a:buSzPts val="1100"/>
              <a:buChar char="●"/>
            </a:pPr>
            <a:r>
              <a:rPr lang="en" sz="1100" b="1">
                <a:solidFill>
                  <a:schemeClr val="lt1"/>
                </a:solidFill>
              </a:rPr>
              <a:t>Education: Orange is graduated college, Light blue is graduated high school, yellow is some college, and dark blue is some high school</a:t>
            </a:r>
            <a:endParaRPr sz="1100">
              <a:solidFill>
                <a:schemeClr val="lt1"/>
              </a:solidFill>
            </a:endParaRPr>
          </a:p>
          <a:p>
            <a:pPr marL="457200" lvl="0" indent="-298450" algn="l" rtl="0">
              <a:lnSpc>
                <a:spcPct val="115000"/>
              </a:lnSpc>
              <a:spcBef>
                <a:spcPts val="0"/>
              </a:spcBef>
              <a:spcAft>
                <a:spcPts val="0"/>
              </a:spcAft>
              <a:buClr>
                <a:schemeClr val="lt1"/>
              </a:buClr>
              <a:buSzPts val="1100"/>
              <a:buChar char="●"/>
            </a:pPr>
            <a:r>
              <a:rPr lang="en" sz="1100" b="1">
                <a:solidFill>
                  <a:schemeClr val="lt1"/>
                </a:solidFill>
              </a:rPr>
              <a:t>Income Brackets</a:t>
            </a:r>
            <a:r>
              <a:rPr lang="en" sz="1100">
                <a:solidFill>
                  <a:schemeClr val="lt1"/>
                </a:solidFill>
              </a:rPr>
              <a:t>: Each set of bars is divided into income brackets, showing how these health behaviors vary across different income levels.</a:t>
            </a:r>
            <a:endParaRPr sz="1100">
              <a:solidFill>
                <a:schemeClr val="lt1"/>
              </a:solidFill>
            </a:endParaRPr>
          </a:p>
          <a:p>
            <a:pPr marL="0" lvl="0" indent="0" algn="l" rtl="0">
              <a:lnSpc>
                <a:spcPct val="115000"/>
              </a:lnSpc>
              <a:spcBef>
                <a:spcPts val="1200"/>
              </a:spcBef>
              <a:spcAft>
                <a:spcPts val="0"/>
              </a:spcAft>
              <a:buNone/>
            </a:pPr>
            <a:r>
              <a:rPr lang="en" sz="1100">
                <a:solidFill>
                  <a:schemeClr val="lt1"/>
                </a:solidFill>
              </a:rPr>
              <a:t>The graph can help identify trends and disparities in lifestyle choices based on income and education. For example, it might show whether higher income groups are more likely to engage in physical activity and consume fruits/vegetables compared to lower income groups.</a:t>
            </a:r>
            <a:endParaRPr sz="1100">
              <a:solidFill>
                <a:schemeClr val="lt1"/>
              </a:solidFill>
            </a:endParaRPr>
          </a:p>
          <a:p>
            <a:pPr marL="0" lvl="0" indent="0" algn="l" rtl="0">
              <a:lnSpc>
                <a:spcPct val="115000"/>
              </a:lnSpc>
              <a:spcBef>
                <a:spcPts val="1200"/>
              </a:spcBef>
              <a:spcAft>
                <a:spcPts val="0"/>
              </a:spcAft>
              <a:buNone/>
            </a:pPr>
            <a:endParaRPr sz="1200">
              <a:solidFill>
                <a:schemeClr val="lt1"/>
              </a:solidFill>
            </a:endParaRPr>
          </a:p>
          <a:p>
            <a:pPr marL="457200" lvl="0" indent="0" algn="l" rtl="0">
              <a:lnSpc>
                <a:spcPct val="115000"/>
              </a:lnSpc>
              <a:spcBef>
                <a:spcPts val="1200"/>
              </a:spcBef>
              <a:spcAft>
                <a:spcPts val="0"/>
              </a:spcAft>
              <a:buNone/>
            </a:pPr>
            <a:endParaRPr sz="1200">
              <a:solidFill>
                <a:schemeClr val="lt1"/>
              </a:solidFill>
              <a:highlight>
                <a:schemeClr val="dk1"/>
              </a:highlight>
              <a:latin typeface="Roboto"/>
              <a:ea typeface="Roboto"/>
              <a:cs typeface="Roboto"/>
              <a:sym typeface="Roboto"/>
            </a:endParaRPr>
          </a:p>
          <a:p>
            <a:pPr marL="0" lvl="0" indent="0" algn="l" rtl="0">
              <a:lnSpc>
                <a:spcPct val="115000"/>
              </a:lnSpc>
              <a:spcBef>
                <a:spcPts val="900"/>
              </a:spcBef>
              <a:spcAft>
                <a:spcPts val="0"/>
              </a:spcAft>
              <a:buNone/>
            </a:pPr>
            <a:endParaRPr sz="1200">
              <a:solidFill>
                <a:schemeClr val="lt1"/>
              </a:solidFill>
              <a:highlight>
                <a:schemeClr val="dk1"/>
              </a:highlight>
              <a:latin typeface="Roboto"/>
              <a:ea typeface="Roboto"/>
              <a:cs typeface="Roboto"/>
              <a:sym typeface="Roboto"/>
            </a:endParaRPr>
          </a:p>
          <a:p>
            <a:pPr marL="0" lvl="0" indent="0" algn="l" rtl="0">
              <a:lnSpc>
                <a:spcPct val="150000"/>
              </a:lnSpc>
              <a:spcBef>
                <a:spcPts val="0"/>
              </a:spcBef>
              <a:spcAft>
                <a:spcPts val="0"/>
              </a:spcAft>
              <a:buNone/>
            </a:pPr>
            <a:endParaRPr sz="1200">
              <a:solidFill>
                <a:schemeClr val="lt1"/>
              </a:solidFill>
            </a:endParaRPr>
          </a:p>
          <a:p>
            <a:pPr marL="0" lvl="0" indent="0" algn="l" rtl="0">
              <a:lnSpc>
                <a:spcPct val="150000"/>
              </a:lnSpc>
              <a:spcBef>
                <a:spcPts val="1200"/>
              </a:spcBef>
              <a:spcAft>
                <a:spcPts val="1200"/>
              </a:spcAft>
              <a:buNone/>
            </a:pPr>
            <a:endParaRPr sz="1200">
              <a:solidFill>
                <a:srgbClr val="1D1C1D"/>
              </a:solidFill>
            </a:endParaRPr>
          </a:p>
        </p:txBody>
      </p:sp>
      <p:pic>
        <p:nvPicPr>
          <p:cNvPr id="128" name="Google Shape;128;p28"/>
          <p:cNvPicPr preferRelativeResize="0"/>
          <p:nvPr/>
        </p:nvPicPr>
        <p:blipFill>
          <a:blip r:embed="rId3">
            <a:alphaModFix/>
          </a:blip>
          <a:stretch>
            <a:fillRect/>
          </a:stretch>
        </p:blipFill>
        <p:spPr>
          <a:xfrm>
            <a:off x="187025" y="1189650"/>
            <a:ext cx="4175700" cy="3566724"/>
          </a:xfrm>
          <a:prstGeom prst="rect">
            <a:avLst/>
          </a:prstGeom>
          <a:noFill/>
          <a:ln>
            <a:noFill/>
          </a:ln>
        </p:spPr>
      </p:pic>
      <p:pic>
        <p:nvPicPr>
          <p:cNvPr id="129" name="Google Shape;129;p28"/>
          <p:cNvPicPr preferRelativeResize="0"/>
          <p:nvPr/>
        </p:nvPicPr>
        <p:blipFill>
          <a:blip r:embed="rId4">
            <a:alphaModFix/>
          </a:blip>
          <a:stretch>
            <a:fillRect/>
          </a:stretch>
        </p:blipFill>
        <p:spPr>
          <a:xfrm>
            <a:off x="159600" y="1037400"/>
            <a:ext cx="4412399" cy="3784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9"/>
          <p:cNvSpPr txBox="1">
            <a:spLocks noGrp="1"/>
          </p:cNvSpPr>
          <p:nvPr>
            <p:ph type="title"/>
          </p:nvPr>
        </p:nvSpPr>
        <p:spPr>
          <a:xfrm>
            <a:off x="311700" y="69600"/>
            <a:ext cx="8520600" cy="60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Research Question 2</a:t>
            </a:r>
            <a:endParaRPr/>
          </a:p>
        </p:txBody>
      </p:sp>
      <p:sp>
        <p:nvSpPr>
          <p:cNvPr id="135" name="Google Shape;135;p29"/>
          <p:cNvSpPr txBox="1">
            <a:spLocks noGrp="1"/>
          </p:cNvSpPr>
          <p:nvPr>
            <p:ph type="body" idx="1"/>
          </p:nvPr>
        </p:nvSpPr>
        <p:spPr>
          <a:xfrm>
            <a:off x="311700" y="678600"/>
            <a:ext cx="4137900" cy="35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Tableau</a:t>
            </a:r>
            <a:endParaRPr/>
          </a:p>
          <a:p>
            <a:pPr marL="0" lvl="0" indent="0" algn="l" rtl="0">
              <a:spcBef>
                <a:spcPts val="1600"/>
              </a:spcBef>
              <a:spcAft>
                <a:spcPts val="1600"/>
              </a:spcAft>
              <a:buNone/>
            </a:pPr>
            <a:endParaRPr/>
          </a:p>
        </p:txBody>
      </p:sp>
      <p:sp>
        <p:nvSpPr>
          <p:cNvPr id="136" name="Google Shape;136;p29"/>
          <p:cNvSpPr txBox="1"/>
          <p:nvPr/>
        </p:nvSpPr>
        <p:spPr>
          <a:xfrm>
            <a:off x="4949950" y="0"/>
            <a:ext cx="4001700" cy="4854300"/>
          </a:xfrm>
          <a:prstGeom prst="rect">
            <a:avLst/>
          </a:prstGeom>
          <a:solidFill>
            <a:schemeClr val="dk1"/>
          </a:solid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endParaRPr sz="1200">
              <a:solidFill>
                <a:schemeClr val="lt1"/>
              </a:solidFill>
            </a:endParaRPr>
          </a:p>
          <a:p>
            <a:pPr marL="0" lvl="0" indent="0" algn="l" rtl="0">
              <a:lnSpc>
                <a:spcPct val="115000"/>
              </a:lnSpc>
              <a:spcBef>
                <a:spcPts val="1200"/>
              </a:spcBef>
              <a:spcAft>
                <a:spcPts val="0"/>
              </a:spcAft>
              <a:buNone/>
            </a:pPr>
            <a:endParaRPr sz="1200">
              <a:solidFill>
                <a:schemeClr val="lt1"/>
              </a:solidFill>
            </a:endParaRPr>
          </a:p>
          <a:p>
            <a:pPr marL="0" lvl="0" indent="0" algn="l" rtl="0">
              <a:lnSpc>
                <a:spcPct val="115000"/>
              </a:lnSpc>
              <a:spcBef>
                <a:spcPts val="1200"/>
              </a:spcBef>
              <a:spcAft>
                <a:spcPts val="0"/>
              </a:spcAft>
              <a:buNone/>
            </a:pPr>
            <a:r>
              <a:rPr lang="en" sz="1200">
                <a:solidFill>
                  <a:schemeClr val="lt1"/>
                </a:solidFill>
              </a:rPr>
              <a:t>What is the impact of socioeconomic factors (education and income) on diabetes health indicators (Health Rating, Healthcare, Income)? </a:t>
            </a:r>
            <a:endParaRPr sz="1200">
              <a:solidFill>
                <a:schemeClr val="lt1"/>
              </a:solidFill>
            </a:endParaRPr>
          </a:p>
          <a:p>
            <a:pPr marL="0" lvl="0" indent="0" algn="l" rtl="0">
              <a:lnSpc>
                <a:spcPct val="150000"/>
              </a:lnSpc>
              <a:spcBef>
                <a:spcPts val="1200"/>
              </a:spcBef>
              <a:spcAft>
                <a:spcPts val="1200"/>
              </a:spcAft>
              <a:buNone/>
            </a:pPr>
            <a:r>
              <a:rPr lang="en" sz="1200">
                <a:solidFill>
                  <a:schemeClr val="lt1"/>
                </a:solidFill>
              </a:rPr>
              <a:t>This dashboard answers our second Research Question and explores the intricate relationships between income, education, and health outcomes. By analyzing various visualizations, we can uncover key insights into how these factors interplay to influence overall health.</a:t>
            </a:r>
            <a:endParaRPr sz="1200">
              <a:solidFill>
                <a:schemeClr val="lt1"/>
              </a:solidFill>
            </a:endParaRPr>
          </a:p>
        </p:txBody>
      </p:sp>
      <p:pic>
        <p:nvPicPr>
          <p:cNvPr id="137" name="Google Shape;137;p29"/>
          <p:cNvPicPr preferRelativeResize="0"/>
          <p:nvPr/>
        </p:nvPicPr>
        <p:blipFill>
          <a:blip r:embed="rId3">
            <a:alphaModFix/>
          </a:blip>
          <a:stretch>
            <a:fillRect/>
          </a:stretch>
        </p:blipFill>
        <p:spPr>
          <a:xfrm>
            <a:off x="152400" y="1037400"/>
            <a:ext cx="4612675" cy="39022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30"/>
          <p:cNvSpPr txBox="1">
            <a:spLocks noGrp="1"/>
          </p:cNvSpPr>
          <p:nvPr>
            <p:ph type="title"/>
          </p:nvPr>
        </p:nvSpPr>
        <p:spPr>
          <a:xfrm>
            <a:off x="265500" y="384950"/>
            <a:ext cx="4045200" cy="64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a:t>Research Question 3</a:t>
            </a:r>
            <a:endParaRPr sz="3200"/>
          </a:p>
        </p:txBody>
      </p:sp>
      <p:sp>
        <p:nvSpPr>
          <p:cNvPr id="143" name="Google Shape;143;p30"/>
          <p:cNvSpPr txBox="1">
            <a:spLocks noGrp="1"/>
          </p:cNvSpPr>
          <p:nvPr>
            <p:ph type="subTitle" idx="1"/>
          </p:nvPr>
        </p:nvSpPr>
        <p:spPr>
          <a:xfrm>
            <a:off x="265500" y="950401"/>
            <a:ext cx="4045200" cy="400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Tableau</a:t>
            </a:r>
            <a:endParaRPr/>
          </a:p>
          <a:p>
            <a:pPr marL="0" lvl="0" indent="0" algn="l" rtl="0">
              <a:spcBef>
                <a:spcPts val="0"/>
              </a:spcBef>
              <a:spcAft>
                <a:spcPts val="0"/>
              </a:spcAft>
              <a:buNone/>
            </a:pPr>
            <a:endParaRPr/>
          </a:p>
        </p:txBody>
      </p:sp>
      <p:sp>
        <p:nvSpPr>
          <p:cNvPr id="144" name="Google Shape;144;p3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lnSpc>
                <a:spcPct val="150000"/>
              </a:lnSpc>
              <a:spcBef>
                <a:spcPts val="1200"/>
              </a:spcBef>
              <a:spcAft>
                <a:spcPts val="0"/>
              </a:spcAft>
              <a:buNone/>
            </a:pPr>
            <a:r>
              <a:rPr lang="en" sz="1200">
                <a:latin typeface="Arial"/>
                <a:ea typeface="Arial"/>
                <a:cs typeface="Arial"/>
                <a:sym typeface="Arial"/>
              </a:rPr>
              <a:t>How do various health indicators relate to diabetes? </a:t>
            </a:r>
            <a:endParaRPr sz="1200">
              <a:latin typeface="Arial"/>
              <a:ea typeface="Arial"/>
              <a:cs typeface="Arial"/>
              <a:sym typeface="Arial"/>
            </a:endParaRPr>
          </a:p>
          <a:p>
            <a:pPr marL="0" lvl="0" indent="0" algn="l" rtl="0">
              <a:lnSpc>
                <a:spcPct val="150000"/>
              </a:lnSpc>
              <a:spcBef>
                <a:spcPts val="1200"/>
              </a:spcBef>
              <a:spcAft>
                <a:spcPts val="1200"/>
              </a:spcAft>
              <a:buNone/>
            </a:pPr>
            <a:r>
              <a:rPr lang="en" sz="1200">
                <a:latin typeface="Arial"/>
                <a:ea typeface="Arial"/>
                <a:cs typeface="Arial"/>
                <a:sym typeface="Arial"/>
              </a:rPr>
              <a:t>This dashboard answers our third research question, which looks to see how health conditions relate to diabetes status and management. In particular we focused on the Body Mass Index (BMI)  and how an individual’s BMI score and subsequent weight category related to their gender, age, and diabetic status. </a:t>
            </a:r>
            <a:endParaRPr/>
          </a:p>
        </p:txBody>
      </p:sp>
      <p:pic>
        <p:nvPicPr>
          <p:cNvPr id="145" name="Google Shape;145;p30"/>
          <p:cNvPicPr preferRelativeResize="0"/>
          <p:nvPr/>
        </p:nvPicPr>
        <p:blipFill>
          <a:blip r:embed="rId3">
            <a:alphaModFix/>
          </a:blip>
          <a:stretch>
            <a:fillRect/>
          </a:stretch>
        </p:blipFill>
        <p:spPr>
          <a:xfrm>
            <a:off x="185025" y="1481400"/>
            <a:ext cx="4275575" cy="3209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149"/>
        <p:cNvGrpSpPr/>
        <p:nvPr/>
      </p:nvGrpSpPr>
      <p:grpSpPr>
        <a:xfrm>
          <a:off x="0" y="0"/>
          <a:ext cx="0" cy="0"/>
          <a:chOff x="0" y="0"/>
          <a:chExt cx="0" cy="0"/>
        </a:xfrm>
      </p:grpSpPr>
      <p:sp>
        <p:nvSpPr>
          <p:cNvPr id="150" name="Google Shape;150;p31"/>
          <p:cNvSpPr txBox="1">
            <a:spLocks noGrp="1"/>
          </p:cNvSpPr>
          <p:nvPr>
            <p:ph type="title"/>
          </p:nvPr>
        </p:nvSpPr>
        <p:spPr>
          <a:xfrm>
            <a:off x="594250" y="2168050"/>
            <a:ext cx="2916000" cy="13158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4000" b="1" dirty="0">
                <a:solidFill>
                  <a:schemeClr val="lt1"/>
                </a:solidFill>
                <a:latin typeface="Times New Roman"/>
                <a:ea typeface="Times New Roman"/>
                <a:cs typeface="Times New Roman"/>
                <a:sym typeface="Times New Roman"/>
              </a:rPr>
              <a:t>LIVE </a:t>
            </a:r>
            <a:endParaRPr sz="4000" b="1" dirty="0">
              <a:solidFill>
                <a:schemeClr val="lt1"/>
              </a:solidFill>
              <a:latin typeface="Times New Roman"/>
              <a:ea typeface="Times New Roman"/>
              <a:cs typeface="Times New Roman"/>
              <a:sym typeface="Times New Roman"/>
            </a:endParaRPr>
          </a:p>
          <a:p>
            <a:pPr marL="0" lvl="0" indent="0" algn="ctr" rtl="0">
              <a:lnSpc>
                <a:spcPct val="115000"/>
              </a:lnSpc>
              <a:spcBef>
                <a:spcPts val="1200"/>
              </a:spcBef>
              <a:spcAft>
                <a:spcPts val="0"/>
              </a:spcAft>
              <a:buNone/>
            </a:pPr>
            <a:r>
              <a:rPr lang="en" sz="4000" b="1" dirty="0">
                <a:solidFill>
                  <a:schemeClr val="lt1"/>
                </a:solidFill>
                <a:latin typeface="Times New Roman"/>
                <a:ea typeface="Times New Roman"/>
                <a:cs typeface="Times New Roman"/>
                <a:sym typeface="Times New Roman"/>
              </a:rPr>
              <a:t>DEMO</a:t>
            </a:r>
            <a:endParaRPr sz="4000" b="1" dirty="0">
              <a:solidFill>
                <a:schemeClr val="lt1"/>
              </a:solidFill>
            </a:endParaRPr>
          </a:p>
          <a:p>
            <a:pPr marL="0" lvl="0" indent="0" algn="l" rtl="0">
              <a:spcBef>
                <a:spcPts val="1200"/>
              </a:spcBef>
              <a:spcAft>
                <a:spcPts val="0"/>
              </a:spcAft>
              <a:buNone/>
            </a:pPr>
            <a:endParaRPr sz="4400" b="1" dirty="0"/>
          </a:p>
        </p:txBody>
      </p:sp>
      <p:pic>
        <p:nvPicPr>
          <p:cNvPr id="151" name="Google Shape;151;p31"/>
          <p:cNvPicPr preferRelativeResize="0"/>
          <p:nvPr/>
        </p:nvPicPr>
        <p:blipFill>
          <a:blip r:embed="rId3">
            <a:alphaModFix/>
          </a:blip>
          <a:stretch>
            <a:fillRect/>
          </a:stretch>
        </p:blipFill>
        <p:spPr>
          <a:xfrm>
            <a:off x="4100575" y="993225"/>
            <a:ext cx="4245125" cy="2990674"/>
          </a:xfrm>
          <a:prstGeom prst="rect">
            <a:avLst/>
          </a:prstGeom>
          <a:noFill/>
          <a:ln>
            <a:noFill/>
          </a:ln>
        </p:spPr>
      </p:pic>
      <p:sp>
        <p:nvSpPr>
          <p:cNvPr id="152" name="Google Shape;152;p31"/>
          <p:cNvSpPr txBox="1"/>
          <p:nvPr/>
        </p:nvSpPr>
        <p:spPr>
          <a:xfrm>
            <a:off x="1794250" y="3296950"/>
            <a:ext cx="516000" cy="2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50" u="sng" dirty="0">
                <a:solidFill>
                  <a:schemeClr val="lt1"/>
                </a:solidFill>
                <a:hlinkClick r:id="rId4">
                  <a:extLst>
                    <a:ext uri="{A12FA001-AC4F-418D-AE19-62706E023703}">
                      <ahyp:hlinkClr xmlns:ahyp="http://schemas.microsoft.com/office/drawing/2018/hyperlinkcolor" val="tx"/>
                    </a:ext>
                  </a:extLst>
                </a:hlinkClick>
              </a:rPr>
              <a:t>APP</a:t>
            </a:r>
            <a:endParaRPr sz="1800" dirty="0">
              <a:solidFill>
                <a:schemeClr val="lt1"/>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2"/>
          <p:cNvSpPr txBox="1">
            <a:spLocks noGrp="1"/>
          </p:cNvSpPr>
          <p:nvPr>
            <p:ph type="title" idx="4294967295"/>
          </p:nvPr>
        </p:nvSpPr>
        <p:spPr>
          <a:xfrm>
            <a:off x="311700" y="123975"/>
            <a:ext cx="4084500" cy="793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3200"/>
              <a:t>Conclusions</a:t>
            </a:r>
            <a:endParaRPr sz="3200"/>
          </a:p>
        </p:txBody>
      </p:sp>
      <p:sp>
        <p:nvSpPr>
          <p:cNvPr id="158" name="Google Shape;158;p32"/>
          <p:cNvSpPr txBox="1">
            <a:spLocks noGrp="1"/>
          </p:cNvSpPr>
          <p:nvPr>
            <p:ph type="body" idx="4294967295"/>
          </p:nvPr>
        </p:nvSpPr>
        <p:spPr>
          <a:xfrm>
            <a:off x="311700" y="732925"/>
            <a:ext cx="4084500" cy="4054200"/>
          </a:xfrm>
          <a:prstGeom prst="rect">
            <a:avLst/>
          </a:prstGeom>
        </p:spPr>
        <p:txBody>
          <a:bodyPr spcFirstLastPara="1" wrap="square" lIns="91425" tIns="91425" rIns="91425" bIns="91425" anchor="t" anchorCtr="0">
            <a:noAutofit/>
          </a:bodyPr>
          <a:lstStyle/>
          <a:p>
            <a:pPr marL="0" lvl="0" indent="0" algn="l" rtl="0">
              <a:lnSpc>
                <a:spcPct val="150000"/>
              </a:lnSpc>
              <a:spcBef>
                <a:spcPts val="1200"/>
              </a:spcBef>
              <a:spcAft>
                <a:spcPts val="0"/>
              </a:spcAft>
              <a:buNone/>
            </a:pPr>
            <a:endParaRPr sz="1200">
              <a:solidFill>
                <a:srgbClr val="1D1C1D"/>
              </a:solidFill>
              <a:latin typeface="Arial"/>
              <a:ea typeface="Arial"/>
              <a:cs typeface="Arial"/>
              <a:sym typeface="Arial"/>
            </a:endParaRPr>
          </a:p>
          <a:p>
            <a:pPr marL="457200" lvl="0" indent="-304800" algn="l" rtl="0">
              <a:lnSpc>
                <a:spcPct val="150000"/>
              </a:lnSpc>
              <a:spcBef>
                <a:spcPts val="1200"/>
              </a:spcBef>
              <a:spcAft>
                <a:spcPts val="0"/>
              </a:spcAft>
              <a:buClr>
                <a:srgbClr val="1D1C1D"/>
              </a:buClr>
              <a:buSzPts val="1200"/>
              <a:buFont typeface="Arial"/>
              <a:buChar char="●"/>
            </a:pPr>
            <a:r>
              <a:rPr lang="en" sz="1200">
                <a:solidFill>
                  <a:srgbClr val="1D1C1D"/>
                </a:solidFill>
                <a:latin typeface="Arial"/>
                <a:ea typeface="Arial"/>
                <a:cs typeface="Arial"/>
                <a:sym typeface="Arial"/>
              </a:rPr>
              <a:t>Higher income and higher education have a strong positive correlation to more physical activity and more consumption of healthier foods. </a:t>
            </a:r>
            <a:endParaRPr sz="1200">
              <a:solidFill>
                <a:srgbClr val="1D1C1D"/>
              </a:solidFill>
              <a:latin typeface="Arial"/>
              <a:ea typeface="Arial"/>
              <a:cs typeface="Arial"/>
              <a:sym typeface="Arial"/>
            </a:endParaRPr>
          </a:p>
          <a:p>
            <a:pPr marL="457200" lvl="0" indent="-304800" algn="l" rtl="0">
              <a:lnSpc>
                <a:spcPct val="150000"/>
              </a:lnSpc>
              <a:spcBef>
                <a:spcPts val="0"/>
              </a:spcBef>
              <a:spcAft>
                <a:spcPts val="0"/>
              </a:spcAft>
              <a:buClr>
                <a:srgbClr val="1D1C1D"/>
              </a:buClr>
              <a:buSzPts val="1200"/>
              <a:buFont typeface="Arial"/>
              <a:buChar char="●"/>
            </a:pPr>
            <a:r>
              <a:rPr lang="en" sz="1200">
                <a:solidFill>
                  <a:srgbClr val="1D1C1D"/>
                </a:solidFill>
                <a:latin typeface="Arial"/>
                <a:ea typeface="Arial"/>
                <a:cs typeface="Arial"/>
                <a:sym typeface="Arial"/>
              </a:rPr>
              <a:t>On average, most adults are considered overweight by the CDC, and individuals that are considered diabetic have BMI scores that reach obesity levels. </a:t>
            </a:r>
            <a:endParaRPr sz="1200">
              <a:solidFill>
                <a:srgbClr val="1D1C1D"/>
              </a:solidFill>
              <a:latin typeface="Arial"/>
              <a:ea typeface="Arial"/>
              <a:cs typeface="Arial"/>
              <a:sym typeface="Arial"/>
            </a:endParaRPr>
          </a:p>
          <a:p>
            <a:pPr marL="457200" lvl="0" indent="-304800" algn="l" rtl="0">
              <a:lnSpc>
                <a:spcPct val="150000"/>
              </a:lnSpc>
              <a:spcBef>
                <a:spcPts val="0"/>
              </a:spcBef>
              <a:spcAft>
                <a:spcPts val="0"/>
              </a:spcAft>
              <a:buClr>
                <a:srgbClr val="1D1C1D"/>
              </a:buClr>
              <a:buSzPts val="1200"/>
              <a:buFont typeface="Arial"/>
              <a:buChar char="●"/>
            </a:pPr>
            <a:r>
              <a:rPr lang="en" sz="1200">
                <a:solidFill>
                  <a:srgbClr val="1D1C1D"/>
                </a:solidFill>
                <a:latin typeface="Arial"/>
                <a:ea typeface="Arial"/>
                <a:cs typeface="Arial"/>
                <a:sym typeface="Arial"/>
              </a:rPr>
              <a:t>The only group considered to be healthy were non-diabetic women. </a:t>
            </a:r>
            <a:endParaRPr sz="1200">
              <a:solidFill>
                <a:srgbClr val="1D1C1D"/>
              </a:solidFill>
              <a:latin typeface="Arial"/>
              <a:ea typeface="Arial"/>
              <a:cs typeface="Arial"/>
              <a:sym typeface="Arial"/>
            </a:endParaRPr>
          </a:p>
          <a:p>
            <a:pPr marL="457200" lvl="0" indent="-304800" algn="l" rtl="0">
              <a:lnSpc>
                <a:spcPct val="150000"/>
              </a:lnSpc>
              <a:spcBef>
                <a:spcPts val="0"/>
              </a:spcBef>
              <a:spcAft>
                <a:spcPts val="0"/>
              </a:spcAft>
              <a:buClr>
                <a:srgbClr val="1D1C1D"/>
              </a:buClr>
              <a:buSzPts val="1200"/>
              <a:buFont typeface="Arial"/>
              <a:buChar char="●"/>
            </a:pPr>
            <a:r>
              <a:rPr lang="en" sz="1200">
                <a:solidFill>
                  <a:srgbClr val="1D1C1D"/>
                </a:solidFill>
                <a:latin typeface="Arial"/>
                <a:ea typeface="Arial"/>
                <a:cs typeface="Arial"/>
                <a:sym typeface="Arial"/>
              </a:rPr>
              <a:t>Diabetic individuals have significantly higher BMI scores across all age groups.</a:t>
            </a:r>
            <a:endParaRPr sz="1200">
              <a:solidFill>
                <a:srgbClr val="1D1C1D"/>
              </a:solidFill>
              <a:latin typeface="Arial"/>
              <a:ea typeface="Arial"/>
              <a:cs typeface="Arial"/>
              <a:sym typeface="Arial"/>
            </a:endParaRPr>
          </a:p>
          <a:p>
            <a:pPr marL="0" lvl="0" indent="0" algn="l" rtl="0">
              <a:lnSpc>
                <a:spcPct val="150000"/>
              </a:lnSpc>
              <a:spcBef>
                <a:spcPts val="1200"/>
              </a:spcBef>
              <a:spcAft>
                <a:spcPts val="0"/>
              </a:spcAft>
              <a:buNone/>
            </a:pPr>
            <a:endParaRPr sz="1200">
              <a:solidFill>
                <a:srgbClr val="1D1C1D"/>
              </a:solidFill>
              <a:latin typeface="Arial"/>
              <a:ea typeface="Arial"/>
              <a:cs typeface="Arial"/>
              <a:sym typeface="Arial"/>
            </a:endParaRPr>
          </a:p>
          <a:p>
            <a:pPr marL="0" lvl="0" indent="0" algn="l" rtl="0">
              <a:lnSpc>
                <a:spcPct val="150000"/>
              </a:lnSpc>
              <a:spcBef>
                <a:spcPts val="1200"/>
              </a:spcBef>
              <a:spcAft>
                <a:spcPts val="1200"/>
              </a:spcAft>
              <a:buNone/>
            </a:pPr>
            <a:endParaRPr sz="1200">
              <a:solidFill>
                <a:srgbClr val="1D1C1D"/>
              </a:solidFill>
              <a:latin typeface="Arial"/>
              <a:ea typeface="Arial"/>
              <a:cs typeface="Arial"/>
              <a:sym typeface="Arial"/>
            </a:endParaRPr>
          </a:p>
        </p:txBody>
      </p:sp>
      <p:pic>
        <p:nvPicPr>
          <p:cNvPr id="159" name="Google Shape;159;p32"/>
          <p:cNvPicPr preferRelativeResize="0"/>
          <p:nvPr/>
        </p:nvPicPr>
        <p:blipFill rotWithShape="1">
          <a:blip r:embed="rId3">
            <a:alphaModFix/>
          </a:blip>
          <a:srcRect t="1690" b="1681"/>
          <a:stretch/>
        </p:blipFill>
        <p:spPr>
          <a:xfrm>
            <a:off x="4705200" y="2366436"/>
            <a:ext cx="4127099" cy="2420351"/>
          </a:xfrm>
          <a:prstGeom prst="rect">
            <a:avLst/>
          </a:prstGeom>
          <a:noFill/>
          <a:ln>
            <a:noFill/>
          </a:ln>
        </p:spPr>
      </p:pic>
      <p:pic>
        <p:nvPicPr>
          <p:cNvPr id="160" name="Google Shape;160;p32"/>
          <p:cNvPicPr preferRelativeResize="0"/>
          <p:nvPr/>
        </p:nvPicPr>
        <p:blipFill rotWithShape="1">
          <a:blip r:embed="rId4">
            <a:alphaModFix/>
          </a:blip>
          <a:srcRect l="-4733" r="6933"/>
          <a:stretch/>
        </p:blipFill>
        <p:spPr>
          <a:xfrm>
            <a:off x="5227788" y="304800"/>
            <a:ext cx="3081924" cy="20616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a:xfrm>
            <a:off x="311700" y="28017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t>Bias/Limitations</a:t>
            </a:r>
            <a:endParaRPr sz="3600"/>
          </a:p>
          <a:p>
            <a:pPr marL="0" lvl="0" indent="0" algn="l" rtl="0">
              <a:lnSpc>
                <a:spcPct val="115000"/>
              </a:lnSpc>
              <a:spcBef>
                <a:spcPts val="1200"/>
              </a:spcBef>
              <a:spcAft>
                <a:spcPts val="0"/>
              </a:spcAft>
              <a:buNone/>
            </a:pPr>
            <a:endParaRPr sz="3600"/>
          </a:p>
          <a:p>
            <a:pPr marL="0" lvl="0" indent="0" algn="l" rtl="0">
              <a:spcBef>
                <a:spcPts val="1200"/>
              </a:spcBef>
              <a:spcAft>
                <a:spcPts val="0"/>
              </a:spcAft>
              <a:buNone/>
            </a:pPr>
            <a:endParaRPr sz="3600"/>
          </a:p>
        </p:txBody>
      </p:sp>
      <p:sp>
        <p:nvSpPr>
          <p:cNvPr id="166" name="Google Shape;166;p33"/>
          <p:cNvSpPr txBox="1">
            <a:spLocks noGrp="1"/>
          </p:cNvSpPr>
          <p:nvPr>
            <p:ph type="body" idx="1"/>
          </p:nvPr>
        </p:nvSpPr>
        <p:spPr>
          <a:xfrm>
            <a:off x="311700" y="852875"/>
            <a:ext cx="8520600" cy="3760200"/>
          </a:xfrm>
          <a:prstGeom prst="rect">
            <a:avLst/>
          </a:prstGeom>
        </p:spPr>
        <p:txBody>
          <a:bodyPr spcFirstLastPara="1" wrap="square" lIns="91425" tIns="91425" rIns="91425" bIns="91425" anchor="t" anchorCtr="0">
            <a:noAutofit/>
          </a:bodyPr>
          <a:lstStyle/>
          <a:p>
            <a:pPr marL="0" lvl="0" indent="0" algn="l" rtl="0">
              <a:lnSpc>
                <a:spcPct val="150000"/>
              </a:lnSpc>
              <a:spcBef>
                <a:spcPts val="1400"/>
              </a:spcBef>
              <a:spcAft>
                <a:spcPts val="0"/>
              </a:spcAft>
              <a:buNone/>
            </a:pPr>
            <a:r>
              <a:rPr lang="en" sz="1300" b="1">
                <a:solidFill>
                  <a:srgbClr val="45818E"/>
                </a:solidFill>
                <a:latin typeface="Arial"/>
                <a:ea typeface="Arial"/>
                <a:cs typeface="Arial"/>
                <a:sym typeface="Arial"/>
              </a:rPr>
              <a:t>Biases</a:t>
            </a:r>
            <a:endParaRPr sz="1300" b="1">
              <a:solidFill>
                <a:srgbClr val="45818E"/>
              </a:solidFill>
              <a:latin typeface="Arial"/>
              <a:ea typeface="Arial"/>
              <a:cs typeface="Arial"/>
              <a:sym typeface="Arial"/>
            </a:endParaRPr>
          </a:p>
          <a:p>
            <a:pPr marL="457200" lvl="0" indent="-304800" algn="l" rtl="0">
              <a:lnSpc>
                <a:spcPct val="150000"/>
              </a:lnSpc>
              <a:spcBef>
                <a:spcPts val="1400"/>
              </a:spcBef>
              <a:spcAft>
                <a:spcPts val="0"/>
              </a:spcAft>
              <a:buClr>
                <a:srgbClr val="000000"/>
              </a:buClr>
              <a:buSzPts val="1200"/>
              <a:buFont typeface="Arial"/>
              <a:buChar char="●"/>
            </a:pPr>
            <a:r>
              <a:rPr lang="en" sz="1200">
                <a:solidFill>
                  <a:srgbClr val="000000"/>
                </a:solidFill>
                <a:latin typeface="Arial"/>
                <a:ea typeface="Arial"/>
                <a:cs typeface="Arial"/>
                <a:sym typeface="Arial"/>
              </a:rPr>
              <a:t>Imbalanced dataset: </a:t>
            </a:r>
            <a:endParaRPr sz="1200">
              <a:solidFill>
                <a:srgbClr val="000000"/>
              </a:solidFill>
              <a:latin typeface="Arial"/>
              <a:ea typeface="Arial"/>
              <a:cs typeface="Arial"/>
              <a:sym typeface="Arial"/>
            </a:endParaRPr>
          </a:p>
          <a:p>
            <a:pPr marL="914400" lvl="1" indent="-304800" algn="l" rtl="0">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Majority of individuals surveyed were non-diabetic and made over $75,000 annually</a:t>
            </a:r>
            <a:endParaRPr sz="1200">
              <a:solidFill>
                <a:srgbClr val="000000"/>
              </a:solidFill>
              <a:latin typeface="Arial"/>
              <a:ea typeface="Arial"/>
              <a:cs typeface="Arial"/>
              <a:sym typeface="Arial"/>
            </a:endParaRPr>
          </a:p>
          <a:p>
            <a:pPr marL="457200" lvl="0" indent="-304800" algn="l" rtl="0">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Outdated data: </a:t>
            </a:r>
            <a:endParaRPr sz="1200">
              <a:solidFill>
                <a:srgbClr val="000000"/>
              </a:solidFill>
              <a:latin typeface="Arial"/>
              <a:ea typeface="Arial"/>
              <a:cs typeface="Arial"/>
              <a:sym typeface="Arial"/>
            </a:endParaRPr>
          </a:p>
          <a:p>
            <a:pPr marL="914400" lvl="1" indent="-304800" algn="l" rtl="0">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Data was collected from a 2015 survey  </a:t>
            </a:r>
            <a:endParaRPr sz="1200">
              <a:solidFill>
                <a:srgbClr val="000000"/>
              </a:solidFill>
              <a:latin typeface="Arial"/>
              <a:ea typeface="Arial"/>
              <a:cs typeface="Arial"/>
              <a:sym typeface="Arial"/>
            </a:endParaRPr>
          </a:p>
          <a:p>
            <a:pPr marL="0" lvl="0" indent="0" algn="l" rtl="0">
              <a:lnSpc>
                <a:spcPct val="150000"/>
              </a:lnSpc>
              <a:spcBef>
                <a:spcPts val="0"/>
              </a:spcBef>
              <a:spcAft>
                <a:spcPts val="0"/>
              </a:spcAft>
              <a:buNone/>
            </a:pPr>
            <a:r>
              <a:rPr lang="en" sz="1300" b="1">
                <a:solidFill>
                  <a:srgbClr val="45818E"/>
                </a:solidFill>
                <a:latin typeface="Arial"/>
                <a:ea typeface="Arial"/>
                <a:cs typeface="Arial"/>
                <a:sym typeface="Arial"/>
              </a:rPr>
              <a:t>Limitations</a:t>
            </a:r>
            <a:endParaRPr sz="1300" b="1">
              <a:solidFill>
                <a:srgbClr val="45818E"/>
              </a:solidFill>
              <a:latin typeface="Arial"/>
              <a:ea typeface="Arial"/>
              <a:cs typeface="Arial"/>
              <a:sym typeface="Arial"/>
            </a:endParaRPr>
          </a:p>
          <a:p>
            <a:pPr marL="457200" lvl="0" indent="-304800" algn="l" rtl="0">
              <a:lnSpc>
                <a:spcPct val="150000"/>
              </a:lnSpc>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Lack of data: </a:t>
            </a:r>
            <a:endParaRPr sz="1200">
              <a:solidFill>
                <a:srgbClr val="000000"/>
              </a:solidFill>
              <a:latin typeface="Arial"/>
              <a:ea typeface="Arial"/>
              <a:cs typeface="Arial"/>
              <a:sym typeface="Arial"/>
            </a:endParaRPr>
          </a:p>
          <a:p>
            <a:pPr marL="914400" lvl="1" indent="-304800" algn="l" rtl="0">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Dataset was previously cleaned and excluded information from original survey such as pregnancy and ethnicity.</a:t>
            </a:r>
            <a:endParaRPr sz="1200">
              <a:solidFill>
                <a:srgbClr val="000000"/>
              </a:solidFill>
              <a:latin typeface="Arial"/>
              <a:ea typeface="Arial"/>
              <a:cs typeface="Arial"/>
              <a:sym typeface="Arial"/>
            </a:endParaRPr>
          </a:p>
          <a:p>
            <a:pPr marL="914400" lvl="1" indent="-304800" algn="l" rtl="0">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We did not have any time-frame information to observe any trends in behavior changes in relation to a pre-diabetic, diabetic or heart disease diagnosis. </a:t>
            </a:r>
            <a:endParaRPr sz="24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712</Words>
  <Application>Microsoft Office PowerPoint</Application>
  <PresentationFormat>On-screen Show (16:9)</PresentationFormat>
  <Paragraphs>56</Paragraphs>
  <Slides>10</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Proxima Nova</vt:lpstr>
      <vt:lpstr>Roboto</vt:lpstr>
      <vt:lpstr>Times New Roman</vt:lpstr>
      <vt:lpstr>Simple Light</vt:lpstr>
      <vt:lpstr>Spearmint</vt:lpstr>
      <vt:lpstr>DIABETES HEALTH  INDICATORS DATASET</vt:lpstr>
      <vt:lpstr>Purpose</vt:lpstr>
      <vt:lpstr>Inspiration</vt:lpstr>
      <vt:lpstr>Research Question 1</vt:lpstr>
      <vt:lpstr>Research Question 2</vt:lpstr>
      <vt:lpstr>Research Question 3</vt:lpstr>
      <vt:lpstr>LIVE  DEMO </vt:lpstr>
      <vt:lpstr>Conclusions</vt:lpstr>
      <vt:lpstr>Bias/Limitations  </vt:lpstr>
      <vt:lpstr>Future Work Exploring Alternative Models: We could experiment with alternative models, such as the Balanced Random Forest, to improve performance and robustness. Implementing Pipeline in Inference Notebook: We could incorporate a data pipeline in our inference notebook to streamline the workflow and enhance reproducibility. Reducing Dataset Noise: We could better tailor the dataset by removing categories that are not necessary for our exploration and analysis which would enhance the quality of the input data.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Sarkis, Sierra</cp:lastModifiedBy>
  <cp:revision>1</cp:revision>
  <dcterms:modified xsi:type="dcterms:W3CDTF">2024-10-03T21:58:42Z</dcterms:modified>
</cp:coreProperties>
</file>