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Economica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D8C3D-64FB-4A25-8F96-32D6FD0FEA69}">
  <a:tblStyle styleId="{C9CD8C3D-64FB-4A25-8F96-32D6FD0FEA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Economica-bold.fntdata"/><Relationship Id="rId10" Type="http://schemas.openxmlformats.org/officeDocument/2006/relationships/slide" Target="slides/slide4.xml"/><Relationship Id="rId54" Type="http://schemas.openxmlformats.org/officeDocument/2006/relationships/font" Target="fonts/Economica-regular.fntdata"/><Relationship Id="rId13" Type="http://schemas.openxmlformats.org/officeDocument/2006/relationships/slide" Target="slides/slide7.xml"/><Relationship Id="rId57" Type="http://schemas.openxmlformats.org/officeDocument/2006/relationships/font" Target="fonts/Economica-boldItalic.fntdata"/><Relationship Id="rId12" Type="http://schemas.openxmlformats.org/officeDocument/2006/relationships/slide" Target="slides/slide6.xml"/><Relationship Id="rId56" Type="http://schemas.openxmlformats.org/officeDocument/2006/relationships/font" Target="fonts/Economica-italic.fntdata"/><Relationship Id="rId15" Type="http://schemas.openxmlformats.org/officeDocument/2006/relationships/slide" Target="slides/slide9.xml"/><Relationship Id="rId59" Type="http://schemas.openxmlformats.org/officeDocument/2006/relationships/font" Target="fonts/OpenSans-bold.fntdata"/><Relationship Id="rId14" Type="http://schemas.openxmlformats.org/officeDocument/2006/relationships/slide" Target="slides/slide8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f58171f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f58171f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f58171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f58171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f58171f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f58171f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dc812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dc812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dc812e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dc812e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dc812e8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8dc812e8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8fcbe2d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8fcbe2d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8dc812e8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8dc812e8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dc812e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dc812e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dc812e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dc812e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f58171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f58171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8dc812e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8dc812e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dc812e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8dc812e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8dc812e8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8dc812e8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dc812e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dc812e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dc812e8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8dc812e8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8dc812e8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8dc812e8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8dc812e8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8dc812e8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8dc812e8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8dc812e8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8dc812e8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8dc812e8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8dc812e8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8dc812e8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f58171f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f58171f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8dc812e8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8dc812e8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8dc812e8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8dc812e8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8dc812e8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8dc812e8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8dc812e8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8dc812e8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dc812e8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dc812e8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2f58171f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2f58171f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6fe921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6fe921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8fcbe2d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8fcbe2d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2f58171f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2f58171f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2f58171f2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2f58171f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f58171f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f58171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2f58171f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2f58171f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8dc812e8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8dc812e8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8dc812e8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8dc812e8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2f58171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2f58171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2f58171f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2f58171f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2f58171f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2f58171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8dcd2fe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8dcd2fe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8dc812e8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8dc812e8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f58171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f58171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dc812e8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dc812e8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f58171f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f58171f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f58171f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f58171f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f58171f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f58171f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kUrOqy9Ke69td6oY1MfoXRBEcm2CGpP_/view" TargetMode="External"/><Relationship Id="rId4" Type="http://schemas.openxmlformats.org/officeDocument/2006/relationships/image" Target="../media/image21.jpg"/><Relationship Id="rId5" Type="http://schemas.openxmlformats.org/officeDocument/2006/relationships/hyperlink" Target="http://drive.google.com/file/d/1kUrOqy9Ke69td6oY1MfoXRBEcm2CGpP_/view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sGR1yC_lmmCv6wBp8wMZ2BEfhwi_qAu0/view" TargetMode="External"/><Relationship Id="rId4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u.industrial.panasonic.com/sites/default/pidseu/files/grideye-eval_kit_0-3_0.zi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u.industrial.panasonic.com/sites/default/pidseu/files/grideye-eval_kit_0-3_0.zi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u.industrial.panasonic.com/sites/default/pidseu/files/grideye-eval_kit_0-3_0.zi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drive.google.com/file/d/1Y1plG-s0DkrGKT0wZVeRMyi_vD_Hvtqd/view" TargetMode="External"/><Relationship Id="rId4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drive.google.com/file/d/124yUMXsH0Ij30g75HpwEIuMMm511GQnl/view" TargetMode="External"/><Relationship Id="rId4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hannahlatourette/GridEyeOccupancyTracking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dimensions.guide/collection/corridors-hallways" TargetMode="External"/><Relationship Id="rId4" Type="http://schemas.openxmlformats.org/officeDocument/2006/relationships/hyperlink" Target="https://dspace.uc.ac.id/bitstream/handle/123456789/717/Full%20Paper.pdf?sequence=2&amp;isAllowed=y" TargetMode="External"/><Relationship Id="rId5" Type="http://schemas.openxmlformats.org/officeDocument/2006/relationships/hyperlink" Target="https://blog.temboo.com/iot-battery-power-consumption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949400" y="1197700"/>
            <a:ext cx="5245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Low-Overhead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Occupancy Tracking</a:t>
            </a:r>
            <a:endParaRPr sz="4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7575" y="2870021"/>
            <a:ext cx="30546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 LaTourette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Master’s Project, Spring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Koushik Kar, ECSE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sensor | Thru-beam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070400" y="1375850"/>
            <a:ext cx="47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Banner Engineering Corp. S18-2VNLP-2M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Polarized retroreflective thru-beam sensor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Sensing distance: 6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      Power supply: 10-20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   Communication: I2C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    Response time: 1.5 ms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25" y="1607413"/>
            <a:ext cx="1971750" cy="192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sensor | Coarse IR camera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959325" y="1451525"/>
            <a:ext cx="50256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Panasonic Grid-EYE AMG8854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64-pixel IR camera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Sensing distance: 7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      Power supply: 5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   Communication: I2C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/>
              <a:t>          Frame rate: 10 f/sec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150" y="1363138"/>
            <a:ext cx="1699625" cy="11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651" y="2808187"/>
            <a:ext cx="1610625" cy="16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Grid-EYE Development Board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970225" y="1375225"/>
            <a:ext cx="50256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Panasonic Grid-EYE </a:t>
            </a:r>
            <a:r>
              <a:rPr b="1" lang="en"/>
              <a:t>AMG8854 EVAL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64-pixel IR camera w/ development board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ATSAMD21G Microchip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Bluetooth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Arduino header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JTAG 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700"/>
              <a:t>Due to time and resource constraints introduced by COVID-19, this board was used to develop a preliminary model.</a:t>
            </a:r>
            <a:endParaRPr i="1" sz="17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0" y="1468275"/>
            <a:ext cx="3218475" cy="22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Basics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setup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0456"/>
            <a:ext cx="3853050" cy="256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1751775" y="3943350"/>
            <a:ext cx="1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Spring 2020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6"/>
          <p:cNvSpPr/>
          <p:nvPr/>
        </p:nvSpPr>
        <p:spPr>
          <a:xfrm rot="-5403786">
            <a:off x="2900062" y="2783401"/>
            <a:ext cx="272400" cy="139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6"/>
          <p:cNvCxnSpPr>
            <a:stCxn id="160" idx="0"/>
          </p:cNvCxnSpPr>
          <p:nvPr/>
        </p:nvCxnSpPr>
        <p:spPr>
          <a:xfrm rot="10800000">
            <a:off x="2094712" y="1990201"/>
            <a:ext cx="941400" cy="726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>
            <a:stCxn id="160" idx="2"/>
          </p:cNvCxnSpPr>
          <p:nvPr/>
        </p:nvCxnSpPr>
        <p:spPr>
          <a:xfrm flipH="1">
            <a:off x="2042512" y="2989201"/>
            <a:ext cx="993900" cy="588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2072212" y="2400251"/>
            <a:ext cx="894300" cy="405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/>
          <p:nvPr/>
        </p:nvCxnSpPr>
        <p:spPr>
          <a:xfrm flipH="1">
            <a:off x="2064712" y="2913826"/>
            <a:ext cx="901800" cy="261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6"/>
          <p:cNvCxnSpPr/>
          <p:nvPr/>
        </p:nvCxnSpPr>
        <p:spPr>
          <a:xfrm rot="10800000">
            <a:off x="2064862" y="2774651"/>
            <a:ext cx="909000" cy="813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1244925" y="4301150"/>
            <a:ext cx="230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Single sensor placed on side of doorway, only </a:t>
            </a: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suitable to count one person at a time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00" y="1470175"/>
            <a:ext cx="3372926" cy="24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 rot="-10290775">
            <a:off x="6167469" y="1859100"/>
            <a:ext cx="272383" cy="95249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-10290775">
            <a:off x="5200493" y="1708489"/>
            <a:ext cx="272383" cy="11162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6"/>
          <p:cNvCxnSpPr>
            <a:stCxn id="168" idx="1"/>
          </p:cNvCxnSpPr>
          <p:nvPr/>
        </p:nvCxnSpPr>
        <p:spPr>
          <a:xfrm flipH="1">
            <a:off x="5785710" y="1859625"/>
            <a:ext cx="525000" cy="1687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68" idx="1"/>
          </p:cNvCxnSpPr>
          <p:nvPr/>
        </p:nvCxnSpPr>
        <p:spPr>
          <a:xfrm>
            <a:off x="6310710" y="1859625"/>
            <a:ext cx="481500" cy="778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68" idx="1"/>
          </p:cNvCxnSpPr>
          <p:nvPr/>
        </p:nvCxnSpPr>
        <p:spPr>
          <a:xfrm flipH="1">
            <a:off x="6067710" y="1859625"/>
            <a:ext cx="243000" cy="16143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68" idx="1"/>
          </p:cNvCxnSpPr>
          <p:nvPr/>
        </p:nvCxnSpPr>
        <p:spPr>
          <a:xfrm>
            <a:off x="6310710" y="1859625"/>
            <a:ext cx="345900" cy="1420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68" idx="1"/>
          </p:cNvCxnSpPr>
          <p:nvPr/>
        </p:nvCxnSpPr>
        <p:spPr>
          <a:xfrm>
            <a:off x="6310710" y="1859625"/>
            <a:ext cx="65400" cy="1500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 flipH="1">
            <a:off x="5180835" y="1725825"/>
            <a:ext cx="177600" cy="2046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358435" y="1725825"/>
            <a:ext cx="717000" cy="1762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/>
          <p:nvPr/>
        </p:nvCxnSpPr>
        <p:spPr>
          <a:xfrm>
            <a:off x="5358435" y="1725825"/>
            <a:ext cx="31200" cy="1971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6"/>
          <p:cNvCxnSpPr/>
          <p:nvPr/>
        </p:nvCxnSpPr>
        <p:spPr>
          <a:xfrm>
            <a:off x="5358435" y="1725825"/>
            <a:ext cx="426000" cy="1822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/>
          <p:nvPr/>
        </p:nvCxnSpPr>
        <p:spPr>
          <a:xfrm>
            <a:off x="5358435" y="1725825"/>
            <a:ext cx="247200" cy="1896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>
            <a:stCxn id="169" idx="1"/>
          </p:cNvCxnSpPr>
          <p:nvPr/>
        </p:nvCxnSpPr>
        <p:spPr>
          <a:xfrm flipH="1">
            <a:off x="4957035" y="1709102"/>
            <a:ext cx="387900" cy="2025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 txBox="1"/>
          <p:nvPr/>
        </p:nvSpPr>
        <p:spPr>
          <a:xfrm>
            <a:off x="5698550" y="3943350"/>
            <a:ext cx="1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Spring 2021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057850" y="4296575"/>
            <a:ext cx="2608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Open Sans"/>
                <a:ea typeface="Open Sans"/>
                <a:cs typeface="Open Sans"/>
                <a:sym typeface="Open Sans"/>
              </a:rPr>
              <a:t>Multiple sensors placed on top or doorway or corridor, can count multiple entries / exits at once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315925"/>
            <a:ext cx="3769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92400" y="1252300"/>
            <a:ext cx="24240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Desktop program written in Python using: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TKinter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PySerial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GridEyeKit    </a:t>
            </a:r>
            <a:r>
              <a:rPr i="1" lang="en" sz="1300"/>
              <a:t>(provided by Panasonic)</a:t>
            </a:r>
            <a:endParaRPr i="1"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EvalKit         </a:t>
            </a:r>
            <a:r>
              <a:rPr i="1" lang="en" sz="1300"/>
              <a:t>(provided by A. Hoch)</a:t>
            </a:r>
            <a:endParaRPr i="1" sz="13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375" y="1761725"/>
            <a:ext cx="3829799" cy="2176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7"/>
          <p:cNvCxnSpPr/>
          <p:nvPr/>
        </p:nvCxnSpPr>
        <p:spPr>
          <a:xfrm flipH="1">
            <a:off x="5031650" y="1535600"/>
            <a:ext cx="7500" cy="91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 txBox="1"/>
          <p:nvPr/>
        </p:nvSpPr>
        <p:spPr>
          <a:xfrm>
            <a:off x="4333475" y="597675"/>
            <a:ext cx="1711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Live color-coded grid showing current temperature values from sensors</a:t>
            </a:r>
            <a:endParaRPr sz="1000"/>
          </a:p>
        </p:txBody>
      </p:sp>
      <p:sp>
        <p:nvSpPr>
          <p:cNvPr id="192" name="Google Shape;192;p27"/>
          <p:cNvSpPr txBox="1"/>
          <p:nvPr/>
        </p:nvSpPr>
        <p:spPr>
          <a:xfrm>
            <a:off x="4237625" y="4439950"/>
            <a:ext cx="303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Dashboard showing most recent event, room temp, and current occupancy </a:t>
            </a:r>
            <a:endParaRPr sz="1000"/>
          </a:p>
        </p:txBody>
      </p:sp>
      <p:cxnSp>
        <p:nvCxnSpPr>
          <p:cNvPr id="193" name="Google Shape;193;p27"/>
          <p:cNvCxnSpPr>
            <a:stCxn id="192" idx="0"/>
            <a:endCxn id="189" idx="2"/>
          </p:cNvCxnSpPr>
          <p:nvPr/>
        </p:nvCxnSpPr>
        <p:spPr>
          <a:xfrm rot="10800000">
            <a:off x="5757275" y="3938350"/>
            <a:ext cx="0" cy="50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7931425" y="1975875"/>
            <a:ext cx="121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Adjustable scrollbars to customize  cutoffs for blue and red color displays</a:t>
            </a:r>
            <a:endParaRPr sz="1000"/>
          </a:p>
        </p:txBody>
      </p:sp>
      <p:cxnSp>
        <p:nvCxnSpPr>
          <p:cNvPr id="195" name="Google Shape;195;p27"/>
          <p:cNvCxnSpPr>
            <a:stCxn id="194" idx="1"/>
          </p:cNvCxnSpPr>
          <p:nvPr/>
        </p:nvCxnSpPr>
        <p:spPr>
          <a:xfrm flipH="1">
            <a:off x="7566325" y="2691675"/>
            <a:ext cx="3651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cases to handle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people entering and exiting at once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Lingering in the doorway to chat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Walking parallel to doorway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Child-height tracking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Features</a:t>
            </a:r>
            <a:endParaRPr/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773700" y="268192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9999"/>
                </a:solidFill>
              </a:rPr>
              <a:t>Counting occupancy</a:t>
            </a:r>
            <a:endParaRPr sz="29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9999"/>
                </a:solidFill>
              </a:rPr>
              <a:t>Clearing correct flags</a:t>
            </a:r>
            <a:endParaRPr sz="29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9999"/>
                </a:solidFill>
              </a:rPr>
              <a:t>Accounting for overlapping columns</a:t>
            </a:r>
            <a:endParaRPr sz="2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 person passes through a doorway into a room, they will pass from the outside, through the middle, to the inside:</a:t>
            </a:r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1109050" y="233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60775"/>
                <a:gridCol w="460775"/>
                <a:gridCol w="460775"/>
                <a:gridCol w="460775"/>
                <a:gridCol w="460775"/>
              </a:tblGrid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5593925" y="3292450"/>
            <a:ext cx="10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DOORWAY</a:t>
            </a:r>
            <a:endParaRPr sz="900"/>
          </a:p>
        </p:txBody>
      </p:sp>
      <p:sp>
        <p:nvSpPr>
          <p:cNvPr id="215" name="Google Shape;215;p30"/>
          <p:cNvSpPr/>
          <p:nvPr/>
        </p:nvSpPr>
        <p:spPr>
          <a:xfrm>
            <a:off x="4651525" y="336190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6973125" y="336155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3516300" y="2379300"/>
            <a:ext cx="10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OUTSIDE</a:t>
            </a:r>
            <a:endParaRPr sz="900"/>
          </a:p>
        </p:txBody>
      </p:sp>
      <p:sp>
        <p:nvSpPr>
          <p:cNvPr id="218" name="Google Shape;218;p30"/>
          <p:cNvSpPr txBox="1"/>
          <p:nvPr/>
        </p:nvSpPr>
        <p:spPr>
          <a:xfrm>
            <a:off x="3516300" y="4174850"/>
            <a:ext cx="10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INSIDE</a:t>
            </a:r>
            <a:endParaRPr sz="900"/>
          </a:p>
        </p:txBody>
      </p:sp>
      <p:sp>
        <p:nvSpPr>
          <p:cNvPr id="219" name="Google Shape;219;p30"/>
          <p:cNvSpPr txBox="1"/>
          <p:nvPr/>
        </p:nvSpPr>
        <p:spPr>
          <a:xfrm>
            <a:off x="3516300" y="3277075"/>
            <a:ext cx="10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MIDDLE</a:t>
            </a:r>
            <a:endParaRPr sz="900"/>
          </a:p>
        </p:txBody>
      </p:sp>
      <p:sp>
        <p:nvSpPr>
          <p:cNvPr id="220" name="Google Shape;220;p30"/>
          <p:cNvSpPr txBox="1"/>
          <p:nvPr/>
        </p:nvSpPr>
        <p:spPr>
          <a:xfrm>
            <a:off x="1109047" y="4692500"/>
            <a:ext cx="23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OCCUPANCY: 0</a:t>
            </a:r>
            <a:endParaRPr b="1" sz="900"/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occupancy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Threshold crossing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 person passes through a doorway into a room, they will pass from the outside, through the middle, to the inside:</a:t>
            </a:r>
            <a:endParaRPr/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1109050" y="233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60775"/>
                <a:gridCol w="460775"/>
                <a:gridCol w="460775"/>
                <a:gridCol w="460775"/>
                <a:gridCol w="460775"/>
              </a:tblGrid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149" y="2334050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700" y="1814900"/>
            <a:ext cx="1376850" cy="101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1"/>
          <p:cNvCxnSpPr>
            <a:stCxn id="229" idx="2"/>
          </p:cNvCxnSpPr>
          <p:nvPr/>
        </p:nvCxnSpPr>
        <p:spPr>
          <a:xfrm>
            <a:off x="6138125" y="2831150"/>
            <a:ext cx="11700" cy="39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1"/>
          <p:cNvSpPr/>
          <p:nvPr/>
        </p:nvSpPr>
        <p:spPr>
          <a:xfrm>
            <a:off x="4651525" y="336190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6973125" y="336155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1109047" y="4692500"/>
            <a:ext cx="23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OCCUPANCY: 0</a:t>
            </a:r>
            <a:endParaRPr b="1" sz="900"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occupancy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Threshold crossing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94850"/>
            <a:ext cx="8520600" cy="31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and use cases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requirements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specifications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design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 &amp; evaluation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 person passes through a doorway into a room, they will pass from the outside, through the middle, to the inside:</a:t>
            </a:r>
            <a:endParaRPr/>
          </a:p>
        </p:txBody>
      </p:sp>
      <p:graphicFrame>
        <p:nvGraphicFramePr>
          <p:cNvPr id="240" name="Google Shape;240;p32"/>
          <p:cNvGraphicFramePr/>
          <p:nvPr/>
        </p:nvGraphicFramePr>
        <p:xfrm>
          <a:off x="1109050" y="233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60775"/>
                <a:gridCol w="460775"/>
                <a:gridCol w="460775"/>
                <a:gridCol w="460775"/>
                <a:gridCol w="460775"/>
              </a:tblGrid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600" y="3254450"/>
            <a:ext cx="417925" cy="46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725" y="2876262"/>
            <a:ext cx="1376850" cy="101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2"/>
          <p:cNvCxnSpPr>
            <a:stCxn id="242" idx="2"/>
          </p:cNvCxnSpPr>
          <p:nvPr/>
        </p:nvCxnSpPr>
        <p:spPr>
          <a:xfrm>
            <a:off x="6138150" y="3892513"/>
            <a:ext cx="11700" cy="39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2"/>
          <p:cNvSpPr/>
          <p:nvPr/>
        </p:nvSpPr>
        <p:spPr>
          <a:xfrm>
            <a:off x="4651525" y="336190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6973125" y="336155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149" y="2334050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09047" y="4692500"/>
            <a:ext cx="23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OCCUPANCY: 0</a:t>
            </a:r>
            <a:endParaRPr b="1" sz="900"/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occupancy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Threshold crossing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 person passes through a doorway into a room, they will pass from the outside, through the middle, to the inside: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700" y="3626325"/>
            <a:ext cx="1376850" cy="101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3"/>
          <p:cNvGraphicFramePr/>
          <p:nvPr/>
        </p:nvGraphicFramePr>
        <p:xfrm>
          <a:off x="1109050" y="233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60775"/>
                <a:gridCol w="460775"/>
                <a:gridCol w="460775"/>
                <a:gridCol w="460775"/>
                <a:gridCol w="460775"/>
              </a:tblGrid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cxnSp>
        <p:nvCxnSpPr>
          <p:cNvPr id="256" name="Google Shape;256;p33"/>
          <p:cNvCxnSpPr>
            <a:stCxn id="254" idx="2"/>
          </p:cNvCxnSpPr>
          <p:nvPr/>
        </p:nvCxnSpPr>
        <p:spPr>
          <a:xfrm>
            <a:off x="6138125" y="4642575"/>
            <a:ext cx="11700" cy="39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675" y="4174825"/>
            <a:ext cx="417925" cy="46018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4651525" y="336190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973125" y="336155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600" y="3254450"/>
            <a:ext cx="417925" cy="46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149" y="2334050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1109047" y="4692500"/>
            <a:ext cx="23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OCCUPANCY: 0</a:t>
            </a:r>
            <a:endParaRPr b="1" sz="900"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5031650" y="1922825"/>
            <a:ext cx="37494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If the outside, center, and inside flags are all set, a person must have entered the room. Clear all flags and increment current occupancy by 1.</a:t>
            </a:r>
            <a:endParaRPr sz="1600"/>
          </a:p>
        </p:txBody>
      </p:sp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occupancy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Threshold crossing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a person passes through a doorway into a room, they will pass from the outside, through the middle, to the inside: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54716" l="0" r="0" t="0"/>
          <a:stretch/>
        </p:blipFill>
        <p:spPr>
          <a:xfrm>
            <a:off x="5442250" y="4585150"/>
            <a:ext cx="1376850" cy="46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4"/>
          <p:cNvGraphicFramePr/>
          <p:nvPr/>
        </p:nvGraphicFramePr>
        <p:xfrm>
          <a:off x="1109050" y="233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60775"/>
                <a:gridCol w="460775"/>
                <a:gridCol w="460775"/>
                <a:gridCol w="460775"/>
                <a:gridCol w="460775"/>
              </a:tblGrid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5031650" y="1922825"/>
            <a:ext cx="37494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If the outside, center, and inside flags are all set, a person must have entered the room. Clear all flags and increment current occupancy by 1.</a:t>
            </a:r>
            <a:endParaRPr sz="1600"/>
          </a:p>
        </p:txBody>
      </p:sp>
      <p:sp>
        <p:nvSpPr>
          <p:cNvPr id="273" name="Google Shape;273;p34"/>
          <p:cNvSpPr/>
          <p:nvPr/>
        </p:nvSpPr>
        <p:spPr>
          <a:xfrm>
            <a:off x="4651525" y="336190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6973125" y="3361550"/>
            <a:ext cx="618900" cy="246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1109047" y="4692500"/>
            <a:ext cx="23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OCCUPANCY: 1</a:t>
            </a:r>
            <a:endParaRPr b="1" sz="900"/>
          </a:p>
        </p:txBody>
      </p:sp>
      <p:sp>
        <p:nvSpPr>
          <p:cNvPr id="276" name="Google Shape;276;p34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occupancy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Threshold crossing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/>
              <a:t>person</a:t>
            </a:r>
            <a:r>
              <a:rPr lang="en"/>
              <a:t> may set off heat flags in various columns during the walk across the threshold by entering at an angle, stumbling, avoiding others, etc.</a:t>
            </a:r>
            <a:endParaRPr/>
          </a:p>
        </p:txBody>
      </p:sp>
      <p:graphicFrame>
        <p:nvGraphicFramePr>
          <p:cNvPr id="282" name="Google Shape;282;p35"/>
          <p:cNvGraphicFramePr/>
          <p:nvPr/>
        </p:nvGraphicFramePr>
        <p:xfrm>
          <a:off x="820525" y="22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99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22326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911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7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74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6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" name="Google Shape;296;p35"/>
          <p:cNvGraphicFramePr/>
          <p:nvPr/>
        </p:nvGraphicFramePr>
        <p:xfrm>
          <a:off x="5184625" y="22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124" y="22444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11" y="22444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636" y="4038025"/>
            <a:ext cx="417919" cy="46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5"/>
          <p:cNvCxnSpPr/>
          <p:nvPr/>
        </p:nvCxnSpPr>
        <p:spPr>
          <a:xfrm>
            <a:off x="4181900" y="3354450"/>
            <a:ext cx="7752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5"/>
          <p:cNvCxnSpPr>
            <a:endCxn id="290" idx="1"/>
          </p:cNvCxnSpPr>
          <p:nvPr/>
        </p:nvCxnSpPr>
        <p:spPr>
          <a:xfrm>
            <a:off x="1848774" y="2512025"/>
            <a:ext cx="209100" cy="865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5"/>
          <p:cNvCxnSpPr/>
          <p:nvPr/>
        </p:nvCxnSpPr>
        <p:spPr>
          <a:xfrm>
            <a:off x="2122474" y="3444325"/>
            <a:ext cx="608100" cy="957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3" name="Google Shape;303;p35"/>
          <p:cNvSpPr txBox="1"/>
          <p:nvPr/>
        </p:nvSpPr>
        <p:spPr>
          <a:xfrm>
            <a:off x="734000" y="4468925"/>
            <a:ext cx="321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 A’s path set off a variety of flags in different columns </a:t>
            </a:r>
            <a:endParaRPr sz="1100"/>
          </a:p>
        </p:txBody>
      </p:sp>
      <p:sp>
        <p:nvSpPr>
          <p:cNvPr id="304" name="Google Shape;304;p35"/>
          <p:cNvSpPr txBox="1"/>
          <p:nvPr/>
        </p:nvSpPr>
        <p:spPr>
          <a:xfrm>
            <a:off x="5184575" y="4468925"/>
            <a:ext cx="321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Goal: identify the clusters of flags from Person A and clear them all</a:t>
            </a:r>
            <a:endParaRPr sz="1100"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7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6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Solution: Record the column which sets its inside, middle, and outside flags first. Clear flags on either side of these flags until you hit a cell without a flag.</a:t>
            </a:r>
            <a:endParaRPr/>
          </a:p>
        </p:txBody>
      </p:sp>
      <p:graphicFrame>
        <p:nvGraphicFramePr>
          <p:cNvPr id="314" name="Google Shape;314;p36"/>
          <p:cNvGraphicFramePr/>
          <p:nvPr/>
        </p:nvGraphicFramePr>
        <p:xfrm>
          <a:off x="820525" y="22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99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22326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911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7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74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6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6"/>
          <p:cNvSpPr/>
          <p:nvPr/>
        </p:nvSpPr>
        <p:spPr>
          <a:xfrm>
            <a:off x="2008450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734000" y="4468925"/>
            <a:ext cx="321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 A’s path set off a variety of flags in different columns </a:t>
            </a:r>
            <a:endParaRPr sz="1100"/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7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/>
          <p:nvPr/>
        </p:nvSpPr>
        <p:spPr>
          <a:xfrm>
            <a:off x="2025038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2025000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Clustering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Solution: Record the column which sets its inside, middle, and outside flags first. Clear flags on either side of these flags until you hit a cell without a flag.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820525" y="22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99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22326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911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7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74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6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/>
        </p:nvSpPr>
        <p:spPr>
          <a:xfrm>
            <a:off x="734000" y="4468925"/>
            <a:ext cx="321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 A’s path set off a variety of flags in different columns </a:t>
            </a:r>
            <a:endParaRPr sz="1100"/>
          </a:p>
        </p:txBody>
      </p:sp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7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/>
          <p:nvPr/>
        </p:nvSpPr>
        <p:spPr>
          <a:xfrm>
            <a:off x="2025038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2025000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1639950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2410063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607100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442950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1607113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2025000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Clustering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Solution: Record the column which sets its inside, middle, and outside flags first. Clear flags on either side of these flags until you hit a cell without a flag.</a:t>
            </a:r>
            <a:endParaRPr/>
          </a:p>
        </p:txBody>
      </p:sp>
      <p:graphicFrame>
        <p:nvGraphicFramePr>
          <p:cNvPr id="371" name="Google Shape;371;p38"/>
          <p:cNvGraphicFramePr/>
          <p:nvPr/>
        </p:nvGraphicFramePr>
        <p:xfrm>
          <a:off x="820525" y="22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99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22326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911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7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74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6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38"/>
          <p:cNvGraphicFramePr/>
          <p:nvPr/>
        </p:nvGraphicFramePr>
        <p:xfrm>
          <a:off x="5184625" y="22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6" name="Google Shape;3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624" y="22444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11" y="22444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636" y="4038025"/>
            <a:ext cx="417919" cy="46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38"/>
          <p:cNvCxnSpPr/>
          <p:nvPr/>
        </p:nvCxnSpPr>
        <p:spPr>
          <a:xfrm>
            <a:off x="4181900" y="3354450"/>
            <a:ext cx="7752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8"/>
          <p:cNvSpPr/>
          <p:nvPr/>
        </p:nvSpPr>
        <p:spPr>
          <a:xfrm>
            <a:off x="1994025" y="4043925"/>
            <a:ext cx="4818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734000" y="4468925"/>
            <a:ext cx="321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 A’s path set off a variety of flags in different columns </a:t>
            </a:r>
            <a:endParaRPr sz="1100"/>
          </a:p>
        </p:txBody>
      </p:sp>
      <p:sp>
        <p:nvSpPr>
          <p:cNvPr id="392" name="Google Shape;392;p38"/>
          <p:cNvSpPr txBox="1"/>
          <p:nvPr/>
        </p:nvSpPr>
        <p:spPr>
          <a:xfrm>
            <a:off x="5184575" y="4468925"/>
            <a:ext cx="32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Correct flags cleared!</a:t>
            </a:r>
            <a:endParaRPr sz="1100"/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7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8"/>
          <p:cNvSpPr/>
          <p:nvPr/>
        </p:nvSpPr>
        <p:spPr>
          <a:xfrm>
            <a:off x="2025038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2025000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1639950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410063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1607100" y="4043925"/>
            <a:ext cx="4818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2442950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1607113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1222013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1222025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827988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9725" y="3103891"/>
            <a:ext cx="945600" cy="546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Clustering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some corner cases, including a drastic angle of walking trajectory, this method does not clear the correct flags</a:t>
            </a:r>
            <a:endParaRPr/>
          </a:p>
        </p:txBody>
      </p:sp>
      <p:graphicFrame>
        <p:nvGraphicFramePr>
          <p:cNvPr id="412" name="Google Shape;412;p39"/>
          <p:cNvGraphicFramePr/>
          <p:nvPr/>
        </p:nvGraphicFramePr>
        <p:xfrm>
          <a:off x="820525" y="22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3" name="Google Shape;4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99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22326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2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911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2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874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949" y="31471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74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36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9"/>
          <p:cNvSpPr/>
          <p:nvPr/>
        </p:nvSpPr>
        <p:spPr>
          <a:xfrm>
            <a:off x="2795025" y="40439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734000" y="4468925"/>
            <a:ext cx="321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example with a different column being fully flagged first</a:t>
            </a:r>
            <a:endParaRPr sz="1100"/>
          </a:p>
        </p:txBody>
      </p:sp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49" y="404392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74" y="2250325"/>
            <a:ext cx="417919" cy="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/>
          <p:nvPr/>
        </p:nvSpPr>
        <p:spPr>
          <a:xfrm>
            <a:off x="2811613" y="31471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>
            <a:off x="2811575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3229525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3630925" y="2250325"/>
            <a:ext cx="417900" cy="460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4" name="Google Shape;434;p39"/>
          <p:cNvGraphicFramePr/>
          <p:nvPr/>
        </p:nvGraphicFramePr>
        <p:xfrm>
          <a:off x="5184625" y="22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  <a:gridCol w="401500"/>
              </a:tblGrid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636" y="4038025"/>
            <a:ext cx="417919" cy="46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9"/>
          <p:cNvCxnSpPr/>
          <p:nvPr/>
        </p:nvCxnSpPr>
        <p:spPr>
          <a:xfrm>
            <a:off x="4181900" y="3354450"/>
            <a:ext cx="7752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9"/>
          <p:cNvSpPr txBox="1"/>
          <p:nvPr/>
        </p:nvSpPr>
        <p:spPr>
          <a:xfrm>
            <a:off x="5184575" y="4468925"/>
            <a:ext cx="32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orrect flags cleared!</a:t>
            </a:r>
            <a:endParaRPr sz="1100"/>
          </a:p>
        </p:txBody>
      </p:sp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99" y="225917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124" y="225917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124" y="2241475"/>
            <a:ext cx="417919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5850" y="3004149"/>
            <a:ext cx="678151" cy="7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Issues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idx="1" type="body"/>
          </p:nvPr>
        </p:nvSpPr>
        <p:spPr>
          <a:xfrm>
            <a:off x="286225" y="1550525"/>
            <a:ext cx="3999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Before clearing out clusters</a:t>
            </a:r>
            <a:endParaRPr sz="1600"/>
          </a:p>
        </p:txBody>
      </p:sp>
      <p:sp>
        <p:nvSpPr>
          <p:cNvPr id="448" name="Google Shape;448;p40"/>
          <p:cNvSpPr txBox="1"/>
          <p:nvPr>
            <p:ph idx="2" type="body"/>
          </p:nvPr>
        </p:nvSpPr>
        <p:spPr>
          <a:xfrm>
            <a:off x="4806925" y="1550425"/>
            <a:ext cx="3999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After clearing out clusters</a:t>
            </a:r>
            <a:endParaRPr sz="1600"/>
          </a:p>
        </p:txBody>
      </p:sp>
      <p:pic>
        <p:nvPicPr>
          <p:cNvPr id="449" name="Google Shape;449;p40" title="Lingering_Leave_Error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75" y="1971275"/>
            <a:ext cx="4101801" cy="23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0" title="Lingering_Leave_Errors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925" y="1971275"/>
            <a:ext cx="4101801" cy="2329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idx="1" type="body"/>
          </p:nvPr>
        </p:nvSpPr>
        <p:spPr>
          <a:xfrm>
            <a:off x="311700" y="122522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Ideally</a:t>
            </a:r>
            <a:r>
              <a:rPr lang="en"/>
              <a:t>, we could space each sensor out perfectly so that one sensor’s view ends exactly where the next sensor’s view begins:</a:t>
            </a:r>
            <a:endParaRPr/>
          </a:p>
        </p:txBody>
      </p:sp>
      <p:pic>
        <p:nvPicPr>
          <p:cNvPr descr="Ideal Case &#10;SENSOR #1 &#10;Sensor #1 grid &#10;SENSOR #2 &#10;Sensor #2 grid " id="457" name="Google Shape;457;p41"/>
          <p:cNvPicPr preferRelativeResize="0"/>
          <p:nvPr/>
        </p:nvPicPr>
        <p:blipFill rotWithShape="1">
          <a:blip r:embed="rId3">
            <a:alphaModFix/>
          </a:blip>
          <a:srcRect b="0" l="26594" r="0" t="8966"/>
          <a:stretch/>
        </p:blipFill>
        <p:spPr>
          <a:xfrm>
            <a:off x="951688" y="2161750"/>
            <a:ext cx="2976725" cy="231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eal Case &#10;SENSOR #1 &#10;Sensor #1 grid &#10;SENSOR #2 &#10;Sensor #2 grid &#10;Full grid " id="458" name="Google Shape;458;p41"/>
          <p:cNvPicPr preferRelativeResize="0"/>
          <p:nvPr/>
        </p:nvPicPr>
        <p:blipFill rotWithShape="1">
          <a:blip r:embed="rId4">
            <a:alphaModFix/>
          </a:blip>
          <a:srcRect b="0" l="27394" r="0" t="7885"/>
          <a:stretch/>
        </p:blipFill>
        <p:spPr>
          <a:xfrm>
            <a:off x="4604325" y="2161750"/>
            <a:ext cx="2879826" cy="277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1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readings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Ideal case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idx="1" type="body"/>
          </p:nvPr>
        </p:nvSpPr>
        <p:spPr>
          <a:xfrm>
            <a:off x="311700" y="1225225"/>
            <a:ext cx="8520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In reality</a:t>
            </a:r>
            <a:r>
              <a:rPr lang="en"/>
              <a:t>, this can be difficult or impossible for many reasons (limited space, placement locations, slight movement over time, etc.):</a:t>
            </a:r>
            <a:endParaRPr/>
          </a:p>
        </p:txBody>
      </p:sp>
      <p:pic>
        <p:nvPicPr>
          <p:cNvPr descr="Real &#10;—life Case &#10;SENSOR #1 &#10;Sensor #1 grid &#10;SENSOR #2 " id="465" name="Google Shape;465;p42"/>
          <p:cNvPicPr preferRelativeResize="0"/>
          <p:nvPr/>
        </p:nvPicPr>
        <p:blipFill rotWithShape="1">
          <a:blip r:embed="rId3">
            <a:alphaModFix/>
          </a:blip>
          <a:srcRect b="0" l="30901" r="0" t="12572"/>
          <a:stretch/>
        </p:blipFill>
        <p:spPr>
          <a:xfrm>
            <a:off x="3233950" y="2171675"/>
            <a:ext cx="2676100" cy="232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l- &#10;life Case &#10;SENSOR #1 &#10;Sensor #1 grid &#10;SENSOR #2 &#10;Sensor #2 grid &#10;Full grid &#10;When an object is in &#10;view of both sensors at &#10;the same time, it can &#10;lead to a mirrored &#10;reading in the full array " id="466" name="Google Shape;466;p42"/>
          <p:cNvPicPr preferRelativeResize="0"/>
          <p:nvPr/>
        </p:nvPicPr>
        <p:blipFill rotWithShape="1">
          <a:blip r:embed="rId4">
            <a:alphaModFix/>
          </a:blip>
          <a:srcRect b="0" l="21521" r="23953" t="8825"/>
          <a:stretch/>
        </p:blipFill>
        <p:spPr>
          <a:xfrm>
            <a:off x="3314100" y="2132475"/>
            <a:ext cx="2961250" cy="28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2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readings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Real-life case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idx="1" type="body"/>
          </p:nvPr>
        </p:nvSpPr>
        <p:spPr>
          <a:xfrm>
            <a:off x="311700" y="1225225"/>
            <a:ext cx="8520600" cy="12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columns which overlap, we can eliminate the mirror effect by combining the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them with the average of their two readings:</a:t>
            </a:r>
            <a:endParaRPr/>
          </a:p>
        </p:txBody>
      </p:sp>
      <p:graphicFrame>
        <p:nvGraphicFramePr>
          <p:cNvPr id="473" name="Google Shape;473;p43"/>
          <p:cNvGraphicFramePr/>
          <p:nvPr/>
        </p:nvGraphicFramePr>
        <p:xfrm>
          <a:off x="21413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86125"/>
                <a:gridCol w="486125"/>
                <a:gridCol w="486125"/>
                <a:gridCol w="486125"/>
                <a:gridCol w="486125"/>
                <a:gridCol w="486125"/>
                <a:gridCol w="486125"/>
                <a:gridCol w="486125"/>
                <a:gridCol w="486125"/>
                <a:gridCol w="486125"/>
              </a:tblGrid>
              <a:tr h="3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4" name="Google Shape;474;p43"/>
          <p:cNvCxnSpPr/>
          <p:nvPr/>
        </p:nvCxnSpPr>
        <p:spPr>
          <a:xfrm>
            <a:off x="4494950" y="3197875"/>
            <a:ext cx="0" cy="30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5" name="Google Shape;475;p43"/>
          <p:cNvGraphicFramePr/>
          <p:nvPr/>
        </p:nvGraphicFramePr>
        <p:xfrm>
          <a:off x="2141375" y="3699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486125"/>
                <a:gridCol w="486125"/>
                <a:gridCol w="486125"/>
                <a:gridCol w="486125"/>
                <a:gridCol w="486125"/>
                <a:gridCol w="486125"/>
                <a:gridCol w="486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E69138"/>
                        </a:gs>
                        <a:gs pos="100000">
                          <a:srgbClr val="3D85C6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6" name="Google Shape;476;p43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readings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Calibration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idx="1" type="body"/>
          </p:nvPr>
        </p:nvSpPr>
        <p:spPr>
          <a:xfrm>
            <a:off x="311700" y="1684675"/>
            <a:ext cx="39999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Before calibrating to eliminate overlaps</a:t>
            </a:r>
            <a:endParaRPr sz="1600"/>
          </a:p>
        </p:txBody>
      </p:sp>
      <p:sp>
        <p:nvSpPr>
          <p:cNvPr id="482" name="Google Shape;482;p44"/>
          <p:cNvSpPr txBox="1"/>
          <p:nvPr>
            <p:ph idx="2" type="body"/>
          </p:nvPr>
        </p:nvSpPr>
        <p:spPr>
          <a:xfrm>
            <a:off x="4832400" y="1684825"/>
            <a:ext cx="39999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After calibrating to eliminate overlaps</a:t>
            </a:r>
            <a:endParaRPr sz="1600"/>
          </a:p>
        </p:txBody>
      </p:sp>
      <p:pic>
        <p:nvPicPr>
          <p:cNvPr descr="Grid-Eye Viewer &#10;22.0 22.5 21.25 21.75 22.0 22.25 21.75 22.0 &#10;21.25 21.75 &#10;21.75 &#10;22.25 21.75 22.25 22.25 22.25 24.0 23.25 22.25 &#10;21.75 21.25 21.25 &#10;21.75 21.75 &#10;21.25 &#10;21.75 21.25 22.75 &#10;21.75 21.25 &#10;22.25 22.25 &#10;22.0 21.75 21.25 &#10;22.5 22.5 21.0 &#10;23.75 &#10;22.0 &#10;23.25 &#10;21.25 &#10;21.5 &#10;21.75 &#10;21.5 &#10;22.0 &#10;22.25 &#10;21.5 &#10;21.0 &#10;23.5 &#10;23.0 &#10;22.5 &#10;23.25 22.75 &#10;23.25 23.25 &#10;23.75 22.5 &#10;22.5 &#10;22.0 &#10;22.0 &#10;22.25 &#10;22.25 22.75 21.75 22.25 22.25 23.0 23.25 22.25 23.75 &#10;21.0 &#10;21.25 21.75 &#10;21.5 &#10;21.75 22.25 &#10;21.75 22.25 21.75 &#10;21.5 &#10;22.5 &#10;23.0 &#10;22.0 &#10;22.5 &#10;21.5 &#10;22.5 &#10;22.0 &#10;21.0 &#10;22.25 21.75 22.25 22.75 &#10;22.5 &#10;21.25 21.75 22.25 21.25 &#10;21.5 &#10;Connected at 15:04:41 &#10;22.25 21.25 22.25 22.5 &#10;22.0 21.5 21.5 20.75 &#10;21.5 &#10;22.5 &#10;21.5 &#10;22.0 &#10;22.5 &#10;21.75 &#10;Room temperature. &#10;• 21.5 oc &#10;stop &#10;Max (red) &#10;27.0 &#10;Min (blue) &#10;23.8 &#10;Occupancy. " id="483" name="Google Shape;4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9125"/>
            <a:ext cx="3999899" cy="2266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pic>
      <p:pic>
        <p:nvPicPr>
          <p:cNvPr descr="22.25 22.0 21.5 21.25 21.7522.37521.87522.125 22.0 &#10;22.0 22.25 22.25 &#10;22.75 23.25 22.25 &#10;23.75 23.0 22.25 &#10;22.0 &#10;22.5 &#10;22.5 &#10;22.5 24.37523.87522.25 22.5 &#10;23.25 &#10;23.25 &#10;23.0 23.25 22.75 21.75 22.25 &#10;26. &#10;25.2 &#10;Grid-Eye Viewer &#10;21.75 &#10;21.25 22.25 22.25 21.75 &#10;22.75 21.75 21.75 &#10;21.75 &#10;22.62521.75 22.25 &#10;22.25 21.75 &#10;22.75 23.25 &#10;22.25 22.75 &#10;22.25 24.25 22.25 21.75 22.25 23.0 22.87522.625 22.5 &#10;22.0 &#10;22.5 &#10;22.25 &#10;21.5 &#10;21.0 &#10;22.0 &#10;22.75 &#10;22.0 &#10;22.5 &#10;22.0 &#10;21.5 &#10;22.75 &#10;22.75 &#10;23.0 &#10;22.5 &#10;22.0 &#10;22.75 22.75 22.75 22.62522.37522.375 22.0 &#10;22.0 21.25 21.75 21.75 21.5 21.87522.25 22.25 22.75 23.25 &#10;22.25 &#10;21.5 &#10;21.75 &#10;24.0 &#10;23.0 &#10;Calibration complete. 3 columns overlap. &#10;Room temperature. &#10;• 22.7 oc &#10;stop &#10;Max (red) &#10;27.0 &#10;Min (blue) &#10;25.0 &#10;Occupancy. " id="484" name="Google Shape;4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737" y="2179125"/>
            <a:ext cx="3985227" cy="22666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</p:pic>
      <p:sp>
        <p:nvSpPr>
          <p:cNvPr id="485" name="Google Shape;485;p44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readings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>
            <p:ph idx="1" type="body"/>
          </p:nvPr>
        </p:nvSpPr>
        <p:spPr>
          <a:xfrm>
            <a:off x="311700" y="1225225"/>
            <a:ext cx="86112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Due to real-world conditions and a lack of symmetry, this solution is not perfect. The same object may be detectable in two </a:t>
            </a:r>
            <a:r>
              <a:rPr lang="en"/>
              <a:t>columns, but the sensors will not read the same amount of heat from it, so the average isn’t always best.</a:t>
            </a:r>
            <a:endParaRPr/>
          </a:p>
        </p:txBody>
      </p:sp>
      <p:pic>
        <p:nvPicPr>
          <p:cNvPr id="491" name="Google Shape;491;p45" title="ChildHeightTest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450" y="2400025"/>
            <a:ext cx="4581101" cy="26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5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readings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overview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/>
          <p:nvPr/>
        </p:nvSpPr>
        <p:spPr>
          <a:xfrm>
            <a:off x="2613300" y="1962750"/>
            <a:ext cx="3917400" cy="2867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GridEyeViewer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Creates GUI box, gets readings from GridEyeKit to update pixel colors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model | Class hierarchy</a:t>
            </a:r>
            <a:endParaRPr/>
          </a:p>
        </p:txBody>
      </p:sp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 hierarchy, showing addition made to Grid-EYE reading and GUI software created by Alexander Hoch, which can be downloaded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2804950" y="2774075"/>
            <a:ext cx="3431400" cy="18678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latin typeface="Consolas"/>
                <a:ea typeface="Consolas"/>
                <a:cs typeface="Consolas"/>
                <a:sym typeface="Consolas"/>
              </a:rPr>
              <a:t>OccupancyTracker</a:t>
            </a:r>
            <a:endParaRPr b="1"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Manages all sensors connected to system and uses algorithm to keep track of entries/exits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3007000" y="3816750"/>
            <a:ext cx="3027300" cy="720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GridEyeKit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of tools for connecting to and reading GridEye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model | High-level flow</a:t>
            </a:r>
            <a:endParaRPr/>
          </a:p>
        </p:txBody>
      </p:sp>
      <p:sp>
        <p:nvSpPr>
          <p:cNvPr id="512" name="Google Shape;512;p48"/>
          <p:cNvSpPr txBox="1"/>
          <p:nvPr>
            <p:ph idx="1" type="body"/>
          </p:nvPr>
        </p:nvSpPr>
        <p:spPr>
          <a:xfrm>
            <a:off x="311700" y="1152475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High-level functionality map, showing addition made to Grid-EYE reading and GUI software created by Alexander Hoch, which can be downloaded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>
            <a:off x="2324750" y="2964050"/>
            <a:ext cx="1994100" cy="69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_get_GridEye_data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Read from sensor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48"/>
          <p:cNvSpPr/>
          <p:nvPr/>
        </p:nvSpPr>
        <p:spPr>
          <a:xfrm>
            <a:off x="159150" y="2964050"/>
            <a:ext cx="1838700" cy="697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get_avg_tmp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Take 100 samples to find room temp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48"/>
          <p:cNvSpPr/>
          <p:nvPr/>
        </p:nvSpPr>
        <p:spPr>
          <a:xfrm>
            <a:off x="4645750" y="2964050"/>
            <a:ext cx="1994100" cy="69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update_tarrpixels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 pixel colors on GUI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6966750" y="2964050"/>
            <a:ext cx="1994100" cy="6975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latin typeface="Consolas"/>
                <a:ea typeface="Consolas"/>
                <a:cs typeface="Consolas"/>
                <a:sym typeface="Consolas"/>
              </a:rPr>
              <a:t>update_person_count</a:t>
            </a:r>
            <a:endParaRPr b="1" sz="13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for humans and update status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7" name="Google Shape;517;p48"/>
          <p:cNvCxnSpPr>
            <a:stCxn id="514" idx="3"/>
            <a:endCxn id="513" idx="1"/>
          </p:cNvCxnSpPr>
          <p:nvPr/>
        </p:nvCxnSpPr>
        <p:spPr>
          <a:xfrm>
            <a:off x="1997850" y="3312800"/>
            <a:ext cx="32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8"/>
          <p:cNvCxnSpPr/>
          <p:nvPr/>
        </p:nvCxnSpPr>
        <p:spPr>
          <a:xfrm>
            <a:off x="4318850" y="3312800"/>
            <a:ext cx="32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8"/>
          <p:cNvCxnSpPr/>
          <p:nvPr/>
        </p:nvCxnSpPr>
        <p:spPr>
          <a:xfrm>
            <a:off x="6639850" y="3312800"/>
            <a:ext cx="32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8"/>
          <p:cNvCxnSpPr>
            <a:stCxn id="516" idx="0"/>
            <a:endCxn id="513" idx="0"/>
          </p:cNvCxnSpPr>
          <p:nvPr/>
        </p:nvCxnSpPr>
        <p:spPr>
          <a:xfrm rot="5400000">
            <a:off x="5642550" y="643400"/>
            <a:ext cx="600" cy="46419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model | High-level flow</a:t>
            </a:r>
            <a:endParaRPr/>
          </a:p>
        </p:txBody>
      </p:sp>
      <p:sp>
        <p:nvSpPr>
          <p:cNvPr id="526" name="Google Shape;526;p49"/>
          <p:cNvSpPr txBox="1"/>
          <p:nvPr>
            <p:ph idx="1" type="body"/>
          </p:nvPr>
        </p:nvSpPr>
        <p:spPr>
          <a:xfrm>
            <a:off x="311700" y="1152475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High-level functionality map, showing addition made to Grid-EYE reading and GUI software created by Alexander Hoch, which can be downloaded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527" name="Google Shape;527;p49"/>
          <p:cNvSpPr/>
          <p:nvPr/>
        </p:nvSpPr>
        <p:spPr>
          <a:xfrm>
            <a:off x="2341950" y="2733438"/>
            <a:ext cx="1994100" cy="87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Calibrate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to eliminate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mirrored readings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8" name="Google Shape;528;p49"/>
          <p:cNvCxnSpPr/>
          <p:nvPr/>
        </p:nvCxnSpPr>
        <p:spPr>
          <a:xfrm>
            <a:off x="2060475" y="3170700"/>
            <a:ext cx="32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9"/>
          <p:cNvCxnSpPr>
            <a:stCxn id="530" idx="0"/>
            <a:endCxn id="531" idx="0"/>
          </p:cNvCxnSpPr>
          <p:nvPr/>
        </p:nvCxnSpPr>
        <p:spPr>
          <a:xfrm flipH="1" rot="5400000">
            <a:off x="6844425" y="1390504"/>
            <a:ext cx="146400" cy="2313600"/>
          </a:xfrm>
          <a:prstGeom prst="bentConnector3">
            <a:avLst>
              <a:gd fmla="val 262554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49"/>
          <p:cNvSpPr/>
          <p:nvPr/>
        </p:nvSpPr>
        <p:spPr>
          <a:xfrm>
            <a:off x="95775" y="2571750"/>
            <a:ext cx="1994100" cy="11979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all available COM ports to connect to specified number of sensors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9"/>
          <p:cNvSpPr/>
          <p:nvPr/>
        </p:nvSpPr>
        <p:spPr>
          <a:xfrm>
            <a:off x="4652125" y="2474250"/>
            <a:ext cx="2217600" cy="129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 sensor readings, set heat flags and 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threshold crossing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 determine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occupancy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9"/>
          <p:cNvSpPr/>
          <p:nvPr/>
        </p:nvSpPr>
        <p:spPr>
          <a:xfrm>
            <a:off x="7052625" y="2620504"/>
            <a:ext cx="2043600" cy="100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entry or exit, 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clustering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clear appropriate flags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3" name="Google Shape;533;p49"/>
          <p:cNvCxnSpPr/>
          <p:nvPr/>
        </p:nvCxnSpPr>
        <p:spPr>
          <a:xfrm>
            <a:off x="4325125" y="3121950"/>
            <a:ext cx="32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9"/>
          <p:cNvCxnSpPr/>
          <p:nvPr/>
        </p:nvCxnSpPr>
        <p:spPr>
          <a:xfrm>
            <a:off x="6823725" y="3121950"/>
            <a:ext cx="32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model | update_person_count</a:t>
            </a:r>
            <a:endParaRPr/>
          </a:p>
        </p:txBody>
      </p:sp>
      <p:sp>
        <p:nvSpPr>
          <p:cNvPr id="540" name="Google Shape;540;p50"/>
          <p:cNvSpPr txBox="1"/>
          <p:nvPr>
            <p:ph idx="1" type="body"/>
          </p:nvPr>
        </p:nvSpPr>
        <p:spPr>
          <a:xfrm>
            <a:off x="311700" y="1152475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Like the thru-beam sensor approach, the program uses the fact that 2 thresholds will be crossed when a person passes through a doorway:</a:t>
            </a:r>
            <a:endParaRPr/>
          </a:p>
        </p:txBody>
      </p:sp>
      <p:sp>
        <p:nvSpPr>
          <p:cNvPr id="541" name="Google Shape;541;p50"/>
          <p:cNvSpPr/>
          <p:nvPr/>
        </p:nvSpPr>
        <p:spPr>
          <a:xfrm>
            <a:off x="1118913" y="2612550"/>
            <a:ext cx="1490400" cy="87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reading by average heat in each column</a:t>
            </a:r>
            <a:endParaRPr/>
          </a:p>
        </p:txBody>
      </p:sp>
      <p:sp>
        <p:nvSpPr>
          <p:cNvPr id="542" name="Google Shape;542;p50"/>
          <p:cNvSpPr/>
          <p:nvPr/>
        </p:nvSpPr>
        <p:spPr>
          <a:xfrm>
            <a:off x="2979188" y="2085375"/>
            <a:ext cx="1125600" cy="6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inside col is warm, set in flag</a:t>
            </a:r>
            <a:endParaRPr/>
          </a:p>
        </p:txBody>
      </p:sp>
      <p:sp>
        <p:nvSpPr>
          <p:cNvPr id="543" name="Google Shape;543;p50"/>
          <p:cNvSpPr/>
          <p:nvPr/>
        </p:nvSpPr>
        <p:spPr>
          <a:xfrm>
            <a:off x="2979225" y="3251225"/>
            <a:ext cx="1125600" cy="6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outside col is warm, set out flag</a:t>
            </a:r>
            <a:endParaRPr sz="1300"/>
          </a:p>
        </p:txBody>
      </p:sp>
      <p:sp>
        <p:nvSpPr>
          <p:cNvPr id="544" name="Google Shape;544;p50"/>
          <p:cNvSpPr/>
          <p:nvPr/>
        </p:nvSpPr>
        <p:spPr>
          <a:xfrm>
            <a:off x="4465500" y="2085375"/>
            <a:ext cx="1708500" cy="6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outside flag is set, a person has </a:t>
            </a:r>
            <a:r>
              <a:rPr i="1" lang="en" sz="1200"/>
              <a:t>entered</a:t>
            </a:r>
            <a:r>
              <a:rPr lang="en" sz="1200"/>
              <a:t>. Decrement count</a:t>
            </a:r>
            <a:endParaRPr sz="1200"/>
          </a:p>
        </p:txBody>
      </p:sp>
      <p:sp>
        <p:nvSpPr>
          <p:cNvPr id="545" name="Google Shape;545;p50"/>
          <p:cNvSpPr/>
          <p:nvPr/>
        </p:nvSpPr>
        <p:spPr>
          <a:xfrm>
            <a:off x="4465500" y="3251225"/>
            <a:ext cx="1708500" cy="6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inside flag is set, a person has </a:t>
            </a:r>
            <a:r>
              <a:rPr i="1" lang="en" sz="1300"/>
              <a:t>exited</a:t>
            </a:r>
            <a:r>
              <a:rPr lang="en" sz="1300"/>
              <a:t>. Increment count</a:t>
            </a:r>
            <a:endParaRPr sz="1300"/>
          </a:p>
        </p:txBody>
      </p:sp>
      <p:sp>
        <p:nvSpPr>
          <p:cNvPr id="546" name="Google Shape;546;p50"/>
          <p:cNvSpPr/>
          <p:nvPr/>
        </p:nvSpPr>
        <p:spPr>
          <a:xfrm>
            <a:off x="6534675" y="2612550"/>
            <a:ext cx="1490400" cy="87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old flags if screen is cold </a:t>
            </a:r>
            <a:r>
              <a:rPr lang="en" sz="1200"/>
              <a:t>(no people in view)</a:t>
            </a:r>
            <a:endParaRPr sz="1200"/>
          </a:p>
        </p:txBody>
      </p:sp>
      <p:cxnSp>
        <p:nvCxnSpPr>
          <p:cNvPr id="547" name="Google Shape;547;p50"/>
          <p:cNvCxnSpPr>
            <a:stCxn id="541" idx="3"/>
            <a:endCxn id="542" idx="1"/>
          </p:cNvCxnSpPr>
          <p:nvPr/>
        </p:nvCxnSpPr>
        <p:spPr>
          <a:xfrm flipH="1" rot="10800000">
            <a:off x="2609313" y="2408100"/>
            <a:ext cx="369900" cy="64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50"/>
          <p:cNvCxnSpPr>
            <a:stCxn id="541" idx="3"/>
            <a:endCxn id="543" idx="1"/>
          </p:cNvCxnSpPr>
          <p:nvPr/>
        </p:nvCxnSpPr>
        <p:spPr>
          <a:xfrm>
            <a:off x="2609313" y="3049800"/>
            <a:ext cx="369900" cy="52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50"/>
          <p:cNvCxnSpPr>
            <a:stCxn id="542" idx="3"/>
            <a:endCxn id="544" idx="1"/>
          </p:cNvCxnSpPr>
          <p:nvPr/>
        </p:nvCxnSpPr>
        <p:spPr>
          <a:xfrm>
            <a:off x="4104788" y="2408175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50"/>
          <p:cNvCxnSpPr>
            <a:endCxn id="545" idx="1"/>
          </p:cNvCxnSpPr>
          <p:nvPr/>
        </p:nvCxnSpPr>
        <p:spPr>
          <a:xfrm>
            <a:off x="4104900" y="3574025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0"/>
          <p:cNvCxnSpPr>
            <a:stCxn id="544" idx="3"/>
            <a:endCxn id="546" idx="1"/>
          </p:cNvCxnSpPr>
          <p:nvPr/>
        </p:nvCxnSpPr>
        <p:spPr>
          <a:xfrm>
            <a:off x="6174000" y="2408175"/>
            <a:ext cx="360600" cy="64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0"/>
          <p:cNvCxnSpPr>
            <a:stCxn id="545" idx="3"/>
            <a:endCxn id="546" idx="1"/>
          </p:cNvCxnSpPr>
          <p:nvPr/>
        </p:nvCxnSpPr>
        <p:spPr>
          <a:xfrm flipH="1" rot="10800000">
            <a:off x="6174000" y="3049925"/>
            <a:ext cx="360600" cy="52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0"/>
          <p:cNvSpPr txBox="1"/>
          <p:nvPr>
            <p:ph idx="1" type="body"/>
          </p:nvPr>
        </p:nvSpPr>
        <p:spPr>
          <a:xfrm>
            <a:off x="311700" y="4106325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functionality was implemented with a new OccupancyTracker class which was made an object of the EvalKit class from the original code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Universities</a:t>
            </a:r>
            <a:r>
              <a:rPr lang="en" sz="1600"/>
              <a:t>: attendance, real lecture sizes, use of on-campus resources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Large office spaces</a:t>
            </a:r>
            <a:r>
              <a:rPr lang="en" sz="1600"/>
              <a:t>: lighting and HVAC, emergency planning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Shopping malls</a:t>
            </a:r>
            <a:r>
              <a:rPr lang="en" sz="1600"/>
              <a:t>: traffic patterns, rent prices, or food cart locations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Intrusion detection</a:t>
            </a:r>
            <a:r>
              <a:rPr lang="en" sz="1600"/>
              <a:t>: alert when person is detected during the night, etc.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 sz="1600"/>
              <a:t>Social distancing</a:t>
            </a:r>
            <a:r>
              <a:rPr lang="en" sz="1600"/>
              <a:t>: limit people in stores without repeated counting</a:t>
            </a: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50" y="3459597"/>
            <a:ext cx="1329475" cy="137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12" y="3407587"/>
            <a:ext cx="2463600" cy="14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398" y="3511564"/>
            <a:ext cx="2463600" cy="126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2175" y="3543350"/>
            <a:ext cx="1329476" cy="1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demonstration</a:t>
            </a:r>
            <a:endParaRPr/>
          </a:p>
        </p:txBody>
      </p:sp>
      <p:pic>
        <p:nvPicPr>
          <p:cNvPr id="564" name="Google Shape;564;p52" title="3samewaywork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50" y="1147225"/>
            <a:ext cx="646391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demonstration</a:t>
            </a:r>
            <a:endParaRPr/>
          </a:p>
        </p:txBody>
      </p:sp>
      <p:pic>
        <p:nvPicPr>
          <p:cNvPr id="570" name="Google Shape;570;p53" title="3oppwaywork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50" y="1180375"/>
            <a:ext cx="646391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contributions, Spring 2021</a:t>
            </a:r>
            <a:endParaRPr/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1225225"/>
            <a:ext cx="8520600" cy="19860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multiple sensors and corresponding GUI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which displays latest event, room temperature, and current occupancy to user at all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Two-dimensional heat flag array which allows for detection of the entry and exit of multiple people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handling for known overlapping columns</a:t>
            </a:r>
            <a:endParaRPr/>
          </a:p>
        </p:txBody>
      </p:sp>
      <p:sp>
        <p:nvSpPr>
          <p:cNvPr id="577" name="Google Shape;577;p54"/>
          <p:cNvSpPr txBox="1"/>
          <p:nvPr/>
        </p:nvSpPr>
        <p:spPr>
          <a:xfrm>
            <a:off x="311700" y="3211100"/>
            <a:ext cx="8520600" cy="78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 detection which ensures appropriate flags are cleared when a person has passed the threshold (works outside of certain corner cases)</a:t>
            </a:r>
            <a:endParaRPr/>
          </a:p>
        </p:txBody>
      </p:sp>
      <p:sp>
        <p:nvSpPr>
          <p:cNvPr id="578" name="Google Shape;578;p54"/>
          <p:cNvSpPr txBox="1"/>
          <p:nvPr/>
        </p:nvSpPr>
        <p:spPr>
          <a:xfrm>
            <a:off x="311700" y="3991400"/>
            <a:ext cx="8520600" cy="461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Automatic detection of overlapping columns (somewhat work in progress)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584" name="Google Shape;584;p55"/>
          <p:cNvSpPr txBox="1"/>
          <p:nvPr>
            <p:ph idx="1" type="body"/>
          </p:nvPr>
        </p:nvSpPr>
        <p:spPr>
          <a:xfrm>
            <a:off x="311700" y="916150"/>
            <a:ext cx="9888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 available on Github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https://github.com/hannahlatourette/GridEyeOccupancyTracking</a:t>
            </a:r>
            <a:endParaRPr sz="1400"/>
          </a:p>
        </p:txBody>
      </p:sp>
      <p:pic>
        <p:nvPicPr>
          <p:cNvPr id="585" name="Google Shape;58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00" y="1499350"/>
            <a:ext cx="3932026" cy="309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474" y="1499350"/>
            <a:ext cx="4101828" cy="34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92" name="Google Shape;592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proficient overlapping detection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On-chip analysis &amp; Bluetooth</a:t>
            </a:r>
            <a:r>
              <a:rPr lang="en" sz="2000"/>
              <a:t> integration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will work over the summer on GUI updates (manual occupancy reset, push notifications, etc.)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Bluetooth communication in sensors may be incorporated into future labs for ECSE 4660/6660 Internetworking of Things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When students can return to campus labs, a solution using thru-beam sensors may also be investigated and implemented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98" name="Google Shape;598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Corridor &amp; Hallway Dimension | Dimension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The Important Factors of Corridors Settings in Shopping Center Design | A. Kusumowidagdo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Reducing Battery Consumption | Temboo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604" name="Google Shape;604;p58"/>
          <p:cNvSpPr txBox="1"/>
          <p:nvPr>
            <p:ph idx="1" type="body"/>
          </p:nvPr>
        </p:nvSpPr>
        <p:spPr>
          <a:xfrm>
            <a:off x="311700" y="1225225"/>
            <a:ext cx="3999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Github page with source code and documentation</a:t>
            </a:r>
            <a:endParaRPr sz="1900"/>
          </a:p>
        </p:txBody>
      </p:sp>
      <p:sp>
        <p:nvSpPr>
          <p:cNvPr id="605" name="Google Shape;605;p58"/>
          <p:cNvSpPr txBox="1"/>
          <p:nvPr>
            <p:ph idx="2" type="body"/>
          </p:nvPr>
        </p:nvSpPr>
        <p:spPr>
          <a:xfrm>
            <a:off x="4832400" y="1225225"/>
            <a:ext cx="3999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These presentation slides</a:t>
            </a:r>
            <a:endParaRPr sz="1900"/>
          </a:p>
        </p:txBody>
      </p:sp>
      <p:pic>
        <p:nvPicPr>
          <p:cNvPr id="606" name="Google Shape;60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63" y="2002525"/>
            <a:ext cx="2836175" cy="28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250" y="2002525"/>
            <a:ext cx="2836175" cy="2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13" name="Google Shape;613;p5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Questions?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7"/>
          <p:cNvGraphicFramePr/>
          <p:nvPr/>
        </p:nvGraphicFramePr>
        <p:xfrm>
          <a:off x="721850" y="145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{C9CD8C3D-64FB-4A25-8F96-32D6FD0FEA69}</a:tableStyleId>
              </a:tblPr>
              <a:tblGrid>
                <a:gridCol w="2671575"/>
                <a:gridCol w="1239600"/>
                <a:gridCol w="1470575"/>
              </a:tblGrid>
              <a:tr h="4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Mall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University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61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multiple people walking together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6 people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&lt;=2 people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people walking through any part of corridor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8 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1.7 meters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Detection of people entering and exiting simultaneously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3 per direction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Sensors which will last months to years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 1 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 4 months 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 8 months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750" y="1717201"/>
            <a:ext cx="1702400" cy="20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 (Long-Term)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cases to handle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people entering and exiting at once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Lingering in the doorway to chat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Walking parallel to doorway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Child-height tracking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Additional considerations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47550"/>
            <a:ext cx="85206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</a:t>
            </a:r>
            <a:r>
              <a:rPr lang="en" sz="2000"/>
              <a:t>disruptive to those counted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a privacy concern for those counted (issue for RF or cameras)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Accessible (functional for people with wheelchairs, canes, etc.)</a:t>
            </a:r>
            <a:endParaRPr sz="20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411" y="3254850"/>
            <a:ext cx="2009474" cy="16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437" y="3254850"/>
            <a:ext cx="1643463" cy="1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solution</a:t>
            </a:r>
            <a:r>
              <a:rPr lang="en"/>
              <a:t> | Thru-beam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00" y="1407250"/>
            <a:ext cx="2849150" cy="1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750" y="2955425"/>
            <a:ext cx="1376850" cy="10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 rot="5400000">
            <a:off x="484650" y="3567900"/>
            <a:ext cx="219900" cy="565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1"/>
          <p:cNvCxnSpPr>
            <a:stCxn id="118" idx="3"/>
          </p:cNvCxnSpPr>
          <p:nvPr/>
        </p:nvCxnSpPr>
        <p:spPr>
          <a:xfrm flipH="1" rot="10800000">
            <a:off x="877500" y="3848100"/>
            <a:ext cx="11253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/>
          <p:nvPr/>
        </p:nvSpPr>
        <p:spPr>
          <a:xfrm rot="5400000">
            <a:off x="497375" y="4248700"/>
            <a:ext cx="219900" cy="5775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1"/>
          <p:cNvCxnSpPr>
            <a:stCxn id="120" idx="3"/>
          </p:cNvCxnSpPr>
          <p:nvPr/>
        </p:nvCxnSpPr>
        <p:spPr>
          <a:xfrm flipH="1" rot="10800000">
            <a:off x="896075" y="4531450"/>
            <a:ext cx="2626200" cy="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/>
          <p:nvPr/>
        </p:nvSpPr>
        <p:spPr>
          <a:xfrm>
            <a:off x="2116550" y="4052000"/>
            <a:ext cx="2289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284075" y="1514725"/>
            <a:ext cx="45483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no object obstructs the path, the beam is reflected back to the sensor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an object obstructs the path, the beam will not be reflected back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two thru-beams, a person’s walking direction can be determined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i="1" lang="en" sz="1800"/>
              <a:t>Accessibility</a:t>
            </a:r>
            <a:r>
              <a:rPr lang="en" sz="1800"/>
              <a:t>: polarized sensors emit filtered light and expect it back, so they are not fazed by metal objects</a:t>
            </a:r>
            <a:endParaRPr sz="1800"/>
          </a:p>
        </p:txBody>
      </p:sp>
      <p:sp>
        <p:nvSpPr>
          <p:cNvPr id="124" name="Google Shape;124;p21"/>
          <p:cNvSpPr/>
          <p:nvPr/>
        </p:nvSpPr>
        <p:spPr>
          <a:xfrm>
            <a:off x="3529438" y="3671050"/>
            <a:ext cx="130800" cy="41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529438" y="4324350"/>
            <a:ext cx="130800" cy="413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