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9"/>
  </p:notesMasterIdLst>
  <p:handoutMasterIdLst>
    <p:handoutMasterId r:id="rId10"/>
  </p:handoutMasterIdLst>
  <p:sldIdLst>
    <p:sldId id="424" r:id="rId2"/>
    <p:sldId id="258" r:id="rId3"/>
    <p:sldId id="407" r:id="rId4"/>
    <p:sldId id="411" r:id="rId5"/>
    <p:sldId id="413" r:id="rId6"/>
    <p:sldId id="419" r:id="rId7"/>
    <p:sldId id="40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3A"/>
    <a:srgbClr val="002147"/>
    <a:srgbClr val="3334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403" autoAdjust="0"/>
  </p:normalViewPr>
  <p:slideViewPr>
    <p:cSldViewPr snapToGrid="0" snapToObjects="1">
      <p:cViewPr varScale="1">
        <p:scale>
          <a:sx n="114" d="100"/>
          <a:sy n="114" d="100"/>
        </p:scale>
        <p:origin x="156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27F2E8-2A33-A342-91D6-F91731D0F35E}" type="datetimeFigureOut">
              <a:rPr lang="en-US" smtClean="0"/>
              <a:pPr/>
              <a:t>2/19/2020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FF6747-F0A4-F148-8139-1C096186EAAC}" type="slidenum">
              <a:rPr lang="en-US" smtClean="0"/>
              <a:pPr/>
              <a:t>‹#›</a:t>
            </a:fld>
            <a:endParaRPr lang="en-US"/>
          </a:p>
        </p:txBody>
      </p:sp>
    </p:spTree>
    <p:extLst>
      <p:ext uri="{BB962C8B-B14F-4D97-AF65-F5344CB8AC3E}">
        <p14:creationId xmlns:p14="http://schemas.microsoft.com/office/powerpoint/2010/main" val="2038192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E5380E-4508-A34A-9B72-482113E1AC22}" type="datetimeFigureOut">
              <a:rPr lang="en-US" smtClean="0"/>
              <a:pPr/>
              <a:t>2/19/2020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60E24-D32C-F64F-83D0-B553CA7A4643}" type="slidenum">
              <a:rPr lang="en-US" smtClean="0"/>
              <a:pPr/>
              <a:t>‹#›</a:t>
            </a:fld>
            <a:endParaRPr lang="en-US"/>
          </a:p>
        </p:txBody>
      </p:sp>
    </p:spTree>
    <p:extLst>
      <p:ext uri="{BB962C8B-B14F-4D97-AF65-F5344CB8AC3E}">
        <p14:creationId xmlns:p14="http://schemas.microsoft.com/office/powerpoint/2010/main" val="11659958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BE9823-4424-4A72-9C29-969BF451BF5A}" type="datetime1">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413604646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872658D-7336-4CB4-854B-340EF50421FE}" type="datetime1">
              <a:rPr lang="en-US" smtClean="0"/>
              <a:pPr/>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2305315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72658D-7336-4CB4-854B-340EF50421FE}" type="datetime1">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1553029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72658D-7336-4CB4-854B-340EF50421FE}" type="datetime1">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237776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72658D-7336-4CB4-854B-340EF50421FE}" type="datetime1">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2210475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72658D-7336-4CB4-854B-340EF50421FE}" type="datetime1">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503185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72658D-7336-4CB4-854B-340EF50421FE}" type="datetime1">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61443897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CF64E-F698-4E34-A04B-2BC745E4DE3B}" type="datetime1">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684624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9DE9A-7EEF-4E88-AC63-411818D14724}" type="datetime1">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07340279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A9115-C5EF-4FA7-899E-4F2846901D6F}" type="datetime1">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95416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AD4D1-769A-4C41-BA66-FBBBC113DD4B}" type="datetime1">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07429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72658D-7336-4CB4-854B-340EF50421FE}" type="datetime1">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6874706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DAEA7F-3629-4570-B76C-ABB161DA55F5}" type="datetime1">
              <a:rPr lang="en-US" smtClean="0"/>
              <a:pPr/>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86772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C7C928-69C3-40CE-A828-CC66B28A0E07}" type="datetime1">
              <a:rPr lang="en-US" smtClean="0"/>
              <a:pPr/>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92431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AB17D-5624-49F0-9F6E-DEEB6C2E9C5D}" type="datetime1">
              <a:rPr lang="en-US" smtClean="0"/>
              <a:pPr/>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88372104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027BA-062D-4C00-BF48-2B3D3E567E40}" type="datetime1">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424635832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72658D-7336-4CB4-854B-340EF50421FE}" type="datetime1">
              <a:rPr lang="en-US" smtClean="0"/>
              <a:pPr/>
              <a:t>2/19/2020</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4546913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872658D-7336-4CB4-854B-340EF50421FE}" type="datetime1">
              <a:rPr lang="en-US" smtClean="0"/>
              <a:pPr/>
              <a:t>2/19/2020</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83131337-E23F-3E4B-9BD5-658EE1FFEFDF}" type="slidenum">
              <a:rPr lang="en-US" smtClean="0"/>
              <a:pPr/>
              <a:t>‹#›</a:t>
            </a:fld>
            <a:endParaRPr lang="en-US"/>
          </a:p>
        </p:txBody>
      </p:sp>
    </p:spTree>
    <p:extLst>
      <p:ext uri="{BB962C8B-B14F-4D97-AF65-F5344CB8AC3E}">
        <p14:creationId xmlns:p14="http://schemas.microsoft.com/office/powerpoint/2010/main" val="153121408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9AEBE-13C1-4578-AB07-4DA007B03109}"/>
              </a:ext>
            </a:extLst>
          </p:cNvPr>
          <p:cNvSpPr>
            <a:spLocks noGrp="1"/>
          </p:cNvSpPr>
          <p:nvPr>
            <p:ph type="ctrTitle"/>
          </p:nvPr>
        </p:nvSpPr>
        <p:spPr>
          <a:xfrm>
            <a:off x="587229" y="628618"/>
            <a:ext cx="8464492" cy="1149384"/>
          </a:xfrm>
        </p:spPr>
        <p:txBody>
          <a:bodyPr>
            <a:normAutofit/>
          </a:bodyPr>
          <a:lstStyle/>
          <a:p>
            <a:r>
              <a:rPr lang="en-US" sz="4100" dirty="0"/>
              <a:t>The battle of neighborhoods</a:t>
            </a:r>
          </a:p>
        </p:txBody>
      </p:sp>
      <p:sp>
        <p:nvSpPr>
          <p:cNvPr id="3" name="Subtitle 2">
            <a:extLst>
              <a:ext uri="{FF2B5EF4-FFF2-40B4-BE49-F238E27FC236}">
                <a16:creationId xmlns:a16="http://schemas.microsoft.com/office/drawing/2014/main" id="{AB205A8B-183F-459E-B40F-425A09B889F8}"/>
              </a:ext>
            </a:extLst>
          </p:cNvPr>
          <p:cNvSpPr>
            <a:spLocks noGrp="1"/>
          </p:cNvSpPr>
          <p:nvPr>
            <p:ph type="subTitle" idx="1"/>
          </p:nvPr>
        </p:nvSpPr>
        <p:spPr>
          <a:xfrm>
            <a:off x="714282" y="1778002"/>
            <a:ext cx="2985264" cy="600397"/>
          </a:xfrm>
        </p:spPr>
        <p:txBody>
          <a:bodyPr>
            <a:normAutofit fontScale="92500"/>
          </a:bodyPr>
          <a:lstStyle/>
          <a:p>
            <a:r>
              <a:rPr lang="en-US" sz="2400" dirty="0"/>
              <a:t>New York vs. Toronto</a:t>
            </a:r>
          </a:p>
        </p:txBody>
      </p:sp>
      <p:grpSp>
        <p:nvGrpSpPr>
          <p:cNvPr id="12" name="Group 11">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3" name="Straight Connector 1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3" name="Subtitle 2">
            <a:extLst>
              <a:ext uri="{FF2B5EF4-FFF2-40B4-BE49-F238E27FC236}">
                <a16:creationId xmlns:a16="http://schemas.microsoft.com/office/drawing/2014/main" id="{8561883A-1A58-4146-8C9A-6F2B6FF26F07}"/>
              </a:ext>
            </a:extLst>
          </p:cNvPr>
          <p:cNvSpPr txBox="1">
            <a:spLocks/>
          </p:cNvSpPr>
          <p:nvPr/>
        </p:nvSpPr>
        <p:spPr>
          <a:xfrm>
            <a:off x="6696491" y="6349567"/>
            <a:ext cx="2985264" cy="60039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600" dirty="0"/>
              <a:t>Hannah L. Weinberger</a:t>
            </a:r>
          </a:p>
        </p:txBody>
      </p:sp>
    </p:spTree>
    <p:extLst>
      <p:ext uri="{BB962C8B-B14F-4D97-AF65-F5344CB8AC3E}">
        <p14:creationId xmlns:p14="http://schemas.microsoft.com/office/powerpoint/2010/main" val="226315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051579-4C09-4E7E-8E18-B11A6642DA74}"/>
              </a:ext>
            </a:extLst>
          </p:cNvPr>
          <p:cNvSpPr/>
          <p:nvPr/>
        </p:nvSpPr>
        <p:spPr>
          <a:xfrm>
            <a:off x="377299" y="1421066"/>
            <a:ext cx="8340571" cy="3416320"/>
          </a:xfrm>
          <a:prstGeom prst="rect">
            <a:avLst/>
          </a:prstGeom>
        </p:spPr>
        <p:txBody>
          <a:bodyPr wrap="square">
            <a:spAutoFit/>
          </a:bodyPr>
          <a:lstStyle/>
          <a:p>
            <a:r>
              <a:rPr lang="en-US" sz="2400" dirty="0"/>
              <a:t>We will describe a situation in which a person received a promotion at work, but as a result he must leave the city where he lives. This person has lived in the neighborhood for 15 years and is very fond of certain things in the neighborhood such as a certain Chinese restaurant.</a:t>
            </a:r>
          </a:p>
          <a:p>
            <a:r>
              <a:rPr lang="en-US" sz="2400" dirty="0"/>
              <a:t>Since he has no choice and he has to move to a new city. He wants to choose a neighborhood in the city that is best suited for his lifestyle he has been used to.</a:t>
            </a:r>
            <a:endParaRPr lang="en-US" sz="2800" dirty="0"/>
          </a:p>
        </p:txBody>
      </p:sp>
      <p:sp>
        <p:nvSpPr>
          <p:cNvPr id="5" name="Rectangle 4">
            <a:extLst>
              <a:ext uri="{FF2B5EF4-FFF2-40B4-BE49-F238E27FC236}">
                <a16:creationId xmlns:a16="http://schemas.microsoft.com/office/drawing/2014/main" id="{93D5A2CC-FB72-4DAC-8377-DE620970C129}"/>
              </a:ext>
            </a:extLst>
          </p:cNvPr>
          <p:cNvSpPr/>
          <p:nvPr/>
        </p:nvSpPr>
        <p:spPr>
          <a:xfrm>
            <a:off x="166257" y="0"/>
            <a:ext cx="4323620"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Introduction</a:t>
            </a:r>
          </a:p>
        </p:txBody>
      </p:sp>
    </p:spTree>
    <p:extLst>
      <p:ext uri="{BB962C8B-B14F-4D97-AF65-F5344CB8AC3E}">
        <p14:creationId xmlns:p14="http://schemas.microsoft.com/office/powerpoint/2010/main" val="80929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051579-4C09-4E7E-8E18-B11A6642DA74}"/>
              </a:ext>
            </a:extLst>
          </p:cNvPr>
          <p:cNvSpPr/>
          <p:nvPr/>
        </p:nvSpPr>
        <p:spPr>
          <a:xfrm>
            <a:off x="401714" y="1429454"/>
            <a:ext cx="8340571" cy="3046988"/>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000000"/>
                </a:solidFill>
                <a:latin typeface="Cambria" panose="02040503050406030204" pitchFamily="18" charset="0"/>
              </a:rPr>
              <a:t>Apply a k-mean cluster algorithm to the neighborhood cluster based on their similarities in different facilities and locations.</a:t>
            </a:r>
          </a:p>
          <a:p>
            <a:pPr marL="285750" indent="-285750">
              <a:buFont typeface="Arial" panose="020B0604020202020204" pitchFamily="34" charset="0"/>
              <a:buChar char="•"/>
            </a:pPr>
            <a:endParaRPr lang="en-US" sz="2400" dirty="0">
              <a:solidFill>
                <a:srgbClr val="000000"/>
              </a:solidFill>
              <a:latin typeface="Cambria" panose="02040503050406030204" pitchFamily="18" charset="0"/>
            </a:endParaRPr>
          </a:p>
          <a:p>
            <a:pPr marL="285750" indent="-285750">
              <a:buFont typeface="Arial" panose="020B0604020202020204" pitchFamily="34" charset="0"/>
              <a:buChar char="•"/>
            </a:pPr>
            <a:r>
              <a:rPr lang="en-US" sz="2400" dirty="0">
                <a:latin typeface="Cambria" panose="02040503050406030204" pitchFamily="18" charset="0"/>
              </a:rPr>
              <a:t>For the purpose of success, we will try to understand the optimal cluster size by conducting an in-depth data analysis on different clusters and try to discern their similarity.</a:t>
            </a:r>
            <a:endParaRPr lang="en-US" sz="2400" dirty="0">
              <a:latin typeface="Calibri" panose="020F0502020204030204" pitchFamily="34" charset="0"/>
              <a:ea typeface="Calibri" panose="020F0502020204030204" pitchFamily="34" charset="0"/>
            </a:endParaRPr>
          </a:p>
        </p:txBody>
      </p:sp>
      <p:sp>
        <p:nvSpPr>
          <p:cNvPr id="5" name="Rectangle 4">
            <a:extLst>
              <a:ext uri="{FF2B5EF4-FFF2-40B4-BE49-F238E27FC236}">
                <a16:creationId xmlns:a16="http://schemas.microsoft.com/office/drawing/2014/main" id="{E723A4AE-61D6-47CE-A57B-1D67A7B41F9C}"/>
              </a:ext>
            </a:extLst>
          </p:cNvPr>
          <p:cNvSpPr/>
          <p:nvPr/>
        </p:nvSpPr>
        <p:spPr>
          <a:xfrm>
            <a:off x="188699" y="138229"/>
            <a:ext cx="3555782"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Objective</a:t>
            </a:r>
            <a:endParaRPr lang="en-US"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91043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ttps://docs.google.com/drawings/u/1/d/sBTAqS0lu9NXikBEHN4Lv_A/image?w=336&amp;h=383&amp;rev=1&amp;ac=1&amp;parent=1ab05f7SrOhUFo58dhpiJKP0KXQiNB1VO901mlmRKi3k">
            <a:extLst>
              <a:ext uri="{FF2B5EF4-FFF2-40B4-BE49-F238E27FC236}">
                <a16:creationId xmlns:a16="http://schemas.microsoft.com/office/drawing/2014/main" id="{626D640D-C92D-4571-BF72-AB40613FD6F4}"/>
              </a:ext>
            </a:extLst>
          </p:cNvPr>
          <p:cNvSpPr>
            <a:spLocks noChangeAspect="1" noChangeArrowheads="1"/>
          </p:cNvSpPr>
          <p:nvPr/>
        </p:nvSpPr>
        <p:spPr bwMode="auto">
          <a:xfrm>
            <a:off x="2971800" y="1604963"/>
            <a:ext cx="3200400" cy="3648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a:extLst>
              <a:ext uri="{FF2B5EF4-FFF2-40B4-BE49-F238E27FC236}">
                <a16:creationId xmlns:a16="http://schemas.microsoft.com/office/drawing/2014/main" id="{6807D7F4-588A-45E8-909B-3FA2520FB348}"/>
              </a:ext>
            </a:extLst>
          </p:cNvPr>
          <p:cNvGrpSpPr/>
          <p:nvPr/>
        </p:nvGrpSpPr>
        <p:grpSpPr>
          <a:xfrm>
            <a:off x="2554185" y="1043032"/>
            <a:ext cx="4572000" cy="4496500"/>
            <a:chOff x="2902641" y="570451"/>
            <a:chExt cx="3422657" cy="4558020"/>
          </a:xfrm>
        </p:grpSpPr>
        <p:sp>
          <p:nvSpPr>
            <p:cNvPr id="8" name="Rectangle: Rounded Corners 7">
              <a:extLst>
                <a:ext uri="{FF2B5EF4-FFF2-40B4-BE49-F238E27FC236}">
                  <a16:creationId xmlns:a16="http://schemas.microsoft.com/office/drawing/2014/main" id="{1B4E75B5-24FF-4078-A74F-19FD00505B18}"/>
                </a:ext>
              </a:extLst>
            </p:cNvPr>
            <p:cNvSpPr/>
            <p:nvPr/>
          </p:nvSpPr>
          <p:spPr>
            <a:xfrm>
              <a:off x="3464652" y="570451"/>
              <a:ext cx="2860646" cy="41106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Creating the Data Frames – finding zip codes, Latitude &amp; Longitude</a:t>
              </a:r>
            </a:p>
          </p:txBody>
        </p:sp>
        <p:sp>
          <p:nvSpPr>
            <p:cNvPr id="9" name="Rectangle: Rounded Corners 8">
              <a:extLst>
                <a:ext uri="{FF2B5EF4-FFF2-40B4-BE49-F238E27FC236}">
                  <a16:creationId xmlns:a16="http://schemas.microsoft.com/office/drawing/2014/main" id="{F9347E17-A176-4046-AB74-5E5164779E77}"/>
                </a:ext>
              </a:extLst>
            </p:cNvPr>
            <p:cNvSpPr/>
            <p:nvPr/>
          </p:nvSpPr>
          <p:spPr>
            <a:xfrm>
              <a:off x="3464652" y="1234580"/>
              <a:ext cx="2860646" cy="41106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Using Foursquare to get he venues for each area</a:t>
              </a:r>
            </a:p>
          </p:txBody>
        </p:sp>
        <p:sp>
          <p:nvSpPr>
            <p:cNvPr id="10" name="Rectangle: Rounded Corners 9">
              <a:extLst>
                <a:ext uri="{FF2B5EF4-FFF2-40B4-BE49-F238E27FC236}">
                  <a16:creationId xmlns:a16="http://schemas.microsoft.com/office/drawing/2014/main" id="{F4771439-8E08-41B7-8B15-882717DE5421}"/>
                </a:ext>
              </a:extLst>
            </p:cNvPr>
            <p:cNvSpPr/>
            <p:nvPr/>
          </p:nvSpPr>
          <p:spPr>
            <a:xfrm>
              <a:off x="3464652" y="1898709"/>
              <a:ext cx="2860646" cy="41106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Getting all Unique venues</a:t>
              </a:r>
            </a:p>
          </p:txBody>
        </p:sp>
        <p:sp>
          <p:nvSpPr>
            <p:cNvPr id="11" name="Rectangle: Rounded Corners 10">
              <a:extLst>
                <a:ext uri="{FF2B5EF4-FFF2-40B4-BE49-F238E27FC236}">
                  <a16:creationId xmlns:a16="http://schemas.microsoft.com/office/drawing/2014/main" id="{B5D5EBAE-9237-4F07-9A2E-F5384BA9F4C9}"/>
                </a:ext>
              </a:extLst>
            </p:cNvPr>
            <p:cNvSpPr/>
            <p:nvPr/>
          </p:nvSpPr>
          <p:spPr>
            <a:xfrm>
              <a:off x="3464652" y="2562838"/>
              <a:ext cx="2860646" cy="41106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One Hot transformation for all venues on all locations</a:t>
              </a:r>
            </a:p>
          </p:txBody>
        </p:sp>
        <p:sp>
          <p:nvSpPr>
            <p:cNvPr id="12" name="Rectangle: Rounded Corners 11">
              <a:extLst>
                <a:ext uri="{FF2B5EF4-FFF2-40B4-BE49-F238E27FC236}">
                  <a16:creationId xmlns:a16="http://schemas.microsoft.com/office/drawing/2014/main" id="{D922FBED-D026-4D96-BE1E-0104F993094F}"/>
                </a:ext>
              </a:extLst>
            </p:cNvPr>
            <p:cNvSpPr/>
            <p:nvPr/>
          </p:nvSpPr>
          <p:spPr>
            <a:xfrm>
              <a:off x="3464652" y="3226967"/>
              <a:ext cx="2860646" cy="57324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Finding the optimal Cluster number using Elbow Method and Silhouette method for K-means</a:t>
              </a:r>
            </a:p>
          </p:txBody>
        </p:sp>
        <p:sp>
          <p:nvSpPr>
            <p:cNvPr id="13" name="Rectangle: Rounded Corners 12">
              <a:extLst>
                <a:ext uri="{FF2B5EF4-FFF2-40B4-BE49-F238E27FC236}">
                  <a16:creationId xmlns:a16="http://schemas.microsoft.com/office/drawing/2014/main" id="{076C6520-07A3-45E8-8F1E-33B8AEBB917C}"/>
                </a:ext>
              </a:extLst>
            </p:cNvPr>
            <p:cNvSpPr/>
            <p:nvPr/>
          </p:nvSpPr>
          <p:spPr>
            <a:xfrm>
              <a:off x="3464652" y="4053281"/>
              <a:ext cx="2860646" cy="41106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 K-means</a:t>
              </a:r>
            </a:p>
          </p:txBody>
        </p:sp>
        <p:sp>
          <p:nvSpPr>
            <p:cNvPr id="14" name="Rectangle: Rounded Corners 13">
              <a:extLst>
                <a:ext uri="{FF2B5EF4-FFF2-40B4-BE49-F238E27FC236}">
                  <a16:creationId xmlns:a16="http://schemas.microsoft.com/office/drawing/2014/main" id="{171CAE02-9CA9-41EE-B5F4-F59BB8894053}"/>
                </a:ext>
              </a:extLst>
            </p:cNvPr>
            <p:cNvSpPr/>
            <p:nvPr/>
          </p:nvSpPr>
          <p:spPr>
            <a:xfrm>
              <a:off x="3464652" y="4717410"/>
              <a:ext cx="2860646" cy="41106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Validation</a:t>
              </a:r>
            </a:p>
          </p:txBody>
        </p:sp>
        <p:cxnSp>
          <p:nvCxnSpPr>
            <p:cNvPr id="15" name="Straight Arrow Connector 14">
              <a:extLst>
                <a:ext uri="{FF2B5EF4-FFF2-40B4-BE49-F238E27FC236}">
                  <a16:creationId xmlns:a16="http://schemas.microsoft.com/office/drawing/2014/main" id="{18403FE3-9841-41D5-B024-26BAF828DBE4}"/>
                </a:ext>
              </a:extLst>
            </p:cNvPr>
            <p:cNvCxnSpPr>
              <a:stCxn id="8" idx="2"/>
              <a:endCxn id="9" idx="0"/>
            </p:cNvCxnSpPr>
            <p:nvPr/>
          </p:nvCxnSpPr>
          <p:spPr>
            <a:xfrm>
              <a:off x="4894975" y="981512"/>
              <a:ext cx="0" cy="253068"/>
            </a:xfrm>
            <a:prstGeom prst="straightConnector1">
              <a:avLst/>
            </a:prstGeom>
            <a:ln>
              <a:solidFill>
                <a:schemeClr val="accent1">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9F87B6-75E0-4AEB-99BA-C4AACE69E4A1}"/>
                </a:ext>
              </a:extLst>
            </p:cNvPr>
            <p:cNvCxnSpPr/>
            <p:nvPr/>
          </p:nvCxnSpPr>
          <p:spPr>
            <a:xfrm>
              <a:off x="4892178" y="1645641"/>
              <a:ext cx="0" cy="253068"/>
            </a:xfrm>
            <a:prstGeom prst="straightConnector1">
              <a:avLst/>
            </a:prstGeom>
            <a:ln>
              <a:solidFill>
                <a:schemeClr val="accent1">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2D8F0C-EE6D-4486-B861-BBCFCF53CA82}"/>
                </a:ext>
              </a:extLst>
            </p:cNvPr>
            <p:cNvCxnSpPr/>
            <p:nvPr/>
          </p:nvCxnSpPr>
          <p:spPr>
            <a:xfrm>
              <a:off x="4889381" y="2309770"/>
              <a:ext cx="0" cy="253068"/>
            </a:xfrm>
            <a:prstGeom prst="straightConnector1">
              <a:avLst/>
            </a:prstGeom>
            <a:ln>
              <a:solidFill>
                <a:schemeClr val="accent1">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6364518-5A8E-465D-AFE9-826F0891D624}"/>
                </a:ext>
              </a:extLst>
            </p:cNvPr>
            <p:cNvCxnSpPr/>
            <p:nvPr/>
          </p:nvCxnSpPr>
          <p:spPr>
            <a:xfrm>
              <a:off x="4886584" y="2973899"/>
              <a:ext cx="0" cy="253068"/>
            </a:xfrm>
            <a:prstGeom prst="straightConnector1">
              <a:avLst/>
            </a:prstGeom>
            <a:ln>
              <a:solidFill>
                <a:schemeClr val="accent1">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3C5BD8-B3C2-4F43-854B-123D163D2EE9}"/>
                </a:ext>
              </a:extLst>
            </p:cNvPr>
            <p:cNvCxnSpPr/>
            <p:nvPr/>
          </p:nvCxnSpPr>
          <p:spPr>
            <a:xfrm>
              <a:off x="4880990" y="3800213"/>
              <a:ext cx="0" cy="253068"/>
            </a:xfrm>
            <a:prstGeom prst="straightConnector1">
              <a:avLst/>
            </a:prstGeom>
            <a:ln>
              <a:solidFill>
                <a:schemeClr val="accent1">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4A8951F-917B-4342-B99E-10A227B9C39C}"/>
                </a:ext>
              </a:extLst>
            </p:cNvPr>
            <p:cNvCxnSpPr/>
            <p:nvPr/>
          </p:nvCxnSpPr>
          <p:spPr>
            <a:xfrm>
              <a:off x="4889381" y="4464342"/>
              <a:ext cx="0" cy="253068"/>
            </a:xfrm>
            <a:prstGeom prst="straightConnector1">
              <a:avLst/>
            </a:prstGeom>
            <a:ln>
              <a:solidFill>
                <a:schemeClr val="accent1">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58BB86C-B771-4712-A9FD-9BE161D19881}"/>
                </a:ext>
              </a:extLst>
            </p:cNvPr>
            <p:cNvSpPr/>
            <p:nvPr/>
          </p:nvSpPr>
          <p:spPr>
            <a:xfrm>
              <a:off x="2902642" y="631971"/>
              <a:ext cx="318721" cy="22943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Data  Processing</a:t>
              </a:r>
            </a:p>
          </p:txBody>
        </p:sp>
        <p:sp>
          <p:nvSpPr>
            <p:cNvPr id="22" name="Rectangle 21">
              <a:extLst>
                <a:ext uri="{FF2B5EF4-FFF2-40B4-BE49-F238E27FC236}">
                  <a16:creationId xmlns:a16="http://schemas.microsoft.com/office/drawing/2014/main" id="{43AEFA3D-82BA-4A8B-A835-4A64617B8B5E}"/>
                </a:ext>
              </a:extLst>
            </p:cNvPr>
            <p:cNvSpPr/>
            <p:nvPr/>
          </p:nvSpPr>
          <p:spPr>
            <a:xfrm>
              <a:off x="2902641" y="3226967"/>
              <a:ext cx="318721" cy="180642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Model Building</a:t>
              </a:r>
            </a:p>
          </p:txBody>
        </p:sp>
        <p:sp>
          <p:nvSpPr>
            <p:cNvPr id="23" name="Left Bracket 22">
              <a:extLst>
                <a:ext uri="{FF2B5EF4-FFF2-40B4-BE49-F238E27FC236}">
                  <a16:creationId xmlns:a16="http://schemas.microsoft.com/office/drawing/2014/main" id="{58D80395-3FF5-4A6C-B9F3-0C034A2F8E4A}"/>
                </a:ext>
              </a:extLst>
            </p:cNvPr>
            <p:cNvSpPr/>
            <p:nvPr/>
          </p:nvSpPr>
          <p:spPr>
            <a:xfrm>
              <a:off x="3271892" y="796954"/>
              <a:ext cx="159263" cy="2007765"/>
            </a:xfrm>
            <a:prstGeom prst="leftBracket">
              <a:avLst/>
            </a:prstGeom>
            <a:ln>
              <a:solidFill>
                <a:schemeClr val="accent1">
                  <a:lumMod val="50000"/>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ket 23">
              <a:extLst>
                <a:ext uri="{FF2B5EF4-FFF2-40B4-BE49-F238E27FC236}">
                  <a16:creationId xmlns:a16="http://schemas.microsoft.com/office/drawing/2014/main" id="{871419FD-99D8-4349-AE35-0BDA0ED6BECD}"/>
                </a:ext>
              </a:extLst>
            </p:cNvPr>
            <p:cNvSpPr/>
            <p:nvPr/>
          </p:nvSpPr>
          <p:spPr>
            <a:xfrm>
              <a:off x="3271892" y="3429001"/>
              <a:ext cx="146772" cy="1478560"/>
            </a:xfrm>
            <a:prstGeom prst="leftBracket">
              <a:avLst/>
            </a:prstGeom>
            <a:ln>
              <a:solidFill>
                <a:schemeClr val="accent1">
                  <a:lumMod val="50000"/>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3AA3D25F-CA45-4F01-9645-D9EE34E1D233}"/>
              </a:ext>
            </a:extLst>
          </p:cNvPr>
          <p:cNvSpPr/>
          <p:nvPr/>
        </p:nvSpPr>
        <p:spPr>
          <a:xfrm>
            <a:off x="0" y="26201"/>
            <a:ext cx="3781805"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Flow Chart</a:t>
            </a:r>
          </a:p>
        </p:txBody>
      </p:sp>
    </p:spTree>
    <p:extLst>
      <p:ext uri="{BB962C8B-B14F-4D97-AF65-F5344CB8AC3E}">
        <p14:creationId xmlns:p14="http://schemas.microsoft.com/office/powerpoint/2010/main" val="187324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CAF7F2-C91B-419E-AFD7-E9A42808DE2E}"/>
              </a:ext>
            </a:extLst>
          </p:cNvPr>
          <p:cNvPicPr/>
          <p:nvPr/>
        </p:nvPicPr>
        <p:blipFill>
          <a:blip r:embed="rId2">
            <a:extLst>
              <a:ext uri="{28A0092B-C50C-407E-A947-70E740481C1C}">
                <a14:useLocalDpi xmlns:a14="http://schemas.microsoft.com/office/drawing/2010/main" val="0"/>
              </a:ext>
            </a:extLst>
          </a:blip>
          <a:stretch>
            <a:fillRect/>
          </a:stretch>
        </p:blipFill>
        <p:spPr>
          <a:xfrm>
            <a:off x="4572000" y="876362"/>
            <a:ext cx="4036402" cy="2803851"/>
          </a:xfrm>
          <a:prstGeom prst="rect">
            <a:avLst/>
          </a:prstGeom>
        </p:spPr>
      </p:pic>
      <p:pic>
        <p:nvPicPr>
          <p:cNvPr id="6" name="Picture 5">
            <a:extLst>
              <a:ext uri="{FF2B5EF4-FFF2-40B4-BE49-F238E27FC236}">
                <a16:creationId xmlns:a16="http://schemas.microsoft.com/office/drawing/2014/main" id="{564BC281-95BA-4999-8C87-CCFD330175E7}"/>
              </a:ext>
            </a:extLst>
          </p:cNvPr>
          <p:cNvPicPr/>
          <p:nvPr/>
        </p:nvPicPr>
        <p:blipFill>
          <a:blip r:embed="rId3">
            <a:extLst>
              <a:ext uri="{28A0092B-C50C-407E-A947-70E740481C1C}">
                <a14:useLocalDpi xmlns:a14="http://schemas.microsoft.com/office/drawing/2010/main" val="0"/>
              </a:ext>
            </a:extLst>
          </a:blip>
          <a:stretch>
            <a:fillRect/>
          </a:stretch>
        </p:blipFill>
        <p:spPr>
          <a:xfrm>
            <a:off x="438412" y="3824003"/>
            <a:ext cx="4036402" cy="2710270"/>
          </a:xfrm>
          <a:prstGeom prst="rect">
            <a:avLst/>
          </a:prstGeom>
        </p:spPr>
      </p:pic>
      <p:sp>
        <p:nvSpPr>
          <p:cNvPr id="7" name="TextBox 6">
            <a:extLst>
              <a:ext uri="{FF2B5EF4-FFF2-40B4-BE49-F238E27FC236}">
                <a16:creationId xmlns:a16="http://schemas.microsoft.com/office/drawing/2014/main" id="{BA79697A-ED55-487A-A33D-C5D91A0BA434}"/>
              </a:ext>
            </a:extLst>
          </p:cNvPr>
          <p:cNvSpPr txBox="1"/>
          <p:nvPr/>
        </p:nvSpPr>
        <p:spPr>
          <a:xfrm>
            <a:off x="2650923" y="1157465"/>
            <a:ext cx="2365696" cy="369332"/>
          </a:xfrm>
          <a:prstGeom prst="rect">
            <a:avLst/>
          </a:prstGeom>
          <a:noFill/>
        </p:spPr>
        <p:txBody>
          <a:bodyPr wrap="square" rtlCol="0">
            <a:spAutoFit/>
          </a:bodyPr>
          <a:lstStyle/>
          <a:p>
            <a:r>
              <a:rPr lang="en-US" dirty="0"/>
              <a:t>Elbow Method</a:t>
            </a:r>
          </a:p>
        </p:txBody>
      </p:sp>
      <p:sp>
        <p:nvSpPr>
          <p:cNvPr id="22" name="TextBox 21">
            <a:extLst>
              <a:ext uri="{FF2B5EF4-FFF2-40B4-BE49-F238E27FC236}">
                <a16:creationId xmlns:a16="http://schemas.microsoft.com/office/drawing/2014/main" id="{5EB9734D-0FAF-48F3-A2F0-4743654F84DB}"/>
              </a:ext>
            </a:extLst>
          </p:cNvPr>
          <p:cNvSpPr txBox="1"/>
          <p:nvPr/>
        </p:nvSpPr>
        <p:spPr>
          <a:xfrm>
            <a:off x="4822309" y="4079943"/>
            <a:ext cx="2365696" cy="369332"/>
          </a:xfrm>
          <a:prstGeom prst="rect">
            <a:avLst/>
          </a:prstGeom>
          <a:noFill/>
        </p:spPr>
        <p:txBody>
          <a:bodyPr wrap="square" rtlCol="0">
            <a:spAutoFit/>
          </a:bodyPr>
          <a:lstStyle/>
          <a:p>
            <a:r>
              <a:rPr lang="en-US" dirty="0"/>
              <a:t>Silhouette method</a:t>
            </a:r>
          </a:p>
        </p:txBody>
      </p:sp>
      <p:sp>
        <p:nvSpPr>
          <p:cNvPr id="24" name="Rectangle 23">
            <a:extLst>
              <a:ext uri="{FF2B5EF4-FFF2-40B4-BE49-F238E27FC236}">
                <a16:creationId xmlns:a16="http://schemas.microsoft.com/office/drawing/2014/main" id="{08E9192D-4197-4045-9887-DC5FC58CC505}"/>
              </a:ext>
            </a:extLst>
          </p:cNvPr>
          <p:cNvSpPr/>
          <p:nvPr/>
        </p:nvSpPr>
        <p:spPr>
          <a:xfrm>
            <a:off x="0" y="-17796"/>
            <a:ext cx="7151317"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Optimal # of clusters</a:t>
            </a:r>
          </a:p>
        </p:txBody>
      </p:sp>
    </p:spTree>
    <p:extLst>
      <p:ext uri="{BB962C8B-B14F-4D97-AF65-F5344CB8AC3E}">
        <p14:creationId xmlns:p14="http://schemas.microsoft.com/office/powerpoint/2010/main" val="393659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3A8309-CC60-44AC-B5A6-4AAAB8FE7492}"/>
              </a:ext>
            </a:extLst>
          </p:cNvPr>
          <p:cNvSpPr/>
          <p:nvPr/>
        </p:nvSpPr>
        <p:spPr>
          <a:xfrm>
            <a:off x="1324320" y="3496112"/>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685096" y="3496112"/>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12" name="Picture 11">
            <a:extLst>
              <a:ext uri="{FF2B5EF4-FFF2-40B4-BE49-F238E27FC236}">
                <a16:creationId xmlns:a16="http://schemas.microsoft.com/office/drawing/2014/main" id="{57BA4055-A6AA-4F43-A54A-534F689C5A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662" y="835055"/>
            <a:ext cx="3655166" cy="2593946"/>
          </a:xfrm>
          <a:prstGeom prst="rect">
            <a:avLst/>
          </a:prstGeom>
        </p:spPr>
      </p:pic>
      <p:pic>
        <p:nvPicPr>
          <p:cNvPr id="13" name="Picture 12">
            <a:extLst>
              <a:ext uri="{FF2B5EF4-FFF2-40B4-BE49-F238E27FC236}">
                <a16:creationId xmlns:a16="http://schemas.microsoft.com/office/drawing/2014/main" id="{9B8EEDCF-69BB-467B-A752-6B3BA8005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0174" y="902167"/>
            <a:ext cx="3655166" cy="2593945"/>
          </a:xfrm>
          <a:prstGeom prst="rect">
            <a:avLst/>
          </a:prstGeom>
        </p:spPr>
      </p:pic>
      <p:pic>
        <p:nvPicPr>
          <p:cNvPr id="15" name="Picture 14">
            <a:extLst>
              <a:ext uri="{FF2B5EF4-FFF2-40B4-BE49-F238E27FC236}">
                <a16:creationId xmlns:a16="http://schemas.microsoft.com/office/drawing/2014/main" id="{0F57D161-C8ED-4237-A054-C4B106AD7E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662" y="3932555"/>
            <a:ext cx="3655166" cy="2593946"/>
          </a:xfrm>
          <a:prstGeom prst="rect">
            <a:avLst/>
          </a:prstGeom>
        </p:spPr>
      </p:pic>
      <p:pic>
        <p:nvPicPr>
          <p:cNvPr id="16" name="Picture 15">
            <a:extLst>
              <a:ext uri="{FF2B5EF4-FFF2-40B4-BE49-F238E27FC236}">
                <a16:creationId xmlns:a16="http://schemas.microsoft.com/office/drawing/2014/main" id="{8513EFD5-88BB-4E08-98DB-6C546B73E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0174" y="3865444"/>
            <a:ext cx="3649415" cy="2593945"/>
          </a:xfrm>
          <a:prstGeom prst="rect">
            <a:avLst/>
          </a:prstGeom>
        </p:spPr>
      </p:pic>
      <p:sp>
        <p:nvSpPr>
          <p:cNvPr id="17" name="Rectangle 16">
            <a:extLst>
              <a:ext uri="{FF2B5EF4-FFF2-40B4-BE49-F238E27FC236}">
                <a16:creationId xmlns:a16="http://schemas.microsoft.com/office/drawing/2014/main" id="{6CA205B5-54D8-47A6-9F96-DC9B401D9C0F}"/>
              </a:ext>
            </a:extLst>
          </p:cNvPr>
          <p:cNvSpPr/>
          <p:nvPr/>
        </p:nvSpPr>
        <p:spPr>
          <a:xfrm>
            <a:off x="132963" y="-121830"/>
            <a:ext cx="4439037"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Visualization</a:t>
            </a:r>
          </a:p>
        </p:txBody>
      </p:sp>
    </p:spTree>
    <p:extLst>
      <p:ext uri="{BB962C8B-B14F-4D97-AF65-F5344CB8AC3E}">
        <p14:creationId xmlns:p14="http://schemas.microsoft.com/office/powerpoint/2010/main" val="37216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0F9402-D841-4101-97F8-87A93B6316AA}"/>
              </a:ext>
            </a:extLst>
          </p:cNvPr>
          <p:cNvSpPr/>
          <p:nvPr/>
        </p:nvSpPr>
        <p:spPr>
          <a:xfrm>
            <a:off x="682487" y="1805607"/>
            <a:ext cx="7779026" cy="324678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 project work was only done on the New York and Toronto zip codes. each of which has 150 features even after reducing dimensions via PCA. The problem is that we have a huge feature area but a limited number of examples. We can collect data from United States and Canada, which will make our dataset a good balance.</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There can be algorithms from other files that can work better. DBSCAN seems to fit our data very well.</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We can summarize everything, and convert to a neighborhood recommendation app.</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99D13802-09A2-4A32-8A04-D9A7CC26D060}"/>
              </a:ext>
            </a:extLst>
          </p:cNvPr>
          <p:cNvSpPr/>
          <p:nvPr/>
        </p:nvSpPr>
        <p:spPr>
          <a:xfrm>
            <a:off x="858337" y="882277"/>
            <a:ext cx="4004622"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Conclusion</a:t>
            </a:r>
          </a:p>
        </p:txBody>
      </p:sp>
    </p:spTree>
    <p:extLst>
      <p:ext uri="{BB962C8B-B14F-4D97-AF65-F5344CB8AC3E}">
        <p14:creationId xmlns:p14="http://schemas.microsoft.com/office/powerpoint/2010/main" val="248379614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TotalTime>
  <Words>326</Words>
  <Application>Microsoft Office PowerPoint</Application>
  <PresentationFormat>On-screen Show (4:3)</PresentationFormat>
  <Paragraphs>31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Cambria</vt:lpstr>
      <vt:lpstr>Century Gothic</vt:lpstr>
      <vt:lpstr>Times New Roman</vt:lpstr>
      <vt:lpstr>Wingdings 3</vt:lpstr>
      <vt:lpstr>Slice</vt:lpstr>
      <vt:lpstr>The battle of neighborhoods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SatisFind Desktop 3</dc:creator>
  <cp:lastModifiedBy>SatisFind Desktop 3</cp:lastModifiedBy>
  <cp:revision>4</cp:revision>
  <dcterms:created xsi:type="dcterms:W3CDTF">2020-02-19T10:34:43Z</dcterms:created>
  <dcterms:modified xsi:type="dcterms:W3CDTF">2020-02-19T11:09:12Z</dcterms:modified>
</cp:coreProperties>
</file>