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nsrose7224/crowdedness-at-the-campus-gy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f94d67e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f94d67e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A greedy forward search was used to create a large tree with 44 terminal nodes. This tree uses all 10 available variables and produces a test RMSE of 11.92. However, this tree is very complex and difficult to interpret, so we decided to prune the tree.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f559d375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f559d375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Cross-validation was performed to determine the optimal tree size and a graphical summary of the cross validation error is shown. The 44 terminal node tree has the smallest cross validation error, but we used the one standard error rule to select a simpler model. So our pruned tree will contain 42 nodes.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79e631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f79e631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This is our final decision tree containing 42 terminal nodes. It produces a test RMSE of 12.10, which is slightly higher than our original tree. However, this tree is slightly less complex than the original tree. It still uses all 10 available variables. This tree shows the downside to using regression trees, because even the pruned tree is difficult to interpret and it still does not have the predictive power that we have seen with some of the other models.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f559d37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f559d37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Ran KNN model on the dataset for n=10,50,100,500 and 1000. RMSE values of all models ranged from 22 to 26.</a:t>
            </a:r>
            <a:endParaRPr/>
          </a:p>
          <a:p>
            <a:pPr indent="0" lvl="0" marL="0" rtl="0" algn="l">
              <a:spcBef>
                <a:spcPts val="0"/>
              </a:spcBef>
              <a:spcAft>
                <a:spcPts val="0"/>
              </a:spcAft>
              <a:buNone/>
            </a:pPr>
            <a:r>
              <a:rPr lang="de-CH"/>
              <a:t>KNN failed to model the dataset accurately and performed worse than a linear regression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f71265b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f71265b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Plotted predicted ‘y’ values vs actual test ‘y’ values. Large variation of predictions at y=0 can be viewed from the plot.</a:t>
            </a:r>
            <a:endParaRPr/>
          </a:p>
          <a:p>
            <a:pPr indent="0" lvl="0" marL="0" rtl="0" algn="l">
              <a:spcBef>
                <a:spcPts val="0"/>
              </a:spcBef>
              <a:spcAft>
                <a:spcPts val="0"/>
              </a:spcAft>
              <a:buNone/>
            </a:pPr>
            <a:r>
              <a:rPr lang="de-CH"/>
              <a:t>This means that the model fails in predicting when there will be zero number of </a:t>
            </a:r>
            <a:r>
              <a:rPr lang="de-CH"/>
              <a:t>people</a:t>
            </a:r>
            <a:r>
              <a:rPr lang="de-CH"/>
              <a:t> at gym and hence resulting in a higher RMSE.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f6bb2989d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f6bb2989d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f79e63186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79e63186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f6bb2989d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6bb2989d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71265c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f71265c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f71265c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f71265c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f559d3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f559d37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2"/>
              </a:buClr>
              <a:buSzPts val="900"/>
              <a:buFont typeface="Lato"/>
              <a:buChar char="●"/>
            </a:pPr>
            <a:r>
              <a:rPr lang="de-CH" sz="900">
                <a:solidFill>
                  <a:schemeClr val="dk2"/>
                </a:solidFill>
                <a:latin typeface="Lato"/>
                <a:ea typeface="Lato"/>
                <a:cs typeface="Lato"/>
                <a:sym typeface="Lato"/>
              </a:rPr>
              <a:t>This will allow… </a:t>
            </a:r>
            <a:endParaRPr sz="900">
              <a:solidFill>
                <a:schemeClr val="dk2"/>
              </a:solidFill>
              <a:latin typeface="Lato"/>
              <a:ea typeface="Lato"/>
              <a:cs typeface="Lato"/>
              <a:sym typeface="Lato"/>
            </a:endParaRPr>
          </a:p>
          <a:p>
            <a:pPr indent="-285750" lvl="1" marL="914400" rtl="0" algn="l">
              <a:lnSpc>
                <a:spcPct val="115000"/>
              </a:lnSpc>
              <a:spcBef>
                <a:spcPts val="0"/>
              </a:spcBef>
              <a:spcAft>
                <a:spcPts val="0"/>
              </a:spcAft>
              <a:buClr>
                <a:schemeClr val="dk2"/>
              </a:buClr>
              <a:buSzPts val="900"/>
              <a:buFont typeface="Lato"/>
              <a:buChar char="○"/>
            </a:pPr>
            <a:r>
              <a:rPr lang="de-CH" sz="900">
                <a:solidFill>
                  <a:schemeClr val="dk2"/>
                </a:solidFill>
                <a:latin typeface="Lato"/>
                <a:ea typeface="Lato"/>
                <a:cs typeface="Lato"/>
                <a:sym typeface="Lato"/>
              </a:rPr>
              <a:t>The gym to know when to have the most employees on duty</a:t>
            </a:r>
            <a:endParaRPr sz="900">
              <a:solidFill>
                <a:schemeClr val="dk2"/>
              </a:solidFill>
              <a:latin typeface="Lato"/>
              <a:ea typeface="Lato"/>
              <a:cs typeface="Lato"/>
              <a:sym typeface="Lato"/>
            </a:endParaRPr>
          </a:p>
          <a:p>
            <a:pPr indent="-285750" lvl="1" marL="914400" rtl="0" algn="l">
              <a:lnSpc>
                <a:spcPct val="115000"/>
              </a:lnSpc>
              <a:spcBef>
                <a:spcPts val="0"/>
              </a:spcBef>
              <a:spcAft>
                <a:spcPts val="0"/>
              </a:spcAft>
              <a:buClr>
                <a:schemeClr val="dk2"/>
              </a:buClr>
              <a:buSzPts val="900"/>
              <a:buFont typeface="Lato"/>
              <a:buChar char="○"/>
            </a:pPr>
            <a:r>
              <a:rPr lang="de-CH" sz="900">
                <a:solidFill>
                  <a:schemeClr val="dk2"/>
                </a:solidFill>
                <a:latin typeface="Lato"/>
                <a:ea typeface="Lato"/>
                <a:cs typeface="Lato"/>
                <a:sym typeface="Lato"/>
              </a:rPr>
              <a:t>Busy MSBA students to know how to avoid crowds</a:t>
            </a:r>
            <a:endParaRPr sz="900">
              <a:solidFill>
                <a:schemeClr val="dk2"/>
              </a:solidFill>
              <a:latin typeface="Lato"/>
              <a:ea typeface="Lato"/>
              <a:cs typeface="Lato"/>
              <a:sym typeface="Lato"/>
            </a:endParaRPr>
          </a:p>
          <a:p>
            <a:pPr indent="-285750" lvl="1" marL="914400" rtl="0" algn="l">
              <a:lnSpc>
                <a:spcPct val="115000"/>
              </a:lnSpc>
              <a:spcBef>
                <a:spcPts val="0"/>
              </a:spcBef>
              <a:spcAft>
                <a:spcPts val="0"/>
              </a:spcAft>
              <a:buClr>
                <a:schemeClr val="dk2"/>
              </a:buClr>
              <a:buSzPts val="900"/>
              <a:buFont typeface="Lato"/>
              <a:buChar char="○"/>
            </a:pPr>
            <a:r>
              <a:rPr lang="de-CH" sz="900">
                <a:solidFill>
                  <a:schemeClr val="dk2"/>
                </a:solidFill>
                <a:latin typeface="Lato"/>
                <a:ea typeface="Lato"/>
                <a:cs typeface="Lato"/>
                <a:sym typeface="Lato"/>
              </a:rPr>
              <a:t>Get a sense of how many machines or weights are in use</a:t>
            </a:r>
            <a:endParaRPr sz="900">
              <a:solidFill>
                <a:schemeClr val="dk2"/>
              </a:solidFill>
              <a:latin typeface="Lato"/>
              <a:ea typeface="Lato"/>
              <a:cs typeface="Lato"/>
              <a:sym typeface="La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f6bb2989d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f6bb2989d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f6bb2989d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f6bb2989d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de-CH" sz="900">
                <a:latin typeface="Nunito"/>
                <a:ea typeface="Nunito"/>
                <a:cs typeface="Nunito"/>
                <a:sym typeface="Nunito"/>
              </a:rPr>
              <a:t>Our final recommendation is to use the negative binomial best subset model to predict what days to go to the gym. With this model, students will be able to see when the gym is least busy, the gym will know how many employees to have on hand, and they can also schedule workout classes appropriately. These are just a few examples</a:t>
            </a:r>
            <a:endParaRPr sz="900">
              <a:latin typeface="Nunito"/>
              <a:ea typeface="Nunito"/>
              <a:cs typeface="Nunito"/>
              <a:sym typeface="Nuni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f6bb2989d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f6bb2989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f88b4870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f88b4870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559d37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559d37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This dataset was obtained from Kaggle at </a:t>
            </a:r>
            <a:r>
              <a:rPr lang="de-CH" u="sng">
                <a:solidFill>
                  <a:schemeClr val="hlink"/>
                </a:solidFill>
                <a:hlinkClick r:id="rId2"/>
              </a:rPr>
              <a:t>https://www.kaggle.com/nsrose7224/crowdedness-at-the-campus-gym</a:t>
            </a:r>
            <a:r>
              <a:rPr lang="de-CH"/>
              <a:t>. The number of people in the campus gym was recorded every 10 minutes for 2 years at UC Berkeley. The dataset contains over 62,000 observations and provides information on the time of day/week/year the observation was recorded, and the outdoor temperature. We additionally added two lag variables that indicated how many people were at the gym 1 day earlier and 1 week earlier.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f79e631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f79e631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As part of analyzing the data, we plotted different predictors against the target variable, i.e the number of people and tried to see if any patterns emerge. Two such plots are worth looking into.</a:t>
            </a:r>
            <a:endParaRPr/>
          </a:p>
          <a:p>
            <a:pPr indent="0" lvl="0" marL="0" rtl="0" algn="l">
              <a:spcBef>
                <a:spcPts val="0"/>
              </a:spcBef>
              <a:spcAft>
                <a:spcPts val="0"/>
              </a:spcAft>
              <a:buNone/>
            </a:pPr>
            <a:r>
              <a:rPr lang="de-CH"/>
              <a:t>First one is the the plot between hour of the day vs avg. number of people at gym. We can see that the number people going to the gym are low from 12 midnight till early morning 6 am. The </a:t>
            </a:r>
            <a:r>
              <a:rPr lang="de-CH"/>
              <a:t>number</a:t>
            </a:r>
            <a:r>
              <a:rPr lang="de-CH"/>
              <a:t> increases as the day progresses and then starts to decline after 10 pm.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f94d67e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94d67e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The 2nd plot the average no of people at gym in a given month. As expected, the number is low during summer break and high at the start of fall semester.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6bb2989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6bb2989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Before we </a:t>
            </a:r>
            <a:r>
              <a:rPr lang="de-CH"/>
              <a:t>start</a:t>
            </a:r>
            <a:r>
              <a:rPr lang="de-CH"/>
              <a:t> our modelling, we’ll consider a Simple mean model which predicts the average no of people of the training data. This is just to give us a baseline.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f6bb2989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6bb2989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Here we can see the best 6 predictors for this dataset. Decrease in people for public holiday, and if it’s a saturday, and increase if it’s the start of the semester, if it’s monday, and for both 1 day lag and 1 week lag.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f79e6318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79e6318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MLR has RMSE of 1.71! That’s really good but unfortunately MLR does not provide accurate response values. Since it has bounds of (-inf,inf), it is predicting negative response values and we cannot have negative number of people at the gym. This plot shows that this one area (bottom left of plot) has negative predicted values when they should be at or greater than zero.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f79e6318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79e6318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We account for MLR predicting negative response values by performing NB regression on the best subset. We see the RMSE increases to 4.9 but it is still fairly low and the model predicts accurate response values.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C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11708" y="648700"/>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Crowdedness at Campus Gym</a:t>
            </a:r>
            <a:endParaRPr/>
          </a:p>
        </p:txBody>
      </p:sp>
      <p:sp>
        <p:nvSpPr>
          <p:cNvPr id="73" name="Google Shape;73;p13"/>
          <p:cNvSpPr txBox="1"/>
          <p:nvPr>
            <p:ph idx="1" type="subTitle"/>
          </p:nvPr>
        </p:nvSpPr>
        <p:spPr>
          <a:xfrm>
            <a:off x="1705950" y="3021850"/>
            <a:ext cx="57321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sz="1800"/>
              <a:t>Jeremy Friedman, </a:t>
            </a:r>
            <a:r>
              <a:rPr lang="de-CH" sz="1800"/>
              <a:t>Katie Grant, Hannah Li, </a:t>
            </a:r>
            <a:endParaRPr sz="1800"/>
          </a:p>
          <a:p>
            <a:pPr indent="0" lvl="0" marL="0" rtl="0" algn="l">
              <a:spcBef>
                <a:spcPts val="0"/>
              </a:spcBef>
              <a:spcAft>
                <a:spcPts val="0"/>
              </a:spcAft>
              <a:buNone/>
            </a:pPr>
            <a:r>
              <a:rPr lang="de-CH" sz="1800"/>
              <a:t>Nithin Saseendran, </a:t>
            </a:r>
            <a:r>
              <a:rPr lang="de-CH" sz="1800"/>
              <a:t>Sijo Valayakkad Manikandan</a:t>
            </a:r>
            <a:r>
              <a:rPr lang="de-CH"/>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5488050" y="1921425"/>
            <a:ext cx="2848500" cy="16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CH"/>
              <a:t>44 Terminal Nodes</a:t>
            </a:r>
            <a:endParaRPr/>
          </a:p>
          <a:p>
            <a:pPr indent="0" lvl="0" marL="0" rtl="0" algn="ctr">
              <a:spcBef>
                <a:spcPts val="1600"/>
              </a:spcBef>
              <a:spcAft>
                <a:spcPts val="1600"/>
              </a:spcAft>
              <a:buNone/>
            </a:pPr>
            <a:r>
              <a:rPr lang="de-CH"/>
              <a:t>All 10  Variables Used</a:t>
            </a:r>
            <a:endParaRPr/>
          </a:p>
        </p:txBody>
      </p:sp>
      <p:sp>
        <p:nvSpPr>
          <p:cNvPr id="138" name="Google Shape;138;p22"/>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Decision Tree</a:t>
            </a:r>
            <a:endParaRPr/>
          </a:p>
        </p:txBody>
      </p:sp>
      <p:sp>
        <p:nvSpPr>
          <p:cNvPr id="139" name="Google Shape;139;p22"/>
          <p:cNvSpPr txBox="1"/>
          <p:nvPr/>
        </p:nvSpPr>
        <p:spPr>
          <a:xfrm>
            <a:off x="5847450" y="3254850"/>
            <a:ext cx="2129700" cy="482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de-CH" sz="1800">
                <a:solidFill>
                  <a:schemeClr val="dk2"/>
                </a:solidFill>
                <a:latin typeface="Lato"/>
                <a:ea typeface="Lato"/>
                <a:cs typeface="Lato"/>
                <a:sym typeface="Lato"/>
              </a:rPr>
              <a:t>Test RMSE = 11.92</a:t>
            </a:r>
            <a:endParaRPr/>
          </a:p>
        </p:txBody>
      </p:sp>
      <p:pic>
        <p:nvPicPr>
          <p:cNvPr id="140" name="Google Shape;140;p22"/>
          <p:cNvPicPr preferRelativeResize="0"/>
          <p:nvPr/>
        </p:nvPicPr>
        <p:blipFill>
          <a:blip r:embed="rId3">
            <a:alphaModFix/>
          </a:blip>
          <a:stretch>
            <a:fillRect/>
          </a:stretch>
        </p:blipFill>
        <p:spPr>
          <a:xfrm>
            <a:off x="622850" y="1159425"/>
            <a:ext cx="4487325" cy="337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5278175" y="2187900"/>
            <a:ext cx="34437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CH"/>
              <a:t>Cross validation using the</a:t>
            </a:r>
            <a:endParaRPr/>
          </a:p>
          <a:p>
            <a:pPr indent="0" lvl="0" marL="0" rtl="0" algn="ctr">
              <a:spcBef>
                <a:spcPts val="0"/>
              </a:spcBef>
              <a:spcAft>
                <a:spcPts val="0"/>
              </a:spcAft>
              <a:buNone/>
            </a:pPr>
            <a:r>
              <a:rPr lang="de-CH"/>
              <a:t>1 SE rule selects</a:t>
            </a:r>
            <a:endParaRPr/>
          </a:p>
          <a:p>
            <a:pPr indent="0" lvl="0" marL="0" rtl="0" algn="ctr">
              <a:spcBef>
                <a:spcPts val="0"/>
              </a:spcBef>
              <a:spcAft>
                <a:spcPts val="0"/>
              </a:spcAft>
              <a:buNone/>
            </a:pPr>
            <a:r>
              <a:rPr b="1" lang="de-CH"/>
              <a:t>42</a:t>
            </a:r>
            <a:r>
              <a:rPr b="1" lang="de-CH"/>
              <a:t> terminal nodes.</a:t>
            </a:r>
            <a:endParaRPr b="1"/>
          </a:p>
        </p:txBody>
      </p:sp>
      <p:sp>
        <p:nvSpPr>
          <p:cNvPr id="146" name="Google Shape;146;p23"/>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Decision Tree</a:t>
            </a:r>
            <a:endParaRPr/>
          </a:p>
        </p:txBody>
      </p:sp>
      <p:pic>
        <p:nvPicPr>
          <p:cNvPr id="147" name="Google Shape;147;p23"/>
          <p:cNvPicPr preferRelativeResize="0"/>
          <p:nvPr/>
        </p:nvPicPr>
        <p:blipFill rotWithShape="1">
          <a:blip r:embed="rId3">
            <a:alphaModFix/>
          </a:blip>
          <a:srcRect b="3437" l="0" r="0" t="0"/>
          <a:stretch/>
        </p:blipFill>
        <p:spPr>
          <a:xfrm>
            <a:off x="518000" y="1154500"/>
            <a:ext cx="4816275" cy="350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Decision Tree - Pruned</a:t>
            </a:r>
            <a:endParaRPr/>
          </a:p>
        </p:txBody>
      </p:sp>
      <p:sp>
        <p:nvSpPr>
          <p:cNvPr id="153" name="Google Shape;153;p24"/>
          <p:cNvSpPr txBox="1"/>
          <p:nvPr/>
        </p:nvSpPr>
        <p:spPr>
          <a:xfrm>
            <a:off x="5847450" y="3102450"/>
            <a:ext cx="2129700" cy="482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de-CH" sz="1800">
                <a:solidFill>
                  <a:schemeClr val="dk2"/>
                </a:solidFill>
                <a:latin typeface="Lato"/>
                <a:ea typeface="Lato"/>
                <a:cs typeface="Lato"/>
                <a:sym typeface="Lato"/>
              </a:rPr>
              <a:t>Test RMSE = 12.10</a:t>
            </a:r>
            <a:endParaRPr/>
          </a:p>
        </p:txBody>
      </p:sp>
      <p:pic>
        <p:nvPicPr>
          <p:cNvPr id="154" name="Google Shape;154;p24"/>
          <p:cNvPicPr preferRelativeResize="0"/>
          <p:nvPr/>
        </p:nvPicPr>
        <p:blipFill>
          <a:blip r:embed="rId3">
            <a:alphaModFix/>
          </a:blip>
          <a:stretch>
            <a:fillRect/>
          </a:stretch>
        </p:blipFill>
        <p:spPr>
          <a:xfrm>
            <a:off x="583400" y="1135150"/>
            <a:ext cx="4650500" cy="3502499"/>
          </a:xfrm>
          <a:prstGeom prst="rect">
            <a:avLst/>
          </a:prstGeom>
          <a:noFill/>
          <a:ln>
            <a:noFill/>
          </a:ln>
        </p:spPr>
      </p:pic>
      <p:sp>
        <p:nvSpPr>
          <p:cNvPr id="155" name="Google Shape;155;p24"/>
          <p:cNvSpPr txBox="1"/>
          <p:nvPr>
            <p:ph idx="1" type="body"/>
          </p:nvPr>
        </p:nvSpPr>
        <p:spPr>
          <a:xfrm>
            <a:off x="5488050" y="1769025"/>
            <a:ext cx="2848500" cy="16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CH"/>
              <a:t>42 Terminal Nodes</a:t>
            </a:r>
            <a:endParaRPr/>
          </a:p>
          <a:p>
            <a:pPr indent="0" lvl="0" marL="0" rtl="0" algn="ctr">
              <a:spcBef>
                <a:spcPts val="1600"/>
              </a:spcBef>
              <a:spcAft>
                <a:spcPts val="1600"/>
              </a:spcAft>
              <a:buNone/>
            </a:pPr>
            <a:r>
              <a:rPr lang="de-CH"/>
              <a:t>All 10  Variables Used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KNN</a:t>
            </a:r>
            <a:endParaRPr/>
          </a:p>
        </p:txBody>
      </p:sp>
      <p:sp>
        <p:nvSpPr>
          <p:cNvPr id="161" name="Google Shape;161;p25"/>
          <p:cNvSpPr txBox="1"/>
          <p:nvPr>
            <p:ph idx="1" type="body"/>
          </p:nvPr>
        </p:nvSpPr>
        <p:spPr>
          <a:xfrm>
            <a:off x="412400" y="1290975"/>
            <a:ext cx="8179500" cy="3002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de-CH" sz="2000"/>
              <a:t>Obtained </a:t>
            </a:r>
            <a:r>
              <a:rPr lang="de-CH" sz="2000"/>
              <a:t>RMSE = 22 for n=500. </a:t>
            </a:r>
            <a:endParaRPr sz="2000"/>
          </a:p>
          <a:p>
            <a:pPr indent="-355600" lvl="0" marL="457200" rtl="0" algn="just">
              <a:spcBef>
                <a:spcPts val="1000"/>
              </a:spcBef>
              <a:spcAft>
                <a:spcPts val="0"/>
              </a:spcAft>
              <a:buSzPts val="2000"/>
              <a:buChar char="●"/>
            </a:pPr>
            <a:r>
              <a:rPr lang="de-CH" sz="2000"/>
              <a:t>Different values of ‘n’ yielded similar results. RMSE values ranged from 22 to 26.</a:t>
            </a:r>
            <a:endParaRPr sz="2000"/>
          </a:p>
          <a:p>
            <a:pPr indent="-355600" lvl="0" marL="457200" rtl="0" algn="just">
              <a:spcBef>
                <a:spcPts val="1000"/>
              </a:spcBef>
              <a:spcAft>
                <a:spcPts val="0"/>
              </a:spcAft>
              <a:buSzPts val="2000"/>
              <a:buChar char="●"/>
            </a:pPr>
            <a:r>
              <a:rPr lang="de-CH" sz="2000"/>
              <a:t>KNN fails to model the dataset accurately and performs worse than a multiple linear regression model and simple mean model.</a:t>
            </a:r>
            <a:endParaRPr sz="2000"/>
          </a:p>
          <a:p>
            <a:pPr indent="-355600" lvl="0" marL="457200" rtl="0" algn="just">
              <a:spcBef>
                <a:spcPts val="1000"/>
              </a:spcBef>
              <a:spcAft>
                <a:spcPts val="1000"/>
              </a:spcAft>
              <a:buSzPts val="2000"/>
              <a:buChar char="●"/>
            </a:pPr>
            <a:r>
              <a:rPr lang="de-CH" sz="2000"/>
              <a:t>Plotted test data output variable with the predicted ‘y’ value to observe where the model is failing.</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12350" y="50220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KNN</a:t>
            </a:r>
            <a:endParaRPr/>
          </a:p>
        </p:txBody>
      </p:sp>
      <p:sp>
        <p:nvSpPr>
          <p:cNvPr id="167" name="Google Shape;167;p26"/>
          <p:cNvSpPr txBox="1"/>
          <p:nvPr>
            <p:ph idx="1" type="body"/>
          </p:nvPr>
        </p:nvSpPr>
        <p:spPr>
          <a:xfrm>
            <a:off x="6089550" y="1571250"/>
            <a:ext cx="2642100" cy="2001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0" lvl="0" marL="0" rtl="0" algn="l">
              <a:spcBef>
                <a:spcPts val="1600"/>
              </a:spcBef>
              <a:spcAft>
                <a:spcPts val="1600"/>
              </a:spcAft>
              <a:buNone/>
            </a:pPr>
            <a:r>
              <a:rPr lang="de-CH" sz="2000"/>
              <a:t>Predicted ‘y’ values vs the actual test values</a:t>
            </a:r>
            <a:endParaRPr sz="2000"/>
          </a:p>
        </p:txBody>
      </p:sp>
      <p:pic>
        <p:nvPicPr>
          <p:cNvPr id="168" name="Google Shape;168;p26"/>
          <p:cNvPicPr preferRelativeResize="0"/>
          <p:nvPr/>
        </p:nvPicPr>
        <p:blipFill>
          <a:blip r:embed="rId3">
            <a:alphaModFix/>
          </a:blip>
          <a:stretch>
            <a:fillRect/>
          </a:stretch>
        </p:blipFill>
        <p:spPr>
          <a:xfrm>
            <a:off x="152400" y="1213800"/>
            <a:ext cx="5758423" cy="34845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440078" y="1272188"/>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800" u="sng"/>
              <a:t>Most Important Variables</a:t>
            </a:r>
            <a:endParaRPr b="1" sz="1800" u="sng"/>
          </a:p>
          <a:p>
            <a:pPr indent="-342900" lvl="0" marL="457200" rtl="0" algn="l">
              <a:spcBef>
                <a:spcPts val="0"/>
              </a:spcBef>
              <a:spcAft>
                <a:spcPts val="0"/>
              </a:spcAft>
              <a:buSzPts val="1800"/>
              <a:buChar char="●"/>
            </a:pPr>
            <a:r>
              <a:rPr lang="de-CH" sz="1800"/>
              <a:t>1 Day L</a:t>
            </a:r>
            <a:r>
              <a:rPr lang="de-CH" sz="1800"/>
              <a:t>ag</a:t>
            </a:r>
            <a:endParaRPr sz="1800"/>
          </a:p>
          <a:p>
            <a:pPr indent="-342900" lvl="0" marL="457200" rtl="0" algn="l">
              <a:spcBef>
                <a:spcPts val="0"/>
              </a:spcBef>
              <a:spcAft>
                <a:spcPts val="0"/>
              </a:spcAft>
              <a:buSzPts val="1800"/>
              <a:buChar char="●"/>
            </a:pPr>
            <a:r>
              <a:rPr lang="de-CH" sz="1800"/>
              <a:t>1 Week Lag</a:t>
            </a:r>
            <a:endParaRPr sz="1800"/>
          </a:p>
          <a:p>
            <a:pPr indent="-342900" lvl="0" marL="457200" rtl="0" algn="l">
              <a:spcBef>
                <a:spcPts val="0"/>
              </a:spcBef>
              <a:spcAft>
                <a:spcPts val="0"/>
              </a:spcAft>
              <a:buSzPts val="1800"/>
              <a:buChar char="●"/>
            </a:pPr>
            <a:r>
              <a:rPr lang="de-CH" sz="1800"/>
              <a:t>Hour of Day</a:t>
            </a:r>
            <a:endParaRPr sz="1800"/>
          </a:p>
          <a:p>
            <a:pPr indent="0" lvl="0" marL="0" rtl="0" algn="l">
              <a:spcBef>
                <a:spcPts val="1600"/>
              </a:spcBef>
              <a:spcAft>
                <a:spcPts val="0"/>
              </a:spcAft>
              <a:buNone/>
            </a:pPr>
            <a:r>
              <a:rPr b="1" lang="de-CH" sz="1800" u="sng"/>
              <a:t>Test RMSE</a:t>
            </a:r>
            <a:endParaRPr b="1" sz="1800" u="sng"/>
          </a:p>
          <a:p>
            <a:pPr indent="-342900" lvl="0" marL="457200" rtl="0" algn="l">
              <a:spcBef>
                <a:spcPts val="0"/>
              </a:spcBef>
              <a:spcAft>
                <a:spcPts val="0"/>
              </a:spcAft>
              <a:buSzPts val="1800"/>
              <a:buChar char="●"/>
            </a:pPr>
            <a:r>
              <a:rPr lang="de-CH" sz="1800"/>
              <a:t>For 100 trees:     14.14</a:t>
            </a:r>
            <a:endParaRPr sz="1800"/>
          </a:p>
          <a:p>
            <a:pPr indent="-342900" lvl="0" marL="457200" rtl="0" algn="l">
              <a:spcBef>
                <a:spcPts val="0"/>
              </a:spcBef>
              <a:spcAft>
                <a:spcPts val="0"/>
              </a:spcAft>
              <a:buSzPts val="1800"/>
              <a:buChar char="●"/>
            </a:pPr>
            <a:r>
              <a:rPr lang="de-CH" sz="1800"/>
              <a:t>For 500 trees:     13.57</a:t>
            </a:r>
            <a:endParaRPr sz="1800"/>
          </a:p>
          <a:p>
            <a:pPr indent="-342900" lvl="0" marL="457200" rtl="0" algn="l">
              <a:spcBef>
                <a:spcPts val="0"/>
              </a:spcBef>
              <a:spcAft>
                <a:spcPts val="0"/>
              </a:spcAft>
              <a:buSzPts val="1800"/>
              <a:buChar char="●"/>
            </a:pPr>
            <a:r>
              <a:rPr lang="de-CH" sz="1800"/>
              <a:t>For 1000 trees:  13.39</a:t>
            </a:r>
            <a:endParaRPr sz="1800"/>
          </a:p>
          <a:p>
            <a:pPr indent="-342900" lvl="0" marL="457200" rtl="0" algn="l">
              <a:spcBef>
                <a:spcPts val="0"/>
              </a:spcBef>
              <a:spcAft>
                <a:spcPts val="0"/>
              </a:spcAft>
              <a:buSzPts val="1800"/>
              <a:buChar char="●"/>
            </a:pPr>
            <a:r>
              <a:rPr lang="de-CH" sz="1800"/>
              <a:t>For 5000 trees:  </a:t>
            </a:r>
            <a:r>
              <a:rPr lang="de-CH" sz="1800"/>
              <a:t>13.51</a:t>
            </a:r>
            <a:endParaRPr sz="1800"/>
          </a:p>
        </p:txBody>
      </p:sp>
      <p:pic>
        <p:nvPicPr>
          <p:cNvPr id="174" name="Google Shape;174;p27"/>
          <p:cNvPicPr preferRelativeResize="0"/>
          <p:nvPr/>
        </p:nvPicPr>
        <p:blipFill>
          <a:blip r:embed="rId3">
            <a:alphaModFix/>
          </a:blip>
          <a:stretch>
            <a:fillRect/>
          </a:stretch>
        </p:blipFill>
        <p:spPr>
          <a:xfrm>
            <a:off x="3615700" y="1348400"/>
            <a:ext cx="5030076" cy="3104275"/>
          </a:xfrm>
          <a:prstGeom prst="rect">
            <a:avLst/>
          </a:prstGeom>
          <a:noFill/>
          <a:ln>
            <a:noFill/>
          </a:ln>
        </p:spPr>
      </p:pic>
      <p:sp>
        <p:nvSpPr>
          <p:cNvPr id="175" name="Google Shape;175;p27"/>
          <p:cNvSpPr txBox="1"/>
          <p:nvPr>
            <p:ph type="title"/>
          </p:nvPr>
        </p:nvSpPr>
        <p:spPr>
          <a:xfrm>
            <a:off x="404575" y="5571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Random Forest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04575" y="5571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Random Forest</a:t>
            </a:r>
            <a:endParaRPr/>
          </a:p>
        </p:txBody>
      </p:sp>
      <p:sp>
        <p:nvSpPr>
          <p:cNvPr id="181" name="Google Shape;181;p28"/>
          <p:cNvSpPr txBox="1"/>
          <p:nvPr>
            <p:ph idx="1" type="body"/>
          </p:nvPr>
        </p:nvSpPr>
        <p:spPr>
          <a:xfrm>
            <a:off x="344400" y="1374075"/>
            <a:ext cx="32439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sz="1800"/>
              <a:t>Model tends to overestimate the actual number of </a:t>
            </a:r>
            <a:r>
              <a:rPr lang="de-CH" sz="1800"/>
              <a:t>gym goers</a:t>
            </a:r>
            <a:endParaRPr sz="1800"/>
          </a:p>
          <a:p>
            <a:pPr indent="-342900" lvl="0" marL="457200" rtl="0" algn="l">
              <a:spcBef>
                <a:spcPts val="1000"/>
              </a:spcBef>
              <a:spcAft>
                <a:spcPts val="1000"/>
              </a:spcAft>
              <a:buSzPts val="1800"/>
              <a:buChar char="●"/>
            </a:pPr>
            <a:r>
              <a:rPr lang="de-CH" sz="1800"/>
              <a:t>High predictions made even when no one is at the gym</a:t>
            </a:r>
            <a:endParaRPr sz="1800"/>
          </a:p>
        </p:txBody>
      </p:sp>
      <p:pic>
        <p:nvPicPr>
          <p:cNvPr id="182" name="Google Shape;182;p28"/>
          <p:cNvPicPr preferRelativeResize="0"/>
          <p:nvPr/>
        </p:nvPicPr>
        <p:blipFill>
          <a:blip r:embed="rId3">
            <a:alphaModFix/>
          </a:blip>
          <a:stretch>
            <a:fillRect/>
          </a:stretch>
        </p:blipFill>
        <p:spPr>
          <a:xfrm>
            <a:off x="3664500" y="1192575"/>
            <a:ext cx="5133676" cy="31682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Boosting</a:t>
            </a:r>
            <a:endParaRPr/>
          </a:p>
        </p:txBody>
      </p:sp>
      <p:sp>
        <p:nvSpPr>
          <p:cNvPr id="188" name="Google Shape;188;p29"/>
          <p:cNvSpPr txBox="1"/>
          <p:nvPr>
            <p:ph idx="1" type="body"/>
          </p:nvPr>
        </p:nvSpPr>
        <p:spPr>
          <a:xfrm>
            <a:off x="260000" y="1367175"/>
            <a:ext cx="36171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Different values of shrinkage, depth and number of trees </a:t>
            </a:r>
            <a:endParaRPr/>
          </a:p>
          <a:p>
            <a:pPr indent="-342900" lvl="0" marL="457200" rtl="0" algn="l">
              <a:spcBef>
                <a:spcPts val="1000"/>
              </a:spcBef>
              <a:spcAft>
                <a:spcPts val="0"/>
              </a:spcAft>
              <a:buSzPts val="1800"/>
              <a:buChar char="●"/>
            </a:pPr>
            <a:r>
              <a:rPr lang="de-CH"/>
              <a:t>Shrinkage: 0.100</a:t>
            </a:r>
            <a:endParaRPr/>
          </a:p>
          <a:p>
            <a:pPr indent="-342900" lvl="0" marL="457200" rtl="0" algn="l">
              <a:spcBef>
                <a:spcPts val="1000"/>
              </a:spcBef>
              <a:spcAft>
                <a:spcPts val="0"/>
              </a:spcAft>
              <a:buSzPts val="1800"/>
              <a:buChar char="●"/>
            </a:pPr>
            <a:r>
              <a:rPr lang="de-CH"/>
              <a:t>Int. Depth: 7</a:t>
            </a:r>
            <a:endParaRPr/>
          </a:p>
          <a:p>
            <a:pPr indent="-342900" lvl="0" marL="457200" rtl="0" algn="l">
              <a:spcBef>
                <a:spcPts val="1000"/>
              </a:spcBef>
              <a:spcAft>
                <a:spcPts val="0"/>
              </a:spcAft>
              <a:buSzPts val="1800"/>
              <a:buChar char="●"/>
            </a:pPr>
            <a:r>
              <a:rPr lang="de-CH"/>
              <a:t>Optimal Trees: 77</a:t>
            </a:r>
            <a:endParaRPr/>
          </a:p>
          <a:p>
            <a:pPr indent="-342900" lvl="0" marL="457200" rtl="0" algn="l">
              <a:spcBef>
                <a:spcPts val="1000"/>
              </a:spcBef>
              <a:spcAft>
                <a:spcPts val="1000"/>
              </a:spcAft>
              <a:buSzPts val="1800"/>
              <a:buChar char="●"/>
            </a:pPr>
            <a:r>
              <a:rPr lang="de-CH"/>
              <a:t>Min RMSE: 8.13 on validation dataset</a:t>
            </a:r>
            <a:endParaRPr/>
          </a:p>
        </p:txBody>
      </p:sp>
      <p:pic>
        <p:nvPicPr>
          <p:cNvPr id="189" name="Google Shape;189;p29"/>
          <p:cNvPicPr preferRelativeResize="0"/>
          <p:nvPr/>
        </p:nvPicPr>
        <p:blipFill>
          <a:blip r:embed="rId3">
            <a:alphaModFix/>
          </a:blip>
          <a:stretch>
            <a:fillRect/>
          </a:stretch>
        </p:blipFill>
        <p:spPr>
          <a:xfrm>
            <a:off x="4040603" y="1516150"/>
            <a:ext cx="4646196" cy="2120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Boosting</a:t>
            </a:r>
            <a:endParaRPr/>
          </a:p>
        </p:txBody>
      </p:sp>
      <p:pic>
        <p:nvPicPr>
          <p:cNvPr id="195" name="Google Shape;195;p30"/>
          <p:cNvPicPr preferRelativeResize="0"/>
          <p:nvPr/>
        </p:nvPicPr>
        <p:blipFill>
          <a:blip r:embed="rId3">
            <a:alphaModFix/>
          </a:blip>
          <a:stretch>
            <a:fillRect/>
          </a:stretch>
        </p:blipFill>
        <p:spPr>
          <a:xfrm>
            <a:off x="3133225" y="1117438"/>
            <a:ext cx="5664850" cy="3217375"/>
          </a:xfrm>
          <a:prstGeom prst="rect">
            <a:avLst/>
          </a:prstGeom>
          <a:noFill/>
          <a:ln>
            <a:noFill/>
          </a:ln>
        </p:spPr>
      </p:pic>
      <p:sp>
        <p:nvSpPr>
          <p:cNvPr id="196" name="Google Shape;196;p30"/>
          <p:cNvSpPr txBox="1"/>
          <p:nvPr/>
        </p:nvSpPr>
        <p:spPr>
          <a:xfrm>
            <a:off x="656925" y="1607350"/>
            <a:ext cx="1719000" cy="20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7" name="Google Shape;197;p30"/>
          <p:cNvSpPr txBox="1"/>
          <p:nvPr/>
        </p:nvSpPr>
        <p:spPr>
          <a:xfrm>
            <a:off x="250175" y="1260650"/>
            <a:ext cx="3139800" cy="307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de-CH" sz="1800">
                <a:latin typeface="Lato"/>
                <a:ea typeface="Lato"/>
                <a:cs typeface="Lato"/>
                <a:sym typeface="Lato"/>
              </a:rPr>
              <a:t>Using selected parameters </a:t>
            </a:r>
            <a:endParaRPr sz="1800">
              <a:latin typeface="Lato"/>
              <a:ea typeface="Lato"/>
              <a:cs typeface="Lato"/>
              <a:sym typeface="Lato"/>
            </a:endParaRPr>
          </a:p>
          <a:p>
            <a:pPr indent="-342900" lvl="0" marL="457200" rtl="0" algn="l">
              <a:spcBef>
                <a:spcPts val="1000"/>
              </a:spcBef>
              <a:spcAft>
                <a:spcPts val="0"/>
              </a:spcAft>
              <a:buSzPts val="1800"/>
              <a:buFont typeface="Lato"/>
              <a:buChar char="●"/>
            </a:pPr>
            <a:r>
              <a:rPr lang="de-CH" sz="1800">
                <a:latin typeface="Lato"/>
                <a:ea typeface="Lato"/>
                <a:cs typeface="Lato"/>
                <a:sym typeface="Lato"/>
              </a:rPr>
              <a:t>Ran one more iteration using only top 5 variables </a:t>
            </a:r>
            <a:endParaRPr sz="1800">
              <a:latin typeface="Lato"/>
              <a:ea typeface="Lato"/>
              <a:cs typeface="Lato"/>
              <a:sym typeface="Lato"/>
            </a:endParaRPr>
          </a:p>
          <a:p>
            <a:pPr indent="-342900" lvl="0" marL="457200" rtl="0" algn="l">
              <a:spcBef>
                <a:spcPts val="1000"/>
              </a:spcBef>
              <a:spcAft>
                <a:spcPts val="0"/>
              </a:spcAft>
              <a:buSzPts val="1800"/>
              <a:buFont typeface="Lato"/>
              <a:buChar char="●"/>
            </a:pPr>
            <a:r>
              <a:rPr lang="de-CH" sz="1800">
                <a:latin typeface="Lato"/>
                <a:ea typeface="Lato"/>
                <a:cs typeface="Lato"/>
                <a:sym typeface="Lato"/>
              </a:rPr>
              <a:t>RMSE: 12.36 using top 5 variables</a:t>
            </a:r>
            <a:endParaRPr sz="1800">
              <a:latin typeface="Lato"/>
              <a:ea typeface="Lato"/>
              <a:cs typeface="Lato"/>
              <a:sym typeface="Lato"/>
            </a:endParaRPr>
          </a:p>
          <a:p>
            <a:pPr indent="-342900" lvl="0" marL="457200" rtl="0" algn="l">
              <a:spcBef>
                <a:spcPts val="1000"/>
              </a:spcBef>
              <a:spcAft>
                <a:spcPts val="1000"/>
              </a:spcAft>
              <a:buSzPts val="1800"/>
              <a:buFont typeface="Lato"/>
              <a:buChar char="●"/>
            </a:pPr>
            <a:r>
              <a:rPr lang="de-CH" sz="1800">
                <a:latin typeface="Lato"/>
                <a:ea typeface="Lato"/>
                <a:cs typeface="Lato"/>
                <a:sym typeface="Lato"/>
              </a:rPr>
              <a:t>RMSE: 6.44  using all variables</a:t>
            </a:r>
            <a:r>
              <a:rPr lang="de-CH">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Boosting</a:t>
            </a:r>
            <a:endParaRPr/>
          </a:p>
        </p:txBody>
      </p:sp>
      <p:pic>
        <p:nvPicPr>
          <p:cNvPr id="203" name="Google Shape;203;p31"/>
          <p:cNvPicPr preferRelativeResize="0"/>
          <p:nvPr/>
        </p:nvPicPr>
        <p:blipFill>
          <a:blip r:embed="rId3">
            <a:alphaModFix/>
          </a:blip>
          <a:stretch>
            <a:fillRect/>
          </a:stretch>
        </p:blipFill>
        <p:spPr>
          <a:xfrm>
            <a:off x="3881373" y="1339425"/>
            <a:ext cx="4840499" cy="2661600"/>
          </a:xfrm>
          <a:prstGeom prst="rect">
            <a:avLst/>
          </a:prstGeom>
          <a:noFill/>
          <a:ln>
            <a:noFill/>
          </a:ln>
        </p:spPr>
      </p:pic>
      <p:sp>
        <p:nvSpPr>
          <p:cNvPr id="204" name="Google Shape;204;p31"/>
          <p:cNvSpPr txBox="1"/>
          <p:nvPr/>
        </p:nvSpPr>
        <p:spPr>
          <a:xfrm>
            <a:off x="294850" y="1503200"/>
            <a:ext cx="3155400" cy="266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de-CH" sz="1800">
                <a:latin typeface="Lato"/>
                <a:ea typeface="Lato"/>
                <a:cs typeface="Lato"/>
                <a:sym typeface="Lato"/>
              </a:rPr>
              <a:t>Predicting high numbers even when no one is at the gym</a:t>
            </a:r>
            <a:endParaRPr sz="1800">
              <a:latin typeface="Lato"/>
              <a:ea typeface="Lato"/>
              <a:cs typeface="Lato"/>
              <a:sym typeface="Lato"/>
            </a:endParaRPr>
          </a:p>
          <a:p>
            <a:pPr indent="-342900" lvl="0" marL="457200" rtl="0" algn="l">
              <a:spcBef>
                <a:spcPts val="1000"/>
              </a:spcBef>
              <a:spcAft>
                <a:spcPts val="1000"/>
              </a:spcAft>
              <a:buSzPts val="1800"/>
              <a:buFont typeface="Lato"/>
              <a:buChar char="●"/>
            </a:pPr>
            <a:r>
              <a:rPr lang="de-CH" sz="1800">
                <a:latin typeface="Lato"/>
                <a:ea typeface="Lato"/>
                <a:cs typeface="Lato"/>
                <a:sym typeface="Lato"/>
              </a:rPr>
              <a:t>More features to get info of the special days where there are no people in the gym </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de-CH" sz="2400"/>
              <a:t>Can we predict the number of people at the campus gym?</a:t>
            </a:r>
            <a:endParaRPr sz="2400"/>
          </a:p>
        </p:txBody>
      </p:sp>
      <p:sp>
        <p:nvSpPr>
          <p:cNvPr id="79" name="Google Shape;79;p14"/>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4"/>
          <p:cNvSpPr txBox="1"/>
          <p:nvPr>
            <p:ph type="title"/>
          </p:nvPr>
        </p:nvSpPr>
        <p:spPr>
          <a:xfrm>
            <a:off x="4835400" y="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CH">
                <a:solidFill>
                  <a:srgbClr val="FFFFFF"/>
                </a:solidFill>
              </a:rPr>
              <a:t>Problem</a:t>
            </a:r>
            <a:endParaRPr>
              <a:solidFill>
                <a:srgbClr val="FFFFFF"/>
              </a:solidFill>
            </a:endParaRPr>
          </a:p>
        </p:txBody>
      </p:sp>
      <p:pic>
        <p:nvPicPr>
          <p:cNvPr id="81" name="Google Shape;81;p14"/>
          <p:cNvPicPr preferRelativeResize="0"/>
          <p:nvPr/>
        </p:nvPicPr>
        <p:blipFill rotWithShape="1">
          <a:blip r:embed="rId3">
            <a:alphaModFix/>
          </a:blip>
          <a:srcRect b="0" l="32035" r="8606" t="0"/>
          <a:stretch/>
        </p:blipFill>
        <p:spPr>
          <a:xfrm>
            <a:off x="0" y="0"/>
            <a:ext cx="4572000"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2"/>
          <p:cNvPicPr preferRelativeResize="0"/>
          <p:nvPr/>
        </p:nvPicPr>
        <p:blipFill rotWithShape="1">
          <a:blip r:embed="rId3">
            <a:alphaModFix/>
          </a:blip>
          <a:srcRect b="0" l="3762" r="0" t="0"/>
          <a:stretch/>
        </p:blipFill>
        <p:spPr>
          <a:xfrm>
            <a:off x="3378250" y="513900"/>
            <a:ext cx="5343625" cy="4177525"/>
          </a:xfrm>
          <a:prstGeom prst="rect">
            <a:avLst/>
          </a:prstGeom>
          <a:noFill/>
          <a:ln>
            <a:noFill/>
          </a:ln>
        </p:spPr>
      </p:pic>
      <p:sp>
        <p:nvSpPr>
          <p:cNvPr id="210" name="Google Shape;210;p32"/>
          <p:cNvSpPr txBox="1"/>
          <p:nvPr>
            <p:ph type="title"/>
          </p:nvPr>
        </p:nvSpPr>
        <p:spPr>
          <a:xfrm>
            <a:off x="402575" y="4997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Model Comparison</a:t>
            </a:r>
            <a:endParaRPr/>
          </a:p>
        </p:txBody>
      </p:sp>
      <p:sp>
        <p:nvSpPr>
          <p:cNvPr id="211" name="Google Shape;211;p32"/>
          <p:cNvSpPr txBox="1"/>
          <p:nvPr>
            <p:ph idx="1" type="body"/>
          </p:nvPr>
        </p:nvSpPr>
        <p:spPr>
          <a:xfrm>
            <a:off x="402575" y="1524850"/>
            <a:ext cx="3303900" cy="27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Multiple Linear Regression </a:t>
            </a:r>
            <a:r>
              <a:rPr lang="de-CH"/>
              <a:t>produces the smallest RMSE, but predicts negative values.</a:t>
            </a:r>
            <a:endParaRPr/>
          </a:p>
          <a:p>
            <a:pPr indent="0" lvl="0" marL="0" rtl="0" algn="l">
              <a:spcBef>
                <a:spcPts val="1600"/>
              </a:spcBef>
              <a:spcAft>
                <a:spcPts val="1600"/>
              </a:spcAft>
              <a:buNone/>
            </a:pPr>
            <a:r>
              <a:rPr b="1" lang="de-CH"/>
              <a:t>Negative Binomial Regression </a:t>
            </a:r>
            <a:r>
              <a:rPr lang="de-CH"/>
              <a:t>produces the next smallest RMSE and predicts only non-negative values.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Final Recommendation</a:t>
            </a:r>
            <a:endParaRPr/>
          </a:p>
        </p:txBody>
      </p:sp>
      <p:sp>
        <p:nvSpPr>
          <p:cNvPr id="217" name="Google Shape;217;p33"/>
          <p:cNvSpPr txBox="1"/>
          <p:nvPr>
            <p:ph idx="1" type="body"/>
          </p:nvPr>
        </p:nvSpPr>
        <p:spPr>
          <a:xfrm>
            <a:off x="412348" y="1330800"/>
            <a:ext cx="43029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Students can see when the gym is least busy</a:t>
            </a:r>
            <a:endParaRPr/>
          </a:p>
          <a:p>
            <a:pPr indent="-342900" lvl="0" marL="457200" rtl="0" algn="l">
              <a:spcBef>
                <a:spcPts val="1000"/>
              </a:spcBef>
              <a:spcAft>
                <a:spcPts val="0"/>
              </a:spcAft>
              <a:buSzPts val="1800"/>
              <a:buChar char="●"/>
            </a:pPr>
            <a:r>
              <a:rPr lang="de-CH"/>
              <a:t>The gym will know how many employees to have on hand</a:t>
            </a:r>
            <a:endParaRPr/>
          </a:p>
          <a:p>
            <a:pPr indent="-342900" lvl="0" marL="457200" rtl="0" algn="l">
              <a:spcBef>
                <a:spcPts val="1000"/>
              </a:spcBef>
              <a:spcAft>
                <a:spcPts val="0"/>
              </a:spcAft>
              <a:buSzPts val="1800"/>
              <a:buChar char="●"/>
            </a:pPr>
            <a:r>
              <a:rPr lang="de-CH"/>
              <a:t>The gym can schedule workout classes </a:t>
            </a:r>
            <a:r>
              <a:rPr lang="de-CH"/>
              <a:t>appropriately</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pic>
        <p:nvPicPr>
          <p:cNvPr id="218" name="Google Shape;218;p33"/>
          <p:cNvPicPr preferRelativeResize="0"/>
          <p:nvPr/>
        </p:nvPicPr>
        <p:blipFill>
          <a:blip r:embed="rId3">
            <a:alphaModFix/>
          </a:blip>
          <a:stretch>
            <a:fillRect/>
          </a:stretch>
        </p:blipFill>
        <p:spPr>
          <a:xfrm>
            <a:off x="4823298" y="1133475"/>
            <a:ext cx="3590925" cy="333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Future Directions</a:t>
            </a:r>
            <a:endParaRPr/>
          </a:p>
        </p:txBody>
      </p:sp>
      <p:sp>
        <p:nvSpPr>
          <p:cNvPr id="224" name="Google Shape;224;p34"/>
          <p:cNvSpPr txBox="1"/>
          <p:nvPr>
            <p:ph idx="1" type="body"/>
          </p:nvPr>
        </p:nvSpPr>
        <p:spPr>
          <a:xfrm>
            <a:off x="412346" y="1303525"/>
            <a:ext cx="8319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Variables:</a:t>
            </a:r>
            <a:endParaRPr/>
          </a:p>
          <a:p>
            <a:pPr indent="-342900" lvl="0" marL="457200" rtl="0" algn="l">
              <a:spcBef>
                <a:spcPts val="1600"/>
              </a:spcBef>
              <a:spcAft>
                <a:spcPts val="0"/>
              </a:spcAft>
              <a:buSzPts val="1800"/>
              <a:buChar char="●"/>
            </a:pPr>
            <a:r>
              <a:rPr lang="de-CH"/>
              <a:t>Add gym closure days that are not public holidays</a:t>
            </a:r>
            <a:endParaRPr/>
          </a:p>
          <a:p>
            <a:pPr indent="-342900" lvl="0" marL="457200" rtl="0" algn="l">
              <a:spcBef>
                <a:spcPts val="1000"/>
              </a:spcBef>
              <a:spcAft>
                <a:spcPts val="0"/>
              </a:spcAft>
              <a:buSzPts val="1800"/>
              <a:buChar char="●"/>
            </a:pPr>
            <a:r>
              <a:rPr lang="de-CH"/>
              <a:t>If the gym has workout classes scheduled</a:t>
            </a:r>
            <a:endParaRPr/>
          </a:p>
          <a:p>
            <a:pPr indent="-342900" lvl="0" marL="457200" rtl="0" algn="l">
              <a:spcBef>
                <a:spcPts val="1000"/>
              </a:spcBef>
              <a:spcAft>
                <a:spcPts val="0"/>
              </a:spcAft>
              <a:buSzPts val="1800"/>
              <a:buChar char="●"/>
            </a:pPr>
            <a:r>
              <a:rPr lang="de-CH"/>
              <a:t>End of semester</a:t>
            </a:r>
            <a:endParaRPr/>
          </a:p>
          <a:p>
            <a:pPr indent="-342900" lvl="0" marL="457200" rtl="0" algn="l">
              <a:spcBef>
                <a:spcPts val="1000"/>
              </a:spcBef>
              <a:spcAft>
                <a:spcPts val="0"/>
              </a:spcAft>
              <a:buSzPts val="1800"/>
              <a:buChar char="●"/>
            </a:pPr>
            <a:r>
              <a:rPr lang="de-CH"/>
              <a:t>Final exam day</a:t>
            </a:r>
            <a:endParaRPr/>
          </a:p>
          <a:p>
            <a:pPr indent="-342900" lvl="0" marL="457200" rtl="0" algn="l">
              <a:spcBef>
                <a:spcPts val="1000"/>
              </a:spcBef>
              <a:spcAft>
                <a:spcPts val="1000"/>
              </a:spcAft>
              <a:buSzPts val="1800"/>
              <a:buChar char="●"/>
            </a:pPr>
            <a:r>
              <a:rPr lang="de-CH"/>
              <a:t>If there is a university-wide event that day (ex. Football game)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23600" y="180075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CH"/>
              <a:t>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Dataset</a:t>
            </a:r>
            <a:endParaRPr/>
          </a:p>
        </p:txBody>
      </p:sp>
      <p:sp>
        <p:nvSpPr>
          <p:cNvPr id="87" name="Google Shape;87;p15"/>
          <p:cNvSpPr txBox="1"/>
          <p:nvPr>
            <p:ph idx="1" type="body"/>
          </p:nvPr>
        </p:nvSpPr>
        <p:spPr>
          <a:xfrm>
            <a:off x="412400" y="1211350"/>
            <a:ext cx="8319300" cy="33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Data collected every 10 minutes for 2 years at UC-Berkeley’s campus gy</a:t>
            </a:r>
            <a:r>
              <a:rPr lang="de-CH"/>
              <a:t>m</a:t>
            </a:r>
            <a:endParaRPr/>
          </a:p>
          <a:p>
            <a:pPr indent="-342900" lvl="0" marL="457200" rtl="0" algn="l">
              <a:spcBef>
                <a:spcPts val="0"/>
              </a:spcBef>
              <a:spcAft>
                <a:spcPts val="0"/>
              </a:spcAft>
              <a:buSzPts val="1800"/>
              <a:buChar char="●"/>
            </a:pPr>
            <a:r>
              <a:rPr lang="de-CH"/>
              <a:t>62,000+ observations</a:t>
            </a:r>
            <a:endParaRPr/>
          </a:p>
          <a:p>
            <a:pPr indent="-342900" lvl="0" marL="457200" rtl="0" algn="l">
              <a:spcBef>
                <a:spcPts val="0"/>
              </a:spcBef>
              <a:spcAft>
                <a:spcPts val="0"/>
              </a:spcAft>
              <a:buSzPts val="1800"/>
              <a:buChar char="●"/>
            </a:pPr>
            <a:r>
              <a:rPr lang="de-CH"/>
              <a:t>Variables:</a:t>
            </a:r>
            <a:endParaRPr/>
          </a:p>
          <a:p>
            <a:pPr indent="-330200" lvl="1" marL="914400" rtl="0" algn="l">
              <a:spcBef>
                <a:spcPts val="0"/>
              </a:spcBef>
              <a:spcAft>
                <a:spcPts val="0"/>
              </a:spcAft>
              <a:buSzPts val="1600"/>
              <a:buChar char="○"/>
            </a:pPr>
            <a:r>
              <a:rPr lang="de-CH" sz="1600"/>
              <a:t>Number of people</a:t>
            </a:r>
            <a:endParaRPr sz="1600"/>
          </a:p>
          <a:p>
            <a:pPr indent="-330200" lvl="1" marL="914400" rtl="0" algn="l">
              <a:spcBef>
                <a:spcPts val="0"/>
              </a:spcBef>
              <a:spcAft>
                <a:spcPts val="0"/>
              </a:spcAft>
              <a:buSzPts val="1600"/>
              <a:buChar char="○"/>
            </a:pPr>
            <a:r>
              <a:rPr lang="de-CH" sz="1600"/>
              <a:t>Date</a:t>
            </a:r>
            <a:endParaRPr sz="1600"/>
          </a:p>
          <a:p>
            <a:pPr indent="-330200" lvl="1" marL="914400" rtl="0" algn="l">
              <a:spcBef>
                <a:spcPts val="0"/>
              </a:spcBef>
              <a:spcAft>
                <a:spcPts val="0"/>
              </a:spcAft>
              <a:buSzPts val="1600"/>
              <a:buChar char="○"/>
            </a:pPr>
            <a:r>
              <a:rPr lang="de-CH" sz="1600"/>
              <a:t>Timestamp</a:t>
            </a:r>
            <a:endParaRPr sz="1600"/>
          </a:p>
          <a:p>
            <a:pPr indent="-330200" lvl="1" marL="914400" rtl="0" algn="l">
              <a:spcBef>
                <a:spcPts val="0"/>
              </a:spcBef>
              <a:spcAft>
                <a:spcPts val="0"/>
              </a:spcAft>
              <a:buSzPts val="1600"/>
              <a:buChar char="○"/>
            </a:pPr>
            <a:r>
              <a:rPr lang="de-CH" sz="1600"/>
              <a:t>Day of week</a:t>
            </a:r>
            <a:endParaRPr sz="1600"/>
          </a:p>
          <a:p>
            <a:pPr indent="-330200" lvl="1" marL="914400" rtl="0" algn="l">
              <a:spcBef>
                <a:spcPts val="0"/>
              </a:spcBef>
              <a:spcAft>
                <a:spcPts val="0"/>
              </a:spcAft>
              <a:buSzPts val="1600"/>
              <a:buChar char="○"/>
            </a:pPr>
            <a:r>
              <a:rPr lang="de-CH" sz="1600"/>
              <a:t>Is it the weekend? (1/0)</a:t>
            </a:r>
            <a:endParaRPr sz="1600"/>
          </a:p>
          <a:p>
            <a:pPr indent="-330200" lvl="1" marL="914400" rtl="0" algn="l">
              <a:spcBef>
                <a:spcPts val="0"/>
              </a:spcBef>
              <a:spcAft>
                <a:spcPts val="0"/>
              </a:spcAft>
              <a:buSzPts val="1600"/>
              <a:buChar char="○"/>
            </a:pPr>
            <a:r>
              <a:rPr lang="de-CH" sz="1600"/>
              <a:t>Is it a holiday? (1/0)</a:t>
            </a:r>
            <a:endParaRPr sz="1600"/>
          </a:p>
          <a:p>
            <a:pPr indent="-330200" lvl="1" marL="914400" rtl="0" algn="l">
              <a:spcBef>
                <a:spcPts val="0"/>
              </a:spcBef>
              <a:spcAft>
                <a:spcPts val="0"/>
              </a:spcAft>
              <a:buSzPts val="1600"/>
              <a:buChar char="○"/>
            </a:pPr>
            <a:r>
              <a:rPr lang="de-CH" sz="1600"/>
              <a:t>Outside temperature</a:t>
            </a:r>
            <a:endParaRPr sz="1600"/>
          </a:p>
        </p:txBody>
      </p:sp>
      <p:sp>
        <p:nvSpPr>
          <p:cNvPr id="88" name="Google Shape;88;p15"/>
          <p:cNvSpPr txBox="1"/>
          <p:nvPr/>
        </p:nvSpPr>
        <p:spPr>
          <a:xfrm>
            <a:off x="3132600" y="2156300"/>
            <a:ext cx="3301200" cy="15843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chemeClr val="dk2"/>
              </a:buClr>
              <a:buSzPts val="1600"/>
              <a:buFont typeface="Lato"/>
              <a:buChar char="○"/>
            </a:pPr>
            <a:r>
              <a:rPr lang="de-CH" sz="1600">
                <a:solidFill>
                  <a:schemeClr val="dk2"/>
                </a:solidFill>
                <a:latin typeface="Lato"/>
                <a:ea typeface="Lato"/>
                <a:cs typeface="Lato"/>
                <a:sym typeface="Lato"/>
              </a:rPr>
              <a:t>Is it the start of the semester? (1/0)</a:t>
            </a:r>
            <a:endParaRPr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de-CH" sz="1600">
                <a:solidFill>
                  <a:schemeClr val="dk2"/>
                </a:solidFill>
                <a:latin typeface="Lato"/>
                <a:ea typeface="Lato"/>
                <a:cs typeface="Lato"/>
                <a:sym typeface="Lato"/>
              </a:rPr>
              <a:t>Is it during the semester? (1/0)</a:t>
            </a:r>
            <a:endParaRPr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de-CH" sz="1600">
                <a:solidFill>
                  <a:schemeClr val="dk2"/>
                </a:solidFill>
                <a:latin typeface="Lato"/>
                <a:ea typeface="Lato"/>
                <a:cs typeface="Lato"/>
                <a:sym typeface="Lato"/>
              </a:rPr>
              <a:t>Month</a:t>
            </a:r>
            <a:endParaRPr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de-CH" sz="1600">
                <a:solidFill>
                  <a:schemeClr val="dk2"/>
                </a:solidFill>
                <a:latin typeface="Lato"/>
                <a:ea typeface="Lato"/>
                <a:cs typeface="Lato"/>
                <a:sym typeface="Lato"/>
              </a:rPr>
              <a:t>Hour</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401550" y="4375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EDA </a:t>
            </a:r>
            <a:endParaRPr/>
          </a:p>
        </p:txBody>
      </p:sp>
      <p:pic>
        <p:nvPicPr>
          <p:cNvPr id="94" name="Google Shape;94;p16"/>
          <p:cNvPicPr preferRelativeResize="0"/>
          <p:nvPr/>
        </p:nvPicPr>
        <p:blipFill>
          <a:blip r:embed="rId3">
            <a:alphaModFix/>
          </a:blip>
          <a:stretch>
            <a:fillRect/>
          </a:stretch>
        </p:blipFill>
        <p:spPr>
          <a:xfrm>
            <a:off x="2476825" y="577875"/>
            <a:ext cx="6321600" cy="3961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401550" y="4375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EDA </a:t>
            </a:r>
            <a:endParaRPr/>
          </a:p>
        </p:txBody>
      </p:sp>
      <p:pic>
        <p:nvPicPr>
          <p:cNvPr id="100" name="Google Shape;100;p17"/>
          <p:cNvPicPr preferRelativeResize="0"/>
          <p:nvPr/>
        </p:nvPicPr>
        <p:blipFill>
          <a:blip r:embed="rId3">
            <a:alphaModFix/>
          </a:blip>
          <a:stretch>
            <a:fillRect/>
          </a:stretch>
        </p:blipFill>
        <p:spPr>
          <a:xfrm>
            <a:off x="2401750" y="625500"/>
            <a:ext cx="6321601" cy="390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564800" y="1443375"/>
            <a:ext cx="2828100" cy="30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e-CH"/>
              <a:t>Always predicts the mean number of people of the training data</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de-CH"/>
              <a:t>Mean Model: 28.44</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rPr b="1" lang="de-CH"/>
              <a:t>RMSE: 19.99</a:t>
            </a:r>
            <a:endParaRPr b="1"/>
          </a:p>
          <a:p>
            <a:pPr indent="0" lvl="0" marL="0" rtl="0" algn="l">
              <a:spcBef>
                <a:spcPts val="0"/>
              </a:spcBef>
              <a:spcAft>
                <a:spcPts val="1600"/>
              </a:spcAft>
              <a:buNone/>
            </a:pPr>
            <a:r>
              <a:t/>
            </a:r>
            <a:endParaRPr/>
          </a:p>
        </p:txBody>
      </p:sp>
      <p:sp>
        <p:nvSpPr>
          <p:cNvPr id="106" name="Google Shape;106;p18"/>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Simple Mean Model</a:t>
            </a:r>
            <a:endParaRPr/>
          </a:p>
        </p:txBody>
      </p:sp>
      <p:pic>
        <p:nvPicPr>
          <p:cNvPr id="107" name="Google Shape;107;p18"/>
          <p:cNvPicPr preferRelativeResize="0"/>
          <p:nvPr/>
        </p:nvPicPr>
        <p:blipFill>
          <a:blip r:embed="rId3">
            <a:alphaModFix/>
          </a:blip>
          <a:stretch>
            <a:fillRect/>
          </a:stretch>
        </p:blipFill>
        <p:spPr>
          <a:xfrm>
            <a:off x="3784100" y="1363750"/>
            <a:ext cx="4666220" cy="3117025"/>
          </a:xfrm>
          <a:prstGeom prst="rect">
            <a:avLst/>
          </a:prstGeom>
          <a:noFill/>
          <a:ln>
            <a:noFill/>
          </a:ln>
        </p:spPr>
      </p:pic>
      <p:sp>
        <p:nvSpPr>
          <p:cNvPr id="108" name="Google Shape;108;p18"/>
          <p:cNvSpPr/>
          <p:nvPr/>
        </p:nvSpPr>
        <p:spPr>
          <a:xfrm>
            <a:off x="4149875" y="1578125"/>
            <a:ext cx="4300500" cy="2591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idx="1" type="body"/>
          </p:nvPr>
        </p:nvSpPr>
        <p:spPr>
          <a:xfrm>
            <a:off x="714100" y="1442900"/>
            <a:ext cx="3430200" cy="251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de-CH"/>
              <a:t>Best Subset: 6 Predictors</a:t>
            </a:r>
            <a:endParaRPr b="1"/>
          </a:p>
          <a:p>
            <a:pPr indent="-342900" lvl="0" marL="457200" rtl="0" algn="l">
              <a:spcBef>
                <a:spcPts val="1600"/>
              </a:spcBef>
              <a:spcAft>
                <a:spcPts val="0"/>
              </a:spcAft>
              <a:buSzPts val="1800"/>
              <a:buChar char="-"/>
            </a:pPr>
            <a:r>
              <a:rPr lang="de-CH"/>
              <a:t>Start of Semester: True</a:t>
            </a:r>
            <a:endParaRPr/>
          </a:p>
          <a:p>
            <a:pPr indent="-342900" lvl="0" marL="457200" rtl="0" algn="l">
              <a:spcBef>
                <a:spcPts val="0"/>
              </a:spcBef>
              <a:spcAft>
                <a:spcPts val="0"/>
              </a:spcAft>
              <a:buSzPts val="1800"/>
              <a:buChar char="-"/>
            </a:pPr>
            <a:r>
              <a:rPr lang="de-CH"/>
              <a:t>Day of Week: Monday</a:t>
            </a:r>
            <a:endParaRPr/>
          </a:p>
          <a:p>
            <a:pPr indent="-342900" lvl="0" marL="457200" rtl="0" algn="l">
              <a:spcBef>
                <a:spcPts val="0"/>
              </a:spcBef>
              <a:spcAft>
                <a:spcPts val="0"/>
              </a:spcAft>
              <a:buSzPts val="1800"/>
              <a:buChar char="-"/>
            </a:pPr>
            <a:r>
              <a:rPr lang="de-CH"/>
              <a:t>Day of Week: Saturday</a:t>
            </a:r>
            <a:endParaRPr/>
          </a:p>
          <a:p>
            <a:pPr indent="-342900" lvl="0" marL="457200" rtl="0" algn="l">
              <a:spcBef>
                <a:spcPts val="0"/>
              </a:spcBef>
              <a:spcAft>
                <a:spcPts val="0"/>
              </a:spcAft>
              <a:buSzPts val="1800"/>
              <a:buChar char="-"/>
            </a:pPr>
            <a:r>
              <a:rPr lang="de-CH"/>
              <a:t>1 Dag Lag</a:t>
            </a:r>
            <a:endParaRPr/>
          </a:p>
          <a:p>
            <a:pPr indent="-342900" lvl="0" marL="457200" rtl="0" algn="l">
              <a:spcBef>
                <a:spcPts val="0"/>
              </a:spcBef>
              <a:spcAft>
                <a:spcPts val="0"/>
              </a:spcAft>
              <a:buSzPts val="1800"/>
              <a:buChar char="-"/>
            </a:pPr>
            <a:r>
              <a:rPr lang="de-CH"/>
              <a:t>1 Week Lag</a:t>
            </a:r>
            <a:endParaRPr/>
          </a:p>
          <a:p>
            <a:pPr indent="-342900" lvl="0" marL="457200" rtl="0" algn="l">
              <a:spcBef>
                <a:spcPts val="0"/>
              </a:spcBef>
              <a:spcAft>
                <a:spcPts val="0"/>
              </a:spcAft>
              <a:buSzPts val="1800"/>
              <a:buChar char="-"/>
            </a:pPr>
            <a:r>
              <a:rPr lang="de-CH"/>
              <a:t>Public Holiday: True</a:t>
            </a:r>
            <a:endParaRPr b="1"/>
          </a:p>
        </p:txBody>
      </p:sp>
      <p:sp>
        <p:nvSpPr>
          <p:cNvPr id="114" name="Google Shape;114;p19"/>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Multiple Linear Regression</a:t>
            </a:r>
            <a:endParaRPr/>
          </a:p>
        </p:txBody>
      </p:sp>
      <p:pic>
        <p:nvPicPr>
          <p:cNvPr id="115" name="Google Shape;115;p19"/>
          <p:cNvPicPr preferRelativeResize="0"/>
          <p:nvPr/>
        </p:nvPicPr>
        <p:blipFill>
          <a:blip r:embed="rId3">
            <a:alphaModFix/>
          </a:blip>
          <a:stretch>
            <a:fillRect/>
          </a:stretch>
        </p:blipFill>
        <p:spPr>
          <a:xfrm>
            <a:off x="4340800" y="1123800"/>
            <a:ext cx="4123927" cy="3510801"/>
          </a:xfrm>
          <a:prstGeom prst="rect">
            <a:avLst/>
          </a:prstGeom>
          <a:noFill/>
          <a:ln>
            <a:noFill/>
          </a:ln>
        </p:spPr>
      </p:pic>
      <p:sp>
        <p:nvSpPr>
          <p:cNvPr id="116" name="Google Shape;116;p19"/>
          <p:cNvSpPr/>
          <p:nvPr/>
        </p:nvSpPr>
        <p:spPr>
          <a:xfrm>
            <a:off x="4291150" y="1190350"/>
            <a:ext cx="4173600" cy="344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4291125" y="2601150"/>
            <a:ext cx="4173600" cy="635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4291150" y="3718025"/>
            <a:ext cx="4173600" cy="161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714100" y="1442900"/>
            <a:ext cx="3430200" cy="31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de-CH"/>
              <a:t>Best Subset: 6 Predictors</a:t>
            </a:r>
            <a:endParaRPr b="1"/>
          </a:p>
          <a:p>
            <a:pPr indent="-342900" lvl="0" marL="457200" rtl="0" algn="l">
              <a:spcBef>
                <a:spcPts val="1600"/>
              </a:spcBef>
              <a:spcAft>
                <a:spcPts val="0"/>
              </a:spcAft>
              <a:buSzPts val="1800"/>
              <a:buChar char="-"/>
            </a:pPr>
            <a:r>
              <a:rPr lang="de-CH"/>
              <a:t>Start of Semester: True</a:t>
            </a:r>
            <a:endParaRPr/>
          </a:p>
          <a:p>
            <a:pPr indent="-342900" lvl="0" marL="457200" rtl="0" algn="l">
              <a:spcBef>
                <a:spcPts val="0"/>
              </a:spcBef>
              <a:spcAft>
                <a:spcPts val="0"/>
              </a:spcAft>
              <a:buSzPts val="1800"/>
              <a:buChar char="-"/>
            </a:pPr>
            <a:r>
              <a:rPr lang="de-CH"/>
              <a:t>Day of Week: Monday</a:t>
            </a:r>
            <a:endParaRPr/>
          </a:p>
          <a:p>
            <a:pPr indent="-342900" lvl="0" marL="457200" rtl="0" algn="l">
              <a:spcBef>
                <a:spcPts val="0"/>
              </a:spcBef>
              <a:spcAft>
                <a:spcPts val="0"/>
              </a:spcAft>
              <a:buSzPts val="1800"/>
              <a:buChar char="-"/>
            </a:pPr>
            <a:r>
              <a:rPr lang="de-CH"/>
              <a:t>Day of Week: Saturday</a:t>
            </a:r>
            <a:endParaRPr/>
          </a:p>
          <a:p>
            <a:pPr indent="-342900" lvl="0" marL="457200" rtl="0" algn="l">
              <a:spcBef>
                <a:spcPts val="0"/>
              </a:spcBef>
              <a:spcAft>
                <a:spcPts val="0"/>
              </a:spcAft>
              <a:buSzPts val="1800"/>
              <a:buChar char="-"/>
            </a:pPr>
            <a:r>
              <a:rPr lang="de-CH"/>
              <a:t>1 Dag Lag</a:t>
            </a:r>
            <a:endParaRPr/>
          </a:p>
          <a:p>
            <a:pPr indent="-342900" lvl="0" marL="457200" rtl="0" algn="l">
              <a:spcBef>
                <a:spcPts val="0"/>
              </a:spcBef>
              <a:spcAft>
                <a:spcPts val="0"/>
              </a:spcAft>
              <a:buSzPts val="1800"/>
              <a:buChar char="-"/>
            </a:pPr>
            <a:r>
              <a:rPr lang="de-CH"/>
              <a:t>1 Week Lag</a:t>
            </a:r>
            <a:endParaRPr/>
          </a:p>
          <a:p>
            <a:pPr indent="-342900" lvl="0" marL="457200" rtl="0" algn="l">
              <a:spcBef>
                <a:spcPts val="0"/>
              </a:spcBef>
              <a:spcAft>
                <a:spcPts val="0"/>
              </a:spcAft>
              <a:buSzPts val="1800"/>
              <a:buChar char="-"/>
            </a:pPr>
            <a:r>
              <a:rPr lang="de-CH"/>
              <a:t>Public Holiday: True</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de-CH"/>
              <a:t>RMSE: 1.708</a:t>
            </a:r>
            <a:endParaRPr b="1"/>
          </a:p>
        </p:txBody>
      </p:sp>
      <p:sp>
        <p:nvSpPr>
          <p:cNvPr id="124" name="Google Shape;124;p20"/>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Multiple Linear Regression</a:t>
            </a:r>
            <a:endParaRPr/>
          </a:p>
        </p:txBody>
      </p:sp>
      <p:pic>
        <p:nvPicPr>
          <p:cNvPr id="125" name="Google Shape;125;p20"/>
          <p:cNvPicPr preferRelativeResize="0"/>
          <p:nvPr/>
        </p:nvPicPr>
        <p:blipFill>
          <a:blip r:embed="rId3">
            <a:alphaModFix/>
          </a:blip>
          <a:stretch>
            <a:fillRect/>
          </a:stretch>
        </p:blipFill>
        <p:spPr>
          <a:xfrm>
            <a:off x="4511576" y="1127850"/>
            <a:ext cx="3971100" cy="347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722700" y="1413375"/>
            <a:ext cx="3773100" cy="315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de-CH"/>
              <a:t>Best Subset: 6 Predictors</a:t>
            </a:r>
            <a:endParaRPr b="1"/>
          </a:p>
          <a:p>
            <a:pPr indent="-342900" lvl="0" marL="457200" rtl="0" algn="l">
              <a:lnSpc>
                <a:spcPct val="115000"/>
              </a:lnSpc>
              <a:spcBef>
                <a:spcPts val="1600"/>
              </a:spcBef>
              <a:spcAft>
                <a:spcPts val="0"/>
              </a:spcAft>
              <a:buSzPts val="1800"/>
              <a:buChar char="-"/>
            </a:pPr>
            <a:r>
              <a:rPr lang="de-CH"/>
              <a:t>Start of Semester: True</a:t>
            </a:r>
            <a:endParaRPr/>
          </a:p>
          <a:p>
            <a:pPr indent="-342900" lvl="0" marL="457200" rtl="0" algn="l">
              <a:lnSpc>
                <a:spcPct val="115000"/>
              </a:lnSpc>
              <a:spcBef>
                <a:spcPts val="0"/>
              </a:spcBef>
              <a:spcAft>
                <a:spcPts val="0"/>
              </a:spcAft>
              <a:buSzPts val="1800"/>
              <a:buChar char="-"/>
            </a:pPr>
            <a:r>
              <a:rPr lang="de-CH"/>
              <a:t>Day of Week: Monday</a:t>
            </a:r>
            <a:endParaRPr/>
          </a:p>
          <a:p>
            <a:pPr indent="-342900" lvl="0" marL="457200" rtl="0" algn="l">
              <a:lnSpc>
                <a:spcPct val="115000"/>
              </a:lnSpc>
              <a:spcBef>
                <a:spcPts val="0"/>
              </a:spcBef>
              <a:spcAft>
                <a:spcPts val="0"/>
              </a:spcAft>
              <a:buSzPts val="1800"/>
              <a:buChar char="-"/>
            </a:pPr>
            <a:r>
              <a:rPr lang="de-CH"/>
              <a:t>Day of Week: Saturday</a:t>
            </a:r>
            <a:endParaRPr/>
          </a:p>
          <a:p>
            <a:pPr indent="-342900" lvl="0" marL="457200" rtl="0" algn="l">
              <a:lnSpc>
                <a:spcPct val="115000"/>
              </a:lnSpc>
              <a:spcBef>
                <a:spcPts val="0"/>
              </a:spcBef>
              <a:spcAft>
                <a:spcPts val="0"/>
              </a:spcAft>
              <a:buSzPts val="1800"/>
              <a:buChar char="-"/>
            </a:pPr>
            <a:r>
              <a:rPr lang="de-CH"/>
              <a:t>1 Dag Lag</a:t>
            </a:r>
            <a:endParaRPr/>
          </a:p>
          <a:p>
            <a:pPr indent="-342900" lvl="0" marL="457200" rtl="0" algn="l">
              <a:lnSpc>
                <a:spcPct val="115000"/>
              </a:lnSpc>
              <a:spcBef>
                <a:spcPts val="0"/>
              </a:spcBef>
              <a:spcAft>
                <a:spcPts val="0"/>
              </a:spcAft>
              <a:buSzPts val="1800"/>
              <a:buChar char="-"/>
            </a:pPr>
            <a:r>
              <a:rPr lang="de-CH"/>
              <a:t>1 Week Lag</a:t>
            </a:r>
            <a:endParaRPr/>
          </a:p>
          <a:p>
            <a:pPr indent="-342900" lvl="0" marL="457200" rtl="0" algn="l">
              <a:lnSpc>
                <a:spcPct val="115000"/>
              </a:lnSpc>
              <a:spcBef>
                <a:spcPts val="0"/>
              </a:spcBef>
              <a:spcAft>
                <a:spcPts val="0"/>
              </a:spcAft>
              <a:buSzPts val="1800"/>
              <a:buChar char="-"/>
            </a:pPr>
            <a:r>
              <a:rPr lang="de-CH"/>
              <a:t>Public Holiday: True</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de-CH"/>
              <a:t>RMSE: 4.914</a:t>
            </a:r>
            <a:endParaRPr b="1"/>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31" name="Google Shape;131;p21"/>
          <p:cNvSpPr txBox="1"/>
          <p:nvPr>
            <p:ph type="title"/>
          </p:nvPr>
        </p:nvSpPr>
        <p:spPr>
          <a:xfrm>
            <a:off x="402575" y="575950"/>
            <a:ext cx="831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Negative Binomial Regression</a:t>
            </a:r>
            <a:endParaRPr/>
          </a:p>
        </p:txBody>
      </p:sp>
      <p:pic>
        <p:nvPicPr>
          <p:cNvPr id="132" name="Google Shape;132;p21"/>
          <p:cNvPicPr preferRelativeResize="0"/>
          <p:nvPr/>
        </p:nvPicPr>
        <p:blipFill rotWithShape="1">
          <a:blip r:embed="rId3">
            <a:alphaModFix/>
          </a:blip>
          <a:srcRect b="5118" l="0" r="0" t="5404"/>
          <a:stretch/>
        </p:blipFill>
        <p:spPr>
          <a:xfrm>
            <a:off x="4620825" y="1443375"/>
            <a:ext cx="3884700" cy="300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