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6"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12/15/2023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94670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12/15/2023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0772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12/15/2023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32684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12/15/2023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24373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12/15/2023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5208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12/15/2023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2438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12/15/2023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20208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12/15/2023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03168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12/15/2023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6423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12/15/2023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4149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12/15/2023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36980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12/15/2023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6878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12/15/2023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45377216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187B58-3857-4454-9C70-EFB475976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Wavy 3D art">
            <a:extLst>
              <a:ext uri="{FF2B5EF4-FFF2-40B4-BE49-F238E27FC236}">
                <a16:creationId xmlns:a16="http://schemas.microsoft.com/office/drawing/2014/main" id="{E8BF0703-C4D9-93A8-C1CA-A3E507582481}"/>
              </a:ext>
            </a:extLst>
          </p:cNvPr>
          <p:cNvPicPr>
            <a:picLocks noChangeAspect="1"/>
          </p:cNvPicPr>
          <p:nvPr/>
        </p:nvPicPr>
        <p:blipFill rotWithShape="1">
          <a:blip r:embed="rId2"/>
          <a:srcRect t="20450" b="6969"/>
          <a:stretch/>
        </p:blipFill>
        <p:spPr>
          <a:xfrm>
            <a:off x="20" y="10"/>
            <a:ext cx="12191980" cy="6857990"/>
          </a:xfrm>
          <a:prstGeom prst="rect">
            <a:avLst/>
          </a:prstGeom>
        </p:spPr>
      </p:pic>
      <p:sp>
        <p:nvSpPr>
          <p:cNvPr id="11" name="Freeform: Shape 10">
            <a:extLst>
              <a:ext uri="{FF2B5EF4-FFF2-40B4-BE49-F238E27FC236}">
                <a16:creationId xmlns:a16="http://schemas.microsoft.com/office/drawing/2014/main" id="{4C5418A4-3935-49EA-B51C-5DDCBFAA3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8056" y="2813365"/>
            <a:ext cx="7450687" cy="3406460"/>
          </a:xfrm>
          <a:custGeom>
            <a:avLst/>
            <a:gdLst>
              <a:gd name="connsiteX0" fmla="*/ 6457914 w 7450687"/>
              <a:gd name="connsiteY0" fmla="*/ 0 h 3406460"/>
              <a:gd name="connsiteX1" fmla="*/ 6844288 w 7450687"/>
              <a:gd name="connsiteY1" fmla="*/ 233492 h 3406460"/>
              <a:gd name="connsiteX2" fmla="*/ 7386323 w 7450687"/>
              <a:gd name="connsiteY2" fmla="*/ 717155 h 3406460"/>
              <a:gd name="connsiteX3" fmla="*/ 7430798 w 7450687"/>
              <a:gd name="connsiteY3" fmla="*/ 1809564 h 3406460"/>
              <a:gd name="connsiteX4" fmla="*/ 7013848 w 7450687"/>
              <a:gd name="connsiteY4" fmla="*/ 3104890 h 3406460"/>
              <a:gd name="connsiteX5" fmla="*/ 6569101 w 7450687"/>
              <a:gd name="connsiteY5" fmla="*/ 3402314 h 3406460"/>
              <a:gd name="connsiteX6" fmla="*/ 3683807 w 7450687"/>
              <a:gd name="connsiteY6" fmla="*/ 3341162 h 3406460"/>
              <a:gd name="connsiteX7" fmla="*/ 1704683 w 7450687"/>
              <a:gd name="connsiteY7" fmla="*/ 2860279 h 3406460"/>
              <a:gd name="connsiteX8" fmla="*/ 2010446 w 7450687"/>
              <a:gd name="connsiteY8" fmla="*/ 2801907 h 3406460"/>
              <a:gd name="connsiteX9" fmla="*/ 1273834 w 7450687"/>
              <a:gd name="connsiteY9" fmla="*/ 2674041 h 3406460"/>
              <a:gd name="connsiteX10" fmla="*/ 1315530 w 7450687"/>
              <a:gd name="connsiteY10" fmla="*/ 2657363 h 3406460"/>
              <a:gd name="connsiteX11" fmla="*/ 1234919 w 7450687"/>
              <a:gd name="connsiteY11" fmla="*/ 2590651 h 3406460"/>
              <a:gd name="connsiteX12" fmla="*/ 904138 w 7450687"/>
              <a:gd name="connsiteY12" fmla="*/ 2485024 h 3406460"/>
              <a:gd name="connsiteX13" fmla="*/ 1315530 w 7450687"/>
              <a:gd name="connsiteY13" fmla="*/ 2307126 h 3406460"/>
              <a:gd name="connsiteX14" fmla="*/ 851326 w 7450687"/>
              <a:gd name="connsiteY14" fmla="*/ 2065294 h 3406460"/>
              <a:gd name="connsiteX15" fmla="*/ 615053 w 7450687"/>
              <a:gd name="connsiteY15" fmla="*/ 2006921 h 3406460"/>
              <a:gd name="connsiteX16" fmla="*/ 1393361 w 7450687"/>
              <a:gd name="connsiteY16" fmla="*/ 1703937 h 3406460"/>
              <a:gd name="connsiteX17" fmla="*/ 131391 w 7450687"/>
              <a:gd name="connsiteY17" fmla="*/ 1553835 h 3406460"/>
              <a:gd name="connsiteX18" fmla="*/ 234239 w 7450687"/>
              <a:gd name="connsiteY18" fmla="*/ 1492682 h 3406460"/>
              <a:gd name="connsiteX19" fmla="*/ 1018105 w 7450687"/>
              <a:gd name="connsiteY19" fmla="*/ 1509360 h 3406460"/>
              <a:gd name="connsiteX20" fmla="*/ 1148750 w 7450687"/>
              <a:gd name="connsiteY20" fmla="*/ 1462106 h 3406460"/>
              <a:gd name="connsiteX21" fmla="*/ 1018105 w 7450687"/>
              <a:gd name="connsiteY21" fmla="*/ 1387055 h 3406460"/>
              <a:gd name="connsiteX22" fmla="*/ 509426 w 7450687"/>
              <a:gd name="connsiteY22" fmla="*/ 1331461 h 3406460"/>
              <a:gd name="connsiteX23" fmla="*/ 376002 w 7450687"/>
              <a:gd name="connsiteY23" fmla="*/ 1206376 h 3406460"/>
              <a:gd name="connsiteX24" fmla="*/ 150849 w 7450687"/>
              <a:gd name="connsiteY24" fmla="*/ 1061833 h 3406460"/>
              <a:gd name="connsiteX25" fmla="*/ 306510 w 7450687"/>
              <a:gd name="connsiteY25" fmla="*/ 942308 h 3406460"/>
              <a:gd name="connsiteX26" fmla="*/ 53560 w 7450687"/>
              <a:gd name="connsiteY26" fmla="*/ 764409 h 3406460"/>
              <a:gd name="connsiteX27" fmla="*/ 125832 w 7450687"/>
              <a:gd name="connsiteY27" fmla="*/ 530917 h 3406460"/>
              <a:gd name="connsiteX28" fmla="*/ 551121 w 7450687"/>
              <a:gd name="connsiteY28" fmla="*/ 475324 h 3406460"/>
              <a:gd name="connsiteX29" fmla="*/ 1120952 w 7450687"/>
              <a:gd name="connsiteY29" fmla="*/ 394713 h 3406460"/>
              <a:gd name="connsiteX30" fmla="*/ 1693564 w 7450687"/>
              <a:gd name="connsiteY30" fmla="*/ 325221 h 3406460"/>
              <a:gd name="connsiteX31" fmla="*/ 2266175 w 7450687"/>
              <a:gd name="connsiteY31" fmla="*/ 325221 h 3406460"/>
              <a:gd name="connsiteX32" fmla="*/ 2430177 w 7450687"/>
              <a:gd name="connsiteY32" fmla="*/ 330781 h 3406460"/>
              <a:gd name="connsiteX33" fmla="*/ 2432956 w 7450687"/>
              <a:gd name="connsiteY33" fmla="*/ 330781 h 3406460"/>
              <a:gd name="connsiteX34" fmla="*/ 3144551 w 7450687"/>
              <a:gd name="connsiteY34" fmla="*/ 355798 h 3406460"/>
              <a:gd name="connsiteX35" fmla="*/ 3408619 w 7450687"/>
              <a:gd name="connsiteY35" fmla="*/ 358577 h 3406460"/>
              <a:gd name="connsiteX36" fmla="*/ 3981231 w 7450687"/>
              <a:gd name="connsiteY36" fmla="*/ 361357 h 3406460"/>
              <a:gd name="connsiteX37" fmla="*/ 4551063 w 7450687"/>
              <a:gd name="connsiteY37" fmla="*/ 350238 h 3406460"/>
              <a:gd name="connsiteX38" fmla="*/ 5129233 w 7450687"/>
              <a:gd name="connsiteY38" fmla="*/ 316882 h 3406460"/>
              <a:gd name="connsiteX39" fmla="*/ 5699065 w 7450687"/>
              <a:gd name="connsiteY39" fmla="*/ 272407 h 3406460"/>
              <a:gd name="connsiteX40" fmla="*/ 6063202 w 7450687"/>
              <a:gd name="connsiteY40" fmla="*/ 172339 h 3406460"/>
              <a:gd name="connsiteX41" fmla="*/ 6457914 w 7450687"/>
              <a:gd name="connsiteY41" fmla="*/ 0 h 340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450687" h="3406460">
                <a:moveTo>
                  <a:pt x="6457914" y="0"/>
                </a:moveTo>
                <a:cubicBezTo>
                  <a:pt x="6560763" y="125085"/>
                  <a:pt x="6713644" y="161221"/>
                  <a:pt x="6844288" y="233492"/>
                </a:cubicBezTo>
                <a:cubicBezTo>
                  <a:pt x="6972153" y="289086"/>
                  <a:pt x="7336289" y="611527"/>
                  <a:pt x="7386323" y="717155"/>
                </a:cubicBezTo>
                <a:cubicBezTo>
                  <a:pt x="7475273" y="900613"/>
                  <a:pt x="7453035" y="1573293"/>
                  <a:pt x="7430798" y="1809564"/>
                </a:cubicBezTo>
                <a:cubicBezTo>
                  <a:pt x="7347408" y="2398855"/>
                  <a:pt x="7041645" y="3077093"/>
                  <a:pt x="7013848" y="3104890"/>
                </a:cubicBezTo>
                <a:cubicBezTo>
                  <a:pt x="6924899" y="3085432"/>
                  <a:pt x="6721983" y="3391196"/>
                  <a:pt x="6569101" y="3402314"/>
                </a:cubicBezTo>
                <a:cubicBezTo>
                  <a:pt x="6407881" y="3413434"/>
                  <a:pt x="4039604" y="3405095"/>
                  <a:pt x="3683807" y="3341162"/>
                </a:cubicBezTo>
                <a:cubicBezTo>
                  <a:pt x="1749158" y="2988144"/>
                  <a:pt x="1704683" y="2860279"/>
                  <a:pt x="1704683" y="2860279"/>
                </a:cubicBezTo>
                <a:cubicBezTo>
                  <a:pt x="1704683" y="2860279"/>
                  <a:pt x="1910378" y="2835262"/>
                  <a:pt x="2010446" y="2801907"/>
                </a:cubicBezTo>
                <a:cubicBezTo>
                  <a:pt x="1865904" y="2799126"/>
                  <a:pt x="1296072" y="2693500"/>
                  <a:pt x="1273834" y="2674041"/>
                </a:cubicBezTo>
                <a:cubicBezTo>
                  <a:pt x="1284954" y="2668482"/>
                  <a:pt x="1301632" y="2662923"/>
                  <a:pt x="1315530" y="2657363"/>
                </a:cubicBezTo>
                <a:cubicBezTo>
                  <a:pt x="1284954" y="2640686"/>
                  <a:pt x="1259936" y="2621228"/>
                  <a:pt x="1234919" y="2590651"/>
                </a:cubicBezTo>
                <a:cubicBezTo>
                  <a:pt x="1154309" y="2487804"/>
                  <a:pt x="1018105" y="2523940"/>
                  <a:pt x="904138" y="2485024"/>
                </a:cubicBezTo>
                <a:cubicBezTo>
                  <a:pt x="976410" y="2268210"/>
                  <a:pt x="1168208" y="2348820"/>
                  <a:pt x="1315530" y="2307126"/>
                </a:cubicBezTo>
                <a:cubicBezTo>
                  <a:pt x="929156" y="2179260"/>
                  <a:pt x="1004207" y="2112548"/>
                  <a:pt x="851326" y="2065294"/>
                </a:cubicBezTo>
                <a:cubicBezTo>
                  <a:pt x="659528" y="2006921"/>
                  <a:pt x="615053" y="2006921"/>
                  <a:pt x="615053" y="2006921"/>
                </a:cubicBezTo>
                <a:cubicBezTo>
                  <a:pt x="840206" y="1829023"/>
                  <a:pt x="1109834" y="2020820"/>
                  <a:pt x="1393361" y="1703937"/>
                </a:cubicBezTo>
                <a:cubicBezTo>
                  <a:pt x="1120952" y="1659463"/>
                  <a:pt x="306510" y="1637225"/>
                  <a:pt x="131391" y="1553835"/>
                </a:cubicBezTo>
                <a:cubicBezTo>
                  <a:pt x="198103" y="1584411"/>
                  <a:pt x="203663" y="1492682"/>
                  <a:pt x="234239" y="1492682"/>
                </a:cubicBezTo>
                <a:cubicBezTo>
                  <a:pt x="492748" y="1489903"/>
                  <a:pt x="756816" y="1542717"/>
                  <a:pt x="1018105" y="1509360"/>
                </a:cubicBezTo>
                <a:cubicBezTo>
                  <a:pt x="1065359" y="1506581"/>
                  <a:pt x="1140411" y="1531597"/>
                  <a:pt x="1148750" y="1462106"/>
                </a:cubicBezTo>
                <a:cubicBezTo>
                  <a:pt x="1157088" y="1375936"/>
                  <a:pt x="1059800" y="1395394"/>
                  <a:pt x="1018105" y="1387055"/>
                </a:cubicBezTo>
                <a:cubicBezTo>
                  <a:pt x="848545" y="1359258"/>
                  <a:pt x="681766" y="1348140"/>
                  <a:pt x="509426" y="1331461"/>
                </a:cubicBezTo>
                <a:cubicBezTo>
                  <a:pt x="437155" y="1323122"/>
                  <a:pt x="348206" y="1339800"/>
                  <a:pt x="376002" y="1206376"/>
                </a:cubicBezTo>
                <a:cubicBezTo>
                  <a:pt x="353764" y="1078512"/>
                  <a:pt x="220341" y="1122986"/>
                  <a:pt x="150849" y="1061833"/>
                </a:cubicBezTo>
                <a:cubicBezTo>
                  <a:pt x="184205" y="989562"/>
                  <a:pt x="278714" y="1039597"/>
                  <a:pt x="306510" y="942308"/>
                </a:cubicBezTo>
                <a:cubicBezTo>
                  <a:pt x="173086" y="972884"/>
                  <a:pt x="186985" y="761630"/>
                  <a:pt x="53560" y="764409"/>
                </a:cubicBezTo>
                <a:cubicBezTo>
                  <a:pt x="-57626" y="639324"/>
                  <a:pt x="22984" y="578171"/>
                  <a:pt x="125832" y="530917"/>
                </a:cubicBezTo>
                <a:cubicBezTo>
                  <a:pt x="259256" y="472544"/>
                  <a:pt x="406578" y="486442"/>
                  <a:pt x="551121" y="475324"/>
                </a:cubicBezTo>
                <a:cubicBezTo>
                  <a:pt x="742919" y="450306"/>
                  <a:pt x="926376" y="391934"/>
                  <a:pt x="1120952" y="394713"/>
                </a:cubicBezTo>
                <a:cubicBezTo>
                  <a:pt x="1304411" y="336340"/>
                  <a:pt x="1507326" y="400272"/>
                  <a:pt x="1693564" y="325221"/>
                </a:cubicBezTo>
                <a:cubicBezTo>
                  <a:pt x="1882582" y="325221"/>
                  <a:pt x="2074379" y="325221"/>
                  <a:pt x="2266175" y="325221"/>
                </a:cubicBezTo>
                <a:cubicBezTo>
                  <a:pt x="2321770" y="328001"/>
                  <a:pt x="2374582" y="328001"/>
                  <a:pt x="2430177" y="330781"/>
                </a:cubicBezTo>
                <a:cubicBezTo>
                  <a:pt x="2430177" y="330781"/>
                  <a:pt x="2432956" y="330781"/>
                  <a:pt x="2432956" y="330781"/>
                </a:cubicBezTo>
                <a:cubicBezTo>
                  <a:pt x="2672008" y="339120"/>
                  <a:pt x="2908279" y="344679"/>
                  <a:pt x="3144551" y="355798"/>
                </a:cubicBezTo>
                <a:cubicBezTo>
                  <a:pt x="3233500" y="355798"/>
                  <a:pt x="3319670" y="358577"/>
                  <a:pt x="3408619" y="358577"/>
                </a:cubicBezTo>
                <a:cubicBezTo>
                  <a:pt x="3597637" y="372475"/>
                  <a:pt x="3789434" y="380814"/>
                  <a:pt x="3981231" y="361357"/>
                </a:cubicBezTo>
                <a:cubicBezTo>
                  <a:pt x="4173028" y="378035"/>
                  <a:pt x="4359266" y="366917"/>
                  <a:pt x="4551063" y="350238"/>
                </a:cubicBezTo>
                <a:cubicBezTo>
                  <a:pt x="4745639" y="369696"/>
                  <a:pt x="4937437" y="341899"/>
                  <a:pt x="5129233" y="316882"/>
                </a:cubicBezTo>
                <a:cubicBezTo>
                  <a:pt x="5321031" y="328001"/>
                  <a:pt x="5512828" y="328001"/>
                  <a:pt x="5699065" y="272407"/>
                </a:cubicBezTo>
                <a:cubicBezTo>
                  <a:pt x="5840829" y="333560"/>
                  <a:pt x="5910321" y="133424"/>
                  <a:pt x="6063202" y="172339"/>
                </a:cubicBezTo>
                <a:cubicBezTo>
                  <a:pt x="6216084" y="214035"/>
                  <a:pt x="6324491" y="55593"/>
                  <a:pt x="6457914" y="0"/>
                </a:cubicBezTo>
                <a:close/>
              </a:path>
            </a:pathLst>
          </a:cu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922BB59-1F6F-9DC0-0197-38ED0930F961}"/>
              </a:ext>
            </a:extLst>
          </p:cNvPr>
          <p:cNvSpPr>
            <a:spLocks noGrp="1"/>
          </p:cNvSpPr>
          <p:nvPr>
            <p:ph type="ctrTitle"/>
          </p:nvPr>
        </p:nvSpPr>
        <p:spPr>
          <a:xfrm>
            <a:off x="6438986" y="3547277"/>
            <a:ext cx="4452181" cy="1341624"/>
          </a:xfrm>
        </p:spPr>
        <p:txBody>
          <a:bodyPr anchor="b">
            <a:normAutofit/>
          </a:bodyPr>
          <a:lstStyle/>
          <a:p>
            <a:r>
              <a:rPr lang="en-IE" sz="6600" dirty="0">
                <a:latin typeface="Aldhabi" panose="01000000000000000000" pitchFamily="2" charset="-78"/>
                <a:cs typeface="Aldhabi" panose="01000000000000000000" pitchFamily="2" charset="-78"/>
              </a:rPr>
              <a:t>Blissful Acai Bowls</a:t>
            </a:r>
          </a:p>
        </p:txBody>
      </p:sp>
      <p:sp>
        <p:nvSpPr>
          <p:cNvPr id="3" name="Subtitle 2">
            <a:extLst>
              <a:ext uri="{FF2B5EF4-FFF2-40B4-BE49-F238E27FC236}">
                <a16:creationId xmlns:a16="http://schemas.microsoft.com/office/drawing/2014/main" id="{980B48D4-6770-1A6D-360D-CA9C5F151D29}"/>
              </a:ext>
            </a:extLst>
          </p:cNvPr>
          <p:cNvSpPr>
            <a:spLocks noGrp="1"/>
          </p:cNvSpPr>
          <p:nvPr>
            <p:ph type="subTitle" idx="1"/>
          </p:nvPr>
        </p:nvSpPr>
        <p:spPr>
          <a:xfrm>
            <a:off x="6565110" y="4945656"/>
            <a:ext cx="3957144" cy="646785"/>
          </a:xfrm>
        </p:spPr>
        <p:txBody>
          <a:bodyPr>
            <a:normAutofit/>
          </a:bodyPr>
          <a:lstStyle/>
          <a:p>
            <a:r>
              <a:rPr lang="en-IE" sz="3600" dirty="0">
                <a:latin typeface="Aldhabi" panose="020F0502020204030204" pitchFamily="2" charset="-78"/>
                <a:cs typeface="Aldhabi" panose="020F0502020204030204" pitchFamily="2" charset="-78"/>
              </a:rPr>
              <a:t>Web Design</a:t>
            </a:r>
          </a:p>
        </p:txBody>
      </p:sp>
    </p:spTree>
    <p:extLst>
      <p:ext uri="{BB962C8B-B14F-4D97-AF65-F5344CB8AC3E}">
        <p14:creationId xmlns:p14="http://schemas.microsoft.com/office/powerpoint/2010/main" val="2194608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59480-CA37-4331-95D5-016AD9E10A8F}"/>
              </a:ext>
            </a:extLst>
          </p:cNvPr>
          <p:cNvSpPr>
            <a:spLocks noGrp="1"/>
          </p:cNvSpPr>
          <p:nvPr>
            <p:ph type="title"/>
          </p:nvPr>
        </p:nvSpPr>
        <p:spPr/>
        <p:txBody>
          <a:bodyPr>
            <a:normAutofit/>
          </a:bodyPr>
          <a:lstStyle/>
          <a:p>
            <a:r>
              <a:rPr lang="en-IE" sz="6600" dirty="0">
                <a:latin typeface="Aldhabi" panose="01000000000000000000" pitchFamily="2" charset="-78"/>
                <a:cs typeface="Aldhabi" panose="01000000000000000000" pitchFamily="2" charset="-78"/>
              </a:rPr>
              <a:t>Website title and purpose: Blissful Acai Bowls</a:t>
            </a:r>
          </a:p>
        </p:txBody>
      </p:sp>
      <p:sp>
        <p:nvSpPr>
          <p:cNvPr id="3" name="Content Placeholder 2">
            <a:extLst>
              <a:ext uri="{FF2B5EF4-FFF2-40B4-BE49-F238E27FC236}">
                <a16:creationId xmlns:a16="http://schemas.microsoft.com/office/drawing/2014/main" id="{A9511D36-F999-1D50-5974-3226F627D519}"/>
              </a:ext>
            </a:extLst>
          </p:cNvPr>
          <p:cNvSpPr>
            <a:spLocks noGrp="1"/>
          </p:cNvSpPr>
          <p:nvPr>
            <p:ph idx="1"/>
          </p:nvPr>
        </p:nvSpPr>
        <p:spPr/>
        <p:txBody>
          <a:bodyPr>
            <a:normAutofit lnSpcReduction="10000"/>
          </a:bodyPr>
          <a:lstStyle/>
          <a:p>
            <a:r>
              <a:rPr lang="en-IE" b="1" dirty="0">
                <a:latin typeface="Aldhabi" panose="01000000000000000000" pitchFamily="2" charset="-78"/>
                <a:cs typeface="Aldhabi" panose="01000000000000000000" pitchFamily="2" charset="-78"/>
              </a:rPr>
              <a:t>Purpose of my website: </a:t>
            </a:r>
            <a:r>
              <a:rPr lang="en-IE" dirty="0">
                <a:latin typeface="Aldhabi" panose="01000000000000000000" pitchFamily="2" charset="-78"/>
                <a:cs typeface="Aldhabi" panose="01000000000000000000" pitchFamily="2" charset="-78"/>
              </a:rPr>
              <a:t>Promotion and sales was a big factor in the creation of Blissful Acai Bowls. The type of business my website promotes needs this. The purpose of it was also to show the menu, contact information and location of my business. I also give a background on the origin or my business.</a:t>
            </a:r>
          </a:p>
          <a:p>
            <a:r>
              <a:rPr lang="en-US" i="0" dirty="0">
                <a:effectLst/>
                <a:latin typeface="Aldhabi" panose="01000000000000000000" pitchFamily="2" charset="-78"/>
                <a:cs typeface="Aldhabi" panose="01000000000000000000" pitchFamily="2" charset="-78"/>
              </a:rPr>
              <a:t>Health and Nutrition Information:</a:t>
            </a:r>
            <a:r>
              <a:rPr lang="en-US" i="0" dirty="0">
                <a:solidFill>
                  <a:srgbClr val="374151"/>
                </a:solidFill>
                <a:effectLst/>
                <a:latin typeface="Aldhabi" panose="01000000000000000000" pitchFamily="2" charset="-78"/>
                <a:cs typeface="Aldhabi" panose="01000000000000000000" pitchFamily="2" charset="-78"/>
              </a:rPr>
              <a:t> </a:t>
            </a:r>
            <a:r>
              <a:rPr lang="en-US" b="0" i="0" dirty="0">
                <a:solidFill>
                  <a:srgbClr val="374151"/>
                </a:solidFill>
                <a:effectLst/>
                <a:latin typeface="Aldhabi" panose="01000000000000000000" pitchFamily="2" charset="-78"/>
                <a:cs typeface="Aldhabi" panose="01000000000000000000" pitchFamily="2" charset="-78"/>
              </a:rPr>
              <a:t>Acai berries are often associated with health benefits, and </a:t>
            </a:r>
            <a:r>
              <a:rPr lang="en-US" dirty="0">
                <a:solidFill>
                  <a:srgbClr val="374151"/>
                </a:solidFill>
                <a:latin typeface="Aldhabi" panose="01000000000000000000" pitchFamily="2" charset="-78"/>
                <a:cs typeface="Aldhabi" panose="01000000000000000000" pitchFamily="2" charset="-78"/>
              </a:rPr>
              <a:t>my </a:t>
            </a:r>
            <a:r>
              <a:rPr lang="en-US" b="0" i="0" dirty="0">
                <a:solidFill>
                  <a:srgbClr val="374151"/>
                </a:solidFill>
                <a:effectLst/>
                <a:latin typeface="Aldhabi" panose="01000000000000000000" pitchFamily="2" charset="-78"/>
                <a:cs typeface="Aldhabi" panose="01000000000000000000" pitchFamily="2" charset="-78"/>
              </a:rPr>
              <a:t>website provides information about the nutritional value of Acai bowls and their potential health benefits via the link on my home page. This can be particularly important for health-conscious consumers.</a:t>
            </a:r>
          </a:p>
          <a:p>
            <a:r>
              <a:rPr lang="en-US" i="0" dirty="0">
                <a:effectLst/>
                <a:latin typeface="Aldhabi" panose="01000000000000000000" pitchFamily="2" charset="-78"/>
                <a:cs typeface="Aldhabi" panose="01000000000000000000" pitchFamily="2" charset="-78"/>
              </a:rPr>
              <a:t>Fe</a:t>
            </a:r>
            <a:r>
              <a:rPr lang="en-US" dirty="0">
                <a:latin typeface="Aldhabi" panose="01000000000000000000" pitchFamily="2" charset="-78"/>
                <a:cs typeface="Aldhabi" panose="01000000000000000000" pitchFamily="2" charset="-78"/>
              </a:rPr>
              <a:t>edback and Reviews:</a:t>
            </a:r>
            <a:r>
              <a:rPr lang="en-US" dirty="0">
                <a:solidFill>
                  <a:srgbClr val="374151"/>
                </a:solidFill>
                <a:latin typeface="Aldhabi" panose="01000000000000000000" pitchFamily="2" charset="-78"/>
                <a:cs typeface="Aldhabi" panose="01000000000000000000" pitchFamily="2" charset="-78"/>
              </a:rPr>
              <a:t> Blissful Acai Bowls</a:t>
            </a:r>
            <a:r>
              <a:rPr lang="en-US" b="0" i="0" dirty="0">
                <a:solidFill>
                  <a:srgbClr val="374151"/>
                </a:solidFill>
                <a:effectLst/>
                <a:latin typeface="Aldhabi" panose="01000000000000000000" pitchFamily="2" charset="-78"/>
                <a:cs typeface="Aldhabi" panose="01000000000000000000" pitchFamily="2" charset="-78"/>
              </a:rPr>
              <a:t> provides contact information for customers to leave reviews and feedb</a:t>
            </a:r>
            <a:r>
              <a:rPr lang="en-US" dirty="0">
                <a:solidFill>
                  <a:srgbClr val="374151"/>
                </a:solidFill>
                <a:latin typeface="Aldhabi" panose="01000000000000000000" pitchFamily="2" charset="-78"/>
                <a:cs typeface="Aldhabi" panose="01000000000000000000" pitchFamily="2" charset="-78"/>
              </a:rPr>
              <a:t>ack </a:t>
            </a:r>
            <a:r>
              <a:rPr lang="en-US" b="0" i="0" dirty="0">
                <a:solidFill>
                  <a:srgbClr val="374151"/>
                </a:solidFill>
                <a:effectLst/>
                <a:latin typeface="Aldhabi" panose="01000000000000000000" pitchFamily="2" charset="-78"/>
                <a:cs typeface="Aldhabi" panose="01000000000000000000" pitchFamily="2" charset="-78"/>
              </a:rPr>
              <a:t>about their Acai bowl experiences. This is valuable for both customers looking for recommendations and our business looking to improve </a:t>
            </a:r>
            <a:r>
              <a:rPr lang="en-US" dirty="0">
                <a:solidFill>
                  <a:srgbClr val="374151"/>
                </a:solidFill>
                <a:latin typeface="Aldhabi" panose="01000000000000000000" pitchFamily="2" charset="-78"/>
                <a:cs typeface="Aldhabi" panose="01000000000000000000" pitchFamily="2" charset="-78"/>
              </a:rPr>
              <a:t>our </a:t>
            </a:r>
            <a:r>
              <a:rPr lang="en-US" b="0" i="0" dirty="0">
                <a:solidFill>
                  <a:srgbClr val="374151"/>
                </a:solidFill>
                <a:effectLst/>
                <a:latin typeface="Aldhabi" panose="01000000000000000000" pitchFamily="2" charset="-78"/>
                <a:cs typeface="Aldhabi" panose="01000000000000000000" pitchFamily="2" charset="-78"/>
              </a:rPr>
              <a:t>offerings.</a:t>
            </a:r>
            <a:endParaRPr lang="en-IE"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619645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52FB-A920-F8F4-A80E-5646E6DB56DE}"/>
              </a:ext>
            </a:extLst>
          </p:cNvPr>
          <p:cNvSpPr>
            <a:spLocks noGrp="1"/>
          </p:cNvSpPr>
          <p:nvPr>
            <p:ph type="title"/>
          </p:nvPr>
        </p:nvSpPr>
        <p:spPr/>
        <p:txBody>
          <a:bodyPr>
            <a:normAutofit/>
          </a:bodyPr>
          <a:lstStyle/>
          <a:p>
            <a:r>
              <a:rPr lang="en-IE" sz="6600" dirty="0">
                <a:latin typeface="Aldhabi" panose="01000000000000000000" pitchFamily="2" charset="-78"/>
                <a:cs typeface="Aldhabi" panose="01000000000000000000" pitchFamily="2" charset="-78"/>
              </a:rPr>
              <a:t>Target Audience</a:t>
            </a:r>
          </a:p>
        </p:txBody>
      </p:sp>
      <p:sp>
        <p:nvSpPr>
          <p:cNvPr id="3" name="Content Placeholder 2">
            <a:extLst>
              <a:ext uri="{FF2B5EF4-FFF2-40B4-BE49-F238E27FC236}">
                <a16:creationId xmlns:a16="http://schemas.microsoft.com/office/drawing/2014/main" id="{87CF5562-9AA3-5260-C5F3-9D4043D1E23D}"/>
              </a:ext>
            </a:extLst>
          </p:cNvPr>
          <p:cNvSpPr>
            <a:spLocks noGrp="1"/>
          </p:cNvSpPr>
          <p:nvPr>
            <p:ph idx="1"/>
          </p:nvPr>
        </p:nvSpPr>
        <p:spPr/>
        <p:txBody>
          <a:bodyPr>
            <a:normAutofit fontScale="92500" lnSpcReduction="20000"/>
          </a:bodyPr>
          <a:lstStyle/>
          <a:p>
            <a:r>
              <a:rPr lang="en-US" b="1" i="0" dirty="0">
                <a:effectLst/>
                <a:latin typeface="Aldhabi" panose="01000000000000000000" pitchFamily="2" charset="-78"/>
                <a:cs typeface="Aldhabi" panose="01000000000000000000" pitchFamily="2" charset="-78"/>
              </a:rPr>
              <a:t>Health Enthusiasts:</a:t>
            </a:r>
            <a:r>
              <a:rPr lang="en-US" b="0" i="0" dirty="0">
                <a:solidFill>
                  <a:srgbClr val="374151"/>
                </a:solidFill>
                <a:effectLst/>
                <a:latin typeface="Aldhabi" panose="01000000000000000000" pitchFamily="2" charset="-78"/>
                <a:cs typeface="Aldhabi" panose="01000000000000000000" pitchFamily="2" charset="-78"/>
              </a:rPr>
              <a:t> Acai bowls are often associated with health and wellness due to their rich nutritional content. Health-conscious individuals looking for a nutritious meal are a key target audience. This group may include fitness enthusiasts, athletes, and people who </a:t>
            </a:r>
            <a:r>
              <a:rPr lang="en-US" b="0" i="0" dirty="0" err="1">
                <a:solidFill>
                  <a:srgbClr val="374151"/>
                </a:solidFill>
                <a:effectLst/>
                <a:latin typeface="Aldhabi" panose="01000000000000000000" pitchFamily="2" charset="-78"/>
                <a:cs typeface="Aldhabi" panose="01000000000000000000" pitchFamily="2" charset="-78"/>
              </a:rPr>
              <a:t>prioritise</a:t>
            </a:r>
            <a:r>
              <a:rPr lang="en-US" b="0" i="0" dirty="0">
                <a:solidFill>
                  <a:srgbClr val="374151"/>
                </a:solidFill>
                <a:effectLst/>
                <a:latin typeface="Aldhabi" panose="01000000000000000000" pitchFamily="2" charset="-78"/>
                <a:cs typeface="Aldhabi" panose="01000000000000000000" pitchFamily="2" charset="-78"/>
              </a:rPr>
              <a:t> a healthy lifestyle.</a:t>
            </a:r>
          </a:p>
          <a:p>
            <a:r>
              <a:rPr lang="en-US" b="1" i="0" dirty="0">
                <a:effectLst/>
                <a:latin typeface="Aldhabi" panose="01000000000000000000" pitchFamily="2" charset="-78"/>
                <a:cs typeface="Aldhabi" panose="01000000000000000000" pitchFamily="2" charset="-78"/>
              </a:rPr>
              <a:t>Ages 18-45:</a:t>
            </a:r>
            <a:r>
              <a:rPr lang="en-US" b="0" i="0" dirty="0">
                <a:solidFill>
                  <a:srgbClr val="374151"/>
                </a:solidFill>
                <a:effectLst/>
                <a:latin typeface="Aldhabi" panose="01000000000000000000" pitchFamily="2" charset="-78"/>
                <a:cs typeface="Aldhabi" panose="01000000000000000000" pitchFamily="2" charset="-78"/>
              </a:rPr>
              <a:t> Acai bowls tend to be popular among younger and middle-aged adults. This age group is more likely to embrace health trends and be active on social media, making them an ideal target for Blissful Acai Bowls. Our location </a:t>
            </a:r>
            <a:r>
              <a:rPr lang="en-US" dirty="0">
                <a:solidFill>
                  <a:srgbClr val="374151"/>
                </a:solidFill>
                <a:latin typeface="Aldhabi" panose="01000000000000000000" pitchFamily="2" charset="-78"/>
                <a:cs typeface="Aldhabi" panose="01000000000000000000" pitchFamily="2" charset="-78"/>
              </a:rPr>
              <a:t>on DCU campus is ideal for this age group</a:t>
            </a:r>
            <a:r>
              <a:rPr lang="en-IE" dirty="0">
                <a:solidFill>
                  <a:srgbClr val="374151"/>
                </a:solidFill>
                <a:latin typeface="Aldhabi" panose="01000000000000000000" pitchFamily="2" charset="-78"/>
                <a:cs typeface="Aldhabi" panose="01000000000000000000" pitchFamily="2" charset="-78"/>
              </a:rPr>
              <a:t>.</a:t>
            </a:r>
          </a:p>
          <a:p>
            <a:r>
              <a:rPr lang="en-US" b="1" i="0" dirty="0">
                <a:effectLst/>
                <a:latin typeface="Aldhabi" panose="01000000000000000000" pitchFamily="2" charset="-78"/>
                <a:cs typeface="Aldhabi" panose="01000000000000000000" pitchFamily="2" charset="-78"/>
              </a:rPr>
              <a:t>Social Media Users:</a:t>
            </a:r>
            <a:r>
              <a:rPr lang="en-US" b="0" i="0" dirty="0">
                <a:solidFill>
                  <a:srgbClr val="374151"/>
                </a:solidFill>
                <a:effectLst/>
                <a:latin typeface="Aldhabi" panose="01000000000000000000" pitchFamily="2" charset="-78"/>
                <a:cs typeface="Aldhabi" panose="01000000000000000000" pitchFamily="2" charset="-78"/>
              </a:rPr>
              <a:t> Acai bowls are visually appealing, making them a popular choice for sharing on social media platforms like Instagram. Our website was a good marketing strategy for this group.</a:t>
            </a:r>
          </a:p>
          <a:p>
            <a:r>
              <a:rPr lang="en-US" b="1" i="0" dirty="0">
                <a:effectLst/>
                <a:latin typeface="Aldhabi" panose="01000000000000000000" pitchFamily="2" charset="-78"/>
                <a:cs typeface="Aldhabi" panose="01000000000000000000" pitchFamily="2" charset="-78"/>
              </a:rPr>
              <a:t>Vegetarians and Vegans:</a:t>
            </a:r>
            <a:r>
              <a:rPr lang="en-US" b="0" i="0" dirty="0">
                <a:solidFill>
                  <a:srgbClr val="374151"/>
                </a:solidFill>
                <a:effectLst/>
                <a:latin typeface="Aldhabi" panose="01000000000000000000" pitchFamily="2" charset="-78"/>
                <a:cs typeface="Aldhabi" panose="01000000000000000000" pitchFamily="2" charset="-78"/>
              </a:rPr>
              <a:t> Acai bowls are often plant-based and can cater to vegetarians and vegans. </a:t>
            </a:r>
          </a:p>
          <a:p>
            <a:r>
              <a:rPr lang="en-US" b="1" dirty="0">
                <a:solidFill>
                  <a:srgbClr val="374151"/>
                </a:solidFill>
                <a:latin typeface="Aldhabi" panose="01000000000000000000" pitchFamily="2" charset="-78"/>
                <a:cs typeface="Aldhabi" panose="01000000000000000000" pitchFamily="2" charset="-78"/>
              </a:rPr>
              <a:t>Dog Enthusiasts: </a:t>
            </a:r>
            <a:r>
              <a:rPr lang="en-US" dirty="0">
                <a:solidFill>
                  <a:srgbClr val="374151"/>
                </a:solidFill>
                <a:latin typeface="Aldhabi" panose="01000000000000000000" pitchFamily="2" charset="-78"/>
                <a:cs typeface="Aldhabi" panose="01000000000000000000" pitchFamily="2" charset="-78"/>
              </a:rPr>
              <a:t>Our business offers dog coffees and treats for dog owner consumers. This is probably our most unique target audience.</a:t>
            </a:r>
            <a:endParaRPr lang="en-US" b="0" i="0" dirty="0">
              <a:solidFill>
                <a:srgbClr val="374151"/>
              </a:solidFill>
              <a:effectLst/>
              <a:latin typeface="Aldhabi" panose="01000000000000000000" pitchFamily="2" charset="-78"/>
              <a:cs typeface="Aldhabi" panose="01000000000000000000" pitchFamily="2" charset="-78"/>
            </a:endParaRPr>
          </a:p>
          <a:p>
            <a:endParaRPr lang="en-US" dirty="0">
              <a:solidFill>
                <a:srgbClr val="374151"/>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202678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3FD47-23B0-E0E5-A860-031655A0F8D7}"/>
              </a:ext>
            </a:extLst>
          </p:cNvPr>
          <p:cNvSpPr>
            <a:spLocks noGrp="1"/>
          </p:cNvSpPr>
          <p:nvPr>
            <p:ph type="title"/>
          </p:nvPr>
        </p:nvSpPr>
        <p:spPr/>
        <p:txBody>
          <a:bodyPr>
            <a:normAutofit/>
          </a:bodyPr>
          <a:lstStyle/>
          <a:p>
            <a:r>
              <a:rPr lang="en-IE" sz="6600" dirty="0">
                <a:latin typeface="Aldhabi" panose="01000000000000000000" pitchFamily="2" charset="-78"/>
                <a:cs typeface="Aldhabi" panose="01000000000000000000" pitchFamily="2" charset="-78"/>
              </a:rPr>
              <a:t>Design and Development Process</a:t>
            </a:r>
          </a:p>
        </p:txBody>
      </p:sp>
      <p:sp>
        <p:nvSpPr>
          <p:cNvPr id="3" name="Content Placeholder 2">
            <a:extLst>
              <a:ext uri="{FF2B5EF4-FFF2-40B4-BE49-F238E27FC236}">
                <a16:creationId xmlns:a16="http://schemas.microsoft.com/office/drawing/2014/main" id="{D749699D-7477-2478-7E6E-39903BABF043}"/>
              </a:ext>
            </a:extLst>
          </p:cNvPr>
          <p:cNvSpPr>
            <a:spLocks noGrp="1"/>
          </p:cNvSpPr>
          <p:nvPr>
            <p:ph idx="1"/>
          </p:nvPr>
        </p:nvSpPr>
        <p:spPr/>
        <p:txBody>
          <a:bodyPr>
            <a:normAutofit lnSpcReduction="10000"/>
          </a:bodyPr>
          <a:lstStyle/>
          <a:p>
            <a:r>
              <a:rPr lang="en-IE" dirty="0">
                <a:latin typeface="Aldhabi" panose="01000000000000000000" pitchFamily="2" charset="-78"/>
                <a:cs typeface="Aldhabi" panose="01000000000000000000" pitchFamily="2" charset="-78"/>
              </a:rPr>
              <a:t>Home page- My websites home page doesn’t offer much information. It briefly describes the products we have and a big image of an Acai bowl to catch the consumers attention with its vibrant colours. The background colour of my website is purple, as I felt it was appropriate with the theme. Acai itself is a deep, rich purple colour and I felt it was suiting. My home page also offers an external link to a medical website that contains information on the health benefits of Acai. Without looking any further than our home page, consumers feel as though they can trust us already.</a:t>
            </a:r>
          </a:p>
          <a:p>
            <a:r>
              <a:rPr lang="en-IE" dirty="0">
                <a:latin typeface="Aldhabi" panose="01000000000000000000" pitchFamily="2" charset="-78"/>
                <a:cs typeface="Aldhabi" panose="01000000000000000000" pitchFamily="2" charset="-78"/>
              </a:rPr>
              <a:t>About us page- This pages offers the consumer more information on our business. This page is the most detailed webpage offering our story, philosophy, opening hours and location. I used tabular data effectively in my opening hours section. This makes it easily readable for the consumer.  Subheadings and headings were used effectively.</a:t>
            </a:r>
          </a:p>
        </p:txBody>
      </p:sp>
    </p:spTree>
    <p:extLst>
      <p:ext uri="{BB962C8B-B14F-4D97-AF65-F5344CB8AC3E}">
        <p14:creationId xmlns:p14="http://schemas.microsoft.com/office/powerpoint/2010/main" val="379557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A37-1C19-25F2-3961-C677360EC008}"/>
              </a:ext>
            </a:extLst>
          </p:cNvPr>
          <p:cNvSpPr>
            <a:spLocks noGrp="1"/>
          </p:cNvSpPr>
          <p:nvPr>
            <p:ph type="title"/>
          </p:nvPr>
        </p:nvSpPr>
        <p:spPr/>
        <p:txBody>
          <a:bodyPr>
            <a:normAutofit/>
          </a:bodyPr>
          <a:lstStyle/>
          <a:p>
            <a:r>
              <a:rPr lang="en-IE" sz="6600" dirty="0">
                <a:latin typeface="Aldhabi" panose="01000000000000000000" pitchFamily="2" charset="-78"/>
                <a:cs typeface="Aldhabi" panose="01000000000000000000" pitchFamily="2" charset="-78"/>
              </a:rPr>
              <a:t>Design and Development Process</a:t>
            </a:r>
          </a:p>
        </p:txBody>
      </p:sp>
      <p:sp>
        <p:nvSpPr>
          <p:cNvPr id="3" name="Content Placeholder 2">
            <a:extLst>
              <a:ext uri="{FF2B5EF4-FFF2-40B4-BE49-F238E27FC236}">
                <a16:creationId xmlns:a16="http://schemas.microsoft.com/office/drawing/2014/main" id="{E16F17F5-A6DA-DB6A-596D-6671E154039E}"/>
              </a:ext>
            </a:extLst>
          </p:cNvPr>
          <p:cNvSpPr>
            <a:spLocks noGrp="1"/>
          </p:cNvSpPr>
          <p:nvPr>
            <p:ph idx="1"/>
          </p:nvPr>
        </p:nvSpPr>
        <p:spPr/>
        <p:txBody>
          <a:bodyPr>
            <a:normAutofit fontScale="92500" lnSpcReduction="10000"/>
          </a:bodyPr>
          <a:lstStyle/>
          <a:p>
            <a:r>
              <a:rPr lang="en-IE" dirty="0">
                <a:latin typeface="Aldhabi" panose="01000000000000000000" pitchFamily="2" charset="-78"/>
                <a:cs typeface="Aldhabi" panose="01000000000000000000" pitchFamily="2" charset="-78"/>
              </a:rPr>
              <a:t>Menu Page- The product menu is the most significant page of this website because </a:t>
            </a:r>
            <a:r>
              <a:rPr lang="en-US" b="0" i="0" dirty="0">
                <a:solidFill>
                  <a:srgbClr val="374151"/>
                </a:solidFill>
                <a:effectLst/>
                <a:latin typeface="Aldhabi" panose="01000000000000000000" pitchFamily="2" charset="-78"/>
                <a:cs typeface="Aldhabi" panose="01000000000000000000" pitchFamily="2" charset="-78"/>
              </a:rPr>
              <a:t>it serves as the primary destination for consumers in the food industry</a:t>
            </a:r>
            <a:r>
              <a:rPr lang="en-IE" dirty="0">
                <a:latin typeface="Aldhabi" panose="01000000000000000000" pitchFamily="2" charset="-78"/>
                <a:cs typeface="Aldhabi" panose="01000000000000000000" pitchFamily="2" charset="-78"/>
              </a:rPr>
              <a:t>. </a:t>
            </a:r>
            <a:r>
              <a:rPr lang="en-US" b="0" i="0" dirty="0">
                <a:solidFill>
                  <a:srgbClr val="374151"/>
                </a:solidFill>
                <a:effectLst/>
                <a:latin typeface="Aldhabi" panose="01000000000000000000" pitchFamily="2" charset="-78"/>
                <a:cs typeface="Aldhabi" panose="01000000000000000000" pitchFamily="2" charset="-78"/>
              </a:rPr>
              <a:t>I chose a white background for the page's body to enhance its visual appeal and captivate visitors</a:t>
            </a:r>
            <a:r>
              <a:rPr lang="en-IE" dirty="0">
                <a:latin typeface="Aldhabi" panose="01000000000000000000" pitchFamily="2" charset="-78"/>
                <a:cs typeface="Aldhabi" panose="01000000000000000000" pitchFamily="2" charset="-78"/>
              </a:rPr>
              <a:t>. </a:t>
            </a:r>
            <a:r>
              <a:rPr lang="en-US" b="0" i="0" dirty="0">
                <a:solidFill>
                  <a:srgbClr val="374151"/>
                </a:solidFill>
                <a:effectLst/>
                <a:latin typeface="Aldhabi" panose="01000000000000000000" pitchFamily="2" charset="-78"/>
                <a:cs typeface="Aldhabi" panose="01000000000000000000" pitchFamily="2" charset="-78"/>
              </a:rPr>
              <a:t>The inclusion of images representing various food sections on the menu further enhances the consumer experience. I used CSS on this webpage </a:t>
            </a:r>
            <a:r>
              <a:rPr lang="en-US" dirty="0">
                <a:solidFill>
                  <a:srgbClr val="374151"/>
                </a:solidFill>
                <a:latin typeface="Aldhabi" panose="01000000000000000000" pitchFamily="2" charset="-78"/>
                <a:cs typeface="Aldhabi" panose="01000000000000000000" pitchFamily="2" charset="-78"/>
              </a:rPr>
              <a:t>which</a:t>
            </a:r>
            <a:r>
              <a:rPr lang="en-US" b="0" i="0" dirty="0">
                <a:solidFill>
                  <a:srgbClr val="374151"/>
                </a:solidFill>
                <a:effectLst/>
                <a:latin typeface="Aldhabi" panose="01000000000000000000" pitchFamily="2" charset="-78"/>
                <a:cs typeface="Aldhabi" panose="01000000000000000000" pitchFamily="2" charset="-78"/>
              </a:rPr>
              <a:t> played a crucial role in making my web content more accessible. </a:t>
            </a:r>
            <a:r>
              <a:rPr lang="en-US" dirty="0">
                <a:solidFill>
                  <a:srgbClr val="374151"/>
                </a:solidFill>
                <a:latin typeface="Aldhabi" panose="01000000000000000000" pitchFamily="2" charset="-78"/>
                <a:cs typeface="Aldhabi" panose="01000000000000000000" pitchFamily="2" charset="-78"/>
              </a:rPr>
              <a:t>I</a:t>
            </a:r>
            <a:r>
              <a:rPr lang="en-US" b="0" i="0" dirty="0">
                <a:solidFill>
                  <a:srgbClr val="374151"/>
                </a:solidFill>
                <a:effectLst/>
                <a:latin typeface="Aldhabi" panose="01000000000000000000" pitchFamily="2" charset="-78"/>
                <a:cs typeface="Aldhabi" panose="01000000000000000000" pitchFamily="2" charset="-78"/>
              </a:rPr>
              <a:t> could define styles that enhance readability, provide color contrast, and ensure that the website is navigable for me and screen readers.</a:t>
            </a:r>
          </a:p>
          <a:p>
            <a:r>
              <a:rPr lang="en-US" dirty="0">
                <a:solidFill>
                  <a:srgbClr val="374151"/>
                </a:solidFill>
                <a:latin typeface="Aldhabi" panose="01000000000000000000" pitchFamily="2" charset="-78"/>
                <a:cs typeface="Aldhabi" panose="01000000000000000000" pitchFamily="2" charset="-78"/>
              </a:rPr>
              <a:t>Contact Information Page- </a:t>
            </a:r>
            <a:r>
              <a:rPr lang="en-US" b="0" i="0" dirty="0">
                <a:solidFill>
                  <a:srgbClr val="374151"/>
                </a:solidFill>
                <a:effectLst/>
                <a:latin typeface="Aldhabi" panose="01000000000000000000" pitchFamily="2" charset="-78"/>
                <a:cs typeface="Aldhabi" panose="01000000000000000000" pitchFamily="2" charset="-78"/>
              </a:rPr>
              <a:t>This webpage plays a significant role in engaging consumers directly</a:t>
            </a:r>
            <a:r>
              <a:rPr lang="en-US" dirty="0">
                <a:solidFill>
                  <a:srgbClr val="374151"/>
                </a:solidFill>
                <a:latin typeface="Aldhabi" panose="01000000000000000000" pitchFamily="2" charset="-78"/>
                <a:cs typeface="Aldhabi" panose="01000000000000000000" pitchFamily="2" charset="-78"/>
              </a:rPr>
              <a:t>. </a:t>
            </a:r>
            <a:r>
              <a:rPr lang="en-US" b="0" i="0" dirty="0">
                <a:solidFill>
                  <a:srgbClr val="374151"/>
                </a:solidFill>
                <a:effectLst/>
                <a:latin typeface="Aldhabi" panose="01000000000000000000" pitchFamily="2" charset="-78"/>
                <a:cs typeface="Aldhabi" panose="01000000000000000000" pitchFamily="2" charset="-78"/>
              </a:rPr>
              <a:t>It provides an email link connecting them to our business's inbox. To reinforce this connection, I've incorporated an image featuring various contact methods, making it easy for consumers to reach out</a:t>
            </a:r>
            <a:r>
              <a:rPr lang="en-US" dirty="0">
                <a:solidFill>
                  <a:srgbClr val="374151"/>
                </a:solidFill>
                <a:latin typeface="Aldhabi" panose="01000000000000000000" pitchFamily="2" charset="-78"/>
                <a:cs typeface="Aldhabi" panose="01000000000000000000" pitchFamily="2" charset="-78"/>
              </a:rPr>
              <a:t>. </a:t>
            </a:r>
            <a:r>
              <a:rPr lang="en-US" b="0" i="0" dirty="0">
                <a:solidFill>
                  <a:srgbClr val="374151"/>
                </a:solidFill>
                <a:effectLst/>
                <a:latin typeface="Aldhabi" panose="01000000000000000000" pitchFamily="2" charset="-78"/>
                <a:cs typeface="Aldhabi" panose="01000000000000000000" pitchFamily="2" charset="-78"/>
              </a:rPr>
              <a:t>As the final page of our website, we encourage consumers to share their feedback with us if they encounter any issues because their input is highly valuable to us.</a:t>
            </a:r>
            <a:endParaRPr lang="en-IE"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33056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9D54D-63A0-35D5-8A4F-FB1F473329BE}"/>
              </a:ext>
            </a:extLst>
          </p:cNvPr>
          <p:cNvSpPr>
            <a:spLocks noGrp="1"/>
          </p:cNvSpPr>
          <p:nvPr>
            <p:ph type="title"/>
          </p:nvPr>
        </p:nvSpPr>
        <p:spPr/>
        <p:txBody>
          <a:bodyPr>
            <a:normAutofit/>
          </a:bodyPr>
          <a:lstStyle/>
          <a:p>
            <a:r>
              <a:rPr lang="en-IE" sz="6600" dirty="0">
                <a:latin typeface="Aldhabi" panose="01000000000000000000" pitchFamily="2" charset="-78"/>
                <a:cs typeface="Aldhabi" panose="01000000000000000000" pitchFamily="2" charset="-78"/>
              </a:rPr>
              <a:t>Design and Development Process</a:t>
            </a:r>
            <a:endParaRPr lang="en-IE" sz="6600" dirty="0"/>
          </a:p>
        </p:txBody>
      </p:sp>
      <p:sp>
        <p:nvSpPr>
          <p:cNvPr id="3" name="Content Placeholder 2">
            <a:extLst>
              <a:ext uri="{FF2B5EF4-FFF2-40B4-BE49-F238E27FC236}">
                <a16:creationId xmlns:a16="http://schemas.microsoft.com/office/drawing/2014/main" id="{FC412588-4B76-2819-FBDC-1BBAB396F55C}"/>
              </a:ext>
            </a:extLst>
          </p:cNvPr>
          <p:cNvSpPr>
            <a:spLocks noGrp="1"/>
          </p:cNvSpPr>
          <p:nvPr>
            <p:ph idx="1"/>
          </p:nvPr>
        </p:nvSpPr>
        <p:spPr/>
        <p:txBody>
          <a:bodyPr/>
          <a:lstStyle/>
          <a:p>
            <a:r>
              <a:rPr lang="en-IE" dirty="0">
                <a:latin typeface="Aldhabi" panose="01000000000000000000" pitchFamily="2" charset="-78"/>
                <a:cs typeface="Aldhabi" panose="01000000000000000000" pitchFamily="2" charset="-78"/>
              </a:rPr>
              <a:t>Navigation system- </a:t>
            </a:r>
            <a:r>
              <a:rPr lang="en-US" b="0" i="0" dirty="0">
                <a:solidFill>
                  <a:srgbClr val="374151"/>
                </a:solidFill>
                <a:effectLst/>
                <a:latin typeface="Aldhabi" panose="01000000000000000000" pitchFamily="2" charset="-78"/>
                <a:cs typeface="Aldhabi" panose="01000000000000000000" pitchFamily="2" charset="-78"/>
              </a:rPr>
              <a:t>A clear visual navigation system </a:t>
            </a:r>
            <a:r>
              <a:rPr lang="en-US" dirty="0">
                <a:solidFill>
                  <a:srgbClr val="374151"/>
                </a:solidFill>
                <a:latin typeface="Aldhabi" panose="01000000000000000000" pitchFamily="2" charset="-78"/>
                <a:cs typeface="Aldhabi" panose="01000000000000000000" pitchFamily="2" charset="-78"/>
              </a:rPr>
              <a:t>was </a:t>
            </a:r>
            <a:r>
              <a:rPr lang="en-US" b="0" i="0" dirty="0">
                <a:solidFill>
                  <a:srgbClr val="374151"/>
                </a:solidFill>
                <a:effectLst/>
                <a:latin typeface="Aldhabi" panose="01000000000000000000" pitchFamily="2" charset="-78"/>
                <a:cs typeface="Aldhabi" panose="01000000000000000000" pitchFamily="2" charset="-78"/>
              </a:rPr>
              <a:t>crucial for my website because it helps users find and access the content, they are looking for </a:t>
            </a:r>
            <a:r>
              <a:rPr lang="en-US" dirty="0">
                <a:solidFill>
                  <a:srgbClr val="374151"/>
                </a:solidFill>
                <a:latin typeface="Aldhabi" panose="01000000000000000000" pitchFamily="2" charset="-78"/>
                <a:cs typeface="Aldhabi" panose="01000000000000000000" pitchFamily="2" charset="-78"/>
              </a:rPr>
              <a:t>on my website </a:t>
            </a:r>
            <a:r>
              <a:rPr lang="en-US" b="0" i="0" dirty="0">
                <a:solidFill>
                  <a:srgbClr val="374151"/>
                </a:solidFill>
                <a:effectLst/>
                <a:latin typeface="Aldhabi" panose="01000000000000000000" pitchFamily="2" charset="-78"/>
                <a:cs typeface="Aldhabi" panose="01000000000000000000" pitchFamily="2" charset="-78"/>
              </a:rPr>
              <a:t>quickly and easily, enhancing their overall experience. It provides a structured and logical way to arrange the information presented on my website, making the website more user-friendly. </a:t>
            </a:r>
            <a:r>
              <a:rPr lang="en-US" dirty="0">
                <a:solidFill>
                  <a:srgbClr val="374151"/>
                </a:solidFill>
                <a:latin typeface="Aldhabi" panose="01000000000000000000" pitchFamily="2" charset="-78"/>
                <a:cs typeface="Aldhabi" panose="01000000000000000000" pitchFamily="2" charset="-78"/>
              </a:rPr>
              <a:t>This </a:t>
            </a:r>
            <a:r>
              <a:rPr lang="en-US" b="0" i="0" dirty="0">
                <a:solidFill>
                  <a:srgbClr val="374151"/>
                </a:solidFill>
                <a:effectLst/>
                <a:latin typeface="Aldhabi" panose="01000000000000000000" pitchFamily="2" charset="-78"/>
                <a:cs typeface="Aldhabi" panose="01000000000000000000" pitchFamily="2" charset="-78"/>
              </a:rPr>
              <a:t>maintains a consistent design and layout across the website. It ensures that all pages and sections of the website are discoverable, reducing the risk of important content being ignored.</a:t>
            </a:r>
            <a:endParaRPr lang="en-IE"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1542323823"/>
      </p:ext>
    </p:extLst>
  </p:cSld>
  <p:clrMapOvr>
    <a:masterClrMapping/>
  </p:clrMapOvr>
</p:sld>
</file>

<file path=ppt/theme/theme1.xml><?xml version="1.0" encoding="utf-8"?>
<a:theme xmlns:a="http://schemas.openxmlformats.org/drawingml/2006/main" name="Brush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0</TotalTime>
  <Words>806</Words>
  <Application>Microsoft Office PowerPoint</Application>
  <PresentationFormat>Widescreen</PresentationFormat>
  <Paragraphs>20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BrushVTI</vt:lpstr>
      <vt:lpstr>Blissful Acai Bowls</vt:lpstr>
      <vt:lpstr>Website title and purpose: Blissful Acai Bowls</vt:lpstr>
      <vt:lpstr>Target Audience</vt:lpstr>
      <vt:lpstr>Design and Development Process</vt:lpstr>
      <vt:lpstr>Design and Development Process</vt:lpstr>
      <vt:lpstr>Design and Development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Blissful Acai Bowls</dc:title>
  <dc:creator>Ella Catherine O Neill Morris</dc:creator>
  <cp:lastModifiedBy>Ella Catherine O Neill Morris</cp:lastModifiedBy>
  <cp:revision>3</cp:revision>
  <dcterms:created xsi:type="dcterms:W3CDTF">2023-10-26T11:27:09Z</dcterms:created>
  <dcterms:modified xsi:type="dcterms:W3CDTF">2023-12-15T21:42:50Z</dcterms:modified>
</cp:coreProperties>
</file>