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33"/>
  </p:notesMasterIdLst>
  <p:sldIdLst>
    <p:sldId id="256" r:id="rId2"/>
    <p:sldId id="294" r:id="rId3"/>
    <p:sldId id="317" r:id="rId4"/>
    <p:sldId id="368" r:id="rId5"/>
    <p:sldId id="365" r:id="rId6"/>
    <p:sldId id="366" r:id="rId7"/>
    <p:sldId id="357" r:id="rId8"/>
    <p:sldId id="342" r:id="rId9"/>
    <p:sldId id="313" r:id="rId10"/>
    <p:sldId id="310" r:id="rId11"/>
    <p:sldId id="339" r:id="rId12"/>
    <p:sldId id="340" r:id="rId13"/>
    <p:sldId id="311" r:id="rId14"/>
    <p:sldId id="363" r:id="rId15"/>
    <p:sldId id="292" r:id="rId16"/>
    <p:sldId id="344" r:id="rId17"/>
    <p:sldId id="341" r:id="rId18"/>
    <p:sldId id="369" r:id="rId19"/>
    <p:sldId id="319" r:id="rId20"/>
    <p:sldId id="272" r:id="rId21"/>
    <p:sldId id="362" r:id="rId22"/>
    <p:sldId id="360" r:id="rId23"/>
    <p:sldId id="345" r:id="rId24"/>
    <p:sldId id="343" r:id="rId25"/>
    <p:sldId id="347" r:id="rId26"/>
    <p:sldId id="361" r:id="rId27"/>
    <p:sldId id="353" r:id="rId28"/>
    <p:sldId id="355" r:id="rId29"/>
    <p:sldId id="373" r:id="rId30"/>
    <p:sldId id="371" r:id="rId31"/>
    <p:sldId id="3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1"/>
    <p:restoredTop sz="77080"/>
  </p:normalViewPr>
  <p:slideViewPr>
    <p:cSldViewPr snapToGrid="0" snapToObjects="1">
      <p:cViewPr varScale="1">
        <p:scale>
          <a:sx n="86" d="100"/>
          <a:sy n="86" d="100"/>
        </p:scale>
        <p:origin x="1168" y="200"/>
      </p:cViewPr>
      <p:guideLst/>
    </p:cSldViewPr>
  </p:slideViewPr>
  <p:notesTextViewPr>
    <p:cViewPr>
      <p:scale>
        <a:sx n="1" d="1"/>
        <a:sy n="1" d="1"/>
      </p:scale>
      <p:origin x="0" y="0"/>
    </p:cViewPr>
  </p:notesTextViewPr>
  <p:sorterViewPr>
    <p:cViewPr>
      <p:scale>
        <a:sx n="151" d="100"/>
        <a:sy n="15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0" custLinFactNeighborX="-4346" custLinFactNeighborY="19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Ang="0"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82445" custLinFactNeighborX="-5197" custLinFactNeighborY="218"/>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82445" custLinFactNeighborX="-5197" custLinFactNeighborY="218"/>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82445" custLinFactNeighborX="-5197" custLinFactNeighborY="218"/>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2">
        <dgm:presLayoutVars>
          <dgm:bulletEnabled val="1"/>
        </dgm:presLayoutVars>
      </dgm:prSet>
      <dgm:spPr/>
    </dgm:pt>
    <dgm:pt modelId="{86DBF51A-3355-7945-83BA-D75FBB2C8FA2}" type="pres">
      <dgm:prSet presAssocID="{6E94CF0A-3E54-3244-B273-21ACBA0BDBE3}" presName="sibTrans" presStyleCnt="0"/>
      <dgm:spPr/>
    </dgm:pt>
    <dgm:pt modelId="{8E09068C-C3F7-3E46-96EA-1BF90D9BA7B9}" type="pres">
      <dgm:prSet presAssocID="{8E30F1CE-7F6F-6741-A4A7-FE3CA037E6A1}" presName="textNode" presStyleLbl="node1" presStyleIdx="1" presStyleCnt="2">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94A0C760-CB24-3E4C-B717-8849343F4F08}" srcId="{73E60A01-6751-ED48-A978-039B3BFA2344}" destId="{E79D744A-63BA-6348-9BDA-E52BABC13818}" srcOrd="0" destOrd="0" parTransId="{36986B27-E239-6243-ACDC-FD24EC2AD28F}" sibTransId="{6E94CF0A-3E54-3244-B273-21ACBA0BDBE3}"/>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1"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EB409DA5-1C81-7346-9BCE-A8DC87BD0EEA}" type="presParOf" srcId="{4A20AB50-CB76-E74C-90E8-E6331626F4C2}" destId="{8E09068C-C3F7-3E46-96EA-1BF90D9BA7B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custScaleX="109794"/>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E60A01-6751-ED48-A978-039B3BFA2344}" type="doc">
      <dgm:prSet loTypeId="urn:microsoft.com/office/officeart/2005/8/layout/hProcess9" loCatId="process" qsTypeId="urn:microsoft.com/office/officeart/2005/8/quickstyle/simple1" qsCatId="simple" csTypeId="urn:microsoft.com/office/officeart/2005/8/colors/accent1_2" csCatId="accent1" phldr="1"/>
      <dgm:spPr/>
    </dgm:pt>
    <dgm:pt modelId="{E79D744A-63BA-6348-9BDA-E52BABC13818}">
      <dgm:prSet phldrT="[Text]"/>
      <dgm:spPr/>
      <dgm:t>
        <a:bodyPr/>
        <a:lstStyle/>
        <a:p>
          <a:r>
            <a:rPr lang="en-US" dirty="0"/>
            <a:t>Phase 1</a:t>
          </a:r>
        </a:p>
      </dgm:t>
    </dgm:pt>
    <dgm:pt modelId="{36986B27-E239-6243-ACDC-FD24EC2AD28F}" type="parTrans" cxnId="{94A0C760-CB24-3E4C-B717-8849343F4F08}">
      <dgm:prSet/>
      <dgm:spPr/>
      <dgm:t>
        <a:bodyPr/>
        <a:lstStyle/>
        <a:p>
          <a:endParaRPr lang="en-US"/>
        </a:p>
      </dgm:t>
    </dgm:pt>
    <dgm:pt modelId="{6E94CF0A-3E54-3244-B273-21ACBA0BDBE3}" type="sibTrans" cxnId="{94A0C760-CB24-3E4C-B717-8849343F4F08}">
      <dgm:prSet/>
      <dgm:spPr/>
      <dgm:t>
        <a:bodyPr/>
        <a:lstStyle/>
        <a:p>
          <a:endParaRPr lang="en-US"/>
        </a:p>
      </dgm:t>
    </dgm:pt>
    <dgm:pt modelId="{C536E7BC-C2F8-734F-A949-CF2C5DC894F0}">
      <dgm:prSet phldrT="[Text]"/>
      <dgm:spPr/>
      <dgm:t>
        <a:bodyPr/>
        <a:lstStyle/>
        <a:p>
          <a:r>
            <a:rPr lang="en-US" dirty="0"/>
            <a:t>Phase 2</a:t>
          </a:r>
        </a:p>
      </dgm:t>
    </dgm:pt>
    <dgm:pt modelId="{D7DDD4F1-F1E3-5448-8083-421915017550}" type="parTrans" cxnId="{CDC03644-4894-4341-95DE-15A3C17714C8}">
      <dgm:prSet/>
      <dgm:spPr/>
      <dgm:t>
        <a:bodyPr/>
        <a:lstStyle/>
        <a:p>
          <a:endParaRPr lang="en-US"/>
        </a:p>
      </dgm:t>
    </dgm:pt>
    <dgm:pt modelId="{DE4C97C6-4996-3B4B-AD1E-D7E6112D093A}" type="sibTrans" cxnId="{CDC03644-4894-4341-95DE-15A3C17714C8}">
      <dgm:prSet/>
      <dgm:spPr/>
      <dgm:t>
        <a:bodyPr/>
        <a:lstStyle/>
        <a:p>
          <a:endParaRPr lang="en-US"/>
        </a:p>
      </dgm:t>
    </dgm:pt>
    <dgm:pt modelId="{8E30F1CE-7F6F-6741-A4A7-FE3CA037E6A1}">
      <dgm:prSet phldrT="[Text]"/>
      <dgm:spPr/>
      <dgm:t>
        <a:bodyPr/>
        <a:lstStyle/>
        <a:p>
          <a:r>
            <a:rPr lang="en-US" dirty="0"/>
            <a:t>Phase 3</a:t>
          </a:r>
        </a:p>
      </dgm:t>
    </dgm:pt>
    <dgm:pt modelId="{21A10C69-E2E1-824E-AA0D-C7983997F055}" type="parTrans" cxnId="{14D04FAF-C57C-2E4E-B907-502C085466C1}">
      <dgm:prSet/>
      <dgm:spPr/>
      <dgm:t>
        <a:bodyPr/>
        <a:lstStyle/>
        <a:p>
          <a:endParaRPr lang="en-US"/>
        </a:p>
      </dgm:t>
    </dgm:pt>
    <dgm:pt modelId="{1F23C985-43FE-F64B-84BB-F6987F8A6BC3}" type="sibTrans" cxnId="{14D04FAF-C57C-2E4E-B907-502C085466C1}">
      <dgm:prSet/>
      <dgm:spPr/>
      <dgm:t>
        <a:bodyPr/>
        <a:lstStyle/>
        <a:p>
          <a:endParaRPr lang="en-US"/>
        </a:p>
      </dgm:t>
    </dgm:pt>
    <dgm:pt modelId="{7CCACA51-C81A-EF4D-987D-EC0270559EDA}" type="pres">
      <dgm:prSet presAssocID="{73E60A01-6751-ED48-A978-039B3BFA2344}" presName="CompostProcess" presStyleCnt="0">
        <dgm:presLayoutVars>
          <dgm:dir/>
          <dgm:resizeHandles val="exact"/>
        </dgm:presLayoutVars>
      </dgm:prSet>
      <dgm:spPr/>
    </dgm:pt>
    <dgm:pt modelId="{62EAF078-93BA-C94A-BBA8-D89BF59D9019}" type="pres">
      <dgm:prSet presAssocID="{73E60A01-6751-ED48-A978-039B3BFA2344}" presName="arrow" presStyleLbl="bgShp" presStyleIdx="0" presStyleCnt="1"/>
      <dgm:spPr/>
    </dgm:pt>
    <dgm:pt modelId="{4A20AB50-CB76-E74C-90E8-E6331626F4C2}" type="pres">
      <dgm:prSet presAssocID="{73E60A01-6751-ED48-A978-039B3BFA2344}" presName="linearProcess" presStyleCnt="0"/>
      <dgm:spPr/>
    </dgm:pt>
    <dgm:pt modelId="{5D193AE0-403D-B24C-9844-59EACEC124E1}" type="pres">
      <dgm:prSet presAssocID="{E79D744A-63BA-6348-9BDA-E52BABC13818}" presName="textNode" presStyleLbl="node1" presStyleIdx="0" presStyleCnt="3">
        <dgm:presLayoutVars>
          <dgm:bulletEnabled val="1"/>
        </dgm:presLayoutVars>
      </dgm:prSet>
      <dgm:spPr/>
    </dgm:pt>
    <dgm:pt modelId="{86DBF51A-3355-7945-83BA-D75FBB2C8FA2}" type="pres">
      <dgm:prSet presAssocID="{6E94CF0A-3E54-3244-B273-21ACBA0BDBE3}" presName="sibTrans" presStyleCnt="0"/>
      <dgm:spPr/>
    </dgm:pt>
    <dgm:pt modelId="{C8059855-5DEB-4247-B7E6-76D126A4104E}" type="pres">
      <dgm:prSet presAssocID="{C536E7BC-C2F8-734F-A949-CF2C5DC894F0}" presName="textNode" presStyleLbl="node1" presStyleIdx="1" presStyleCnt="3">
        <dgm:presLayoutVars>
          <dgm:bulletEnabled val="1"/>
        </dgm:presLayoutVars>
      </dgm:prSet>
      <dgm:spPr/>
    </dgm:pt>
    <dgm:pt modelId="{F9C44265-873E-654A-8162-7E753F093020}" type="pres">
      <dgm:prSet presAssocID="{DE4C97C6-4996-3B4B-AD1E-D7E6112D093A}" presName="sibTrans" presStyleCnt="0"/>
      <dgm:spPr/>
    </dgm:pt>
    <dgm:pt modelId="{8E09068C-C3F7-3E46-96EA-1BF90D9BA7B9}" type="pres">
      <dgm:prSet presAssocID="{8E30F1CE-7F6F-6741-A4A7-FE3CA037E6A1}" presName="textNode" presStyleLbl="node1" presStyleIdx="2" presStyleCnt="3">
        <dgm:presLayoutVars>
          <dgm:bulletEnabled val="1"/>
        </dgm:presLayoutVars>
      </dgm:prSet>
      <dgm:spPr/>
    </dgm:pt>
  </dgm:ptLst>
  <dgm:cxnLst>
    <dgm:cxn modelId="{52FC9238-B59E-FE44-8FBB-32CBDC4BFFD8}" type="presOf" srcId="{E79D744A-63BA-6348-9BDA-E52BABC13818}" destId="{5D193AE0-403D-B24C-9844-59EACEC124E1}" srcOrd="0" destOrd="0" presId="urn:microsoft.com/office/officeart/2005/8/layout/hProcess9"/>
    <dgm:cxn modelId="{CDC03644-4894-4341-95DE-15A3C17714C8}" srcId="{73E60A01-6751-ED48-A978-039B3BFA2344}" destId="{C536E7BC-C2F8-734F-A949-CF2C5DC894F0}" srcOrd="1" destOrd="0" parTransId="{D7DDD4F1-F1E3-5448-8083-421915017550}" sibTransId="{DE4C97C6-4996-3B4B-AD1E-D7E6112D093A}"/>
    <dgm:cxn modelId="{94A0C760-CB24-3E4C-B717-8849343F4F08}" srcId="{73E60A01-6751-ED48-A978-039B3BFA2344}" destId="{E79D744A-63BA-6348-9BDA-E52BABC13818}" srcOrd="0" destOrd="0" parTransId="{36986B27-E239-6243-ACDC-FD24EC2AD28F}" sibTransId="{6E94CF0A-3E54-3244-B273-21ACBA0BDBE3}"/>
    <dgm:cxn modelId="{3BF91679-6F30-FE41-9802-354C94D728EB}" type="presOf" srcId="{C536E7BC-C2F8-734F-A949-CF2C5DC894F0}" destId="{C8059855-5DEB-4247-B7E6-76D126A4104E}" srcOrd="0" destOrd="0" presId="urn:microsoft.com/office/officeart/2005/8/layout/hProcess9"/>
    <dgm:cxn modelId="{EF29168C-3C5E-1347-A5FA-04E6F2AD21F5}" type="presOf" srcId="{73E60A01-6751-ED48-A978-039B3BFA2344}" destId="{7CCACA51-C81A-EF4D-987D-EC0270559EDA}" srcOrd="0" destOrd="0" presId="urn:microsoft.com/office/officeart/2005/8/layout/hProcess9"/>
    <dgm:cxn modelId="{14D04FAF-C57C-2E4E-B907-502C085466C1}" srcId="{73E60A01-6751-ED48-A978-039B3BFA2344}" destId="{8E30F1CE-7F6F-6741-A4A7-FE3CA037E6A1}" srcOrd="2" destOrd="0" parTransId="{21A10C69-E2E1-824E-AA0D-C7983997F055}" sibTransId="{1F23C985-43FE-F64B-84BB-F6987F8A6BC3}"/>
    <dgm:cxn modelId="{142422D4-BCB4-2940-A772-679E795326DB}" type="presOf" srcId="{8E30F1CE-7F6F-6741-A4A7-FE3CA037E6A1}" destId="{8E09068C-C3F7-3E46-96EA-1BF90D9BA7B9}" srcOrd="0" destOrd="0" presId="urn:microsoft.com/office/officeart/2005/8/layout/hProcess9"/>
    <dgm:cxn modelId="{4F2BB8FE-532A-2C44-AD0E-25F400D31C60}" type="presParOf" srcId="{7CCACA51-C81A-EF4D-987D-EC0270559EDA}" destId="{62EAF078-93BA-C94A-BBA8-D89BF59D9019}" srcOrd="0" destOrd="0" presId="urn:microsoft.com/office/officeart/2005/8/layout/hProcess9"/>
    <dgm:cxn modelId="{05F8161C-72B0-BA47-B174-D54B0B71E6E8}" type="presParOf" srcId="{7CCACA51-C81A-EF4D-987D-EC0270559EDA}" destId="{4A20AB50-CB76-E74C-90E8-E6331626F4C2}" srcOrd="1" destOrd="0" presId="urn:microsoft.com/office/officeart/2005/8/layout/hProcess9"/>
    <dgm:cxn modelId="{60C58ACF-6F44-B643-B6DE-3B046463291A}" type="presParOf" srcId="{4A20AB50-CB76-E74C-90E8-E6331626F4C2}" destId="{5D193AE0-403D-B24C-9844-59EACEC124E1}" srcOrd="0" destOrd="0" presId="urn:microsoft.com/office/officeart/2005/8/layout/hProcess9"/>
    <dgm:cxn modelId="{89143683-0FB9-B543-83B8-AABF756147D9}" type="presParOf" srcId="{4A20AB50-CB76-E74C-90E8-E6331626F4C2}" destId="{86DBF51A-3355-7945-83BA-D75FBB2C8FA2}" srcOrd="1" destOrd="0" presId="urn:microsoft.com/office/officeart/2005/8/layout/hProcess9"/>
    <dgm:cxn modelId="{12789C23-9616-E04A-9FE3-A91402A0012D}" type="presParOf" srcId="{4A20AB50-CB76-E74C-90E8-E6331626F4C2}" destId="{C8059855-5DEB-4247-B7E6-76D126A4104E}" srcOrd="2" destOrd="0" presId="urn:microsoft.com/office/officeart/2005/8/layout/hProcess9"/>
    <dgm:cxn modelId="{C608A2B0-7C42-0F4E-9CD3-DA3DEFBFAD98}" type="presParOf" srcId="{4A20AB50-CB76-E74C-90E8-E6331626F4C2}" destId="{F9C44265-873E-654A-8162-7E753F093020}" srcOrd="3" destOrd="0" presId="urn:microsoft.com/office/officeart/2005/8/layout/hProcess9"/>
    <dgm:cxn modelId="{EB409DA5-1C81-7346-9BCE-A8DC87BD0EEA}" type="presParOf" srcId="{4A20AB50-CB76-E74C-90E8-E6331626F4C2}" destId="{8E09068C-C3F7-3E46-96EA-1BF90D9BA7B9}"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22608C33-44AF-7740-8F9E-9EAEFC3C839C}" type="sibTrans" cxnId="{04B33ADE-4C59-8344-84BB-5BA5B97F11D7}">
      <dgm:prSet/>
      <dgm:spPr/>
      <dgm:t>
        <a:bodyPr/>
        <a:lstStyle/>
        <a:p>
          <a:endParaRPr lang="en-US"/>
        </a:p>
      </dgm:t>
    </dgm:pt>
    <dgm:pt modelId="{07F7EFF1-9702-AB4B-A8C7-2978F5980ED2}" type="parTrans" cxnId="{04B33ADE-4C59-8344-84BB-5BA5B97F11D7}">
      <dgm:prSet/>
      <dgm:spPr/>
      <dgm:t>
        <a:bodyPr/>
        <a:lstStyle/>
        <a:p>
          <a:endParaRPr lang="en-US"/>
        </a:p>
      </dgm:t>
    </dgm:pt>
    <dgm:pt modelId="{9BBE255A-AA76-6D4C-8B91-32657324EBAD}">
      <dgm:prSet/>
      <dgm:spPr/>
      <dgm:t>
        <a:bodyPr/>
        <a:lstStyle/>
        <a:p>
          <a:r>
            <a:rPr lang="en-US" dirty="0"/>
            <a:t>P2 Trials</a:t>
          </a:r>
        </a:p>
      </dgm:t>
    </dgm:pt>
    <dgm:pt modelId="{3377815D-409D-C444-95C8-73F375465DFF}" type="sibTrans" cxnId="{C16CB49B-E43D-5448-9ED5-3797C57285E9}">
      <dgm:prSet/>
      <dgm:spPr/>
      <dgm:t>
        <a:bodyPr/>
        <a:lstStyle/>
        <a:p>
          <a:endParaRPr lang="en-US"/>
        </a:p>
      </dgm:t>
    </dgm:pt>
    <dgm:pt modelId="{60304BD5-45F2-B942-82B5-8BCAE0865EF0}" type="par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custLinFactNeighborX="3878" custLinFactNeighborY="-28619"/>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527602-05B3-D543-AAED-2DCF1A8BB0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2A0DD20-17A9-8741-ADDD-B673B3648F7C}">
      <dgm:prSet/>
      <dgm:spPr/>
      <dgm:t>
        <a:bodyPr/>
        <a:lstStyle/>
        <a:p>
          <a:r>
            <a:rPr lang="en-US" dirty="0"/>
            <a:t>Phase 3 trials</a:t>
          </a:r>
        </a:p>
      </dgm:t>
    </dgm:pt>
    <dgm:pt modelId="{07F7EFF1-9702-AB4B-A8C7-2978F5980ED2}" type="parTrans" cxnId="{04B33ADE-4C59-8344-84BB-5BA5B97F11D7}">
      <dgm:prSet/>
      <dgm:spPr/>
      <dgm:t>
        <a:bodyPr/>
        <a:lstStyle/>
        <a:p>
          <a:endParaRPr lang="en-US"/>
        </a:p>
      </dgm:t>
    </dgm:pt>
    <dgm:pt modelId="{22608C33-44AF-7740-8F9E-9EAEFC3C839C}" type="sibTrans" cxnId="{04B33ADE-4C59-8344-84BB-5BA5B97F11D7}">
      <dgm:prSet/>
      <dgm:spPr/>
      <dgm:t>
        <a:bodyPr/>
        <a:lstStyle/>
        <a:p>
          <a:endParaRPr lang="en-US"/>
        </a:p>
      </dgm:t>
    </dgm:pt>
    <dgm:pt modelId="{9BBE255A-AA76-6D4C-8B91-32657324EBAD}">
      <dgm:prSet/>
      <dgm:spPr/>
      <dgm:t>
        <a:bodyPr/>
        <a:lstStyle/>
        <a:p>
          <a:r>
            <a:rPr lang="en-US" dirty="0"/>
            <a:t>Phase 2 trials</a:t>
          </a:r>
        </a:p>
      </dgm:t>
    </dgm:pt>
    <dgm:pt modelId="{60304BD5-45F2-B942-82B5-8BCAE0865EF0}" type="parTrans" cxnId="{C16CB49B-E43D-5448-9ED5-3797C57285E9}">
      <dgm:prSet/>
      <dgm:spPr/>
      <dgm:t>
        <a:bodyPr/>
        <a:lstStyle/>
        <a:p>
          <a:endParaRPr lang="en-US"/>
        </a:p>
      </dgm:t>
    </dgm:pt>
    <dgm:pt modelId="{3377815D-409D-C444-95C8-73F375465DFF}" type="sibTrans" cxnId="{C16CB49B-E43D-5448-9ED5-3797C57285E9}">
      <dgm:prSet/>
      <dgm:spPr/>
      <dgm:t>
        <a:bodyPr/>
        <a:lstStyle/>
        <a:p>
          <a:endParaRPr lang="en-US"/>
        </a:p>
      </dgm:t>
    </dgm:pt>
    <dgm:pt modelId="{973C78DF-19C4-A84A-85AC-8F01B2073EEA}" type="pres">
      <dgm:prSet presAssocID="{92527602-05B3-D543-AAED-2DCF1A8BB0E6}" presName="CompostProcess" presStyleCnt="0">
        <dgm:presLayoutVars>
          <dgm:dir val="rev"/>
          <dgm:resizeHandles val="exact"/>
        </dgm:presLayoutVars>
      </dgm:prSet>
      <dgm:spPr/>
    </dgm:pt>
    <dgm:pt modelId="{F0751860-8E74-5949-AF8E-47D7606935B4}" type="pres">
      <dgm:prSet presAssocID="{92527602-05B3-D543-AAED-2DCF1A8BB0E6}" presName="arrow" presStyleLbl="bgShp" presStyleIdx="0" presStyleCnt="1" custAng="10800000"/>
      <dgm:spPr/>
    </dgm:pt>
    <dgm:pt modelId="{B28F8902-42E4-BE49-8998-C2AC4A21AF45}" type="pres">
      <dgm:prSet presAssocID="{92527602-05B3-D543-AAED-2DCF1A8BB0E6}" presName="linearProcess" presStyleCnt="0"/>
      <dgm:spPr/>
    </dgm:pt>
    <dgm:pt modelId="{47BF919D-DF60-E340-AC38-4CD4571FF844}" type="pres">
      <dgm:prSet presAssocID="{B2A0DD20-17A9-8741-ADDD-B673B3648F7C}" presName="textNode" presStyleLbl="node1" presStyleIdx="0" presStyleCnt="2" custLinFactNeighborX="-4487" custLinFactNeighborY="2418">
        <dgm:presLayoutVars>
          <dgm:bulletEnabled val="1"/>
        </dgm:presLayoutVars>
      </dgm:prSet>
      <dgm:spPr/>
    </dgm:pt>
    <dgm:pt modelId="{58F66C85-25CA-5145-9FE6-8273FD7714E9}" type="pres">
      <dgm:prSet presAssocID="{22608C33-44AF-7740-8F9E-9EAEFC3C839C}" presName="sibTrans" presStyleCnt="0"/>
      <dgm:spPr/>
    </dgm:pt>
    <dgm:pt modelId="{C7E75736-B099-F640-BB95-076797551EA4}" type="pres">
      <dgm:prSet presAssocID="{9BBE255A-AA76-6D4C-8B91-32657324EBAD}" presName="textNode" presStyleLbl="node1" presStyleIdx="1" presStyleCnt="2">
        <dgm:presLayoutVars>
          <dgm:bulletEnabled val="1"/>
        </dgm:presLayoutVars>
      </dgm:prSet>
      <dgm:spPr/>
    </dgm:pt>
  </dgm:ptLst>
  <dgm:cxnLst>
    <dgm:cxn modelId="{34248F15-8426-8140-BD31-7A0DF1D1C2E1}" type="presOf" srcId="{B2A0DD20-17A9-8741-ADDD-B673B3648F7C}" destId="{47BF919D-DF60-E340-AC38-4CD4571FF844}" srcOrd="0" destOrd="0" presId="urn:microsoft.com/office/officeart/2005/8/layout/hProcess9"/>
    <dgm:cxn modelId="{6DADC56F-9FAD-4749-B39C-6C58399D8A81}" type="presOf" srcId="{9BBE255A-AA76-6D4C-8B91-32657324EBAD}" destId="{C7E75736-B099-F640-BB95-076797551EA4}" srcOrd="0" destOrd="0" presId="urn:microsoft.com/office/officeart/2005/8/layout/hProcess9"/>
    <dgm:cxn modelId="{C16CB49B-E43D-5448-9ED5-3797C57285E9}" srcId="{92527602-05B3-D543-AAED-2DCF1A8BB0E6}" destId="{9BBE255A-AA76-6D4C-8B91-32657324EBAD}" srcOrd="1" destOrd="0" parTransId="{60304BD5-45F2-B942-82B5-8BCAE0865EF0}" sibTransId="{3377815D-409D-C444-95C8-73F375465DFF}"/>
    <dgm:cxn modelId="{66B674A6-EEE9-B941-B45B-FF97E2F220E9}" type="presOf" srcId="{92527602-05B3-D543-AAED-2DCF1A8BB0E6}" destId="{973C78DF-19C4-A84A-85AC-8F01B2073EEA}" srcOrd="0" destOrd="0" presId="urn:microsoft.com/office/officeart/2005/8/layout/hProcess9"/>
    <dgm:cxn modelId="{04B33ADE-4C59-8344-84BB-5BA5B97F11D7}" srcId="{92527602-05B3-D543-AAED-2DCF1A8BB0E6}" destId="{B2A0DD20-17A9-8741-ADDD-B673B3648F7C}" srcOrd="0" destOrd="0" parTransId="{07F7EFF1-9702-AB4B-A8C7-2978F5980ED2}" sibTransId="{22608C33-44AF-7740-8F9E-9EAEFC3C839C}"/>
    <dgm:cxn modelId="{9D25F7B8-8949-0744-A443-89A4CE3D10C9}" type="presParOf" srcId="{973C78DF-19C4-A84A-85AC-8F01B2073EEA}" destId="{F0751860-8E74-5949-AF8E-47D7606935B4}" srcOrd="0" destOrd="0" presId="urn:microsoft.com/office/officeart/2005/8/layout/hProcess9"/>
    <dgm:cxn modelId="{2C2EC432-AEB4-DB4D-82C5-5BA266196C4D}" type="presParOf" srcId="{973C78DF-19C4-A84A-85AC-8F01B2073EEA}" destId="{B28F8902-42E4-BE49-8998-C2AC4A21AF45}" srcOrd="1" destOrd="0" presId="urn:microsoft.com/office/officeart/2005/8/layout/hProcess9"/>
    <dgm:cxn modelId="{7A584752-6531-DB46-A125-6E0D9EC23651}" type="presParOf" srcId="{B28F8902-42E4-BE49-8998-C2AC4A21AF45}" destId="{47BF919D-DF60-E340-AC38-4CD4571FF844}" srcOrd="0" destOrd="0" presId="urn:microsoft.com/office/officeart/2005/8/layout/hProcess9"/>
    <dgm:cxn modelId="{CE84D756-F5BD-FE45-91CF-3E0CBDDCCAD8}" type="presParOf" srcId="{B28F8902-42E4-BE49-8998-C2AC4A21AF45}" destId="{58F66C85-25CA-5145-9FE6-8273FD7714E9}" srcOrd="1" destOrd="0" presId="urn:microsoft.com/office/officeart/2005/8/layout/hProcess9"/>
    <dgm:cxn modelId="{9B32F069-042A-4A41-99D7-E16425E20232}" type="presParOf" srcId="{B28F8902-42E4-BE49-8998-C2AC4A21AF45}" destId="{C7E75736-B099-F640-BB95-076797551EA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661924" y="0"/>
          <a:ext cx="7501810" cy="34163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4255" y="1024890"/>
          <a:ext cx="2728175" cy="1366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Phase 1</a:t>
          </a:r>
        </a:p>
      </dsp:txBody>
      <dsp:txXfrm>
        <a:off x="70963" y="1091598"/>
        <a:ext cx="2594759" cy="1233104"/>
      </dsp:txXfrm>
    </dsp:sp>
    <dsp:sp modelId="{C8059855-5DEB-4247-B7E6-76D126A4104E}">
      <dsp:nvSpPr>
        <dsp:cNvPr id="0" name=""/>
        <dsp:cNvSpPr/>
      </dsp:nvSpPr>
      <dsp:spPr>
        <a:xfrm>
          <a:off x="3048741" y="1024890"/>
          <a:ext cx="2728175" cy="1366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Phase 2</a:t>
          </a:r>
        </a:p>
      </dsp:txBody>
      <dsp:txXfrm>
        <a:off x="3115449" y="1091598"/>
        <a:ext cx="2594759" cy="1233104"/>
      </dsp:txXfrm>
    </dsp:sp>
    <dsp:sp modelId="{8E09068C-C3F7-3E46-96EA-1BF90D9BA7B9}">
      <dsp:nvSpPr>
        <dsp:cNvPr id="0" name=""/>
        <dsp:cNvSpPr/>
      </dsp:nvSpPr>
      <dsp:spPr>
        <a:xfrm>
          <a:off x="6093227" y="1024890"/>
          <a:ext cx="2728175" cy="1366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Phase 3</a:t>
          </a:r>
        </a:p>
      </dsp:txBody>
      <dsp:txXfrm>
        <a:off x="6159935" y="1091598"/>
        <a:ext cx="2594759" cy="12331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a:off x="136450"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479702" y="0"/>
          <a:ext cx="3188402" cy="16843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50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95" y="538190"/>
        <a:ext cx="1597733" cy="607956"/>
      </dsp:txXfrm>
    </dsp:sp>
    <dsp:sp modelId="{8E09068C-C3F7-3E46-96EA-1BF90D9BA7B9}">
      <dsp:nvSpPr>
        <dsp:cNvPr id="0" name=""/>
        <dsp:cNvSpPr/>
      </dsp:nvSpPr>
      <dsp:spPr>
        <a:xfrm>
          <a:off x="234175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645" y="538190"/>
        <a:ext cx="1597733" cy="6079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41233" y="0"/>
          <a:ext cx="3867308" cy="16257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97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1</a:t>
          </a:r>
        </a:p>
      </dsp:txBody>
      <dsp:txXfrm>
        <a:off x="32716" y="519472"/>
        <a:ext cx="1393582" cy="586813"/>
      </dsp:txXfrm>
    </dsp:sp>
    <dsp:sp modelId="{C8059855-5DEB-4247-B7E6-76D126A4104E}">
      <dsp:nvSpPr>
        <dsp:cNvPr id="0" name=""/>
        <dsp:cNvSpPr/>
      </dsp:nvSpPr>
      <dsp:spPr>
        <a:xfrm>
          <a:off x="154635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2</a:t>
          </a:r>
        </a:p>
      </dsp:txBody>
      <dsp:txXfrm>
        <a:off x="1578096" y="519472"/>
        <a:ext cx="1393582" cy="586813"/>
      </dsp:txXfrm>
    </dsp:sp>
    <dsp:sp modelId="{8E09068C-C3F7-3E46-96EA-1BF90D9BA7B9}">
      <dsp:nvSpPr>
        <dsp:cNvPr id="0" name=""/>
        <dsp:cNvSpPr/>
      </dsp:nvSpPr>
      <dsp:spPr>
        <a:xfrm>
          <a:off x="3091730"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3</a:t>
          </a:r>
        </a:p>
      </dsp:txBody>
      <dsp:txXfrm>
        <a:off x="3123475" y="519472"/>
        <a:ext cx="1393582" cy="5868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479702" y="0"/>
          <a:ext cx="3188402" cy="16843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50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95" y="538190"/>
        <a:ext cx="1597733" cy="607956"/>
      </dsp:txXfrm>
    </dsp:sp>
    <dsp:sp modelId="{8E09068C-C3F7-3E46-96EA-1BF90D9BA7B9}">
      <dsp:nvSpPr>
        <dsp:cNvPr id="0" name=""/>
        <dsp:cNvSpPr/>
      </dsp:nvSpPr>
      <dsp:spPr>
        <a:xfrm>
          <a:off x="234175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645" y="538190"/>
        <a:ext cx="1597733" cy="6079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41233" y="0"/>
          <a:ext cx="3867308" cy="16257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97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1</a:t>
          </a:r>
        </a:p>
      </dsp:txBody>
      <dsp:txXfrm>
        <a:off x="32716" y="519472"/>
        <a:ext cx="1393582" cy="586813"/>
      </dsp:txXfrm>
    </dsp:sp>
    <dsp:sp modelId="{C8059855-5DEB-4247-B7E6-76D126A4104E}">
      <dsp:nvSpPr>
        <dsp:cNvPr id="0" name=""/>
        <dsp:cNvSpPr/>
      </dsp:nvSpPr>
      <dsp:spPr>
        <a:xfrm>
          <a:off x="154635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2</a:t>
          </a:r>
        </a:p>
      </dsp:txBody>
      <dsp:txXfrm>
        <a:off x="1578096" y="519472"/>
        <a:ext cx="1393582" cy="586813"/>
      </dsp:txXfrm>
    </dsp:sp>
    <dsp:sp modelId="{8E09068C-C3F7-3E46-96EA-1BF90D9BA7B9}">
      <dsp:nvSpPr>
        <dsp:cNvPr id="0" name=""/>
        <dsp:cNvSpPr/>
      </dsp:nvSpPr>
      <dsp:spPr>
        <a:xfrm>
          <a:off x="3091730"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3</a:t>
          </a:r>
        </a:p>
      </dsp:txBody>
      <dsp:txXfrm>
        <a:off x="3123475" y="519472"/>
        <a:ext cx="1393582" cy="586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41180" y="0"/>
          <a:ext cx="3866715" cy="168554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423" y="505663"/>
          <a:ext cx="1663256" cy="67421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36" y="538576"/>
        <a:ext cx="1597430" cy="608391"/>
      </dsp:txXfrm>
    </dsp:sp>
    <dsp:sp modelId="{8E09068C-C3F7-3E46-96EA-1BF90D9BA7B9}">
      <dsp:nvSpPr>
        <dsp:cNvPr id="0" name=""/>
        <dsp:cNvSpPr/>
      </dsp:nvSpPr>
      <dsp:spPr>
        <a:xfrm>
          <a:off x="2341397" y="505663"/>
          <a:ext cx="1663256" cy="67421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310" y="538576"/>
        <a:ext cx="1597430" cy="60839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479702" y="0"/>
          <a:ext cx="3188402" cy="16843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4450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1</a:t>
          </a:r>
        </a:p>
      </dsp:txBody>
      <dsp:txXfrm>
        <a:off x="577395" y="538190"/>
        <a:ext cx="1597733" cy="607956"/>
      </dsp:txXfrm>
    </dsp:sp>
    <dsp:sp modelId="{8E09068C-C3F7-3E46-96EA-1BF90D9BA7B9}">
      <dsp:nvSpPr>
        <dsp:cNvPr id="0" name=""/>
        <dsp:cNvSpPr/>
      </dsp:nvSpPr>
      <dsp:spPr>
        <a:xfrm>
          <a:off x="2341756" y="505301"/>
          <a:ext cx="1663511" cy="67373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Phase 3</a:t>
          </a:r>
        </a:p>
      </dsp:txBody>
      <dsp:txXfrm>
        <a:off x="2374645" y="538190"/>
        <a:ext cx="1597733" cy="60795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151851" y="0"/>
          <a:ext cx="4246072" cy="162575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97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1</a:t>
          </a:r>
        </a:p>
      </dsp:txBody>
      <dsp:txXfrm>
        <a:off x="32716" y="519472"/>
        <a:ext cx="1393582" cy="586813"/>
      </dsp:txXfrm>
    </dsp:sp>
    <dsp:sp modelId="{C8059855-5DEB-4247-B7E6-76D126A4104E}">
      <dsp:nvSpPr>
        <dsp:cNvPr id="0" name=""/>
        <dsp:cNvSpPr/>
      </dsp:nvSpPr>
      <dsp:spPr>
        <a:xfrm>
          <a:off x="1546351"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2</a:t>
          </a:r>
        </a:p>
      </dsp:txBody>
      <dsp:txXfrm>
        <a:off x="1578096" y="519472"/>
        <a:ext cx="1393582" cy="586813"/>
      </dsp:txXfrm>
    </dsp:sp>
    <dsp:sp modelId="{8E09068C-C3F7-3E46-96EA-1BF90D9BA7B9}">
      <dsp:nvSpPr>
        <dsp:cNvPr id="0" name=""/>
        <dsp:cNvSpPr/>
      </dsp:nvSpPr>
      <dsp:spPr>
        <a:xfrm>
          <a:off x="3091730" y="487727"/>
          <a:ext cx="1457072" cy="65030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Phase 3</a:t>
          </a:r>
        </a:p>
      </dsp:txBody>
      <dsp:txXfrm>
        <a:off x="3123475" y="519472"/>
        <a:ext cx="1393582" cy="586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F078-93BA-C94A-BBA8-D89BF59D9019}">
      <dsp:nvSpPr>
        <dsp:cNvPr id="0" name=""/>
        <dsp:cNvSpPr/>
      </dsp:nvSpPr>
      <dsp:spPr>
        <a:xfrm>
          <a:off x="362211" y="0"/>
          <a:ext cx="4105069" cy="15979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3AE0-403D-B24C-9844-59EACEC124E1}">
      <dsp:nvSpPr>
        <dsp:cNvPr id="0" name=""/>
        <dsp:cNvSpPr/>
      </dsp:nvSpPr>
      <dsp:spPr>
        <a:xfrm>
          <a:off x="512"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1</a:t>
          </a:r>
        </a:p>
      </dsp:txBody>
      <dsp:txXfrm>
        <a:off x="31715" y="510602"/>
        <a:ext cx="1479404" cy="576792"/>
      </dsp:txXfrm>
    </dsp:sp>
    <dsp:sp modelId="{C8059855-5DEB-4247-B7E6-76D126A4104E}">
      <dsp:nvSpPr>
        <dsp:cNvPr id="0" name=""/>
        <dsp:cNvSpPr/>
      </dsp:nvSpPr>
      <dsp:spPr>
        <a:xfrm>
          <a:off x="1643841"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2</a:t>
          </a:r>
        </a:p>
      </dsp:txBody>
      <dsp:txXfrm>
        <a:off x="1675044" y="510602"/>
        <a:ext cx="1479404" cy="576792"/>
      </dsp:txXfrm>
    </dsp:sp>
    <dsp:sp modelId="{8E09068C-C3F7-3E46-96EA-1BF90D9BA7B9}">
      <dsp:nvSpPr>
        <dsp:cNvPr id="0" name=""/>
        <dsp:cNvSpPr/>
      </dsp:nvSpPr>
      <dsp:spPr>
        <a:xfrm>
          <a:off x="3287170" y="479399"/>
          <a:ext cx="1541810" cy="6391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Phase 3</a:t>
          </a:r>
        </a:p>
      </dsp:txBody>
      <dsp:txXfrm>
        <a:off x="3318373" y="510602"/>
        <a:ext cx="1479404" cy="5767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785482" y="0"/>
          <a:ext cx="6184155" cy="2494785"/>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3740407" y="772565"/>
          <a:ext cx="3524725" cy="9979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Phase 3 trials</a:t>
          </a:r>
        </a:p>
      </dsp:txBody>
      <dsp:txXfrm>
        <a:off x="3789121" y="821279"/>
        <a:ext cx="3427297" cy="900486"/>
      </dsp:txXfrm>
    </dsp:sp>
    <dsp:sp modelId="{C7E75736-B099-F640-BB95-076797551EA4}">
      <dsp:nvSpPr>
        <dsp:cNvPr id="0" name=""/>
        <dsp:cNvSpPr/>
      </dsp:nvSpPr>
      <dsp:spPr>
        <a:xfrm>
          <a:off x="222" y="748435"/>
          <a:ext cx="3524725" cy="9979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P2 Trials</a:t>
          </a:r>
        </a:p>
      </dsp:txBody>
      <dsp:txXfrm>
        <a:off x="48936" y="797149"/>
        <a:ext cx="3427297" cy="9004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51860-8E74-5949-AF8E-47D7606935B4}">
      <dsp:nvSpPr>
        <dsp:cNvPr id="0" name=""/>
        <dsp:cNvSpPr/>
      </dsp:nvSpPr>
      <dsp:spPr>
        <a:xfrm rot="10800000">
          <a:off x="268892" y="0"/>
          <a:ext cx="3047447" cy="950162"/>
        </a:xfrm>
        <a:prstGeom prst="lef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F919D-DF60-E340-AC38-4CD4571FF844}">
      <dsp:nvSpPr>
        <dsp:cNvPr id="0" name=""/>
        <dsp:cNvSpPr/>
      </dsp:nvSpPr>
      <dsp:spPr>
        <a:xfrm>
          <a:off x="1832413" y="29423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3 trials</a:t>
          </a:r>
        </a:p>
      </dsp:txBody>
      <dsp:txXfrm>
        <a:off x="1850966" y="312791"/>
        <a:ext cx="1352171" cy="342958"/>
      </dsp:txXfrm>
    </dsp:sp>
    <dsp:sp modelId="{C7E75736-B099-F640-BB95-076797551EA4}">
      <dsp:nvSpPr>
        <dsp:cNvPr id="0" name=""/>
        <dsp:cNvSpPr/>
      </dsp:nvSpPr>
      <dsp:spPr>
        <a:xfrm>
          <a:off x="359617" y="285048"/>
          <a:ext cx="1389277" cy="3800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Phase 2 trials</a:t>
          </a:r>
        </a:p>
      </dsp:txBody>
      <dsp:txXfrm>
        <a:off x="378170" y="303601"/>
        <a:ext cx="1352171" cy="3429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0BA0C-BE94-5348-99BB-F8F8533B9A9C}"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F7BDD-4205-9640-98B2-4273E953A808}" type="slidenum">
              <a:rPr lang="en-US" smtClean="0"/>
              <a:t>‹#›</a:t>
            </a:fld>
            <a:endParaRPr lang="en-US"/>
          </a:p>
        </p:txBody>
      </p:sp>
    </p:spTree>
    <p:extLst>
      <p:ext uri="{BB962C8B-B14F-4D97-AF65-F5344CB8AC3E}">
        <p14:creationId xmlns:p14="http://schemas.microsoft.com/office/powerpoint/2010/main" val="1104438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a:t>
            </a:r>
            <a:r>
              <a:rPr lang="en-US" dirty="0" err="1"/>
              <a:t>prevelenace</a:t>
            </a:r>
            <a:r>
              <a:rPr lang="en-US" dirty="0"/>
              <a:t> and impact of bypassing P2 trials in neurology </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a:t>
            </a:fld>
            <a:endParaRPr lang="en-US"/>
          </a:p>
        </p:txBody>
      </p:sp>
    </p:spTree>
    <p:extLst>
      <p:ext uri="{BB962C8B-B14F-4D97-AF65-F5344CB8AC3E}">
        <p14:creationId xmlns:p14="http://schemas.microsoft.com/office/powerpoint/2010/main" val="414206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sz="1000" dirty="0">
                <a:effectLst/>
                <a:latin typeface="Times New Roman" panose="02020603050405020304" pitchFamily="18" charset="0"/>
                <a:ea typeface="Times New Roman" panose="02020603050405020304" pitchFamily="18" charset="0"/>
              </a:rPr>
              <a:t>SEMI-AUTOMATIC SCREENING (using excel filters) For Phase 3 Trials: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Primary completion date: checked that type is “Actual” and not “Anticipated”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Excluded, *unless* trial had an “Actual” overall completion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design: excluded if trial was labelled 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“Non-randomized” in randomization 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“Single group assignment” in “Model” 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1 in “Arms” field;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size: &lt;30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status: exclude if the trial recruitment status was: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Withdrawn (i.e. no patients enrolled);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Indication: excluded if primary purpose 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Diagnostic;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Screening;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Basic Science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Intervention/Treatment: excluded if trial: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Did not include at least one intervention that was classified as a “Drug” or “Biological” “ Dietary supplement” or “genetic” (“Other” and “combination product” is manually checked);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exclude procedure or behavioral or device or radiation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Included healthy volunteers;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 Location: exclude if the trial does not have 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US or CAD UK, EU, Australian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11</a:t>
            </a:fld>
            <a:endParaRPr lang="en-US"/>
          </a:p>
        </p:txBody>
      </p:sp>
    </p:spTree>
    <p:extLst>
      <p:ext uri="{BB962C8B-B14F-4D97-AF65-F5344CB8AC3E}">
        <p14:creationId xmlns:p14="http://schemas.microsoft.com/office/powerpoint/2010/main" val="288606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Intervention: Exclude if the intervention is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surgery/behavioral/device/conditioning of stem cells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extension, discontinuation studies, phase 1/2/3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head to head (trials pitting two SOC interventions against each other) or if there are more than two options for the experimental arm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ake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“any anticoagulant)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treating a second condition in our conditions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infection in PD patients) (immune responses to vaccines)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biosimilar against what it is biosimilar to (new formulations or type of administration are included)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Comparator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must use a comparator that is either placebo or another treatment (as opposed to another dose of same drug (Although it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can be a change in the delivery mechanism)</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no historical controls)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Indication-Must investigate treatment for the below conditions exclusively: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Alzheimer's disease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Excluded </a:t>
            </a:r>
            <a:r>
              <a:rPr lang="en-CA"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trjals</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investigating treatments for: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Healthy people with AD mutations 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 MCI without </a:t>
            </a: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pathologic characteristics of </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Included trials investigating treatment for: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Trials investigating MCI with pathologic characteristics of AD (prodromal) were included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0" lvl="5" indent="-228600">
              <a:lnSpc>
                <a:spcPct val="107000"/>
              </a:lnSpc>
              <a:spcBef>
                <a:spcPts val="0"/>
              </a:spcBef>
              <a:spcAft>
                <a:spcPts val="0"/>
              </a:spcAft>
              <a:buFont typeface="+mj-lt"/>
              <a:buAutoNum type="romanLcParenBoth"/>
            </a:pP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Mild-severe AD (however defined)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Parkinson disease,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Amyotrophic lateral sclerosis,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Huntington's disease,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Relapsing Multiple sclerosis, Progressive Multiple sclerosis,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CIS was not included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Headaches,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Epilepsy,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TBI and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Stroke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marR="0" lvl="4" indent="-228600">
              <a:lnSpc>
                <a:spcPct val="107000"/>
              </a:lnSpc>
              <a:spcBef>
                <a:spcPts val="0"/>
              </a:spcBef>
              <a:spcAft>
                <a:spcPts val="0"/>
              </a:spcAft>
              <a:buFont typeface="+mj-lt"/>
              <a:buAutoNum type="alphaL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Must be in patients who have had a stoke looking at recurrence or recovery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Phase 3 trial: Must be the first phase 3 trial for the treatment/indication pair registered on </a:t>
            </a:r>
            <a:r>
              <a:rPr lang="en-CA"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clinicaltrials.gov</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(unless there are phase 3 trials that are started within a year of each other and not completed) (or cited by the publication). We used </a:t>
            </a:r>
            <a:r>
              <a:rPr lang="en-CA" sz="1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TrialViewer</a:t>
            </a: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search for all earlier phase 3 trials of our experimental drug-of-interest. We used the following rules for determining if earlier phase 3 trials counted as evidence for the trial in our sample.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intervention is a change in the administration of a different drug, P3 trials investigating the other drug are not counted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intervention is treating a symptom of a condition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there are prior trials investigating the same treatment in the same condition treating the same symptom, or has outcomes looking at the general condition,-these can be used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there are prior trials investigating a different symptom in the same condition and does not look at general condition modification or the symptom in our trial-this is not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Prior trials that investigate treatments in preclinical populations are not used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 CIS, people with AD mutation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count as a prior P3 evidence for trials in our sample, earlier trials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did not need to be exclusively in that indication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could be Phase 4 or 3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same intervention could be in control or exp arm, just needed to have been studied in a phase 3 trial in that indication before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Trials investigating could treatment in children could be evidence for adults and other way around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Same Day year before is earlier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trial in our sample is labeled adjunctive, only trials labeled adjunctive or in combination with the same drugs will be counted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RRMS and Progressive MS were treated separately, they could not be used as prior evidence for the other. If the trial was only SPMS, it could cite either RRMS or PMS.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did not check for the status of the previous trial.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Trials were included if they had a primary endpoint that was a clinical efficacy endpoint widely used measures of disease modification of each disease area for phase 3 trials?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mj-lt"/>
              <a:buAutoNum type="arabi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Trials were excluded if they only had primary safety, tolerability or surrogate primary endpoints or primary endpoints looking only at a symptom that is not used as a measure of disease modification.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mj-lt"/>
              <a:buAutoNum type="arabicParenBoth"/>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Neurologist collaborators were queried: “Would you consider any of the following “widely used measures of disease modification of X” for phase 3 trials?”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CA"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 2/3 trials that did not progress to the P3 portion were excluded.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800"/>
              </a:spcAft>
              <a:buFont typeface="+mj-lt"/>
              <a:buAutoNum type="arabicParenBoth"/>
            </a:pP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used how it is defined on </a:t>
            </a:r>
            <a:r>
              <a:rPr lang="en-CA" sz="1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ct.gov</a:t>
            </a: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the phase category unless they call themselves something else in the publication or the </a:t>
            </a:r>
            <a:r>
              <a:rPr lang="en-CA" sz="1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ct.gov</a:t>
            </a:r>
            <a:r>
              <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record.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12</a:t>
            </a:fld>
            <a:endParaRPr lang="en-US"/>
          </a:p>
        </p:txBody>
      </p:sp>
    </p:spTree>
    <p:extLst>
      <p:ext uri="{BB962C8B-B14F-4D97-AF65-F5344CB8AC3E}">
        <p14:creationId xmlns:p14="http://schemas.microsoft.com/office/powerpoint/2010/main" val="59797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The Google Scholar search used NCT ID, Title (top-line &amp; official), varying combinations of drug names, indication, and sponsor &amp; investigator last name. The OVID search using MEDLINE and EMBASE used a combination of the search terms: drug names from the experimental arm (any synonym of the drug mentioned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should be included), and indication as listed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 and “Clinical trial”, and “Phase 3”.Authors were emailed where there was no results found on the primary endpoint.</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Primary results are defined as reporting the results on at least one primary outcome with a significance test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performed. If this did not turn up primary publications of results, we used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If there are no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we will use abstracts reporting primary results. We only used abstracts reporting interim results but only if the trial was terminated. Trials without results are included in the </a:t>
            </a:r>
            <a:r>
              <a:rPr lang="en-US" sz="1800" dirty="0" err="1">
                <a:solidFill>
                  <a:srgbClr val="000000"/>
                </a:solidFill>
                <a:effectLst/>
                <a:latin typeface="Times New Roman" panose="02020603050405020304" pitchFamily="18" charset="0"/>
                <a:ea typeface="Times New Roman" panose="02020603050405020304" pitchFamily="18" charset="0"/>
              </a:rPr>
              <a:t>prevelance</a:t>
            </a:r>
            <a:r>
              <a:rPr lang="en-US" sz="1800" dirty="0">
                <a:solidFill>
                  <a:srgbClr val="000000"/>
                </a:solidFill>
                <a:effectLst/>
                <a:latin typeface="Times New Roman" panose="02020603050405020304" pitchFamily="18" charset="0"/>
                <a:ea typeface="Times New Roman" panose="02020603050405020304" pitchFamily="18" charset="0"/>
              </a:rPr>
              <a:t> results but not in the positivity analysis</a:t>
            </a:r>
            <a:endParaRPr lang="en-US" sz="1800" dirty="0">
              <a:effectLst/>
              <a:latin typeface="Times New Roman" panose="02020603050405020304" pitchFamily="18" charset="0"/>
              <a:ea typeface="Times New Roman" panose="02020603050405020304" pitchFamily="18" charset="0"/>
            </a:endParaRPr>
          </a:p>
          <a:p>
            <a:r>
              <a:rPr lang="en-US" dirty="0"/>
              <a:t>Going to email authors soon</a:t>
            </a:r>
          </a:p>
        </p:txBody>
      </p:sp>
      <p:sp>
        <p:nvSpPr>
          <p:cNvPr id="4" name="Slide Number Placeholder 3"/>
          <p:cNvSpPr>
            <a:spLocks noGrp="1"/>
          </p:cNvSpPr>
          <p:nvPr>
            <p:ph type="sldNum" sz="quarter" idx="5"/>
          </p:nvPr>
        </p:nvSpPr>
        <p:spPr/>
        <p:txBody>
          <a:bodyPr/>
          <a:lstStyle/>
          <a:p>
            <a:fld id="{FE7F7BDD-4205-9640-98B2-4273E953A808}" type="slidenum">
              <a:rPr lang="en-US" smtClean="0"/>
              <a:t>13</a:t>
            </a:fld>
            <a:endParaRPr lang="en-US"/>
          </a:p>
        </p:txBody>
      </p:sp>
    </p:spTree>
    <p:extLst>
      <p:ext uri="{BB962C8B-B14F-4D97-AF65-F5344CB8AC3E}">
        <p14:creationId xmlns:p14="http://schemas.microsoft.com/office/powerpoint/2010/main" val="324111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The Google Scholar search used NCT ID, Title (top-line &amp; official), varying combinations of drug names, indication, and sponsor &amp; investigator last name. The OVID search using MEDLINE and EMBASE used a combination of the search terms: drug names from the experimental arm (any synonym of the drug mentioned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should be included), and indication as listed in </a:t>
            </a:r>
            <a:r>
              <a:rPr lang="en-US" sz="1800" dirty="0" err="1">
                <a:solidFill>
                  <a:srgbClr val="000000"/>
                </a:solidFill>
                <a:effectLst/>
                <a:latin typeface="Times New Roman" panose="02020603050405020304" pitchFamily="18" charset="0"/>
                <a:ea typeface="Times New Roman" panose="02020603050405020304" pitchFamily="18" charset="0"/>
              </a:rPr>
              <a:t>ClinicalTrials.gov</a:t>
            </a:r>
            <a:r>
              <a:rPr lang="en-US" sz="1800" dirty="0">
                <a:solidFill>
                  <a:srgbClr val="000000"/>
                </a:solidFill>
                <a:effectLst/>
                <a:latin typeface="Times New Roman" panose="02020603050405020304" pitchFamily="18" charset="0"/>
                <a:ea typeface="Times New Roman" panose="02020603050405020304" pitchFamily="18" charset="0"/>
              </a:rPr>
              <a:t> , and “Clinical trial”, and “Phase 3”.Authors were emailed where there was no results found on the primary endpoint.</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Primary results are defined as reporting the results on at least one primary outcome with a significance test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performed. If this did not turn up primary publications of results, we used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If there are no primary </a:t>
            </a:r>
            <a:r>
              <a:rPr lang="en-US" sz="1800" dirty="0" err="1">
                <a:solidFill>
                  <a:srgbClr val="000000"/>
                </a:solidFill>
                <a:effectLst/>
                <a:latin typeface="Times New Roman" panose="02020603050405020304" pitchFamily="18" charset="0"/>
                <a:ea typeface="Times New Roman" panose="02020603050405020304" pitchFamily="18" charset="0"/>
              </a:rPr>
              <a:t>ct.gov</a:t>
            </a:r>
            <a:r>
              <a:rPr lang="en-US" sz="1800" dirty="0">
                <a:solidFill>
                  <a:srgbClr val="000000"/>
                </a:solidFill>
                <a:effectLst/>
                <a:latin typeface="Times New Roman" panose="02020603050405020304" pitchFamily="18" charset="0"/>
                <a:ea typeface="Times New Roman" panose="02020603050405020304" pitchFamily="18" charset="0"/>
              </a:rPr>
              <a:t> results, we will use abstracts reporting primary results. We only used abstracts reporting interim results but only if the trial was terminated. Trials without results are included in the </a:t>
            </a:r>
            <a:r>
              <a:rPr lang="en-US" sz="1800" dirty="0" err="1">
                <a:solidFill>
                  <a:srgbClr val="000000"/>
                </a:solidFill>
                <a:effectLst/>
                <a:latin typeface="Times New Roman" panose="02020603050405020304" pitchFamily="18" charset="0"/>
                <a:ea typeface="Times New Roman" panose="02020603050405020304" pitchFamily="18" charset="0"/>
              </a:rPr>
              <a:t>prevelance</a:t>
            </a:r>
            <a:r>
              <a:rPr lang="en-US" sz="1800" dirty="0">
                <a:solidFill>
                  <a:srgbClr val="000000"/>
                </a:solidFill>
                <a:effectLst/>
                <a:latin typeface="Times New Roman" panose="02020603050405020304" pitchFamily="18" charset="0"/>
                <a:ea typeface="Times New Roman" panose="02020603050405020304" pitchFamily="18" charset="0"/>
              </a:rPr>
              <a:t> results but not in the positivity analysis</a:t>
            </a:r>
            <a:endParaRPr lang="en-US" sz="1800" dirty="0">
              <a:effectLst/>
              <a:latin typeface="Times New Roman" panose="02020603050405020304" pitchFamily="18" charset="0"/>
              <a:ea typeface="Times New Roman" panose="02020603050405020304" pitchFamily="18" charset="0"/>
            </a:endParaRPr>
          </a:p>
          <a:p>
            <a:r>
              <a:rPr lang="en-US" dirty="0"/>
              <a:t>Going to email authors soon</a:t>
            </a:r>
          </a:p>
        </p:txBody>
      </p:sp>
      <p:sp>
        <p:nvSpPr>
          <p:cNvPr id="4" name="Slide Number Placeholder 3"/>
          <p:cNvSpPr>
            <a:spLocks noGrp="1"/>
          </p:cNvSpPr>
          <p:nvPr>
            <p:ph type="sldNum" sz="quarter" idx="5"/>
          </p:nvPr>
        </p:nvSpPr>
        <p:spPr/>
        <p:txBody>
          <a:bodyPr/>
          <a:lstStyle/>
          <a:p>
            <a:fld id="{FE7F7BDD-4205-9640-98B2-4273E953A808}" type="slidenum">
              <a:rPr lang="en-US" smtClean="0"/>
              <a:t>14</a:t>
            </a:fld>
            <a:endParaRPr lang="en-US"/>
          </a:p>
        </p:txBody>
      </p:sp>
    </p:spTree>
    <p:extLst>
      <p:ext uri="{BB962C8B-B14F-4D97-AF65-F5344CB8AC3E}">
        <p14:creationId xmlns:p14="http://schemas.microsoft.com/office/powerpoint/2010/main" val="226540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Notes if questions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If the P2 trial was terminated with no data or an extension study, it is not counted as prior evidence. Otherwise, </a:t>
            </a:r>
            <a:r>
              <a:rPr lang="en-CA" sz="1800" dirty="0">
                <a:effectLst/>
                <a:latin typeface="Times New Roman" panose="02020603050405020304" pitchFamily="18" charset="0"/>
                <a:ea typeface="Calibri" panose="020F0502020204030204" pitchFamily="34" charset="0"/>
              </a:rPr>
              <a:t>to determine if a P2 trial was eligible to be a match, it had to have a primary start date that is a year or more earlier than primary start date of the phase 3 study in our sample, as indicated by </a:t>
            </a:r>
            <a:r>
              <a:rPr lang="en-CA" sz="1800" dirty="0" err="1">
                <a:effectLst/>
                <a:latin typeface="Times New Roman" panose="02020603050405020304" pitchFamily="18" charset="0"/>
                <a:ea typeface="Calibri" panose="020F0502020204030204" pitchFamily="34" charset="0"/>
              </a:rPr>
              <a:t>ClinicalTrials.gov</a:t>
            </a:r>
            <a:r>
              <a:rPr lang="en-CA" sz="1800" dirty="0">
                <a:effectLst/>
                <a:latin typeface="Times New Roman" panose="02020603050405020304" pitchFamily="18" charset="0"/>
                <a:ea typeface="Calibri" panose="020F0502020204030204" pitchFamily="34" charset="0"/>
              </a:rPr>
              <a:t> (or the recruitment start date of the publication if registration date was unavailable). If the date that the P2 trial started is unclear, publication within/before the year that the P3 trial started is accepted.</a:t>
            </a:r>
            <a:r>
              <a:rPr lang="en-CA"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Expanded access trials, extension studies, and trials without any accessible results were not considered. In addition, P2 trials had to also </a:t>
            </a:r>
            <a:r>
              <a:rPr lang="en-CA" sz="1800" dirty="0">
                <a:effectLst/>
                <a:latin typeface="Times New Roman" panose="02020603050405020304" pitchFamily="18" charset="0"/>
                <a:ea typeface="Calibri" panose="020F0502020204030204" pitchFamily="34" charset="0"/>
              </a:rPr>
              <a:t>match 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CA"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Indication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Phase 2 trials were only considered a match to the phase 3 trial in our sample if it is in the same condition.</a:t>
            </a:r>
            <a:r>
              <a:rPr lang="en-CA"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 ensure our approach for matching phase 2 and 3 trials was standardized and reproducible, we allowed any P2 trial in the same BROAD disease area count as an earlier phase 2 trial for the phase 3 trials in our sample. Our broad disease areas are Alzheimer’s </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disease, Parkinson’s disease, ALS, Huntington’s disease, Multiple sclerosis*, Headache, Epilepsy, TBI and Stroke recurrence.  </a:t>
            </a:r>
            <a:r>
              <a:rPr lang="en-CA" sz="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rPr>
              <a:t>*Relapse Remitting MS and Progressive MS were treated separately, and they could not cite the other as prior evidence. If the trial was only SPMS, it could cite either RRMS or PMS.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Intervention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P2 trials had to investigate the same drug or biologic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 trial that investigates a drug/biologic as a monotherapy cannot be used as prior evidence for a trial that is investigating the same drug in combination therapy (and vice-versa)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roman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the one trial is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x+any</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drug in a category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choleresterase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inhibitors) and the other is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x+one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drug of that type-this is used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romanLcPeriod"/>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there was a change in the formulation of the drug, the old formulation did not count as prior evidence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15</a:t>
            </a:fld>
            <a:endParaRPr lang="en-US"/>
          </a:p>
        </p:txBody>
      </p:sp>
    </p:spTree>
    <p:extLst>
      <p:ext uri="{BB962C8B-B14F-4D97-AF65-F5344CB8AC3E}">
        <p14:creationId xmlns:p14="http://schemas.microsoft.com/office/powerpoint/2010/main" val="952705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600" dirty="0">
                <a:latin typeface="Times New Roman" panose="02020603050405020304" pitchFamily="18" charset="0"/>
                <a:ea typeface="Times New Roman" panose="02020603050405020304" pitchFamily="18" charset="0"/>
              </a:rPr>
              <a:t>Put each P3 trial in our sample into each of these categories</a:t>
            </a:r>
          </a:p>
          <a:p>
            <a:pPr>
              <a:spcBef>
                <a:spcPts val="0"/>
              </a:spcBef>
            </a:pPr>
            <a:endParaRPr lang="en-US" sz="1600" dirty="0">
              <a:latin typeface="Times New Roman" panose="02020603050405020304" pitchFamily="18" charset="0"/>
              <a:ea typeface="Times New Roman" panose="02020603050405020304" pitchFamily="18" charset="0"/>
            </a:endParaRPr>
          </a:p>
          <a:p>
            <a:pPr>
              <a:spcBef>
                <a:spcPts val="0"/>
              </a:spcBef>
            </a:pPr>
            <a:r>
              <a:rPr lang="en-US" sz="1600" dirty="0">
                <a:latin typeface="Times New Roman" panose="02020603050405020304" pitchFamily="18" charset="0"/>
                <a:ea typeface="Times New Roman" panose="02020603050405020304" pitchFamily="18" charset="0"/>
              </a:rPr>
              <a:t>Preceded by a P2 efficacy trial </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P2 trial had a clinical primary endpoint that was positive as defined in the trial. </a:t>
            </a:r>
          </a:p>
          <a:p>
            <a:pPr lvl="2">
              <a:spcBef>
                <a:spcPts val="0"/>
              </a:spcBef>
            </a:pPr>
            <a:r>
              <a:rPr lang="en-US" sz="1600" dirty="0">
                <a:effectLst/>
                <a:latin typeface="Times New Roman" panose="02020603050405020304" pitchFamily="18" charset="0"/>
                <a:ea typeface="Calibri" panose="020F0502020204030204" pitchFamily="34" charset="0"/>
              </a:rPr>
              <a:t>P2 trial that had an approved primary surrogate endpoint that was positive as defined in the trial. </a:t>
            </a:r>
          </a:p>
          <a:p>
            <a:pPr lvl="3">
              <a:spcBef>
                <a:spcPts val="0"/>
              </a:spcBef>
            </a:pPr>
            <a:r>
              <a:rPr lang="en-US" sz="1600" dirty="0">
                <a:latin typeface="Times New Roman" panose="02020603050405020304" pitchFamily="18" charset="0"/>
                <a:ea typeface="Calibri" panose="020F0502020204030204" pitchFamily="34" charset="0"/>
              </a:rPr>
              <a:t>R</a:t>
            </a:r>
            <a:r>
              <a:rPr lang="en-US" sz="1600" dirty="0">
                <a:effectLst/>
                <a:latin typeface="Times New Roman" panose="02020603050405020304" pitchFamily="18" charset="0"/>
                <a:ea typeface="Calibri" panose="020F0502020204030204" pitchFamily="34" charset="0"/>
              </a:rPr>
              <a:t>easonably validated “biomarkers of disease pathophysiology”</a:t>
            </a:r>
            <a:r>
              <a:rPr lang="en-US" sz="1600" baseline="30000" dirty="0">
                <a:effectLst/>
                <a:latin typeface="Times New Roman" panose="02020603050405020304" pitchFamily="18" charset="0"/>
                <a:ea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rPr>
              <a:t> They are used to evaluate efficacy, they are commonly used as a primary endpoint in phase 2 trials in that indication because of time constraints, and make sense mechanistically, and have been validated in a P3 trial of a similar drug showing clinical efficacy is associated with it</a:t>
            </a:r>
          </a:p>
          <a:p>
            <a:pPr>
              <a:spcBef>
                <a:spcPts val="0"/>
              </a:spcBef>
            </a:pPr>
            <a:r>
              <a:rPr lang="en-US" sz="1600" dirty="0">
                <a:effectLst/>
                <a:latin typeface="Times New Roman" panose="02020603050405020304" pitchFamily="18" charset="0"/>
                <a:ea typeface="Times New Roman" panose="02020603050405020304" pitchFamily="18" charset="0"/>
              </a:rPr>
              <a:t>Preceded by a</a:t>
            </a:r>
            <a:r>
              <a:rPr lang="en-US" sz="1600" dirty="0">
                <a:latin typeface="Times New Roman" panose="02020603050405020304" pitchFamily="18" charset="0"/>
                <a:ea typeface="Times New Roman" panose="02020603050405020304" pitchFamily="18" charset="0"/>
              </a:rPr>
              <a:t>n Ambiguous P2 trial </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Non-positive: Had a P2 trial that was nonpositive on their primary clinical efficacy endpoint, </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Bad endpoint: </a:t>
            </a:r>
            <a:r>
              <a:rPr lang="en-US" sz="1600" dirty="0">
                <a:effectLst/>
                <a:latin typeface="Times New Roman" panose="02020603050405020304" pitchFamily="18" charset="0"/>
                <a:ea typeface="Times New Roman" panose="02020603050405020304" pitchFamily="18" charset="0"/>
              </a:rPr>
              <a:t>had a P2 trial that had a primary endpoint investigating surrogate endpoints (not approved), or investigating safety/tolerability </a:t>
            </a:r>
            <a:r>
              <a:rPr lang="en-US" sz="1600" dirty="0" err="1">
                <a:effectLst/>
                <a:latin typeface="Times New Roman" panose="02020603050405020304" pitchFamily="18" charset="0"/>
                <a:ea typeface="Times New Roman" panose="02020603050405020304" pitchFamily="18" charset="0"/>
              </a:rPr>
              <a:t>etc</a:t>
            </a:r>
            <a:r>
              <a:rPr lang="en-US" sz="1600" dirty="0">
                <a:effectLst/>
                <a:latin typeface="Times New Roman" panose="02020603050405020304" pitchFamily="18" charset="0"/>
                <a:ea typeface="Times New Roman" panose="02020603050405020304" pitchFamily="18" charset="0"/>
              </a:rPr>
              <a:t>, or without an  analysis run to evaluate significance.</a:t>
            </a:r>
          </a:p>
          <a:p>
            <a:pPr indent="-285750">
              <a:spcBef>
                <a:spcPts val="0"/>
              </a:spcBef>
            </a:pPr>
            <a:r>
              <a:rPr lang="en-US" sz="1600" dirty="0">
                <a:effectLst/>
                <a:latin typeface="Times New Roman" panose="02020603050405020304" pitchFamily="18" charset="0"/>
                <a:ea typeface="Calibri" panose="020F0502020204030204" pitchFamily="34" charset="0"/>
              </a:rPr>
              <a:t>True Bypass</a:t>
            </a:r>
            <a:endParaRPr lang="en-US" sz="1600" dirty="0">
              <a:effectLst/>
              <a:latin typeface="Times New Roman" panose="02020603050405020304" pitchFamily="18" charset="0"/>
              <a:ea typeface="Times New Roman" panose="02020603050405020304" pitchFamily="18" charset="0"/>
            </a:endParaRPr>
          </a:p>
          <a:p>
            <a:pPr lvl="2">
              <a:spcBef>
                <a:spcPts val="0"/>
              </a:spcBef>
            </a:pPr>
            <a:r>
              <a:rPr lang="en-US" sz="1600" dirty="0">
                <a:effectLst/>
                <a:latin typeface="Times New Roman" panose="02020603050405020304" pitchFamily="18" charset="0"/>
                <a:ea typeface="Calibri" panose="020F0502020204030204" pitchFamily="34" charset="0"/>
              </a:rPr>
              <a:t>No matched P2 trial</a:t>
            </a:r>
          </a:p>
          <a:p>
            <a:pPr lvl="2">
              <a:spcBef>
                <a:spcPts val="0"/>
              </a:spcBef>
            </a:pP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We used the definition of positivity provided by the trial including using sequential testing procedures regardless of whether they modified their primaries. Trials that were stopped but were then positive, were considered positive. In rare cases, there was no distinct primary endpoint, the coders tried to determine the objective of the study to the best of their abilities. When there were two primary analyses where one was positive and the other was not (inconsistent results), we used the following rules:</a:t>
            </a:r>
          </a:p>
          <a:p>
            <a:pPr marL="342900" marR="0" lvl="0" indent="-342900">
              <a:spcBef>
                <a:spcPts val="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Co-primaries: When they stated that all primaries had to be positive for the trial to be positive, we called inconsistent results nonpositive. When they don’t change the sig level</a:t>
            </a:r>
          </a:p>
          <a:p>
            <a:pPr marL="342900" marR="0" lvl="0" indent="-342900">
              <a:spcBef>
                <a:spcPts val="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Multiple primaries: In this case, each primary endpoint is tested at a significant level determined by the method for multiplicity adjustment or simply by the partition of the alpha levels. we called inconsistent results positive*if; they call it coprimaries but adjust the primary as is common with multiple primaries we will treat as multiple</a:t>
            </a:r>
          </a:p>
          <a:p>
            <a:pPr marL="342900" marR="0" lvl="0" indent="-342900">
              <a:spcBef>
                <a:spcPts val="0"/>
              </a:spcBef>
              <a:spcAft>
                <a:spcPts val="0"/>
              </a:spcAft>
              <a:buFont typeface="+mj-lt"/>
              <a:buAutoNum type="arabicPeriod"/>
            </a:pPr>
            <a:r>
              <a:rPr lang="en-US" sz="1600" dirty="0">
                <a:effectLst/>
                <a:latin typeface="Times New Roman" panose="02020603050405020304" pitchFamily="18" charset="0"/>
                <a:ea typeface="Times New Roman" panose="02020603050405020304" pitchFamily="18" charset="0"/>
              </a:rPr>
              <a:t>In cases where there were 2 dose groups are both considered primary analysis groups, we called inconsistent results positive</a:t>
            </a:r>
          </a:p>
          <a:p>
            <a:pPr lvl="2">
              <a:spcBef>
                <a:spcPts val="0"/>
              </a:spcBef>
            </a:pPr>
            <a:endParaRPr lang="en-US" sz="16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16</a:t>
            </a:fld>
            <a:endParaRPr lang="en-US"/>
          </a:p>
        </p:txBody>
      </p:sp>
    </p:spTree>
    <p:extLst>
      <p:ext uri="{BB962C8B-B14F-4D97-AF65-F5344CB8AC3E}">
        <p14:creationId xmlns:p14="http://schemas.microsoft.com/office/powerpoint/2010/main" val="45037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000" b="1" dirty="0">
                <a:effectLst/>
                <a:latin typeface="Times New Roman" panose="02020603050405020304" pitchFamily="18" charset="0"/>
                <a:ea typeface="Calibri" panose="020F0502020204030204" pitchFamily="34" charset="0"/>
              </a:rPr>
              <a:t>Extraction</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Termination status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And whether it was due to futility or safety concerns. This was found on registration records or in publications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There were two that were terminated at interim and guessed it was futility—why we cant separate futility and safety for termination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Positivity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All P3 trials in our sample had to have a primary clinical endpoint. They were deemed to be p</a:t>
            </a:r>
            <a:r>
              <a:rPr lang="en-CA" sz="1000" dirty="0">
                <a:effectLst/>
                <a:latin typeface="Calibri" panose="020F0502020204030204" pitchFamily="34" charset="0"/>
                <a:ea typeface="Calibri" panose="020F0502020204030204" pitchFamily="34" charset="0"/>
                <a:cs typeface="Times New Roman" panose="02020603050405020304" pitchFamily="18" charset="0"/>
              </a:rPr>
              <a:t>ositive if they were positive on a primary outcome Trials that were stopped but were then positive, were considered positive.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We looked at p-values and the definition of positivity in the statistical analysis section to determine trial positivity. The same positivity results as above were used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When available, we extracted SMD of efficacy endpoints and the withdrawals due to AEs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When there were different dose groups as the primary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Took the one that is first for hierarchical testing. If there truly was not one higher priority we took the higher dose. If one was added as an amendment, the original was taken.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SMDs-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For AD trials, where multiple SMDs were often available, ADAS cog was taken (if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Only taken when it was a primary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Took the most adjusted p-value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AD: Alzheimer's Disease Assessment Scale cognitive subscale (ADAS-cog)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Variations of ADAS-cog (11, 12, 13, 14, 15) will be meta-analyzed using the standardized mean difference (SMD)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PD: Unified Parkinson's Disease Rating Scale (UPDRS) and mean change in off-time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Not enough using the same scale to have three in bypassed and three in not bypassed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WdueAE</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ct.gov</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or consort documents in the publications. Where there was disagreement, the publication took</a:t>
            </a:r>
            <a:r>
              <a:rPr lang="en-CA" sz="1000" dirty="0">
                <a:effectLst/>
                <a:latin typeface="Calibri" panose="020F0502020204030204" pitchFamily="34" charset="0"/>
                <a:ea typeface="Calibri" panose="020F0502020204030204" pitchFamily="34" charset="0"/>
                <a:cs typeface="Times New Roman" panose="02020603050405020304" pitchFamily="18" charset="0"/>
              </a:rPr>
              <a:t> priority. We tried to make this the same group as was taken for SMD but if it was not possible could be different (broader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effectLst/>
                <a:latin typeface="Calibri" panose="020F0502020204030204" pitchFamily="34" charset="0"/>
                <a:ea typeface="Calibri" panose="020F0502020204030204" pitchFamily="34" charset="0"/>
                <a:cs typeface="Times New Roman" panose="02020603050405020304" pitchFamily="18" charset="0"/>
              </a:rPr>
              <a:t>Took from baseline randomization as denominator (earliest that was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Approval status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Trials were classified as pre/post approval for the treatment under investigation at the time of trial initiation (primary start date in registration)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itchFamily="2" charset="2"/>
              <a:buChar char=""/>
            </a:pPr>
            <a:r>
              <a:rPr lang="en-CA" sz="1000" dirty="0">
                <a:solidFill>
                  <a:srgbClr val="1D1C1D"/>
                </a:solidFill>
                <a:effectLst/>
                <a:latin typeface="Times New Roman" panose="02020603050405020304" pitchFamily="18" charset="0"/>
                <a:ea typeface="Calibri" panose="020F0502020204030204" pitchFamily="34" charset="0"/>
                <a:cs typeface="Times New Roman" panose="02020603050405020304" pitchFamily="18" charset="0"/>
              </a:rPr>
              <a:t>Pre-approval = drug was approved after the primary start date or never approved</a:t>
            </a:r>
            <a:br>
              <a:rPr lang="en-CA" sz="1000" dirty="0">
                <a:solidFill>
                  <a:srgbClr val="1D1C1D"/>
                </a:solidFill>
                <a:effectLst/>
                <a:latin typeface="Times New Roman" panose="02020603050405020304" pitchFamily="18" charset="0"/>
                <a:ea typeface="Calibri" panose="020F0502020204030204" pitchFamily="34" charset="0"/>
                <a:cs typeface="Times New Roman" panose="02020603050405020304" pitchFamily="18" charset="0"/>
              </a:rPr>
            </a:br>
            <a:r>
              <a:rPr lang="en-CA" sz="1000" dirty="0">
                <a:solidFill>
                  <a:srgbClr val="1D1C1D"/>
                </a:solidFill>
                <a:effectLst/>
                <a:latin typeface="Times New Roman" panose="02020603050405020304" pitchFamily="18" charset="0"/>
                <a:ea typeface="Calibri" panose="020F0502020204030204" pitchFamily="34" charset="0"/>
                <a:cs typeface="Times New Roman" panose="02020603050405020304" pitchFamily="18" charset="0"/>
              </a:rPr>
              <a:t>post-approval = drug was approved before the primary start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Approval did not need to be in the same indication or delivery mechanism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In combination, if both are approved separately we call post approval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the trial is looking at a new formulation for an old drug- the first formulation will be used for approval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Funding (industry vs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nonindustry</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If no funder was available, we took the sponsor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When funded by gov but drug was supplied by pharma we called in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nonpharma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Did it move on to from P2 to P3 in P2/3?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Unless they specified that they did not or called it a P2, we will include</a:t>
            </a:r>
            <a:r>
              <a:rPr lang="en-CA" sz="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17</a:t>
            </a:fld>
            <a:endParaRPr lang="en-US"/>
          </a:p>
        </p:txBody>
      </p:sp>
    </p:spTree>
    <p:extLst>
      <p:ext uri="{BB962C8B-B14F-4D97-AF65-F5344CB8AC3E}">
        <p14:creationId xmlns:p14="http://schemas.microsoft.com/office/powerpoint/2010/main" val="401027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predicter of bypassing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By looking at the positivity and termination rates of P3 trials in each category, we will learn how each level of evidence prepares the P3 trial for success. Maybe we need long trials looking at “medically meaningful” results such as clinical or validated surrogate measures.</a:t>
            </a:r>
            <a:r>
              <a:rPr lang="en-US" baseline="30000" dirty="0">
                <a:solidFill>
                  <a:srgbClr val="000000"/>
                </a:solidFill>
                <a:effectLst/>
                <a:latin typeface="Times New Roman" panose="02020603050405020304" pitchFamily="18" charset="0"/>
              </a:rPr>
              <a:t>3</a:t>
            </a:r>
            <a:r>
              <a:rPr lang="en-US" dirty="0">
                <a:solidFill>
                  <a:srgbClr val="000000"/>
                </a:solidFill>
                <a:effectLst/>
                <a:latin typeface="Times New Roman" panose="02020603050405020304" pitchFamily="18" charset="0"/>
              </a:rPr>
              <a:t> Alternatively, proof of concept P2 trials may be enough to start a P3 trial without sacrificing efficacy.</a:t>
            </a:r>
            <a:r>
              <a:rPr lang="en-US" baseline="30000" dirty="0">
                <a:solidFill>
                  <a:srgbClr val="000000"/>
                </a:solidFill>
                <a:effectLst/>
                <a:latin typeface="Times New Roman" panose="02020603050405020304" pitchFamily="18" charset="0"/>
              </a:rPr>
              <a:t>19</a:t>
            </a:r>
            <a:r>
              <a:rPr lang="en-US" dirty="0">
                <a:solidFill>
                  <a:srgbClr val="000000"/>
                </a:solidFill>
                <a:effectLst/>
                <a:latin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These results are aimed guide the decision-making on whether bypassing P2 trials is appropriate in neurology</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18</a:t>
            </a:fld>
            <a:endParaRPr lang="en-US"/>
          </a:p>
        </p:txBody>
      </p:sp>
    </p:spTree>
    <p:extLst>
      <p:ext uri="{BB962C8B-B14F-4D97-AF65-F5344CB8AC3E}">
        <p14:creationId xmlns:p14="http://schemas.microsoft.com/office/powerpoint/2010/main" val="1626875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23</a:t>
            </a:fld>
            <a:endParaRPr lang="en-US"/>
          </a:p>
        </p:txBody>
      </p:sp>
    </p:spTree>
    <p:extLst>
      <p:ext uri="{BB962C8B-B14F-4D97-AF65-F5344CB8AC3E}">
        <p14:creationId xmlns:p14="http://schemas.microsoft.com/office/powerpoint/2010/main" val="4036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Generally, drug development in neurology follows a phased approach (1-4), each with a different goal and an increasing cost and number of patients involved. I will </a:t>
            </a:r>
            <a:r>
              <a:rPr lang="en-US" sz="1800" dirty="0" err="1">
                <a:effectLst/>
                <a:latin typeface="Times New Roman" panose="02020603050405020304" pitchFamily="18" charset="0"/>
                <a:ea typeface="Times New Roman" panose="02020603050405020304" pitchFamily="18" charset="0"/>
              </a:rPr>
              <a:t>breifly</a:t>
            </a:r>
            <a:r>
              <a:rPr lang="en-US" sz="1800" dirty="0">
                <a:effectLst/>
                <a:latin typeface="Times New Roman" panose="02020603050405020304" pitchFamily="18" charset="0"/>
                <a:ea typeface="Times New Roman" panose="02020603050405020304" pitchFamily="18" charset="0"/>
              </a:rPr>
              <a:t> go through the role of each phase in neurology </a:t>
            </a:r>
          </a:p>
          <a:p>
            <a:pPr marL="0" marR="0" indent="4572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 P1 trials focus on gathering pharmacological data and safety information for the treatment in humans. </a:t>
            </a: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P2 trials usually aim to collect safety and dose relationships while also gathering preliminary information on the efficacy of the new treatment using surrogate endpoints.</a:t>
            </a:r>
            <a:r>
              <a:rPr lang="en-US" sz="1800" baseline="30000" dirty="0">
                <a:effectLst/>
                <a:latin typeface="Times New Roman" panose="02020603050405020304" pitchFamily="18" charset="0"/>
                <a:ea typeface="Times New Roman" panose="02020603050405020304" pitchFamily="18" charset="0"/>
              </a:rPr>
              <a:t> </a:t>
            </a:r>
          </a:p>
          <a:p>
            <a:pPr marL="0" marR="0" indent="457200">
              <a:spcBef>
                <a:spcPts val="0"/>
              </a:spcBef>
              <a:spcAft>
                <a:spcPts val="0"/>
              </a:spcAft>
            </a:pPr>
            <a:endParaRPr lang="en-US" sz="1800" baseline="300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P3 trials aim to determine whether there are enough safety and efficacy signals to move forward to approval. </a:t>
            </a:r>
          </a:p>
          <a:p>
            <a:pPr marL="0" marR="0" indent="457200">
              <a:spcBef>
                <a:spcPts val="0"/>
              </a:spcBef>
              <a:spcAft>
                <a:spcPts val="0"/>
              </a:spcAft>
            </a:pPr>
            <a:endParaRPr lang="en-US" dirty="0"/>
          </a:p>
          <a:p>
            <a:r>
              <a:rPr lang="en-US" sz="1200" dirty="0">
                <a:effectLst/>
                <a:latin typeface="Times New Roman" panose="02020603050405020304" pitchFamily="18" charset="0"/>
                <a:ea typeface="Times New Roman" panose="02020603050405020304" pitchFamily="18" charset="0"/>
              </a:rPr>
              <a:t>However, There are calls for new and creative ways of modifying the drug development process to get new treatments to patients faster.</a:t>
            </a:r>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a:t>
            </a:fld>
            <a:endParaRPr lang="en-US"/>
          </a:p>
        </p:txBody>
      </p:sp>
    </p:spTree>
    <p:extLst>
      <p:ext uri="{BB962C8B-B14F-4D97-AF65-F5344CB8AC3E}">
        <p14:creationId xmlns:p14="http://schemas.microsoft.com/office/powerpoint/2010/main" val="2631999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24</a:t>
            </a:fld>
            <a:endParaRPr lang="en-US"/>
          </a:p>
        </p:txBody>
      </p:sp>
    </p:spTree>
    <p:extLst>
      <p:ext uri="{BB962C8B-B14F-4D97-AF65-F5344CB8AC3E}">
        <p14:creationId xmlns:p14="http://schemas.microsoft.com/office/powerpoint/2010/main" val="2450614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Only done in severity, approval, and funder. This was performed for all included trials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Performed a Fisher Exact probability test to find </a:t>
            </a:r>
            <a:r>
              <a:rPr lang="en-US" sz="1800" dirty="0" err="1">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E7F7BDD-4205-9640-98B2-4273E953A808}" type="slidenum">
              <a:rPr lang="en-US" smtClean="0"/>
              <a:t>25</a:t>
            </a:fld>
            <a:endParaRPr lang="en-US"/>
          </a:p>
        </p:txBody>
      </p:sp>
    </p:spTree>
    <p:extLst>
      <p:ext uri="{BB962C8B-B14F-4D97-AF65-F5344CB8AC3E}">
        <p14:creationId xmlns:p14="http://schemas.microsoft.com/office/powerpoint/2010/main" val="118640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trend to have more pos in </a:t>
            </a:r>
            <a:r>
              <a:rPr lang="en-US" dirty="0" err="1"/>
              <a:t>precedded</a:t>
            </a:r>
            <a:r>
              <a:rPr lang="en-US" dirty="0"/>
              <a:t> group and more termination in the bypass group</a:t>
            </a:r>
          </a:p>
          <a:p>
            <a:endParaRPr lang="en-US" dirty="0"/>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Positivity- this was performed for only trials that had results available to determine positivity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Termination-this was performed for all included trials  </a:t>
            </a: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were only used for disease areas  that had 3 in each subgroup  group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Performed a Fisher Exact probability test to find </a:t>
            </a:r>
            <a:r>
              <a:rPr lang="en-US" sz="1800" dirty="0" err="1">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27</a:t>
            </a:fld>
            <a:endParaRPr lang="en-US"/>
          </a:p>
        </p:txBody>
      </p:sp>
    </p:spTree>
    <p:extLst>
      <p:ext uri="{BB962C8B-B14F-4D97-AF65-F5344CB8AC3E}">
        <p14:creationId xmlns:p14="http://schemas.microsoft.com/office/powerpoint/2010/main" val="292935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Only performed when the primary endpoint was the same outcome measure in 3 trials in each subgroup. Was only 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Only performed where data was available in 3 trials in each subgroup </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28</a:t>
            </a:fld>
            <a:endParaRPr lang="en-US"/>
          </a:p>
        </p:txBody>
      </p:sp>
    </p:spTree>
    <p:extLst>
      <p:ext uri="{BB962C8B-B14F-4D97-AF65-F5344CB8AC3E}">
        <p14:creationId xmlns:p14="http://schemas.microsoft.com/office/powerpoint/2010/main" val="375400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29</a:t>
            </a:fld>
            <a:endParaRPr lang="en-US"/>
          </a:p>
        </p:txBody>
      </p:sp>
    </p:spTree>
    <p:extLst>
      <p:ext uri="{BB962C8B-B14F-4D97-AF65-F5344CB8AC3E}">
        <p14:creationId xmlns:p14="http://schemas.microsoft.com/office/powerpoint/2010/main" val="174347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As it is, we are focusing on impact of efficacy variable. To learn about how other variables impact results, we could change what is in the preceded group? How do I choose which analyses to do this with?</a:t>
            </a: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30</a:t>
            </a:fld>
            <a:endParaRPr lang="en-US"/>
          </a:p>
        </p:txBody>
      </p:sp>
    </p:spTree>
    <p:extLst>
      <p:ext uri="{BB962C8B-B14F-4D97-AF65-F5344CB8AC3E}">
        <p14:creationId xmlns:p14="http://schemas.microsoft.com/office/powerpoint/2010/main" val="4225356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31</a:t>
            </a:fld>
            <a:endParaRPr lang="en-US"/>
          </a:p>
        </p:txBody>
      </p:sp>
    </p:spTree>
    <p:extLst>
      <p:ext uri="{BB962C8B-B14F-4D97-AF65-F5344CB8AC3E}">
        <p14:creationId xmlns:p14="http://schemas.microsoft.com/office/powerpoint/2010/main" val="69486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One such method is what we call P2 Bypassing: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this is the practice of initiating P3 trials without positive efficacy evidence from a P2 trial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One method of doing this  is continuing development after obtaining a nonpositive result on their clinical outcomes. In these cases they may have had a positive result from a subgroup or secondary endpoints that gave them a diff reason to suspect that the treatment is effective.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Another way that bypassing occurs is that P2 trials are run but  are not aimed at investigating efficacy. In these cases they may have safety or pharmacokinetic endpoints or surrogate endpoints without any indication that they are related to clinical endpoints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Finally, phase 3 trials are also started without any P2 trial in the same indication and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We will use all these cases to mean P2 bypass. </a:t>
            </a:r>
            <a:r>
              <a:rPr lang="en-US" sz="1800" dirty="0">
                <a:solidFill>
                  <a:srgbClr val="000000"/>
                </a:solidFill>
                <a:effectLst/>
                <a:latin typeface="Times New Roman" panose="02020603050405020304" pitchFamily="18" charset="0"/>
                <a:ea typeface="Times New Roman" panose="02020603050405020304" pitchFamily="18" charset="0"/>
              </a:rPr>
              <a:t>There are many documented instances of P3 trials that bypassed P2 in neurology.</a:t>
            </a:r>
            <a:r>
              <a:rPr lang="en-US" sz="1800" baseline="30000" dirty="0">
                <a:solidFill>
                  <a:srgbClr val="000000"/>
                </a:solidFill>
                <a:effectLst/>
                <a:latin typeface="Times New Roman" panose="02020603050405020304" pitchFamily="18" charset="0"/>
                <a:ea typeface="Times New Roman" panose="02020603050405020304" pitchFamily="18" charset="0"/>
              </a:rPr>
              <a:t>21,26–28</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E7F7BDD-4205-9640-98B2-4273E953A808}" type="slidenum">
              <a:rPr lang="en-US" smtClean="0"/>
              <a:t>3</a:t>
            </a:fld>
            <a:endParaRPr lang="en-US"/>
          </a:p>
        </p:txBody>
      </p:sp>
    </p:spTree>
    <p:extLst>
      <p:ext uri="{BB962C8B-B14F-4D97-AF65-F5344CB8AC3E}">
        <p14:creationId xmlns:p14="http://schemas.microsoft.com/office/powerpoint/2010/main" val="133491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So should we worried about this? If the P3 trial is positive after bypassing, it clearly would speed up and minimize the cost of the drug’s development.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However, when the success rate is low, as it is in neurology, is this the right decision? </a:t>
            </a:r>
          </a:p>
          <a:p>
            <a:pPr marL="0" marR="0" lvl="0" indent="22860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Finding out a treatment does not work in a P2 trial vs a P3 trial will be more efficient because the stage of the development process in which a treatment is abandoned can impact the cost, time and number of patients involved in the endeavor. </a:t>
            </a:r>
          </a:p>
          <a:p>
            <a:pPr marL="0" marR="0" lvl="0" indent="22860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Also, suppose there is a nonpositive result in P3 after bypassing. In that case, investigators may not know if this result was due to truly ineffective drugs or the lack of evidence optimizing the dose, or population. In these cases more research may be needed</a:t>
            </a:r>
          </a:p>
          <a:p>
            <a:pPr marL="0" marR="0" indent="22860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Finally, A trial that does not have affirmative evidence available before its initiation may be associated with higher risk and diminished benefit because it is based off a lower level of evidence</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My thesis will focus on understanding whether bypassing does impact patient outcomes in P3 trials. </a:t>
            </a:r>
          </a:p>
          <a:p>
            <a:pPr marL="0" marR="0" indent="2286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Notes if people ask</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cost of running a  P2 or P3 trial differs significantly. Although it is hard to estimate the average costs of different phase trials because reporting of such is weak,</a:t>
            </a:r>
            <a:r>
              <a:rPr lang="en-US" sz="1800" baseline="30000" dirty="0">
                <a:effectLst/>
                <a:latin typeface="Times New Roman" panose="02020603050405020304" pitchFamily="18" charset="0"/>
                <a:ea typeface="Times New Roman" panose="02020603050405020304" pitchFamily="18" charset="0"/>
              </a:rPr>
              <a:t>52</a:t>
            </a:r>
            <a:r>
              <a:rPr lang="en-US" sz="1800" dirty="0">
                <a:effectLst/>
                <a:latin typeface="Times New Roman" panose="02020603050405020304" pitchFamily="18" charset="0"/>
                <a:ea typeface="Times New Roman" panose="02020603050405020304" pitchFamily="18" charset="0"/>
              </a:rPr>
              <a:t> one paper estimated that the median cost of a P2 trial was $8.6 million and that P3 trials cost $21.4 million.</a:t>
            </a:r>
            <a:r>
              <a:rPr lang="en-US" sz="1800" baseline="30000" dirty="0">
                <a:effectLst/>
                <a:latin typeface="Times New Roman" panose="02020603050405020304" pitchFamily="18" charset="0"/>
                <a:ea typeface="Times New Roman" panose="02020603050405020304" pitchFamily="18" charset="0"/>
              </a:rPr>
              <a:t>53</a:t>
            </a:r>
            <a:r>
              <a:rPr lang="en-US" sz="1800" dirty="0">
                <a:effectLst/>
                <a:latin typeface="Times New Roman" panose="02020603050405020304" pitchFamily="18" charset="0"/>
                <a:ea typeface="Times New Roman" panose="02020603050405020304" pitchFamily="18" charset="0"/>
              </a:rPr>
              <a:t> Using a similar estimate for AD development, finding an ineffective drug in a P3 trial that rather than in a P2 trial could double the cost of development and the time it takes to find this result.</a:t>
            </a:r>
            <a:r>
              <a:rPr lang="en-US" sz="1800" u="dash" baseline="30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Suppose there is a nonpositive result in P3 after bypassing. In that case, investigators may not know if this result was due to truly ineffective drugs or the lack of evidence on the intervention ensemble. The later would require more testing and add to the cost and time to bring that treatment to approval. However, this practice would save money and time if the P3 trial is positive after bypassing a P2 trial compared to the case where a P2 is run and followed by a P3 trial.</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In addition to research costs and time to development, patients are an essential resource to consider. There is no evidence to the best of our knowledge describing the average number of patients in P2 or P3 trials in neurology nor the number of hours that these participants contribute of their time. Still, a P3 trial will likely use greater amounts of both resources. Participating in clinical trials is not without its costs and burdens for patients.</a:t>
            </a:r>
            <a:r>
              <a:rPr lang="en-US" sz="1800" baseline="30000" dirty="0">
                <a:effectLst/>
                <a:latin typeface="Times New Roman" panose="02020603050405020304" pitchFamily="18" charset="0"/>
                <a:ea typeface="Times New Roman" panose="02020603050405020304" pitchFamily="18" charset="0"/>
              </a:rPr>
              <a:t>54</a:t>
            </a:r>
            <a:r>
              <a:rPr lang="en-US" sz="1800" dirty="0">
                <a:effectLst/>
                <a:latin typeface="Times New Roman" panose="02020603050405020304" pitchFamily="18" charset="0"/>
                <a:ea typeface="Times New Roman" panose="02020603050405020304" pitchFamily="18" charset="0"/>
              </a:rPr>
              <a:t> A few studies have investigated the amount of time different treatments require of patients in clinical care.</a:t>
            </a:r>
            <a:r>
              <a:rPr lang="en-US" sz="1800" baseline="30000" dirty="0">
                <a:effectLst/>
                <a:latin typeface="Times New Roman" panose="02020603050405020304" pitchFamily="18" charset="0"/>
                <a:ea typeface="Times New Roman" panose="02020603050405020304" pitchFamily="18" charset="0"/>
              </a:rPr>
              <a:t>55–57</a:t>
            </a:r>
            <a:r>
              <a:rPr lang="en-US" sz="1800" dirty="0">
                <a:effectLst/>
                <a:latin typeface="Times New Roman" panose="02020603050405020304" pitchFamily="18" charset="0"/>
                <a:ea typeface="Times New Roman" panose="02020603050405020304" pitchFamily="18" charset="0"/>
              </a:rPr>
              <a:t> One found that 10% of living days involved seeking care for cancer patients.</a:t>
            </a:r>
            <a:r>
              <a:rPr lang="en-US" sz="1800" baseline="30000" dirty="0">
                <a:effectLst/>
                <a:latin typeface="Times New Roman" panose="02020603050405020304" pitchFamily="18" charset="0"/>
                <a:ea typeface="Times New Roman" panose="02020603050405020304" pitchFamily="18" charset="0"/>
              </a:rPr>
              <a:t>57</a:t>
            </a:r>
            <a:r>
              <a:rPr lang="en-US" sz="1800" dirty="0">
                <a:effectLst/>
                <a:latin typeface="Times New Roman" panose="02020603050405020304" pitchFamily="18" charset="0"/>
                <a:ea typeface="Times New Roman" panose="02020603050405020304" pitchFamily="18" charset="0"/>
              </a:rPr>
              <a:t> This amount of time has not been estimated for participation in clinical trials, but it is sure to be higher due to exposure to research methods and assessment. This donation of patient time, especially for patients who are made vulnerable by their conditions, should be optimized for the greatest possible return on investment.</a:t>
            </a:r>
          </a:p>
          <a:p>
            <a:pPr marL="0" marR="0" indent="457200">
              <a:spcBef>
                <a:spcPts val="0"/>
              </a:spcBef>
              <a:spcAft>
                <a:spcPts val="150"/>
              </a:spcAft>
            </a:pPr>
            <a:r>
              <a:rPr lang="en-US" sz="1800" dirty="0">
                <a:solidFill>
                  <a:srgbClr val="000000"/>
                </a:solidFill>
                <a:effectLst/>
                <a:latin typeface="Times New Roman" panose="02020603050405020304" pitchFamily="18" charset="0"/>
                <a:ea typeface="Times New Roman" panose="02020603050405020304" pitchFamily="18" charset="0"/>
              </a:rPr>
              <a:t>. A trial that does not have affirmative evidence available before its initiation may be associated with higher risk and diminished benefit because it is based off a lower level of evidence on the intervention ensemble and/or without a preliminary signal of efficacy. In this case, the expert community, with access to data (or lack thereof), would likely have little reason to believe that the experimental treatment could be better for patients than the SOC. Thus, equipoise may be threatened for a P3 trial designed to enroll a large number of patients with little prior evidence. To the second point, a non-positive P3 trial that bypassed P2 may be less capable of changing expert opinion. This is because the non-positive result could be due to an ineffective treatment or the lack of intervention ensemble optimization . One review of go/no go decisions in CNS development said it well: “from a scientific perspective, its optimal only to make “Go” decisions when one is clear that results of a study will prove interpretable about the potential of an intervention in the absence of a positive finding.”</a:t>
            </a:r>
            <a:r>
              <a:rPr lang="en-US" sz="1800" baseline="30000" dirty="0">
                <a:solidFill>
                  <a:srgbClr val="000000"/>
                </a:solidFill>
                <a:effectLst/>
                <a:latin typeface="Times New Roman" panose="02020603050405020304" pitchFamily="18" charset="0"/>
                <a:ea typeface="Times New Roman" panose="02020603050405020304" pitchFamily="18" charset="0"/>
              </a:rPr>
              <a:t>44</a:t>
            </a:r>
            <a:r>
              <a:rPr lang="en-US" sz="1800" dirty="0">
                <a:solidFill>
                  <a:srgbClr val="000000"/>
                </a:solidFill>
                <a:effectLst/>
                <a:latin typeface="Times New Roman" panose="02020603050405020304" pitchFamily="18" charset="0"/>
                <a:ea typeface="Times New Roman" panose="02020603050405020304" pitchFamily="18" charset="0"/>
              </a:rPr>
              <a:t> </a:t>
            </a:r>
          </a:p>
          <a:p>
            <a:pPr marL="0" marR="0" indent="457200">
              <a:spcBef>
                <a:spcPts val="0"/>
              </a:spcBef>
              <a:spcAft>
                <a:spcPts val="15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4</a:t>
            </a:fld>
            <a:endParaRPr lang="en-US"/>
          </a:p>
        </p:txBody>
      </p:sp>
    </p:spTree>
    <p:extLst>
      <p:ext uri="{BB962C8B-B14F-4D97-AF65-F5344CB8AC3E}">
        <p14:creationId xmlns:p14="http://schemas.microsoft.com/office/powerpoint/2010/main" val="363604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We recently published an investigation of bypassing </a:t>
            </a:r>
            <a:r>
              <a:rPr lang="en-US" sz="1800" dirty="0" err="1">
                <a:effectLst/>
                <a:latin typeface="Times New Roman" panose="02020603050405020304" pitchFamily="18" charset="0"/>
                <a:ea typeface="Times New Roman" panose="02020603050405020304" pitchFamily="18" charset="0"/>
              </a:rPr>
              <a:t>prevelance</a:t>
            </a:r>
            <a:r>
              <a:rPr lang="en-US" sz="1800" dirty="0">
                <a:effectLst/>
                <a:latin typeface="Times New Roman" panose="02020603050405020304" pitchFamily="18" charset="0"/>
                <a:ea typeface="Times New Roman" panose="02020603050405020304" pitchFamily="18" charset="0"/>
              </a:rPr>
              <a:t> and impact in cancer drug development </a:t>
            </a:r>
          </a:p>
          <a:p>
            <a:r>
              <a:rPr lang="en-US" sz="1800" dirty="0">
                <a:effectLst/>
                <a:latin typeface="Times New Roman" panose="02020603050405020304" pitchFamily="18" charset="0"/>
                <a:ea typeface="Times New Roman" panose="02020603050405020304" pitchFamily="18" charset="0"/>
              </a:rPr>
              <a:t>Just to quickly go through our results-</a:t>
            </a:r>
          </a:p>
          <a:p>
            <a:r>
              <a:rPr lang="en-US" sz="1800" dirty="0">
                <a:effectLst/>
                <a:latin typeface="Times New Roman" panose="02020603050405020304" pitchFamily="18" charset="0"/>
                <a:ea typeface="Times New Roman" panose="02020603050405020304" pitchFamily="18" charset="0"/>
              </a:rPr>
              <a:t>we used solid tumor p3 trials in 2013-2018 that were the first p3 trial in that indication and searched backward for P2 trials </a:t>
            </a:r>
          </a:p>
          <a:p>
            <a:r>
              <a:rPr lang="en-US" sz="1800" dirty="0">
                <a:effectLst/>
                <a:latin typeface="Times New Roman" panose="02020603050405020304" pitchFamily="18" charset="0"/>
                <a:ea typeface="Times New Roman" panose="02020603050405020304" pitchFamily="18" charset="0"/>
              </a:rPr>
              <a:t>We found that 47% of P3 cancer trials </a:t>
            </a:r>
            <a:r>
              <a:rPr lang="en-US" sz="1800" dirty="0" err="1">
                <a:effectLst/>
                <a:latin typeface="Times New Roman" panose="02020603050405020304" pitchFamily="18" charset="0"/>
                <a:ea typeface="Times New Roman" panose="02020603050405020304" pitchFamily="18" charset="0"/>
              </a:rPr>
              <a:t>bypased</a:t>
            </a:r>
            <a:r>
              <a:rPr lang="en-US" sz="1800" dirty="0">
                <a:effectLst/>
                <a:latin typeface="Times New Roman" panose="02020603050405020304" pitchFamily="18" charset="0"/>
                <a:ea typeface="Times New Roman" panose="02020603050405020304" pitchFamily="18" charset="0"/>
              </a:rPr>
              <a:t> P2 trials and that patients had  worse survival outcomes in P3 trials that bypassed.</a:t>
            </a:r>
          </a:p>
        </p:txBody>
      </p:sp>
      <p:sp>
        <p:nvSpPr>
          <p:cNvPr id="4" name="Slide Number Placeholder 3"/>
          <p:cNvSpPr>
            <a:spLocks noGrp="1"/>
          </p:cNvSpPr>
          <p:nvPr>
            <p:ph type="sldNum" sz="quarter" idx="5"/>
          </p:nvPr>
        </p:nvSpPr>
        <p:spPr/>
        <p:txBody>
          <a:bodyPr/>
          <a:lstStyle/>
          <a:p>
            <a:fld id="{FE7F7BDD-4205-9640-98B2-4273E953A808}" type="slidenum">
              <a:rPr lang="en-US" smtClean="0"/>
              <a:t>5</a:t>
            </a:fld>
            <a:endParaRPr lang="en-US"/>
          </a:p>
        </p:txBody>
      </p:sp>
    </p:spTree>
    <p:extLst>
      <p:ext uri="{BB962C8B-B14F-4D97-AF65-F5344CB8AC3E}">
        <p14:creationId xmlns:p14="http://schemas.microsoft.com/office/powerpoint/2010/main" val="88206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But neurology drug development is different and we wanted to know whether those differences would change the </a:t>
            </a:r>
            <a:r>
              <a:rPr lang="en-US" sz="1200" dirty="0" err="1">
                <a:effectLst/>
                <a:latin typeface="Times New Roman" panose="02020603050405020304" pitchFamily="18" charset="0"/>
                <a:ea typeface="Times New Roman" panose="02020603050405020304" pitchFamily="18" charset="0"/>
              </a:rPr>
              <a:t>prevelance</a:t>
            </a:r>
            <a:r>
              <a:rPr lang="en-US" sz="1200" dirty="0">
                <a:effectLst/>
                <a:latin typeface="Times New Roman" panose="02020603050405020304" pitchFamily="18" charset="0"/>
                <a:ea typeface="Times New Roman" panose="02020603050405020304" pitchFamily="18" charset="0"/>
              </a:rPr>
              <a:t> and impact of P2 bypass</a:t>
            </a:r>
          </a:p>
          <a:p>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For example, there are significantly fewer, and longer clinical trials in neurology than in cancer, and the treatments investigated are often marginal and palliative.</a:t>
            </a:r>
            <a:r>
              <a:rPr lang="en-US" sz="1200" baseline="30000" dirty="0">
                <a:effectLst/>
                <a:latin typeface="Times New Roman" panose="02020603050405020304" pitchFamily="18" charset="0"/>
                <a:ea typeface="Times New Roman" panose="02020603050405020304" pitchFamily="18" charset="0"/>
              </a:rPr>
              <a:t>29</a:t>
            </a:r>
            <a:r>
              <a:rPr lang="en-US" sz="1200" dirty="0">
                <a:effectLst/>
                <a:latin typeface="Times New Roman" panose="02020603050405020304" pitchFamily="18" charset="0"/>
                <a:ea typeface="Times New Roman" panose="02020603050405020304" pitchFamily="18" charset="0"/>
              </a:rPr>
              <a:t> </a:t>
            </a:r>
          </a:p>
          <a:p>
            <a:endParaRPr lang="en-US"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This is work from 2010 but it showed that CNS drugs were half as likely to be approved as other indications.</a:t>
            </a:r>
            <a:r>
              <a:rPr lang="en-US" sz="1200" baseline="30000" dirty="0">
                <a:effectLst/>
                <a:latin typeface="Times New Roman" panose="02020603050405020304" pitchFamily="18" charset="0"/>
                <a:ea typeface="Times New Roman" panose="02020603050405020304" pitchFamily="18" charset="0"/>
              </a:rPr>
              <a:t>8</a:t>
            </a:r>
            <a:r>
              <a:rPr lang="en-US" sz="1200" dirty="0">
                <a:effectLst/>
                <a:latin typeface="Times New Roman" panose="02020603050405020304" pitchFamily="18" charset="0"/>
                <a:ea typeface="Times New Roman" panose="02020603050405020304" pitchFamily="18" charset="0"/>
              </a:rPr>
              <a:t> </a:t>
            </a:r>
          </a:p>
          <a:p>
            <a:endParaRPr lang="en-US" sz="1200" dirty="0">
              <a:effectLst/>
              <a:latin typeface="Times New Roman" panose="02020603050405020304" pitchFamily="18" charset="0"/>
            </a:endParaRPr>
          </a:p>
          <a:p>
            <a:pPr marL="0" marR="0" indent="457200">
              <a:spcBef>
                <a:spcPts val="0"/>
              </a:spcBef>
              <a:spcAft>
                <a:spcPts val="0"/>
              </a:spcAft>
            </a:pPr>
            <a:r>
              <a:rPr lang="en-US" sz="1200" dirty="0">
                <a:effectLst/>
                <a:latin typeface="Times New Roman" panose="02020603050405020304" pitchFamily="18" charset="0"/>
                <a:ea typeface="Times New Roman" panose="02020603050405020304" pitchFamily="18" charset="0"/>
              </a:rPr>
              <a:t>Although the probability that a trial in some neurological disorders will find a successful drug is historically very low, positive results would have a massive impact on the experience of millions of patients.</a:t>
            </a:r>
            <a:r>
              <a:rPr lang="en-US" sz="1200" baseline="30000" dirty="0">
                <a:effectLst/>
                <a:latin typeface="Times New Roman" panose="02020603050405020304" pitchFamily="18" charset="0"/>
                <a:ea typeface="Times New Roman" panose="02020603050405020304" pitchFamily="18" charset="0"/>
              </a:rPr>
              <a:t>1</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One 2016 estimate found neurologic diseases were the most common cause of DALYs and second most common cause of deaths globally.</a:t>
            </a:r>
            <a:r>
              <a:rPr lang="en-US" sz="1200" baseline="30000" dirty="0">
                <a:effectLst/>
                <a:latin typeface="Times New Roman" panose="02020603050405020304" pitchFamily="18" charset="0"/>
                <a:ea typeface="Times New Roman" panose="02020603050405020304" pitchFamily="18" charset="0"/>
              </a:rPr>
              <a:t>2</a:t>
            </a:r>
            <a:r>
              <a:rPr lang="en-US" sz="1200" dirty="0">
                <a:effectLst/>
                <a:latin typeface="Times New Roman" panose="02020603050405020304" pitchFamily="18" charset="0"/>
                <a:ea typeface="Times New Roman" panose="02020603050405020304" pitchFamily="18" charset="0"/>
              </a:rPr>
              <a:t> </a:t>
            </a:r>
          </a:p>
          <a:p>
            <a:pPr marL="0" marR="0" indent="457200">
              <a:spcBef>
                <a:spcPts val="0"/>
              </a:spcBef>
              <a:spcAft>
                <a:spcPts val="0"/>
              </a:spcAft>
            </a:pPr>
            <a:r>
              <a:rPr lang="en-US" sz="1200" dirty="0">
                <a:effectLst/>
                <a:latin typeface="Times New Roman" panose="02020603050405020304" pitchFamily="18" charset="0"/>
                <a:ea typeface="Times New Roman" panose="02020603050405020304" pitchFamily="18" charset="0"/>
              </a:rPr>
              <a:t>and. some indications lacking any established disease-modifying standard of care (SOC).</a:t>
            </a:r>
            <a:r>
              <a:rPr lang="en-US" sz="1200" baseline="30000" dirty="0">
                <a:effectLst/>
                <a:latin typeface="Times New Roman" panose="02020603050405020304" pitchFamily="18" charset="0"/>
                <a:ea typeface="Times New Roman" panose="02020603050405020304" pitchFamily="18" charset="0"/>
              </a:rPr>
              <a:t>3</a:t>
            </a:r>
            <a:r>
              <a:rPr lang="en-US" sz="1200" dirty="0">
                <a:effectLst/>
                <a:latin typeface="Times New Roman" panose="02020603050405020304" pitchFamily="18" charset="0"/>
                <a:ea typeface="Times New Roman" panose="02020603050405020304" pitchFamily="18" charset="0"/>
              </a:rPr>
              <a:t> </a:t>
            </a:r>
          </a:p>
          <a:p>
            <a:pPr marL="0" marR="0" indent="45720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This emphasizes the need for innovation and research on how to bring drugs to approval in this disease area. </a:t>
            </a:r>
            <a:r>
              <a:rPr lang="en-US" sz="1200" dirty="0">
                <a:effectLst/>
                <a:latin typeface="Times New Roman" panose="02020603050405020304" pitchFamily="18" charset="0"/>
                <a:ea typeface="Times New Roman" panose="02020603050405020304" pitchFamily="18" charset="0"/>
              </a:rPr>
              <a:t>Bypassing P2 trials in neurology may be influenced by this </a:t>
            </a:r>
            <a:r>
              <a:rPr lang="en-US" sz="1200" dirty="0">
                <a:solidFill>
                  <a:srgbClr val="000000"/>
                </a:solidFill>
                <a:effectLst/>
                <a:latin typeface="Times New Roman" panose="02020603050405020304" pitchFamily="18" charset="0"/>
                <a:ea typeface="Times New Roman" panose="02020603050405020304" pitchFamily="18" charset="0"/>
              </a:rPr>
              <a:t>desperation to find treatment options for a population with little to no treatment options, a practice termed  “hail Mary.”</a:t>
            </a:r>
            <a:r>
              <a:rPr lang="en-US" sz="1200" baseline="30000" dirty="0">
                <a:solidFill>
                  <a:srgbClr val="000000"/>
                </a:solidFill>
                <a:effectLst/>
                <a:latin typeface="Times New Roman" panose="02020603050405020304" pitchFamily="18" charset="0"/>
                <a:ea typeface="Times New Roman" panose="02020603050405020304" pitchFamily="18" charset="0"/>
              </a:rPr>
              <a:t>21,31</a:t>
            </a:r>
            <a:r>
              <a:rPr lang="en-US" sz="1200" dirty="0">
                <a:solidFill>
                  <a:srgbClr val="000000"/>
                </a:solidFill>
                <a:effectLst/>
                <a:latin typeface="Times New Roman" panose="02020603050405020304" pitchFamily="18" charset="0"/>
                <a:ea typeface="Times New Roman" panose="02020603050405020304" pitchFamily="18" charset="0"/>
              </a:rPr>
              <a:t> </a:t>
            </a:r>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endParaRPr lang="en-US" sz="1200" dirty="0">
              <a:solidFill>
                <a:srgbClr val="000000"/>
              </a:solidFill>
              <a:effectLst/>
              <a:latin typeface="+mn-lt"/>
              <a:ea typeface="+mn-ea"/>
            </a:endParaRPr>
          </a:p>
          <a:p>
            <a:r>
              <a:rPr lang="en-US" sz="1200" dirty="0">
                <a:solidFill>
                  <a:srgbClr val="000000"/>
                </a:solidFill>
                <a:effectLst/>
                <a:latin typeface="+mn-lt"/>
                <a:ea typeface="+mn-ea"/>
              </a:rPr>
              <a:t>Notes if you want to add more- </a:t>
            </a:r>
            <a:r>
              <a:rPr lang="en-US" sz="1800" dirty="0">
                <a:effectLst/>
                <a:latin typeface="Times New Roman" panose="02020603050405020304" pitchFamily="18" charset="0"/>
                <a:ea typeface="Times New Roman" panose="02020603050405020304" pitchFamily="18" charset="0"/>
              </a:rPr>
              <a:t>absence of biomarkers, low “pipeline density,” the lack of surrogate endpoints</a:t>
            </a:r>
            <a:r>
              <a:rPr lang="en-US" sz="1800" baseline="30000" dirty="0">
                <a:effectLst/>
                <a:latin typeface="Times New Roman" panose="02020603050405020304" pitchFamily="18" charset="0"/>
                <a:ea typeface="Times New Roman" panose="02020603050405020304" pitchFamily="18" charset="0"/>
              </a:rPr>
              <a:t>3,30</a:t>
            </a:r>
            <a:r>
              <a:rPr lang="en-US" sz="1800" dirty="0">
                <a:effectLst/>
                <a:latin typeface="Times New Roman" panose="02020603050405020304" pitchFamily="18" charset="0"/>
                <a:ea typeface="Times New Roman" panose="02020603050405020304" pitchFamily="18" charset="0"/>
              </a:rPr>
              <a:t> </a:t>
            </a:r>
          </a:p>
          <a:p>
            <a:pPr marL="0" marR="0" indent="457200">
              <a:lnSpc>
                <a:spcPct val="98000"/>
              </a:lnSpc>
              <a:spcBef>
                <a:spcPts val="0"/>
              </a:spcBef>
              <a:spcAft>
                <a:spcPts val="150"/>
              </a:spcAft>
            </a:pPr>
            <a:r>
              <a:rPr lang="en-US" sz="1800" dirty="0">
                <a:effectLst/>
                <a:latin typeface="Times New Roman" panose="02020603050405020304" pitchFamily="18" charset="0"/>
                <a:ea typeface="Times New Roman" panose="02020603050405020304" pitchFamily="18" charset="0"/>
              </a:rPr>
              <a:t>The difficulties in the development area start with the basic science, where we understand relatively little about disease pathology. When these theories are brought into preclinical studies, they additionally suffer from a reliance on animal models that vary significantly in their neuronal makeup from humans and have trouble ensuring that the drug is transported across the blood-brain barrier.</a:t>
            </a:r>
            <a:r>
              <a:rPr lang="en-US" sz="1800" baseline="30000" dirty="0">
                <a:effectLst/>
                <a:latin typeface="Times New Roman" panose="02020603050405020304" pitchFamily="18" charset="0"/>
                <a:ea typeface="Times New Roman" panose="02020603050405020304" pitchFamily="18" charset="0"/>
              </a:rPr>
              <a:t>3,4</a:t>
            </a:r>
            <a:r>
              <a:rPr lang="en-US" sz="1800" dirty="0">
                <a:effectLst/>
                <a:latin typeface="Times New Roman" panose="02020603050405020304" pitchFamily="18" charset="0"/>
                <a:ea typeface="Times New Roman" panose="02020603050405020304" pitchFamily="18" charset="0"/>
              </a:rPr>
              <a:t> Together, these issues mean that new treatment options for CNS disorders are brought into clinical trials with less of an understanding of the treatment and disease than in other indications. Once in clinical trials, development then suffers from issues measuring the impact of treatments on the CNS, using endpoints that lack validation and are not associated with clinical outcomes, and the long accumulative nature of the conditions that need years to be measured.</a:t>
            </a:r>
            <a:r>
              <a:rPr lang="en-US" sz="1800" baseline="30000"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 There are additional risks because modifying brain chemistry can impact personality and emotion.</a:t>
            </a:r>
            <a:r>
              <a:rPr lang="en-US" sz="1800" baseline="30000" dirty="0">
                <a:effectLst/>
                <a:latin typeface="Times New Roman" panose="02020603050405020304" pitchFamily="18" charset="0"/>
                <a:ea typeface="Times New Roman" panose="02020603050405020304" pitchFamily="18" charset="0"/>
              </a:rPr>
              <a:t>3</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6</a:t>
            </a:fld>
            <a:endParaRPr lang="en-US"/>
          </a:p>
        </p:txBody>
      </p:sp>
    </p:spTree>
    <p:extLst>
      <p:ext uri="{BB962C8B-B14F-4D97-AF65-F5344CB8AC3E}">
        <p14:creationId xmlns:p14="http://schemas.microsoft.com/office/powerpoint/2010/main" val="133141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 Ok I just wanted to go through the role of p2 trials in </a:t>
            </a:r>
            <a:r>
              <a:rPr lang="en-US" sz="1800" dirty="0" err="1">
                <a:effectLst/>
                <a:latin typeface="Times New Roman" panose="02020603050405020304" pitchFamily="18" charset="0"/>
                <a:ea typeface="Times New Roman" panose="02020603050405020304" pitchFamily="18" charset="0"/>
              </a:rPr>
              <a:t>neruology</a:t>
            </a:r>
            <a:r>
              <a:rPr lang="en-US" sz="1800" dirty="0">
                <a:effectLst/>
                <a:latin typeface="Times New Roman" panose="02020603050405020304" pitchFamily="18" charset="0"/>
                <a:ea typeface="Times New Roman" panose="02020603050405020304" pitchFamily="18" charset="0"/>
              </a:rPr>
              <a:t> to understand why bypassing may impact a drugs development.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in traditional drug development in neurology, P2 trials (along with P1) make up what some commentators call the “learn zone”</a:t>
            </a:r>
            <a:r>
              <a:rPr lang="en-US" sz="1800" baseline="30000" dirty="0">
                <a:effectLst/>
                <a:latin typeface="Times New Roman" panose="02020603050405020304" pitchFamily="18" charset="0"/>
                <a:ea typeface="Times New Roman" panose="02020603050405020304" pitchFamily="18" charset="0"/>
              </a:rPr>
              <a:t>33</a:t>
            </a:r>
            <a:r>
              <a:rPr lang="en-US" sz="1800" dirty="0">
                <a:effectLst/>
                <a:latin typeface="Times New Roman" panose="02020603050405020304" pitchFamily="18" charset="0"/>
                <a:ea typeface="Times New Roman" panose="02020603050405020304" pitchFamily="18" charset="0"/>
              </a:rPr>
              <a:t> of drug development, where you can c</a:t>
            </a:r>
            <a:r>
              <a:rPr lang="en-US" sz="1800" dirty="0">
                <a:solidFill>
                  <a:srgbClr val="000000"/>
                </a:solidFill>
                <a:effectLst/>
                <a:latin typeface="Times New Roman" panose="02020603050405020304" pitchFamily="18" charset="0"/>
                <a:ea typeface="Times New Roman" panose="02020603050405020304" pitchFamily="18" charset="0"/>
              </a:rPr>
              <a:t>ollect data to optimize the variables around a treatment to make it clinically meaningful. This is something Jonathan has written about and calls the intervention ensemble. </a:t>
            </a:r>
          </a:p>
          <a:p>
            <a:pPr marL="0" marR="0" indent="228600">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First, it is important to find the optimal dose and schedule for administering the drug</a:t>
            </a:r>
            <a:r>
              <a:rPr lang="en-US" sz="1800" dirty="0">
                <a:effectLst/>
                <a:latin typeface="Times New Roman" panose="02020603050405020304" pitchFamily="18" charset="0"/>
                <a:ea typeface="Times New Roman" panose="02020603050405020304" pitchFamily="18" charset="0"/>
              </a:rPr>
              <a:t>.</a:t>
            </a:r>
            <a:r>
              <a:rPr lang="en-US" sz="1800" baseline="30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is a stage where researchers see a dose relationship in the safety and efficacy endpoints.</a:t>
            </a:r>
            <a:r>
              <a:rPr lang="en-US" sz="1800" baseline="30000" dirty="0">
                <a:effectLst/>
                <a:latin typeface="Times New Roman" panose="02020603050405020304" pitchFamily="18" charset="0"/>
                <a:ea typeface="Times New Roman" panose="02020603050405020304" pitchFamily="18" charset="0"/>
              </a:rPr>
              <a:t>11</a:t>
            </a:r>
            <a:r>
              <a:rPr lang="en-US" sz="1800" dirty="0">
                <a:effectLst/>
                <a:latin typeface="Times New Roman" panose="02020603050405020304" pitchFamily="18" charset="0"/>
                <a:ea typeface="Times New Roman" panose="02020603050405020304" pitchFamily="18" charset="0"/>
              </a:rPr>
              <a:t> </a:t>
            </a:r>
          </a:p>
          <a:p>
            <a:pPr marL="0" marR="0" indent="2286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second variable that P2 trials traditionally optimize is the population There can be vast differences between patients of the same condition, like the patients’ line of treatment, subgroup disease classification, genetic status, and severity. It can sometimes take trial and error to understand what the best population is for a given treatment</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The final task of a P2 trial in neurology is to determine whether the drug has the desired impact on the condition. Ideally, these trials would use clinical endpoints so that researchers can determine if the treatment actually impacts the livelihood of patients with the condition. However, in some chronic neurological diseases such as AD and MS, relying on clinical effects would significantly prolong clinical trial duration.</a:t>
            </a:r>
            <a:r>
              <a:rPr lang="en-US" sz="1800" baseline="30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these cases, phase 2 trials may use endpoints that are surrogates for the clinical outcomes. Often these surrogate are not validated and may not provide indication that there is a clinical impact.</a:t>
            </a:r>
            <a:r>
              <a:rPr lang="en-US" sz="1800" baseline="30000" dirty="0">
                <a:effectLst/>
                <a:latin typeface="Times New Roman" panose="02020603050405020304" pitchFamily="18" charset="0"/>
                <a:ea typeface="Times New Roman" panose="02020603050405020304" pitchFamily="18" charset="0"/>
              </a:rPr>
              <a:t>31</a:t>
            </a:r>
            <a:r>
              <a:rPr lang="en-US" sz="1800" dirty="0">
                <a:effectLst/>
                <a:latin typeface="Times New Roman" panose="02020603050405020304" pitchFamily="18" charset="0"/>
                <a:ea typeface="Times New Roman" panose="02020603050405020304" pitchFamily="18" charset="0"/>
              </a:rPr>
              <a: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Because of these difficulties, trials may rely more on “proof of concept” endpoints. These endpoints simply show that the drug has the desired effect on a target, which sponsors assume will have the desired therapeutic effect, </a:t>
            </a:r>
          </a:p>
          <a:p>
            <a:pPr marL="0" marR="0" indent="228600">
              <a:spcBef>
                <a:spcPts val="0"/>
              </a:spcBef>
              <a:spcAft>
                <a:spcPts val="0"/>
              </a:spcAft>
            </a:pPr>
            <a:r>
              <a:rPr lang="en-US" sz="1800" dirty="0">
                <a:effectLst/>
                <a:latin typeface="Times New Roman" panose="02020603050405020304" pitchFamily="18" charset="0"/>
                <a:ea typeface="Times New Roman" panose="02020603050405020304" pitchFamily="18" charset="0"/>
              </a:rPr>
              <a:t>However, researchers are unclear on the type of efficacy evidence (proof of concept, surrogate, or clinical) that should be used to indicate that the intervention can be brought into P3 trials in neurology.</a:t>
            </a:r>
          </a:p>
          <a:p>
            <a:pPr marL="0" marR="0">
              <a:spcBef>
                <a:spcPts val="0"/>
              </a:spcBef>
              <a:spcAft>
                <a:spcPts val="0"/>
              </a:spcAft>
            </a:pPr>
            <a:r>
              <a:rPr lang="en-US" sz="1800" u="none" strike="noStrike"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ndParaRPr>
          </a:p>
          <a:p>
            <a:r>
              <a:rPr lang="en-US" dirty="0"/>
              <a:t>We are focusing on positive efficacy variable </a:t>
            </a:r>
          </a:p>
        </p:txBody>
      </p:sp>
      <p:sp>
        <p:nvSpPr>
          <p:cNvPr id="4" name="Slide Number Placeholder 3"/>
          <p:cNvSpPr>
            <a:spLocks noGrp="1"/>
          </p:cNvSpPr>
          <p:nvPr>
            <p:ph type="sldNum" sz="quarter" idx="5"/>
          </p:nvPr>
        </p:nvSpPr>
        <p:spPr/>
        <p:txBody>
          <a:bodyPr/>
          <a:lstStyle/>
          <a:p>
            <a:fld id="{FE7F7BDD-4205-9640-98B2-4273E953A808}" type="slidenum">
              <a:rPr lang="en-US" smtClean="0"/>
              <a:t>7</a:t>
            </a:fld>
            <a:endParaRPr lang="en-US"/>
          </a:p>
        </p:txBody>
      </p:sp>
    </p:spTree>
    <p:extLst>
      <p:ext uri="{BB962C8B-B14F-4D97-AF65-F5344CB8AC3E}">
        <p14:creationId xmlns:p14="http://schemas.microsoft.com/office/powerpoint/2010/main" val="55889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pos clinical evidence before the trial impact results</a:t>
            </a:r>
          </a:p>
          <a:p>
            <a:endParaRPr lang="en-US" dirty="0"/>
          </a:p>
          <a:p>
            <a:endParaRPr lang="en-US" dirty="0"/>
          </a:p>
        </p:txBody>
      </p:sp>
      <p:sp>
        <p:nvSpPr>
          <p:cNvPr id="4" name="Slide Number Placeholder 3"/>
          <p:cNvSpPr>
            <a:spLocks noGrp="1"/>
          </p:cNvSpPr>
          <p:nvPr>
            <p:ph type="sldNum" sz="quarter" idx="5"/>
          </p:nvPr>
        </p:nvSpPr>
        <p:spPr/>
        <p:txBody>
          <a:bodyPr/>
          <a:lstStyle/>
          <a:p>
            <a:fld id="{FE7F7BDD-4205-9640-98B2-4273E953A808}" type="slidenum">
              <a:rPr lang="en-US" smtClean="0"/>
              <a:t>8</a:t>
            </a:fld>
            <a:endParaRPr lang="en-US"/>
          </a:p>
        </p:txBody>
      </p:sp>
    </p:spTree>
    <p:extLst>
      <p:ext uri="{BB962C8B-B14F-4D97-AF65-F5344CB8AC3E}">
        <p14:creationId xmlns:p14="http://schemas.microsoft.com/office/powerpoint/2010/main" val="288402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Why these indications?</a:t>
            </a:r>
          </a:p>
          <a:p>
            <a:r>
              <a:rPr lang="en-US" dirty="0"/>
              <a:t>Well defined-common in drug development, help of collaborators</a:t>
            </a:r>
          </a:p>
          <a:p>
            <a:endParaRPr lang="en-US" dirty="0"/>
          </a:p>
          <a:p>
            <a:r>
              <a:rPr lang="en-US" dirty="0"/>
              <a:t>Research each </a:t>
            </a:r>
            <a:r>
              <a:rPr lang="en-US" dirty="0" err="1"/>
              <a:t>alittle</a:t>
            </a:r>
            <a:r>
              <a:rPr lang="en-US" dirty="0"/>
              <a:t> bit</a:t>
            </a:r>
          </a:p>
          <a:p>
            <a:r>
              <a:rPr lang="en-US" dirty="0" err="1"/>
              <a:t>Lecanumab</a:t>
            </a:r>
            <a:r>
              <a:rPr lang="en-US" dirty="0"/>
              <a:t> ad</a:t>
            </a:r>
          </a:p>
        </p:txBody>
      </p:sp>
      <p:sp>
        <p:nvSpPr>
          <p:cNvPr id="4" name="Slide Number Placeholder 3"/>
          <p:cNvSpPr>
            <a:spLocks noGrp="1"/>
          </p:cNvSpPr>
          <p:nvPr>
            <p:ph type="sldNum" sz="quarter" idx="5"/>
          </p:nvPr>
        </p:nvSpPr>
        <p:spPr/>
        <p:txBody>
          <a:bodyPr/>
          <a:lstStyle/>
          <a:p>
            <a:fld id="{FE7F7BDD-4205-9640-98B2-4273E953A808}" type="slidenum">
              <a:rPr lang="en-US" smtClean="0"/>
              <a:t>10</a:t>
            </a:fld>
            <a:endParaRPr lang="en-US"/>
          </a:p>
        </p:txBody>
      </p:sp>
    </p:spTree>
    <p:extLst>
      <p:ext uri="{BB962C8B-B14F-4D97-AF65-F5344CB8AC3E}">
        <p14:creationId xmlns:p14="http://schemas.microsoft.com/office/powerpoint/2010/main" val="358026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E9A060BC-9535-B742-987A-676C3A00EA46}" type="slidenum">
              <a:rPr lang="en-US" smtClean="0"/>
              <a:t>‹#›</a:t>
            </a:fld>
            <a:endParaRPr lang="en-US"/>
          </a:p>
        </p:txBody>
      </p:sp>
    </p:spTree>
    <p:extLst>
      <p:ext uri="{BB962C8B-B14F-4D97-AF65-F5344CB8AC3E}">
        <p14:creationId xmlns:p14="http://schemas.microsoft.com/office/powerpoint/2010/main" val="108598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04FF3-1FD4-644D-8484-AEFE6A88DBC9}"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427513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77679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965910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329813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504FF3-1FD4-644D-8484-AEFE6A88DBC9}"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54325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504FF3-1FD4-644D-8484-AEFE6A88DBC9}"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498450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373016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94922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182048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04FF3-1FD4-644D-8484-AEFE6A88DBC9}"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0067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04FF3-1FD4-644D-8484-AEFE6A88DBC9}"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346441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04FF3-1FD4-644D-8484-AEFE6A88DBC9}"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13009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04FF3-1FD4-644D-8484-AEFE6A88DBC9}" type="datetimeFigureOut">
              <a:rPr lang="en-US" smtClean="0"/>
              <a:t>4/25/23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82734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04FF3-1FD4-644D-8484-AEFE6A88DBC9}" type="datetimeFigureOut">
              <a:rPr lang="en-US" smtClean="0"/>
              <a:t>4/25/23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76104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04FF3-1FD4-644D-8484-AEFE6A88DBC9}"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2154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04FF3-1FD4-644D-8484-AEFE6A88DBC9}"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A060BC-9535-B742-987A-676C3A00EA46}" type="slidenum">
              <a:rPr lang="en-US" smtClean="0"/>
              <a:t>‹#›</a:t>
            </a:fld>
            <a:endParaRPr lang="en-US"/>
          </a:p>
        </p:txBody>
      </p:sp>
    </p:spTree>
    <p:extLst>
      <p:ext uri="{BB962C8B-B14F-4D97-AF65-F5344CB8AC3E}">
        <p14:creationId xmlns:p14="http://schemas.microsoft.com/office/powerpoint/2010/main" val="58363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1504FF3-1FD4-644D-8484-AEFE6A88DBC9}" type="datetimeFigureOut">
              <a:rPr lang="en-US" smtClean="0"/>
              <a:t>4/25/23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A060BC-9535-B742-987A-676C3A00EA46}" type="slidenum">
              <a:rPr lang="en-US" smtClean="0"/>
              <a:t>‹#›</a:t>
            </a:fld>
            <a:endParaRPr lang="en-US"/>
          </a:p>
        </p:txBody>
      </p:sp>
    </p:spTree>
    <p:extLst>
      <p:ext uri="{BB962C8B-B14F-4D97-AF65-F5344CB8AC3E}">
        <p14:creationId xmlns:p14="http://schemas.microsoft.com/office/powerpoint/2010/main" val="17529685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18" Type="http://schemas.openxmlformats.org/officeDocument/2006/relationships/diagramData" Target="../diagrams/data14.xml"/><Relationship Id="rId3" Type="http://schemas.openxmlformats.org/officeDocument/2006/relationships/diagramData" Target="../diagrams/data11.xml"/><Relationship Id="rId21" Type="http://schemas.openxmlformats.org/officeDocument/2006/relationships/diagramColors" Target="../diagrams/colors14.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notesSlide" Target="../notesSlides/notesSlide15.xml"/><Relationship Id="rId16" Type="http://schemas.openxmlformats.org/officeDocument/2006/relationships/diagramColors" Target="../diagrams/colors13.xml"/><Relationship Id="rId20" Type="http://schemas.openxmlformats.org/officeDocument/2006/relationships/diagramQuickStyle" Target="../diagrams/quickStyle14.xml"/><Relationship Id="rId1" Type="http://schemas.openxmlformats.org/officeDocument/2006/relationships/slideLayout" Target="../slideLayouts/slideLayout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19" Type="http://schemas.openxmlformats.org/officeDocument/2006/relationships/diagramLayout" Target="../diagrams/layout14.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 Id="rId22" Type="http://schemas.microsoft.com/office/2007/relationships/diagramDrawing" Target="../diagrams/drawing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18" Type="http://schemas.openxmlformats.org/officeDocument/2006/relationships/diagramData" Target="../diagrams/data19.xml"/><Relationship Id="rId3" Type="http://schemas.openxmlformats.org/officeDocument/2006/relationships/diagramData" Target="../diagrams/data16.xml"/><Relationship Id="rId21" Type="http://schemas.openxmlformats.org/officeDocument/2006/relationships/diagramColors" Target="../diagrams/colors19.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 Type="http://schemas.openxmlformats.org/officeDocument/2006/relationships/notesSlide" Target="../notesSlides/notesSlide20.xml"/><Relationship Id="rId16" Type="http://schemas.openxmlformats.org/officeDocument/2006/relationships/diagramColors" Target="../diagrams/colors18.xml"/><Relationship Id="rId20" Type="http://schemas.openxmlformats.org/officeDocument/2006/relationships/diagramQuickStyle" Target="../diagrams/quickStyle19.xml"/><Relationship Id="rId1" Type="http://schemas.openxmlformats.org/officeDocument/2006/relationships/slideLayout" Target="../slideLayouts/slideLayout7.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10" Type="http://schemas.openxmlformats.org/officeDocument/2006/relationships/diagramQuickStyle" Target="../diagrams/quickStyle17.xml"/><Relationship Id="rId19" Type="http://schemas.openxmlformats.org/officeDocument/2006/relationships/diagramLayout" Target="../diagrams/layout19.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 Id="rId22" Type="http://schemas.microsoft.com/office/2007/relationships/diagramDrawing" Target="../diagrams/drawing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21.xml"/><Relationship Id="rId13" Type="http://schemas.openxmlformats.org/officeDocument/2006/relationships/diagramData" Target="../diagrams/data22.xml"/><Relationship Id="rId18" Type="http://schemas.openxmlformats.org/officeDocument/2006/relationships/diagramData" Target="../diagrams/data23.xml"/><Relationship Id="rId3" Type="http://schemas.openxmlformats.org/officeDocument/2006/relationships/diagramData" Target="../diagrams/data20.xml"/><Relationship Id="rId21" Type="http://schemas.openxmlformats.org/officeDocument/2006/relationships/diagramColors" Target="../diagrams/colors23.xml"/><Relationship Id="rId7" Type="http://schemas.microsoft.com/office/2007/relationships/diagramDrawing" Target="../diagrams/drawing20.xml"/><Relationship Id="rId12" Type="http://schemas.microsoft.com/office/2007/relationships/diagramDrawing" Target="../diagrams/drawing21.xml"/><Relationship Id="rId17" Type="http://schemas.microsoft.com/office/2007/relationships/diagramDrawing" Target="../diagrams/drawing22.xml"/><Relationship Id="rId2" Type="http://schemas.openxmlformats.org/officeDocument/2006/relationships/notesSlide" Target="../notesSlides/notesSlide24.xml"/><Relationship Id="rId16" Type="http://schemas.openxmlformats.org/officeDocument/2006/relationships/diagramColors" Target="../diagrams/colors22.xml"/><Relationship Id="rId20" Type="http://schemas.openxmlformats.org/officeDocument/2006/relationships/diagramQuickStyle" Target="../diagrams/quickStyle23.xml"/><Relationship Id="rId1" Type="http://schemas.openxmlformats.org/officeDocument/2006/relationships/slideLayout" Target="../slideLayouts/slideLayout7.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5" Type="http://schemas.openxmlformats.org/officeDocument/2006/relationships/diagramQuickStyle" Target="../diagrams/quickStyle22.xml"/><Relationship Id="rId10" Type="http://schemas.openxmlformats.org/officeDocument/2006/relationships/diagramQuickStyle" Target="../diagrams/quickStyle21.xml"/><Relationship Id="rId19"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1.xml"/><Relationship Id="rId14" Type="http://schemas.openxmlformats.org/officeDocument/2006/relationships/diagramLayout" Target="../diagrams/layout22.xml"/><Relationship Id="rId22" Type="http://schemas.microsoft.com/office/2007/relationships/diagramDrawing" Target="../diagrams/drawing2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3.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6FEC68-FFE3-B247-B35C-EA731D545310}"/>
              </a:ext>
            </a:extLst>
          </p:cNvPr>
          <p:cNvSpPr>
            <a:spLocks noGrp="1"/>
          </p:cNvSpPr>
          <p:nvPr>
            <p:ph type="ctrTitle"/>
          </p:nvPr>
        </p:nvSpPr>
        <p:spPr>
          <a:xfrm>
            <a:off x="1199405" y="2099733"/>
            <a:ext cx="8825658" cy="2677648"/>
          </a:xfrm>
        </p:spPr>
        <p:txBody>
          <a:bodyPr>
            <a:normAutofit/>
          </a:bodyPr>
          <a:lstStyle/>
          <a:p>
            <a:pPr>
              <a:lnSpc>
                <a:spcPct val="90000"/>
              </a:lnSpc>
            </a:pPr>
            <a:r>
              <a:rPr lang="en-US" sz="4600" b="1" dirty="0">
                <a:solidFill>
                  <a:schemeClr val="tx2">
                    <a:lumMod val="75000"/>
                  </a:schemeClr>
                </a:solidFill>
              </a:rPr>
              <a:t>The Prevalence and Impact of Bypassing Phase 2 Trials in Neurology Drug Development</a:t>
            </a:r>
            <a:endParaRPr lang="en-US" sz="4600" dirty="0">
              <a:solidFill>
                <a:schemeClr val="tx2">
                  <a:lumMod val="75000"/>
                </a:schemeClr>
              </a:solidFill>
            </a:endParaRPr>
          </a:p>
        </p:txBody>
      </p:sp>
      <p:sp>
        <p:nvSpPr>
          <p:cNvPr id="3" name="Subtitle 2">
            <a:extLst>
              <a:ext uri="{FF2B5EF4-FFF2-40B4-BE49-F238E27FC236}">
                <a16:creationId xmlns:a16="http://schemas.microsoft.com/office/drawing/2014/main" id="{6BC495BD-CF99-1947-BD8D-48FD2223D60A}"/>
              </a:ext>
            </a:extLst>
          </p:cNvPr>
          <p:cNvSpPr>
            <a:spLocks noGrp="1"/>
          </p:cNvSpPr>
          <p:nvPr>
            <p:ph type="subTitle" idx="1"/>
          </p:nvPr>
        </p:nvSpPr>
        <p:spPr>
          <a:xfrm>
            <a:off x="1154955" y="4777380"/>
            <a:ext cx="8825658" cy="861420"/>
          </a:xfrm>
        </p:spPr>
        <p:txBody>
          <a:bodyPr>
            <a:normAutofit/>
          </a:bodyPr>
          <a:lstStyle/>
          <a:p>
            <a:pPr>
              <a:lnSpc>
                <a:spcPct val="90000"/>
              </a:lnSpc>
            </a:pPr>
            <a:r>
              <a:rPr lang="en-US">
                <a:solidFill>
                  <a:schemeClr val="tx2"/>
                </a:solidFill>
              </a:rPr>
              <a:t>Hannah Moyer, Robyn Mellet, Maya McKeown, Karine Vigneault, Jason Karlawish, Erika Augustine, Lon Schneider, Jonathan Kimmelman</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361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AAD8-05B1-4245-9281-95A2DDF113A4}"/>
              </a:ext>
            </a:extLst>
          </p:cNvPr>
          <p:cNvSpPr>
            <a:spLocks noGrp="1"/>
          </p:cNvSpPr>
          <p:nvPr>
            <p:ph type="title"/>
          </p:nvPr>
        </p:nvSpPr>
        <p:spPr/>
        <p:txBody>
          <a:bodyPr/>
          <a:lstStyle/>
          <a:p>
            <a:r>
              <a:rPr lang="en-US" dirty="0"/>
              <a:t>Phase 3 sample</a:t>
            </a:r>
          </a:p>
        </p:txBody>
      </p:sp>
      <p:sp>
        <p:nvSpPr>
          <p:cNvPr id="3" name="Content Placeholder 2">
            <a:extLst>
              <a:ext uri="{FF2B5EF4-FFF2-40B4-BE49-F238E27FC236}">
                <a16:creationId xmlns:a16="http://schemas.microsoft.com/office/drawing/2014/main" id="{E8CFEEBB-7ACD-C240-A5C7-B1BAD3870530}"/>
              </a:ext>
            </a:extLst>
          </p:cNvPr>
          <p:cNvSpPr>
            <a:spLocks noGrp="1"/>
          </p:cNvSpPr>
          <p:nvPr>
            <p:ph idx="1"/>
          </p:nvPr>
        </p:nvSpPr>
        <p:spPr>
          <a:xfrm>
            <a:off x="6685631" y="2923793"/>
            <a:ext cx="5195997" cy="4572000"/>
          </a:xfrm>
        </p:spPr>
        <p:txBody>
          <a:bodyPr/>
          <a:lstStyle/>
          <a:p>
            <a:r>
              <a:rPr lang="en-US" dirty="0">
                <a:latin typeface="Times New Roman" panose="02020603050405020304" pitchFamily="18" charset="0"/>
                <a:cs typeface="Times New Roman" panose="02020603050405020304" pitchFamily="18" charset="0"/>
              </a:rPr>
              <a:t>All phase 3 and phase 2/3 trials with actual primary completion dates from 2011-2021 for the following indications: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Alzheimer's disease, Parkinson’s disease, Amyotrophic lateral sclerosis, Huntington's disease, Relapsing Multiple Sclerosis, Progressive Multiple Sclerosis, Headache, Epilepsy, TBI and Stroke. </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35E1F07-66EF-6C42-79B2-4BE24BA71034}"/>
              </a:ext>
            </a:extLst>
          </p:cNvPr>
          <p:cNvSpPr>
            <a:spLocks noGrp="1"/>
          </p:cNvSpPr>
          <p:nvPr>
            <p:ph type="body" sz="half" idx="2"/>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Downloaded from</a:t>
            </a:r>
          </a:p>
          <a:p>
            <a:r>
              <a:rPr lang="en-US" dirty="0">
                <a:solidFill>
                  <a:schemeClr val="bg1"/>
                </a:solidFill>
                <a:latin typeface="Times New Roman" panose="02020603050405020304" pitchFamily="18" charset="0"/>
                <a:cs typeface="Times New Roman" panose="02020603050405020304" pitchFamily="18" charset="0"/>
              </a:rPr>
              <a:t>Clinicaltrials.gov</a:t>
            </a:r>
          </a:p>
        </p:txBody>
      </p:sp>
      <p:graphicFrame>
        <p:nvGraphicFramePr>
          <p:cNvPr id="5" name="Content Placeholder 3">
            <a:extLst>
              <a:ext uri="{FF2B5EF4-FFF2-40B4-BE49-F238E27FC236}">
                <a16:creationId xmlns:a16="http://schemas.microsoft.com/office/drawing/2014/main" id="{AEB38170-6341-3F4E-B333-4705F2E04937}"/>
              </a:ext>
            </a:extLst>
          </p:cNvPr>
          <p:cNvGraphicFramePr>
            <a:graphicFrameLocks/>
          </p:cNvGraphicFramePr>
          <p:nvPr>
            <p:extLst>
              <p:ext uri="{D42A27DB-BD31-4B8C-83A1-F6EECF244321}">
                <p14:modId xmlns:p14="http://schemas.microsoft.com/office/powerpoint/2010/main" val="2940779438"/>
              </p:ext>
            </p:extLst>
          </p:nvPr>
        </p:nvGraphicFramePr>
        <p:xfrm>
          <a:off x="4606151" y="1648207"/>
          <a:ext cx="7275477" cy="2494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41F23229-77AD-AF49-ACE0-2E1D57350412}"/>
              </a:ext>
            </a:extLst>
          </p:cNvPr>
          <p:cNvSpPr/>
          <p:nvPr/>
        </p:nvSpPr>
        <p:spPr>
          <a:xfrm>
            <a:off x="8524522" y="1824294"/>
            <a:ext cx="3171291" cy="2142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37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8-9E27-A065-195C-0C82CF4978FB}"/>
              </a:ext>
            </a:extLst>
          </p:cNvPr>
          <p:cNvSpPr>
            <a:spLocks noGrp="1"/>
          </p:cNvSpPr>
          <p:nvPr>
            <p:ph type="title"/>
          </p:nvPr>
        </p:nvSpPr>
        <p:spPr>
          <a:xfrm>
            <a:off x="484555" y="838200"/>
            <a:ext cx="5902085" cy="706964"/>
          </a:xfrm>
        </p:spPr>
        <p:txBody>
          <a:bodyPr/>
          <a:lstStyle/>
          <a:p>
            <a:pPr marL="228600" marR="0">
              <a:spcBef>
                <a:spcPts val="0"/>
              </a:spcBef>
              <a:spcAft>
                <a:spcPts val="0"/>
              </a:spcAft>
            </a:pPr>
            <a:r>
              <a:rPr lang="en-US" sz="4000" dirty="0">
                <a:effectLst/>
                <a:ea typeface="Times New Roman" panose="02020603050405020304" pitchFamily="18" charset="0"/>
              </a:rPr>
              <a:t>Semi-automatic screening</a:t>
            </a:r>
          </a:p>
        </p:txBody>
      </p:sp>
      <p:sp>
        <p:nvSpPr>
          <p:cNvPr id="6" name="Content Placeholder 5">
            <a:extLst>
              <a:ext uri="{FF2B5EF4-FFF2-40B4-BE49-F238E27FC236}">
                <a16:creationId xmlns:a16="http://schemas.microsoft.com/office/drawing/2014/main" id="{2C68A3E9-8A6A-69A5-6DD4-E758D8CAF298}"/>
              </a:ext>
            </a:extLst>
          </p:cNvPr>
          <p:cNvSpPr>
            <a:spLocks noGrp="1"/>
          </p:cNvSpPr>
          <p:nvPr>
            <p:ph idx="1"/>
          </p:nvPr>
        </p:nvSpPr>
        <p:spPr>
          <a:xfrm>
            <a:off x="1146213" y="2603500"/>
            <a:ext cx="10634661" cy="3416300"/>
          </a:xfrm>
        </p:spPr>
        <p:txBody>
          <a:bodyPr>
            <a:noAutofit/>
          </a:bodyPr>
          <a:lstStyle/>
          <a:p>
            <a:pPr marR="0">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Primary completion date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Excluded unless trial had an “Actual” overall completion date;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design</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Excluded if the trial was labelled as: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“Non-randomized” in randomization field;</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“Single group assignment” in “Model” field;</a:t>
            </a:r>
            <a:r>
              <a:rPr lang="en-US" sz="1600" dirty="0">
                <a:latin typeface="Times New Roman" panose="02020603050405020304" pitchFamily="18" charset="0"/>
                <a:ea typeface="Calibri" panose="020F0502020204030204" pitchFamily="34" charset="0"/>
                <a:cs typeface="Times New Roman" panose="02020603050405020304" pitchFamily="18" charset="0"/>
              </a:rPr>
              <a:t> or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1 in “Arms” field;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size: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Excluded if the trial enrollment was &lt;30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status: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trial recruitment status was withdrawn (i.e. no patients enrolled);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Indication: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primary purpose </a:t>
            </a:r>
            <a:r>
              <a:rPr lang="en-CA" sz="1600" dirty="0">
                <a:latin typeface="Times New Roman" panose="02020603050405020304" pitchFamily="18" charset="0"/>
                <a:ea typeface="Calibri" panose="020F0502020204030204" pitchFamily="34" charset="0"/>
                <a:cs typeface="Times New Roman" panose="02020603050405020304" pitchFamily="18" charset="0"/>
              </a:rPr>
              <a:t>was d</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iagnostic, screening, basic science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Intervention/Treatment: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treatment was labeled procedure or behavioral or device or radiation</a:t>
            </a:r>
            <a:r>
              <a:rPr lang="en-US" sz="1600" dirty="0">
                <a:latin typeface="Times New Roman" panose="02020603050405020304" pitchFamily="18" charset="0"/>
                <a:ea typeface="Calibri" panose="020F0502020204030204" pitchFamily="34" charset="0"/>
                <a:cs typeface="Times New Roman" panose="02020603050405020304" pitchFamily="18" charset="0"/>
              </a:rPr>
              <a:t> or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 trial included healthy volunteers;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Trial Location:</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600" dirty="0">
                <a:latin typeface="Times New Roman" panose="02020603050405020304" pitchFamily="18" charset="0"/>
                <a:ea typeface="Calibri" panose="020F0502020204030204" pitchFamily="34" charset="0"/>
                <a:cs typeface="Times New Roman" panose="02020603050405020304" pitchFamily="18" charset="0"/>
              </a:rPr>
              <a:t>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xcluded if the trial did  not have a </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US or CAD UK, EU, Australian site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4F92A127-8A81-F3E1-A5B5-4CD7C02A697E}"/>
              </a:ext>
            </a:extLst>
          </p:cNvPr>
          <p:cNvGraphicFramePr>
            <a:graphicFrameLocks/>
          </p:cNvGraphicFramePr>
          <p:nvPr>
            <p:extLst>
              <p:ext uri="{D42A27DB-BD31-4B8C-83A1-F6EECF244321}">
                <p14:modId xmlns:p14="http://schemas.microsoft.com/office/powerpoint/2010/main" val="768484723"/>
              </p:ext>
            </p:extLst>
          </p:nvPr>
        </p:nvGraphicFramePr>
        <p:xfrm>
          <a:off x="6742526" y="909932"/>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F2B06AAD-C295-2483-B2FF-E85237BA5607}"/>
              </a:ext>
            </a:extLst>
          </p:cNvPr>
          <p:cNvSpPr/>
          <p:nvPr/>
        </p:nvSpPr>
        <p:spPr>
          <a:xfrm>
            <a:off x="8535142" y="87212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95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541297C2-C8F7-B9CD-2E4B-61008C264F13}"/>
              </a:ext>
            </a:extLst>
          </p:cNvPr>
          <p:cNvGraphicFramePr>
            <a:graphicFrameLocks/>
          </p:cNvGraphicFramePr>
          <p:nvPr>
            <p:extLst>
              <p:ext uri="{D42A27DB-BD31-4B8C-83A1-F6EECF244321}">
                <p14:modId xmlns:p14="http://schemas.microsoft.com/office/powerpoint/2010/main" val="3446568913"/>
              </p:ext>
            </p:extLst>
          </p:nvPr>
        </p:nvGraphicFramePr>
        <p:xfrm>
          <a:off x="6742526" y="909932"/>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9CBE3AEC-AC7C-3C4C-EA0D-EAB12788CE44}"/>
              </a:ext>
            </a:extLst>
          </p:cNvPr>
          <p:cNvSpPr/>
          <p:nvPr/>
        </p:nvSpPr>
        <p:spPr>
          <a:xfrm>
            <a:off x="8535142" y="87212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6DE6F47-BE6D-AB37-5D61-CA40938DD3AD}"/>
              </a:ext>
            </a:extLst>
          </p:cNvPr>
          <p:cNvSpPr txBox="1">
            <a:spLocks/>
          </p:cNvSpPr>
          <p:nvPr/>
        </p:nvSpPr>
        <p:spPr bwMode="gray">
          <a:xfrm>
            <a:off x="484555" y="1021559"/>
            <a:ext cx="5902085"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a:spcBef>
                <a:spcPts val="0"/>
              </a:spcBef>
            </a:pPr>
            <a:r>
              <a:rPr lang="en-US" sz="4000" dirty="0">
                <a:ea typeface="Times New Roman" panose="02020603050405020304" pitchFamily="18" charset="0"/>
              </a:rPr>
              <a:t>Manual screening</a:t>
            </a:r>
          </a:p>
        </p:txBody>
      </p:sp>
      <p:sp>
        <p:nvSpPr>
          <p:cNvPr id="12" name="Content Placeholder 5">
            <a:extLst>
              <a:ext uri="{FF2B5EF4-FFF2-40B4-BE49-F238E27FC236}">
                <a16:creationId xmlns:a16="http://schemas.microsoft.com/office/drawing/2014/main" id="{D748DC92-2D71-46BC-12D2-3FA3237672E8}"/>
              </a:ext>
            </a:extLst>
          </p:cNvPr>
          <p:cNvSpPr>
            <a:spLocks noGrp="1"/>
          </p:cNvSpPr>
          <p:nvPr>
            <p:ph idx="1"/>
          </p:nvPr>
        </p:nvSpPr>
        <p:spPr>
          <a:xfrm>
            <a:off x="1146213" y="2603500"/>
            <a:ext cx="10634661" cy="3416300"/>
          </a:xfrm>
        </p:spPr>
        <p:txBody>
          <a:bodyPr>
            <a:noAutofit/>
          </a:bodyPr>
          <a:lstStyle/>
          <a:p>
            <a:pPr marL="0" indent="0">
              <a:spcBef>
                <a:spcPts val="0"/>
              </a:spcBef>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Exclusion criteria</a:t>
            </a:r>
          </a:p>
          <a:p>
            <a:pPr>
              <a:spcBef>
                <a:spcPts val="0"/>
              </a:spcBef>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Intervention: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intervention was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surgery/behavioral/device/conditioning of stem cells, extension studies, head-to-head, secondary condition to our condition, biosimilar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Comparator: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trial did not have a comparator (active or placebo) </a:t>
            </a: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Indication: </a:t>
            </a:r>
            <a:r>
              <a:rPr lang="en-US" sz="1600" dirty="0">
                <a:effectLst/>
                <a:latin typeface="Times New Roman" panose="02020603050405020304" pitchFamily="18" charset="0"/>
                <a:ea typeface="Times New Roman" panose="02020603050405020304" pitchFamily="18" charset="0"/>
              </a:rPr>
              <a:t>the trial did not investigate treatment for one of conditions exclusively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No earlier P3 trial: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trial was preceded by a P3 or P4 trial investigating the same drug in the same disease area </a:t>
            </a:r>
          </a:p>
          <a:p>
            <a:pPr marL="342900" marR="0" lvl="0" indent="-342900">
              <a:lnSpc>
                <a:spcPct val="107000"/>
              </a:lnSpc>
              <a:spcBef>
                <a:spcPts val="0"/>
              </a:spcBef>
              <a:spcAft>
                <a:spcPts val="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Primary Efficacy Endpoint: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trial did not have a primary clinical efficacy endpoint “widely used as a measure of disease modification”</a:t>
            </a:r>
          </a:p>
          <a:p>
            <a:pPr marL="342900" marR="0" lvl="0" indent="-342900">
              <a:lnSpc>
                <a:spcPct val="107000"/>
              </a:lnSpc>
              <a:spcBef>
                <a:spcPts val="0"/>
              </a:spcBef>
              <a:spcAft>
                <a:spcPts val="0"/>
              </a:spcAft>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Did not have a P3 portion: </a:t>
            </a:r>
            <a:r>
              <a:rPr lang="en-US" sz="1600" dirty="0">
                <a:latin typeface="Times New Roman" panose="02020603050405020304" pitchFamily="18" charset="0"/>
                <a:ea typeface="Calibri" panose="020F0502020204030204" pitchFamily="34" charset="0"/>
                <a:cs typeface="Times New Roman" panose="02020603050405020304" pitchFamily="18" charset="0"/>
              </a:rPr>
              <a:t>phase 2/3 trials that did not progress to P3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743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2919-121E-D741-B739-45E92F9DE356}"/>
              </a:ext>
            </a:extLst>
          </p:cNvPr>
          <p:cNvSpPr>
            <a:spLocks noGrp="1"/>
          </p:cNvSpPr>
          <p:nvPr>
            <p:ph type="title"/>
          </p:nvPr>
        </p:nvSpPr>
        <p:spPr>
          <a:xfrm>
            <a:off x="1013460" y="2679192"/>
            <a:ext cx="4270923" cy="749808"/>
          </a:xfrm>
        </p:spPr>
        <p:txBody>
          <a:bodyPr/>
          <a:lstStyle/>
          <a:p>
            <a:r>
              <a:rPr lang="en-US" dirty="0"/>
              <a:t>Phase 3 Results</a:t>
            </a:r>
          </a:p>
        </p:txBody>
      </p:sp>
      <p:graphicFrame>
        <p:nvGraphicFramePr>
          <p:cNvPr id="3" name="Content Placeholder 3">
            <a:extLst>
              <a:ext uri="{FF2B5EF4-FFF2-40B4-BE49-F238E27FC236}">
                <a16:creationId xmlns:a16="http://schemas.microsoft.com/office/drawing/2014/main" id="{7AC3603D-886D-4C36-0445-D24236123B87}"/>
              </a:ext>
            </a:extLst>
          </p:cNvPr>
          <p:cNvGraphicFramePr>
            <a:graphicFrameLocks/>
          </p:cNvGraphicFramePr>
          <p:nvPr>
            <p:extLst>
              <p:ext uri="{D42A27DB-BD31-4B8C-83A1-F6EECF244321}">
                <p14:modId xmlns:p14="http://schemas.microsoft.com/office/powerpoint/2010/main" val="1523818664"/>
              </p:ext>
            </p:extLst>
          </p:nvPr>
        </p:nvGraphicFramePr>
        <p:xfrm>
          <a:off x="2510768" y="3394896"/>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C37636E-8EB6-84AB-1BAE-D783255523D5}"/>
              </a:ext>
            </a:extLst>
          </p:cNvPr>
          <p:cNvSpPr/>
          <p:nvPr/>
        </p:nvSpPr>
        <p:spPr>
          <a:xfrm>
            <a:off x="4303384" y="3378532"/>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D9A7BF-1B22-B888-8A4C-4DB8E4561639}"/>
              </a:ext>
            </a:extLst>
          </p:cNvPr>
          <p:cNvSpPr txBox="1"/>
          <p:nvPr/>
        </p:nvSpPr>
        <p:spPr>
          <a:xfrm>
            <a:off x="7212597" y="2992814"/>
            <a:ext cx="358523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Trials results were searched for using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Clinicaltrials.gov</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Google scholar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OVID (MEDLINE and EMBASE)</a:t>
            </a:r>
          </a:p>
        </p:txBody>
      </p:sp>
    </p:spTree>
    <p:extLst>
      <p:ext uri="{BB962C8B-B14F-4D97-AF65-F5344CB8AC3E}">
        <p14:creationId xmlns:p14="http://schemas.microsoft.com/office/powerpoint/2010/main" val="274366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2919-121E-D741-B739-45E92F9DE356}"/>
              </a:ext>
            </a:extLst>
          </p:cNvPr>
          <p:cNvSpPr>
            <a:spLocks noGrp="1"/>
          </p:cNvSpPr>
          <p:nvPr>
            <p:ph type="title"/>
          </p:nvPr>
        </p:nvSpPr>
        <p:spPr>
          <a:xfrm>
            <a:off x="1013460" y="2679192"/>
            <a:ext cx="4726654" cy="749808"/>
          </a:xfrm>
        </p:spPr>
        <p:txBody>
          <a:bodyPr/>
          <a:lstStyle/>
          <a:p>
            <a:r>
              <a:rPr lang="en-US" dirty="0"/>
              <a:t>Phase 2 Matches</a:t>
            </a:r>
          </a:p>
        </p:txBody>
      </p:sp>
      <p:graphicFrame>
        <p:nvGraphicFramePr>
          <p:cNvPr id="3" name="Content Placeholder 3">
            <a:extLst>
              <a:ext uri="{FF2B5EF4-FFF2-40B4-BE49-F238E27FC236}">
                <a16:creationId xmlns:a16="http://schemas.microsoft.com/office/drawing/2014/main" id="{7AC3603D-886D-4C36-0445-D24236123B87}"/>
              </a:ext>
            </a:extLst>
          </p:cNvPr>
          <p:cNvGraphicFramePr>
            <a:graphicFrameLocks/>
          </p:cNvGraphicFramePr>
          <p:nvPr/>
        </p:nvGraphicFramePr>
        <p:xfrm>
          <a:off x="2510768" y="3394896"/>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C37636E-8EB6-84AB-1BAE-D783255523D5}"/>
              </a:ext>
            </a:extLst>
          </p:cNvPr>
          <p:cNvSpPr/>
          <p:nvPr/>
        </p:nvSpPr>
        <p:spPr>
          <a:xfrm>
            <a:off x="2866654" y="333866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D9A7BF-1B22-B888-8A4C-4DB8E4561639}"/>
              </a:ext>
            </a:extLst>
          </p:cNvPr>
          <p:cNvSpPr txBox="1"/>
          <p:nvPr/>
        </p:nvSpPr>
        <p:spPr>
          <a:xfrm>
            <a:off x="7212597" y="2992814"/>
            <a:ext cx="3585233"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Matches were searched for using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Citations in P3 publications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Clinicaltrials.gov</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FDA approval documents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30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8761-C05E-6E4D-AD78-D56579A72F2F}"/>
              </a:ext>
            </a:extLst>
          </p:cNvPr>
          <p:cNvSpPr>
            <a:spLocks noGrp="1"/>
          </p:cNvSpPr>
          <p:nvPr>
            <p:ph type="title"/>
          </p:nvPr>
        </p:nvSpPr>
        <p:spPr>
          <a:xfrm>
            <a:off x="1241502" y="647992"/>
            <a:ext cx="10264697" cy="1212102"/>
          </a:xfrm>
        </p:spPr>
        <p:txBody>
          <a:bodyPr>
            <a:normAutofit/>
          </a:bodyPr>
          <a:lstStyle/>
          <a:p>
            <a:r>
              <a:rPr lang="en-US" sz="4000" dirty="0"/>
              <a:t>P2 Matches</a:t>
            </a:r>
          </a:p>
        </p:txBody>
      </p:sp>
      <p:graphicFrame>
        <p:nvGraphicFramePr>
          <p:cNvPr id="6" name="Content Placeholder 3">
            <a:extLst>
              <a:ext uri="{FF2B5EF4-FFF2-40B4-BE49-F238E27FC236}">
                <a16:creationId xmlns:a16="http://schemas.microsoft.com/office/drawing/2014/main" id="{C27E27A6-88A3-68C5-B14B-482F7558CA8E}"/>
              </a:ext>
            </a:extLst>
          </p:cNvPr>
          <p:cNvGraphicFramePr>
            <a:graphicFrameLocks/>
          </p:cNvGraphicFramePr>
          <p:nvPr>
            <p:extLst>
              <p:ext uri="{D42A27DB-BD31-4B8C-83A1-F6EECF244321}">
                <p14:modId xmlns:p14="http://schemas.microsoft.com/office/powerpoint/2010/main" val="2231565594"/>
              </p:ext>
            </p:extLst>
          </p:nvPr>
        </p:nvGraphicFramePr>
        <p:xfrm>
          <a:off x="6742526" y="909932"/>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2">
            <a:extLst>
              <a:ext uri="{FF2B5EF4-FFF2-40B4-BE49-F238E27FC236}">
                <a16:creationId xmlns:a16="http://schemas.microsoft.com/office/drawing/2014/main" id="{EAC84BF0-EE81-2314-46FA-A1DEB980232F}"/>
              </a:ext>
            </a:extLst>
          </p:cNvPr>
          <p:cNvSpPr txBox="1">
            <a:spLocks/>
          </p:cNvSpPr>
          <p:nvPr/>
        </p:nvSpPr>
        <p:spPr>
          <a:xfrm>
            <a:off x="7174753" y="2822951"/>
            <a:ext cx="4331446"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Extracted from each match</a:t>
            </a:r>
          </a:p>
          <a:p>
            <a:pPr lvl="1"/>
            <a:r>
              <a:rPr lang="en-US" sz="2000" dirty="0">
                <a:latin typeface="Times New Roman" panose="02020603050405020304" pitchFamily="18" charset="0"/>
                <a:cs typeface="Times New Roman" panose="02020603050405020304" pitchFamily="18" charset="0"/>
              </a:rPr>
              <a:t>Matching criteria</a:t>
            </a:r>
          </a:p>
          <a:p>
            <a:pPr lvl="1"/>
            <a:r>
              <a:rPr lang="en-US" sz="2000" dirty="0">
                <a:latin typeface="Times New Roman" panose="02020603050405020304" pitchFamily="18" charset="0"/>
                <a:cs typeface="Times New Roman" panose="02020603050405020304" pitchFamily="18" charset="0"/>
              </a:rPr>
              <a:t>Primary endpoint </a:t>
            </a:r>
          </a:p>
          <a:p>
            <a:pPr lvl="1"/>
            <a:r>
              <a:rPr lang="en-US" sz="2000" dirty="0">
                <a:latin typeface="Times New Roman" panose="02020603050405020304" pitchFamily="18" charset="0"/>
                <a:cs typeface="Times New Roman" panose="02020603050405020304" pitchFamily="18" charset="0"/>
              </a:rPr>
              <a:t>Positivity on primary endpoint</a:t>
            </a:r>
          </a:p>
        </p:txBody>
      </p:sp>
      <p:sp>
        <p:nvSpPr>
          <p:cNvPr id="12" name="Content Placeholder 2">
            <a:extLst>
              <a:ext uri="{FF2B5EF4-FFF2-40B4-BE49-F238E27FC236}">
                <a16:creationId xmlns:a16="http://schemas.microsoft.com/office/drawing/2014/main" id="{592F7DBC-C4CD-7F2F-783D-581BF85DABB1}"/>
              </a:ext>
            </a:extLst>
          </p:cNvPr>
          <p:cNvSpPr txBox="1">
            <a:spLocks/>
          </p:cNvSpPr>
          <p:nvPr/>
        </p:nvSpPr>
        <p:spPr>
          <a:xfrm>
            <a:off x="1241502" y="2793708"/>
            <a:ext cx="55010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Criteria to be a match</a:t>
            </a:r>
          </a:p>
          <a:p>
            <a:pPr lvl="1">
              <a:lnSpc>
                <a:spcPct val="107000"/>
              </a:lnSpc>
              <a:spcBef>
                <a:spcPts val="0"/>
              </a:spcBef>
            </a:pP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Start date year at least a year before the P3 trial </a:t>
            </a:r>
          </a:p>
          <a:p>
            <a:pPr lvl="1">
              <a:lnSpc>
                <a:spcPct val="107000"/>
              </a:lnSpc>
              <a:spcBef>
                <a:spcPts val="0"/>
              </a:spcBef>
            </a:pPr>
            <a:r>
              <a:rPr lang="en-CA" sz="2000" dirty="0">
                <a:latin typeface="Times New Roman" panose="02020603050405020304" pitchFamily="18" charset="0"/>
                <a:ea typeface="Calibri" panose="020F0502020204030204" pitchFamily="34" charset="0"/>
                <a:cs typeface="Times New Roman" panose="02020603050405020304" pitchFamily="18" charset="0"/>
              </a:rPr>
              <a:t>Indication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same BROAD disease area</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Bef>
                <a:spcPts val="0"/>
              </a:spcBef>
              <a:spcAft>
                <a:spcPts val="8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Intervention </a:t>
            </a:r>
          </a:p>
          <a:p>
            <a:pPr lvl="2">
              <a:lnSpc>
                <a:spcPct val="107000"/>
              </a:lnSpc>
              <a:spcBef>
                <a:spcPts val="0"/>
              </a:spcBef>
              <a:spcAft>
                <a:spcPts val="8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nvestigated the same drug or biologic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0B2CE358-EF07-DB9C-830F-7B3B7514548D}"/>
              </a:ext>
            </a:extLst>
          </p:cNvPr>
          <p:cNvSpPr/>
          <p:nvPr/>
        </p:nvSpPr>
        <p:spPr>
          <a:xfrm>
            <a:off x="7098412" y="818141"/>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2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id="{2C32856E-5B0F-B140-3331-8F44FFE63A8A}"/>
              </a:ext>
            </a:extLst>
          </p:cNvPr>
          <p:cNvGraphicFramePr>
            <a:graphicFrameLocks noGrp="1"/>
          </p:cNvGraphicFramePr>
          <p:nvPr>
            <p:ph idx="4294967295"/>
            <p:extLst>
              <p:ext uri="{D42A27DB-BD31-4B8C-83A1-F6EECF244321}">
                <p14:modId xmlns:p14="http://schemas.microsoft.com/office/powerpoint/2010/main" val="1823377968"/>
              </p:ext>
            </p:extLst>
          </p:nvPr>
        </p:nvGraphicFramePr>
        <p:xfrm>
          <a:off x="1124950" y="3902989"/>
          <a:ext cx="4549775" cy="168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9">
            <a:extLst>
              <a:ext uri="{FF2B5EF4-FFF2-40B4-BE49-F238E27FC236}">
                <a16:creationId xmlns:a16="http://schemas.microsoft.com/office/drawing/2014/main" id="{70B7884B-DD46-95AE-36C3-55BA8576DA0F}"/>
              </a:ext>
            </a:extLst>
          </p:cNvPr>
          <p:cNvGraphicFramePr>
            <a:graphicFrameLocks/>
          </p:cNvGraphicFramePr>
          <p:nvPr>
            <p:extLst>
              <p:ext uri="{D42A27DB-BD31-4B8C-83A1-F6EECF244321}">
                <p14:modId xmlns:p14="http://schemas.microsoft.com/office/powerpoint/2010/main" val="3749660009"/>
              </p:ext>
            </p:extLst>
          </p:nvPr>
        </p:nvGraphicFramePr>
        <p:xfrm>
          <a:off x="6938550" y="1737703"/>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ectangle 12">
            <a:extLst>
              <a:ext uri="{FF2B5EF4-FFF2-40B4-BE49-F238E27FC236}">
                <a16:creationId xmlns:a16="http://schemas.microsoft.com/office/drawing/2014/main" id="{3F18E412-A1ED-E7C2-4D31-9253DAEAB580}"/>
              </a:ext>
            </a:extLst>
          </p:cNvPr>
          <p:cNvSpPr/>
          <p:nvPr/>
        </p:nvSpPr>
        <p:spPr>
          <a:xfrm>
            <a:off x="9164484" y="1785383"/>
            <a:ext cx="452160" cy="18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9">
            <a:extLst>
              <a:ext uri="{FF2B5EF4-FFF2-40B4-BE49-F238E27FC236}">
                <a16:creationId xmlns:a16="http://schemas.microsoft.com/office/drawing/2014/main" id="{6F8AD377-2649-0D05-9548-3DCD96CBA992}"/>
              </a:ext>
            </a:extLst>
          </p:cNvPr>
          <p:cNvGraphicFramePr>
            <a:graphicFrameLocks/>
          </p:cNvGraphicFramePr>
          <p:nvPr>
            <p:extLst>
              <p:ext uri="{D42A27DB-BD31-4B8C-83A1-F6EECF244321}">
                <p14:modId xmlns:p14="http://schemas.microsoft.com/office/powerpoint/2010/main" val="143554541"/>
              </p:ext>
            </p:extLst>
          </p:nvPr>
        </p:nvGraphicFramePr>
        <p:xfrm>
          <a:off x="6938551" y="3914319"/>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6" name="TextBox 15">
            <a:extLst>
              <a:ext uri="{FF2B5EF4-FFF2-40B4-BE49-F238E27FC236}">
                <a16:creationId xmlns:a16="http://schemas.microsoft.com/office/drawing/2014/main" id="{92F43273-9DDD-21D5-9BEB-263B5C568547}"/>
              </a:ext>
            </a:extLst>
          </p:cNvPr>
          <p:cNvSpPr txBox="1"/>
          <p:nvPr/>
        </p:nvSpPr>
        <p:spPr>
          <a:xfrm>
            <a:off x="8605535" y="3902989"/>
            <a:ext cx="1566454" cy="369332"/>
          </a:xfrm>
          <a:prstGeom prst="rect">
            <a:avLst/>
          </a:prstGeom>
          <a:noFill/>
        </p:spPr>
        <p:txBody>
          <a:bodyPr wrap="none" rtlCol="0">
            <a:spAutoFit/>
          </a:bodyPr>
          <a:lstStyle/>
          <a:p>
            <a:r>
              <a:rPr lang="en-US" dirty="0">
                <a:solidFill>
                  <a:srgbClr val="FF0000"/>
                </a:solidFill>
              </a:rPr>
              <a:t>Safety or PK </a:t>
            </a:r>
          </a:p>
        </p:txBody>
      </p:sp>
      <p:graphicFrame>
        <p:nvGraphicFramePr>
          <p:cNvPr id="18" name="Content Placeholder 9">
            <a:extLst>
              <a:ext uri="{FF2B5EF4-FFF2-40B4-BE49-F238E27FC236}">
                <a16:creationId xmlns:a16="http://schemas.microsoft.com/office/drawing/2014/main" id="{C8466CB7-AF9B-888E-497C-0122B890C38D}"/>
              </a:ext>
            </a:extLst>
          </p:cNvPr>
          <p:cNvGraphicFramePr>
            <a:graphicFrameLocks/>
          </p:cNvGraphicFramePr>
          <p:nvPr>
            <p:extLst>
              <p:ext uri="{D42A27DB-BD31-4B8C-83A1-F6EECF244321}">
                <p14:modId xmlns:p14="http://schemas.microsoft.com/office/powerpoint/2010/main" val="1571237415"/>
              </p:ext>
            </p:extLst>
          </p:nvPr>
        </p:nvGraphicFramePr>
        <p:xfrm>
          <a:off x="882859" y="1709942"/>
          <a:ext cx="4549775" cy="162575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ross 18">
            <a:extLst>
              <a:ext uri="{FF2B5EF4-FFF2-40B4-BE49-F238E27FC236}">
                <a16:creationId xmlns:a16="http://schemas.microsoft.com/office/drawing/2014/main" id="{71EAD181-241C-52BB-B8E0-FFD48FAAE222}"/>
              </a:ext>
            </a:extLst>
          </p:cNvPr>
          <p:cNvSpPr/>
          <p:nvPr/>
        </p:nvSpPr>
        <p:spPr>
          <a:xfrm>
            <a:off x="3027516" y="1709942"/>
            <a:ext cx="260459" cy="234980"/>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330199-C5BC-2A45-8AA5-17CD5D0B7BA3}"/>
              </a:ext>
            </a:extLst>
          </p:cNvPr>
          <p:cNvSpPr txBox="1"/>
          <p:nvPr/>
        </p:nvSpPr>
        <p:spPr>
          <a:xfrm>
            <a:off x="8519100" y="2947638"/>
            <a:ext cx="1824538" cy="369332"/>
          </a:xfrm>
          <a:prstGeom prst="rect">
            <a:avLst/>
          </a:prstGeom>
          <a:noFill/>
        </p:spPr>
        <p:txBody>
          <a:bodyPr wrap="none" rtlCol="0">
            <a:spAutoFit/>
          </a:bodyPr>
          <a:lstStyle/>
          <a:p>
            <a:r>
              <a:rPr lang="en-US" dirty="0"/>
              <a:t>Nonpositive P2</a:t>
            </a:r>
          </a:p>
        </p:txBody>
      </p:sp>
      <p:sp>
        <p:nvSpPr>
          <p:cNvPr id="21" name="TextBox 20">
            <a:extLst>
              <a:ext uri="{FF2B5EF4-FFF2-40B4-BE49-F238E27FC236}">
                <a16:creationId xmlns:a16="http://schemas.microsoft.com/office/drawing/2014/main" id="{828F7721-9F4B-BB20-68F5-E7EF92BE5F5D}"/>
              </a:ext>
            </a:extLst>
          </p:cNvPr>
          <p:cNvSpPr txBox="1"/>
          <p:nvPr/>
        </p:nvSpPr>
        <p:spPr>
          <a:xfrm>
            <a:off x="8436919" y="5200480"/>
            <a:ext cx="1980682" cy="646331"/>
          </a:xfrm>
          <a:prstGeom prst="rect">
            <a:avLst/>
          </a:prstGeom>
          <a:noFill/>
        </p:spPr>
        <p:txBody>
          <a:bodyPr wrap="square" rtlCol="0">
            <a:spAutoFit/>
          </a:bodyPr>
          <a:lstStyle/>
          <a:p>
            <a:pPr algn="ctr"/>
            <a:r>
              <a:rPr lang="en-US" dirty="0"/>
              <a:t>P2 Not focused on efficacy </a:t>
            </a:r>
          </a:p>
        </p:txBody>
      </p:sp>
      <p:sp>
        <p:nvSpPr>
          <p:cNvPr id="22" name="TextBox 21">
            <a:extLst>
              <a:ext uri="{FF2B5EF4-FFF2-40B4-BE49-F238E27FC236}">
                <a16:creationId xmlns:a16="http://schemas.microsoft.com/office/drawing/2014/main" id="{BC6E6182-1339-9082-0B36-DDDD132DCD1C}"/>
              </a:ext>
            </a:extLst>
          </p:cNvPr>
          <p:cNvSpPr txBox="1"/>
          <p:nvPr/>
        </p:nvSpPr>
        <p:spPr>
          <a:xfrm>
            <a:off x="2297632" y="5217994"/>
            <a:ext cx="1457450" cy="369332"/>
          </a:xfrm>
          <a:prstGeom prst="rect">
            <a:avLst/>
          </a:prstGeom>
          <a:noFill/>
        </p:spPr>
        <p:txBody>
          <a:bodyPr wrap="none" rtlCol="0">
            <a:spAutoFit/>
          </a:bodyPr>
          <a:lstStyle/>
          <a:p>
            <a:r>
              <a:rPr lang="en-US" dirty="0"/>
              <a:t>True Bypass</a:t>
            </a:r>
          </a:p>
        </p:txBody>
      </p:sp>
      <p:sp>
        <p:nvSpPr>
          <p:cNvPr id="23" name="TextBox 22">
            <a:extLst>
              <a:ext uri="{FF2B5EF4-FFF2-40B4-BE49-F238E27FC236}">
                <a16:creationId xmlns:a16="http://schemas.microsoft.com/office/drawing/2014/main" id="{C7144BF1-75D2-D0C1-9B59-F8EA3136C771}"/>
              </a:ext>
            </a:extLst>
          </p:cNvPr>
          <p:cNvSpPr txBox="1"/>
          <p:nvPr/>
        </p:nvSpPr>
        <p:spPr>
          <a:xfrm>
            <a:off x="2167404" y="3012534"/>
            <a:ext cx="1980682" cy="646331"/>
          </a:xfrm>
          <a:prstGeom prst="rect">
            <a:avLst/>
          </a:prstGeom>
          <a:noFill/>
        </p:spPr>
        <p:txBody>
          <a:bodyPr wrap="square" rtlCol="0">
            <a:spAutoFit/>
          </a:bodyPr>
          <a:lstStyle/>
          <a:p>
            <a:pPr algn="ctr"/>
            <a:r>
              <a:rPr lang="en-US" dirty="0"/>
              <a:t>Preceded by Positive P2*</a:t>
            </a:r>
          </a:p>
        </p:txBody>
      </p:sp>
      <p:sp>
        <p:nvSpPr>
          <p:cNvPr id="2" name="TextBox 1">
            <a:extLst>
              <a:ext uri="{FF2B5EF4-FFF2-40B4-BE49-F238E27FC236}">
                <a16:creationId xmlns:a16="http://schemas.microsoft.com/office/drawing/2014/main" id="{55339442-3340-E435-639C-5FFADCA256CC}"/>
              </a:ext>
            </a:extLst>
          </p:cNvPr>
          <p:cNvSpPr txBox="1"/>
          <p:nvPr/>
        </p:nvSpPr>
        <p:spPr>
          <a:xfrm>
            <a:off x="6378234" y="717889"/>
            <a:ext cx="3331361" cy="707886"/>
          </a:xfrm>
          <a:prstGeom prst="rect">
            <a:avLst/>
          </a:prstGeom>
          <a:noFill/>
        </p:spPr>
        <p:txBody>
          <a:bodyPr wrap="none" rtlCol="0">
            <a:spAutoFit/>
          </a:bodyPr>
          <a:lstStyle/>
          <a:p>
            <a:r>
              <a:rPr lang="en-US" sz="4000" dirty="0"/>
              <a:t>AMBIGUOUS</a:t>
            </a:r>
            <a:r>
              <a:rPr lang="en-US" dirty="0"/>
              <a:t> </a:t>
            </a:r>
          </a:p>
        </p:txBody>
      </p:sp>
      <p:cxnSp>
        <p:nvCxnSpPr>
          <p:cNvPr id="4" name="Straight Connector 3">
            <a:extLst>
              <a:ext uri="{FF2B5EF4-FFF2-40B4-BE49-F238E27FC236}">
                <a16:creationId xmlns:a16="http://schemas.microsoft.com/office/drawing/2014/main" id="{CEFE1E9C-4768-6486-F536-D73A9C0A9690}"/>
              </a:ext>
            </a:extLst>
          </p:cNvPr>
          <p:cNvCxnSpPr/>
          <p:nvPr/>
        </p:nvCxnSpPr>
        <p:spPr>
          <a:xfrm>
            <a:off x="6096000" y="571402"/>
            <a:ext cx="0" cy="582939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4BBA4FB-92C4-9D35-8321-29AAF7B9FB42}"/>
              </a:ext>
            </a:extLst>
          </p:cNvPr>
          <p:cNvSpPr txBox="1"/>
          <p:nvPr/>
        </p:nvSpPr>
        <p:spPr>
          <a:xfrm>
            <a:off x="0" y="6402410"/>
            <a:ext cx="4798108" cy="369332"/>
          </a:xfrm>
          <a:prstGeom prst="rect">
            <a:avLst/>
          </a:prstGeom>
          <a:noFill/>
        </p:spPr>
        <p:txBody>
          <a:bodyPr wrap="none" rtlCol="0">
            <a:spAutoFit/>
          </a:bodyPr>
          <a:lstStyle/>
          <a:p>
            <a:r>
              <a:rPr lang="en-US" sz="1600" dirty="0">
                <a:effectLst/>
                <a:latin typeface="Times New Roman" panose="02020603050405020304" pitchFamily="18" charset="0"/>
                <a:ea typeface="Times New Roman" panose="02020603050405020304" pitchFamily="18" charset="0"/>
              </a:rPr>
              <a:t>*P2/3 are put into the preceded category automatically</a:t>
            </a:r>
            <a:r>
              <a:rPr lang="en-US"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33721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6BC5-E46F-ABD0-E90D-895754A697AC}"/>
              </a:ext>
            </a:extLst>
          </p:cNvPr>
          <p:cNvSpPr>
            <a:spLocks noGrp="1"/>
          </p:cNvSpPr>
          <p:nvPr>
            <p:ph type="title"/>
          </p:nvPr>
        </p:nvSpPr>
        <p:spPr>
          <a:xfrm>
            <a:off x="1036645" y="1031531"/>
            <a:ext cx="8825659" cy="706964"/>
          </a:xfrm>
        </p:spPr>
        <p:txBody>
          <a:bodyPr/>
          <a:lstStyle/>
          <a:p>
            <a:r>
              <a:rPr lang="en-US" dirty="0"/>
              <a:t>Extraction </a:t>
            </a:r>
          </a:p>
        </p:txBody>
      </p:sp>
      <p:sp>
        <p:nvSpPr>
          <p:cNvPr id="3" name="Content Placeholder 2">
            <a:extLst>
              <a:ext uri="{FF2B5EF4-FFF2-40B4-BE49-F238E27FC236}">
                <a16:creationId xmlns:a16="http://schemas.microsoft.com/office/drawing/2014/main" id="{50FCC6F5-3722-CA72-AC3A-0075CC37F32A}"/>
              </a:ext>
            </a:extLst>
          </p:cNvPr>
          <p:cNvSpPr>
            <a:spLocks noGrp="1"/>
          </p:cNvSpPr>
          <p:nvPr>
            <p:ph idx="1"/>
          </p:nvPr>
        </p:nvSpPr>
        <p:spPr>
          <a:xfrm>
            <a:off x="1154955" y="2603500"/>
            <a:ext cx="9073566" cy="3416300"/>
          </a:xfrm>
        </p:spPr>
        <p:txBody>
          <a:bodyPr/>
          <a:lstStyle/>
          <a:p>
            <a:r>
              <a:rPr lang="en-US" dirty="0">
                <a:latin typeface="Times New Roman" panose="02020603050405020304" pitchFamily="18" charset="0"/>
                <a:cs typeface="Times New Roman" panose="02020603050405020304" pitchFamily="18" charset="0"/>
              </a:rPr>
              <a:t>P3 trials </a:t>
            </a:r>
          </a:p>
          <a:p>
            <a:pPr lvl="1"/>
            <a:r>
              <a:rPr lang="en-US" dirty="0">
                <a:latin typeface="Times New Roman" panose="02020603050405020304" pitchFamily="18" charset="0"/>
                <a:cs typeface="Times New Roman" panose="02020603050405020304" pitchFamily="18" charset="0"/>
              </a:rPr>
              <a:t>Termination status and reason </a:t>
            </a:r>
          </a:p>
          <a:p>
            <a:pPr lvl="1"/>
            <a:r>
              <a:rPr lang="en-US" dirty="0">
                <a:latin typeface="Times New Roman" panose="02020603050405020304" pitchFamily="18" charset="0"/>
                <a:cs typeface="Times New Roman" panose="02020603050405020304" pitchFamily="18" charset="0"/>
              </a:rPr>
              <a:t>Positivity </a:t>
            </a:r>
          </a:p>
          <a:p>
            <a:pPr lvl="1"/>
            <a:r>
              <a:rPr lang="en-US" dirty="0">
                <a:latin typeface="Times New Roman" panose="02020603050405020304" pitchFamily="18" charset="0"/>
                <a:cs typeface="Times New Roman" panose="02020603050405020304" pitchFamily="18" charset="0"/>
              </a:rPr>
              <a:t>SMD of efficacy endpoints </a:t>
            </a:r>
          </a:p>
          <a:p>
            <a:pPr lvl="1"/>
            <a:r>
              <a:rPr lang="en-US" dirty="0">
                <a:latin typeface="Times New Roman" panose="02020603050405020304" pitchFamily="18" charset="0"/>
                <a:cs typeface="Times New Roman" panose="02020603050405020304" pitchFamily="18" charset="0"/>
              </a:rPr>
              <a:t>Withdrawals due to Adverse Events </a:t>
            </a:r>
          </a:p>
          <a:p>
            <a:pPr lvl="1"/>
            <a:r>
              <a:rPr lang="en-US" dirty="0">
                <a:latin typeface="Times New Roman" panose="02020603050405020304" pitchFamily="18" charset="0"/>
                <a:cs typeface="Times New Roman" panose="02020603050405020304" pitchFamily="18" charset="0"/>
              </a:rPr>
              <a:t>Approval status </a:t>
            </a:r>
          </a:p>
          <a:p>
            <a:pPr lvl="1"/>
            <a:r>
              <a:rPr lang="en-US" dirty="0">
                <a:latin typeface="Times New Roman" panose="02020603050405020304" pitchFamily="18" charset="0"/>
                <a:cs typeface="Times New Roman" panose="02020603050405020304" pitchFamily="18" charset="0"/>
              </a:rPr>
              <a:t>Funding </a:t>
            </a:r>
          </a:p>
          <a:p>
            <a:pPr lvl="1"/>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C8C824CD-5C4E-E291-1ABC-9EC9E1102341}"/>
              </a:ext>
            </a:extLst>
          </p:cNvPr>
          <p:cNvGraphicFramePr>
            <a:graphicFrameLocks/>
          </p:cNvGraphicFramePr>
          <p:nvPr>
            <p:extLst>
              <p:ext uri="{D42A27DB-BD31-4B8C-83A1-F6EECF244321}">
                <p14:modId xmlns:p14="http://schemas.microsoft.com/office/powerpoint/2010/main" val="3597934523"/>
              </p:ext>
            </p:extLst>
          </p:nvPr>
        </p:nvGraphicFramePr>
        <p:xfrm>
          <a:off x="6925406" y="788333"/>
          <a:ext cx="3585232" cy="9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a:extLst>
              <a:ext uri="{FF2B5EF4-FFF2-40B4-BE49-F238E27FC236}">
                <a16:creationId xmlns:a16="http://schemas.microsoft.com/office/drawing/2014/main" id="{A063FD16-6897-590F-4FA8-54B19EEDDC77}"/>
              </a:ext>
            </a:extLst>
          </p:cNvPr>
          <p:cNvSpPr/>
          <p:nvPr/>
        </p:nvSpPr>
        <p:spPr>
          <a:xfrm>
            <a:off x="8718022" y="760494"/>
            <a:ext cx="1436730" cy="10058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29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5F04-25BD-549C-FAE3-89247F009112}"/>
              </a:ext>
            </a:extLst>
          </p:cNvPr>
          <p:cNvSpPr>
            <a:spLocks noGrp="1"/>
          </p:cNvSpPr>
          <p:nvPr>
            <p:ph type="title"/>
          </p:nvPr>
        </p:nvSpPr>
        <p:spPr/>
        <p:txBody>
          <a:bodyPr/>
          <a:lstStyle/>
          <a:p>
            <a:r>
              <a:rPr lang="en-US" dirty="0"/>
              <a:t>Endpoints</a:t>
            </a:r>
          </a:p>
        </p:txBody>
      </p:sp>
      <p:sp>
        <p:nvSpPr>
          <p:cNvPr id="3" name="Content Placeholder 2">
            <a:extLst>
              <a:ext uri="{FF2B5EF4-FFF2-40B4-BE49-F238E27FC236}">
                <a16:creationId xmlns:a16="http://schemas.microsoft.com/office/drawing/2014/main" id="{D5AE77A8-0F60-648F-7F7E-8B95D640CC0C}"/>
              </a:ext>
            </a:extLst>
          </p:cNvPr>
          <p:cNvSpPr>
            <a:spLocks noGrp="1"/>
          </p:cNvSpPr>
          <p:nvPr>
            <p:ph idx="1"/>
          </p:nvPr>
        </p:nvSpPr>
        <p:spPr>
          <a:xfrm>
            <a:off x="1154953" y="2314742"/>
            <a:ext cx="8761413" cy="3416300"/>
          </a:xfrm>
        </p:spPr>
        <p:txBody>
          <a:bodyPr>
            <a:noAutofit/>
          </a:bodyPr>
          <a:lstStyle/>
          <a:p>
            <a:pPr marL="0" marR="0" lvl="0" indent="0">
              <a:spcBef>
                <a:spcPts val="0"/>
              </a:spcBef>
              <a:spcAft>
                <a:spcPts val="0"/>
              </a:spcAft>
              <a:buNone/>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Primary </a:t>
            </a: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Prevalence</a:t>
            </a:r>
            <a:r>
              <a:rPr lang="en-US" sz="1400" u="sng"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We will report descriptive statistics (number and proportion) of phase 3 trials that involve P2 bypass across the indications in our sample.</a:t>
            </a:r>
            <a:r>
              <a:rPr lang="en-US" sz="14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en-US" sz="14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indent="0">
              <a:spcBef>
                <a:spcPts val="0"/>
              </a:spcBef>
              <a:spcAft>
                <a:spcPts val="0"/>
              </a:spcAft>
              <a:buNone/>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Secondary </a:t>
            </a: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Compare the proportion of P3 trials that bypassed (separated into true bypass and ambiguous bypass) vs. non-bypassed and fell into the following groups:</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Funded by industry vs. non-industry</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Included patients with severe disease vs. non-severe disease </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Approval status of the treatment at time of phase 3 trial launch (i.e. drug not approved vs. drug approved but in a different indication)</a:t>
            </a:r>
          </a:p>
          <a:p>
            <a:pPr marL="342900" marR="0" lvl="0" indent="-342900">
              <a:spcBef>
                <a:spcPts val="0"/>
              </a:spcBef>
              <a:spcAft>
                <a:spcPts val="0"/>
              </a:spcAft>
              <a:buFont typeface="+mj-lt"/>
              <a:buAutoNum type="arabi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Risk and Benefit:  Restricting our analysis to those indication areas where there are at least 3 trials in the bypass and non-bypass group and within these indications</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We will perform a chi-squared test between the proportion of P3 trials in the bypass group vs non-bypass group and the P3: a) rate of termination, b) positivity on the primary endpoint</a:t>
            </a: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We will perform a pooled meta-analysis with subgroup contrast between the bypass group vs non-bypass group for the following two variables</a:t>
            </a:r>
          </a:p>
          <a:p>
            <a:pPr marL="1143000" marR="0" lvl="2" indent="-228600">
              <a:spcBef>
                <a:spcPts val="0"/>
              </a:spcBef>
              <a:spcAft>
                <a:spcPts val="0"/>
              </a:spcAft>
              <a:buFont typeface="+mj-lt"/>
              <a:buAutoNum type="romanL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Pooled SMDs for efficacy outcomes, where trials involve continuous outcomes</a:t>
            </a:r>
            <a:r>
              <a:rPr lang="en-US" baseline="30000" dirty="0">
                <a:effectLst/>
                <a:latin typeface="Times New Roman" panose="02020603050405020304" pitchFamily="18" charset="0"/>
                <a:ea typeface="MS Mincho" panose="02020609040205080304" pitchFamily="49" charset="-128"/>
                <a:cs typeface="Times New Roman" panose="02020603050405020304" pitchFamily="18" charset="0"/>
              </a:rPr>
              <a:t>22</a:t>
            </a:r>
            <a:endParaRPr lang="en-US" dirty="0">
              <a:effectLst/>
              <a:latin typeface="Times New Roman" panose="02020603050405020304" pitchFamily="18" charset="0"/>
              <a:ea typeface="MS Mincho" panose="02020609040205080304" pitchFamily="49" charset="-128"/>
              <a:cs typeface="Times New Roman" panose="02020603050405020304" pitchFamily="18" charset="0"/>
            </a:endParaRPr>
          </a:p>
          <a:p>
            <a:pPr marL="1143000" marR="0" lvl="2" indent="-228600">
              <a:spcBef>
                <a:spcPts val="0"/>
              </a:spcBef>
              <a:spcAft>
                <a:spcPts val="0"/>
              </a:spcAft>
              <a:buFont typeface="+mj-lt"/>
              <a:buAutoNum type="romanL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RR for withdrawal related adverse events for all trials in sample</a:t>
            </a:r>
          </a:p>
        </p:txBody>
      </p:sp>
    </p:spTree>
    <p:extLst>
      <p:ext uri="{BB962C8B-B14F-4D97-AF65-F5344CB8AC3E}">
        <p14:creationId xmlns:p14="http://schemas.microsoft.com/office/powerpoint/2010/main" val="34343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EE9038-5D2E-C84D-9475-97D84D9FBCE6}"/>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Results</a:t>
            </a:r>
          </a:p>
        </p:txBody>
      </p:sp>
      <p:sp>
        <p:nvSpPr>
          <p:cNvPr id="6" name="Text Placeholder 5">
            <a:extLst>
              <a:ext uri="{FF2B5EF4-FFF2-40B4-BE49-F238E27FC236}">
                <a16:creationId xmlns:a16="http://schemas.microsoft.com/office/drawing/2014/main" id="{1BE8EE47-1BC3-C543-9795-A02B0B9619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cap="all">
                <a:solidFill>
                  <a:schemeClr val="tx2"/>
                </a:solidFill>
              </a:rPr>
              <a:t>Characteristics of the sample</a:t>
            </a:r>
          </a:p>
        </p:txBody>
      </p:sp>
    </p:spTree>
    <p:extLst>
      <p:ext uri="{BB962C8B-B14F-4D97-AF65-F5344CB8AC3E}">
        <p14:creationId xmlns:p14="http://schemas.microsoft.com/office/powerpoint/2010/main" val="64814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533-247D-D942-B995-18F006FC3115}"/>
              </a:ext>
            </a:extLst>
          </p:cNvPr>
          <p:cNvSpPr>
            <a:spLocks noGrp="1"/>
          </p:cNvSpPr>
          <p:nvPr>
            <p:ph type="title"/>
          </p:nvPr>
        </p:nvSpPr>
        <p:spPr/>
        <p:txBody>
          <a:bodyPr/>
          <a:lstStyle/>
          <a:p>
            <a:r>
              <a:rPr lang="en-US" dirty="0"/>
              <a:t>Classic model</a:t>
            </a:r>
          </a:p>
        </p:txBody>
      </p:sp>
      <p:graphicFrame>
        <p:nvGraphicFramePr>
          <p:cNvPr id="10" name="Content Placeholder 9">
            <a:extLst>
              <a:ext uri="{FF2B5EF4-FFF2-40B4-BE49-F238E27FC236}">
                <a16:creationId xmlns:a16="http://schemas.microsoft.com/office/drawing/2014/main" id="{88E9C3C5-C277-9A40-8683-5B85B23AC15D}"/>
              </a:ext>
            </a:extLst>
          </p:cNvPr>
          <p:cNvGraphicFramePr>
            <a:graphicFrameLocks noGrp="1"/>
          </p:cNvGraphicFramePr>
          <p:nvPr>
            <p:ph idx="1"/>
            <p:extLst>
              <p:ext uri="{D42A27DB-BD31-4B8C-83A1-F6EECF244321}">
                <p14:modId xmlns:p14="http://schemas.microsoft.com/office/powerpoint/2010/main" val="2222949074"/>
              </p:ext>
            </p:extLst>
          </p:nvPr>
        </p:nvGraphicFramePr>
        <p:xfrm>
          <a:off x="1959626" y="2640076"/>
          <a:ext cx="8825659"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ross 12">
            <a:extLst>
              <a:ext uri="{FF2B5EF4-FFF2-40B4-BE49-F238E27FC236}">
                <a16:creationId xmlns:a16="http://schemas.microsoft.com/office/drawing/2014/main" id="{AA4F3249-A28E-704A-9865-BF7C3BB207F8}"/>
              </a:ext>
            </a:extLst>
          </p:cNvPr>
          <p:cNvSpPr/>
          <p:nvPr/>
        </p:nvSpPr>
        <p:spPr>
          <a:xfrm>
            <a:off x="6096000" y="2935224"/>
            <a:ext cx="505238" cy="493776"/>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28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52" name="Google Shape;252;p28"/>
          <p:cNvSpPr txBox="1">
            <a:spLocks noGrp="1"/>
          </p:cNvSpPr>
          <p:nvPr>
            <p:ph type="sldNum" sz="quarter"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pPr algn="r"/>
            <a:fld id="{00000000-1234-1234-1234-123412341234}" type="slidenum">
              <a:rPr lang="en"/>
              <a:pPr algn="r"/>
              <a:t>20</a:t>
            </a:fld>
            <a:endParaRPr/>
          </a:p>
        </p:txBody>
      </p:sp>
      <p:sp>
        <p:nvSpPr>
          <p:cNvPr id="25" name="Rectangle 24">
            <a:extLst>
              <a:ext uri="{FF2B5EF4-FFF2-40B4-BE49-F238E27FC236}">
                <a16:creationId xmlns:a16="http://schemas.microsoft.com/office/drawing/2014/main" id="{7E79701B-893C-585C-50EE-1D13DFDAE209}"/>
              </a:ext>
            </a:extLst>
          </p:cNvPr>
          <p:cNvSpPr/>
          <p:nvPr/>
        </p:nvSpPr>
        <p:spPr>
          <a:xfrm>
            <a:off x="1690730" y="484153"/>
            <a:ext cx="2702029" cy="7269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anchor="ctr">
            <a:prstTxWarp prst="textNoShape">
              <a:avLst/>
            </a:prstTxWarp>
            <a:noAutofit/>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Trial records identified from </a:t>
            </a:r>
            <a:r>
              <a:rPr lang="en-US"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ClinicalTrials.gov</a:t>
            </a:r>
            <a:endPar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 = 1169)</a:t>
            </a:r>
            <a:endParaRPr lang="en-US" sz="1200" dirty="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E56EB26C-F522-8365-B1B9-6C8136EEE407}"/>
              </a:ext>
            </a:extLst>
          </p:cNvPr>
          <p:cNvSpPr/>
          <p:nvPr/>
        </p:nvSpPr>
        <p:spPr>
          <a:xfrm>
            <a:off x="5270270" y="1211133"/>
            <a:ext cx="6220829" cy="2122597"/>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wrap="square" anchor="ctr">
            <a:prstTxWarp prst="textNoShape">
              <a:avLst/>
            </a:prstTxWarp>
            <a:noAutofit/>
          </a:bodyPr>
          <a:lstStyle/>
          <a:p>
            <a:pPr marL="0" marR="0">
              <a:spcBef>
                <a:spcPts val="0"/>
              </a:spcBef>
              <a:spcAft>
                <a:spcPts val="0"/>
              </a:spcAft>
            </a:pPr>
            <a:r>
              <a:rPr lang="en-U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Records excluded semi-automatically (n=627):</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Without an “actual” primary completion date (n=139)</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Non-randomized (n=215)</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Small sample size (n=82)</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Trial Status is withdrawn (n=0)</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Primary purpose is diagnostic, screening, or basic science (n=3)</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Not testing correct form of treatment (n=53)</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Healthy volunteers included (n=24)</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 US/CAD/EU/Australian enrollment site (n=117)</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CA"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Duplicates (n=3</a:t>
            </a:r>
            <a:r>
              <a:rPr lang="en-CA"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1200" dirty="0">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286D6400-DAC3-EA75-273B-20C136D226A8}"/>
              </a:ext>
            </a:extLst>
          </p:cNvPr>
          <p:cNvSpPr/>
          <p:nvPr/>
        </p:nvSpPr>
        <p:spPr>
          <a:xfrm>
            <a:off x="5270270" y="4077676"/>
            <a:ext cx="6234158" cy="1695072"/>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wrap="square" anchor="ctr">
            <a:prstTxWarp prst="textNoShape">
              <a:avLst/>
            </a:prstTxWarp>
            <a:noAutofit/>
          </a:bodyPr>
          <a:lstStyle/>
          <a:p>
            <a:pPr marL="0" marR="0">
              <a:spcBef>
                <a:spcPts val="0"/>
              </a:spcBef>
              <a:spcAft>
                <a:spcPts val="0"/>
              </a:spcAft>
            </a:pPr>
            <a:r>
              <a:rPr lang="en-US"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Studies excluded manually (n=406):</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Intervention did not match our criteria (n=47)</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Comparator did not match our criteria (n=15)</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Indication did not match our criteria (n=145) </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Not the first P3 trial in drug/indication pair (n=146)</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 primary efficacy endpoint (n=47) </a:t>
            </a:r>
            <a:endParaRPr lang="en-US" sz="12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Phase 2/3 that did not continue to P3 portion (n=6) </a:t>
            </a:r>
            <a:endParaRPr lang="en-US" sz="1200" dirty="0">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2D9D70A5-388B-3551-50A5-665B4737219B}"/>
              </a:ext>
            </a:extLst>
          </p:cNvPr>
          <p:cNvSpPr/>
          <p:nvPr/>
        </p:nvSpPr>
        <p:spPr>
          <a:xfrm>
            <a:off x="1690731" y="5772748"/>
            <a:ext cx="2702029" cy="71305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wrap="square" anchor="ctr">
            <a:prstTxWarp prst="textNoShape">
              <a:avLst/>
            </a:prstTxWarp>
            <a:noAutofit/>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Studies included in review</a:t>
            </a:r>
          </a:p>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(n=126)</a:t>
            </a:r>
            <a:endParaRPr lang="en-US" sz="1200" dirty="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5029054D-AFE1-381F-98C3-6EA26172766E}"/>
              </a:ext>
            </a:extLst>
          </p:cNvPr>
          <p:cNvSpPr/>
          <p:nvPr/>
        </p:nvSpPr>
        <p:spPr>
          <a:xfrm>
            <a:off x="1690730" y="3367068"/>
            <a:ext cx="2702029" cy="7269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anchor="ctr">
            <a:prstTxWarp prst="textNoShape">
              <a:avLst/>
            </a:prstTxWarp>
            <a:noAutofit/>
          </a:bodyPr>
          <a:lstStyle/>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Studies manually assessed for eligibility </a:t>
            </a:r>
          </a:p>
          <a:p>
            <a:pPr marL="0" marR="0" algn="ctr">
              <a:spcBef>
                <a:spcPts val="0"/>
              </a:spcBef>
              <a:spcAft>
                <a:spcPts val="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 =532)</a:t>
            </a:r>
            <a:endParaRPr lang="en-US" sz="1200" dirty="0">
              <a:effectLst/>
              <a:ea typeface="Calibri" panose="020F0502020204030204" pitchFamily="34" charset="0"/>
              <a:cs typeface="Times New Roman" panose="02020603050405020304" pitchFamily="18" charset="0"/>
            </a:endParaRPr>
          </a:p>
        </p:txBody>
      </p:sp>
      <p:sp>
        <p:nvSpPr>
          <p:cNvPr id="32" name="Flowchart: Alternate Process 32">
            <a:extLst>
              <a:ext uri="{FF2B5EF4-FFF2-40B4-BE49-F238E27FC236}">
                <a16:creationId xmlns:a16="http://schemas.microsoft.com/office/drawing/2014/main" id="{17890DBB-7641-E1FE-3A6C-DBF6CC37B83B}"/>
              </a:ext>
            </a:extLst>
          </p:cNvPr>
          <p:cNvSpPr/>
          <p:nvPr/>
        </p:nvSpPr>
        <p:spPr>
          <a:xfrm rot="16200000">
            <a:off x="-1625373" y="3308069"/>
            <a:ext cx="4254002" cy="371888"/>
          </a:xfrm>
          <a:prstGeom prst="flowChartAlternateProcess">
            <a:avLst/>
          </a:prstGeom>
          <a:solidFill>
            <a:schemeClr val="accent5">
              <a:lumMod val="60000"/>
              <a:lumOff val="40000"/>
            </a:schemeClr>
          </a:solidFill>
          <a:ln>
            <a:solidFill>
              <a:srgbClr val="000000"/>
            </a:solidFill>
          </a:ln>
        </p:spPr>
        <p:style>
          <a:lnRef idx="2">
            <a:schemeClr val="accent4">
              <a:shade val="50000"/>
            </a:schemeClr>
          </a:lnRef>
          <a:fillRef idx="1">
            <a:schemeClr val="accent4"/>
          </a:fillRef>
          <a:effectRef idx="0">
            <a:schemeClr val="accent4"/>
          </a:effectRef>
          <a:fontRef idx="minor"/>
        </p:style>
        <p:txBody>
          <a:bodyPr wrap="square" anchor="ctr">
            <a:prstTxWarp prst="textNoShape">
              <a:avLst/>
            </a:prstTxWarp>
            <a:noAutofit/>
          </a:bodyPr>
          <a:lstStyle/>
          <a:p>
            <a:pPr marL="0" marR="0" algn="ctr">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Screening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Flowchart: Alternate Process 33">
            <a:extLst>
              <a:ext uri="{FF2B5EF4-FFF2-40B4-BE49-F238E27FC236}">
                <a16:creationId xmlns:a16="http://schemas.microsoft.com/office/drawing/2014/main" id="{9E32F4B5-89BA-975B-6976-31ED598A9FDE}"/>
              </a:ext>
            </a:extLst>
          </p:cNvPr>
          <p:cNvSpPr/>
          <p:nvPr/>
        </p:nvSpPr>
        <p:spPr>
          <a:xfrm rot="16200000">
            <a:off x="43298" y="6030913"/>
            <a:ext cx="898041" cy="353269"/>
          </a:xfrm>
          <a:prstGeom prst="flowChartAlternateProcess">
            <a:avLst/>
          </a:prstGeom>
          <a:solidFill>
            <a:schemeClr val="accent5">
              <a:lumMod val="60000"/>
              <a:lumOff val="40000"/>
            </a:schemeClr>
          </a:solidFill>
          <a:ln>
            <a:solidFill>
              <a:srgbClr val="000000"/>
            </a:solidFill>
          </a:ln>
        </p:spPr>
        <p:style>
          <a:lnRef idx="2">
            <a:schemeClr val="accent4">
              <a:shade val="50000"/>
            </a:schemeClr>
          </a:lnRef>
          <a:fillRef idx="1">
            <a:schemeClr val="accent4"/>
          </a:fillRef>
          <a:effectRef idx="0">
            <a:schemeClr val="accent4"/>
          </a:effectRef>
          <a:fontRef idx="minor"/>
        </p:style>
        <p:txBody>
          <a:bodyPr wrap="square" anchor="ctr">
            <a:prstTxWarp prst="textNoShape">
              <a:avLst/>
            </a:prstTxWarp>
            <a:noAutofit/>
          </a:bodyPr>
          <a:lstStyle/>
          <a:p>
            <a:pPr marL="0" marR="0" algn="ctr">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Flowchart: Alternate Process 31">
            <a:extLst>
              <a:ext uri="{FF2B5EF4-FFF2-40B4-BE49-F238E27FC236}">
                <a16:creationId xmlns:a16="http://schemas.microsoft.com/office/drawing/2014/main" id="{41EFE26C-BF29-92B8-1F25-C925837D5DE0}"/>
              </a:ext>
            </a:extLst>
          </p:cNvPr>
          <p:cNvSpPr/>
          <p:nvPr/>
        </p:nvSpPr>
        <p:spPr>
          <a:xfrm rot="16200000">
            <a:off x="-90472" y="504286"/>
            <a:ext cx="1165578" cy="353268"/>
          </a:xfrm>
          <a:prstGeom prst="flowChartAlternateProcess">
            <a:avLst/>
          </a:prstGeom>
          <a:solidFill>
            <a:schemeClr val="accent5">
              <a:lumMod val="60000"/>
              <a:lumOff val="40000"/>
            </a:schemeClr>
          </a:solidFill>
          <a:ln>
            <a:solidFill>
              <a:srgbClr val="000000"/>
            </a:solidFill>
          </a:ln>
        </p:spPr>
        <p:style>
          <a:lnRef idx="2">
            <a:schemeClr val="accent4">
              <a:shade val="50000"/>
            </a:schemeClr>
          </a:lnRef>
          <a:fillRef idx="1">
            <a:schemeClr val="accent4"/>
          </a:fillRef>
          <a:effectRef idx="0">
            <a:schemeClr val="accent4"/>
          </a:effectRef>
          <a:fontRef idx="minor"/>
        </p:style>
        <p:txBody>
          <a:bodyPr anchor="ctr">
            <a:prstTxWarp prst="textNoShape">
              <a:avLst/>
            </a:prstTxWarp>
            <a:noAutofit/>
          </a:bodyPr>
          <a:lstStyle/>
          <a:p>
            <a:pPr marL="0" marR="0" algn="ctr">
              <a:spcBef>
                <a:spcPts val="0"/>
              </a:spcBef>
              <a:spcAft>
                <a:spcPts val="0"/>
              </a:spcAft>
            </a:pP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F362CDC7-3DAA-6682-4CBD-C2D42E3C5281}"/>
              </a:ext>
            </a:extLst>
          </p:cNvPr>
          <p:cNvCxnSpPr>
            <a:cxnSpLocks/>
          </p:cNvCxnSpPr>
          <p:nvPr/>
        </p:nvCxnSpPr>
        <p:spPr>
          <a:xfrm>
            <a:off x="3041744" y="4182001"/>
            <a:ext cx="0" cy="1486421"/>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cxnSp>
        <p:nvCxnSpPr>
          <p:cNvPr id="39" name="Straight Arrow Connector 38">
            <a:extLst>
              <a:ext uri="{FF2B5EF4-FFF2-40B4-BE49-F238E27FC236}">
                <a16:creationId xmlns:a16="http://schemas.microsoft.com/office/drawing/2014/main" id="{A540A2AE-F7DF-5612-B850-858F0409B424}"/>
              </a:ext>
            </a:extLst>
          </p:cNvPr>
          <p:cNvCxnSpPr>
            <a:cxnSpLocks/>
          </p:cNvCxnSpPr>
          <p:nvPr/>
        </p:nvCxnSpPr>
        <p:spPr>
          <a:xfrm>
            <a:off x="3024855" y="1263709"/>
            <a:ext cx="0" cy="2070021"/>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cxnSp>
        <p:nvCxnSpPr>
          <p:cNvPr id="42" name="Straight Arrow Connector 41">
            <a:extLst>
              <a:ext uri="{FF2B5EF4-FFF2-40B4-BE49-F238E27FC236}">
                <a16:creationId xmlns:a16="http://schemas.microsoft.com/office/drawing/2014/main" id="{4EC59415-5CE4-6A79-6D6C-D057C9122351}"/>
              </a:ext>
            </a:extLst>
          </p:cNvPr>
          <p:cNvCxnSpPr>
            <a:cxnSpLocks/>
          </p:cNvCxnSpPr>
          <p:nvPr/>
        </p:nvCxnSpPr>
        <p:spPr>
          <a:xfrm>
            <a:off x="3041744" y="4925211"/>
            <a:ext cx="2040619" cy="0"/>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cxnSp>
        <p:nvCxnSpPr>
          <p:cNvPr id="45" name="Straight Arrow Connector 44">
            <a:extLst>
              <a:ext uri="{FF2B5EF4-FFF2-40B4-BE49-F238E27FC236}">
                <a16:creationId xmlns:a16="http://schemas.microsoft.com/office/drawing/2014/main" id="{C36D0B38-3D4E-3BFE-1EE4-CD88F4335192}"/>
              </a:ext>
            </a:extLst>
          </p:cNvPr>
          <p:cNvCxnSpPr>
            <a:cxnSpLocks/>
          </p:cNvCxnSpPr>
          <p:nvPr/>
        </p:nvCxnSpPr>
        <p:spPr>
          <a:xfrm>
            <a:off x="3024855" y="2272431"/>
            <a:ext cx="2040619" cy="0"/>
          </a:xfrm>
          <a:prstGeom prst="straightConnector1">
            <a:avLst/>
          </a:prstGeom>
          <a:noFill/>
          <a:ln>
            <a:solidFill>
              <a:srgbClr val="000000"/>
            </a:solidFill>
            <a:tailEnd type="triangle" w="med" len="med"/>
          </a:ln>
        </p:spPr>
        <p:style>
          <a:lnRef idx="1">
            <a:schemeClr val="accent1"/>
          </a:lnRef>
          <a:fillRef idx="0">
            <a:schemeClr val="accent1"/>
          </a:fillRef>
          <a:effectRef idx="0">
            <a:schemeClr val="accent1"/>
          </a:effectRef>
          <a:fontRef idx="minor"/>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 name="Table 2">
            <a:extLst>
              <a:ext uri="{FF2B5EF4-FFF2-40B4-BE49-F238E27FC236}">
                <a16:creationId xmlns:a16="http://schemas.microsoft.com/office/drawing/2014/main" id="{1E38A1AB-534E-1F98-E384-4DFD37AF9806}"/>
              </a:ext>
            </a:extLst>
          </p:cNvPr>
          <p:cNvGraphicFramePr>
            <a:graphicFrameLocks noGrp="1"/>
          </p:cNvGraphicFramePr>
          <p:nvPr>
            <p:extLst>
              <p:ext uri="{D42A27DB-BD31-4B8C-83A1-F6EECF244321}">
                <p14:modId xmlns:p14="http://schemas.microsoft.com/office/powerpoint/2010/main" val="2107477744"/>
              </p:ext>
            </p:extLst>
          </p:nvPr>
        </p:nvGraphicFramePr>
        <p:xfrm>
          <a:off x="945398" y="852407"/>
          <a:ext cx="9283651" cy="5351889"/>
        </p:xfrm>
        <a:graphic>
          <a:graphicData uri="http://schemas.openxmlformats.org/drawingml/2006/table">
            <a:tbl>
              <a:tblPr firstRow="1" firstCol="1" bandRow="1">
                <a:tableStyleId>{9D7B26C5-4107-4FEC-AEDC-1716B250A1EF}</a:tableStyleId>
              </a:tblPr>
              <a:tblGrid>
                <a:gridCol w="5023609">
                  <a:extLst>
                    <a:ext uri="{9D8B030D-6E8A-4147-A177-3AD203B41FA5}">
                      <a16:colId xmlns:a16="http://schemas.microsoft.com/office/drawing/2014/main" val="477241476"/>
                    </a:ext>
                  </a:extLst>
                </a:gridCol>
                <a:gridCol w="4260042">
                  <a:extLst>
                    <a:ext uri="{9D8B030D-6E8A-4147-A177-3AD203B41FA5}">
                      <a16:colId xmlns:a16="http://schemas.microsoft.com/office/drawing/2014/main" val="1324230967"/>
                    </a:ext>
                  </a:extLst>
                </a:gridCol>
              </a:tblGrid>
              <a:tr h="602161">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Characteristics of the sample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Number of P3 trials </a:t>
                      </a:r>
                    </a:p>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N=126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4313358"/>
                  </a:ext>
                </a:extLst>
              </a:tr>
              <a:tr h="254462">
                <a:tc>
                  <a:txBody>
                    <a:bodyPr/>
                    <a:lstStyle/>
                    <a:p>
                      <a:pPr marL="0" marR="0" algn="l">
                        <a:spcBef>
                          <a:spcPts val="0"/>
                        </a:spcBef>
                        <a:spcAft>
                          <a:spcPts val="0"/>
                        </a:spcAft>
                      </a:pPr>
                      <a:r>
                        <a:rPr lang="en-CA" sz="1800" dirty="0">
                          <a:effectLst/>
                          <a:latin typeface="Times New Roman" panose="02020603050405020304" pitchFamily="18" charset="0"/>
                          <a:cs typeface="Times New Roman" panose="02020603050405020304" pitchFamily="18" charset="0"/>
                        </a:rPr>
                        <a:t>Indication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CA" sz="1800" dirty="0">
                          <a:effectLst/>
                          <a:highlight>
                            <a:srgbClr val="FFFF00"/>
                          </a:highligh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4283331"/>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Alzheimer's disease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30 (24)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894112"/>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Parkinson's disease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14 (11)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8502460"/>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Amyotrophic lateral sclerosis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6 (5)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2883748"/>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Huntington's disease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5 (4)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7230773"/>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Relapsing Multiple sclerosis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19 (15)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8019393"/>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Progressive Multiple sclerosis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4 (3)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7066881"/>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Headache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29 (23)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9148490"/>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Epilepsy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8 (6)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59155232"/>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TBI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5 (4)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0740572"/>
                  </a:ext>
                </a:extLst>
              </a:tr>
              <a:tr h="279713">
                <a:tc>
                  <a:txBody>
                    <a:bodyPr/>
                    <a:lstStyle/>
                    <a:p>
                      <a:pPr marL="457200" marR="0" algn="l">
                        <a:spcBef>
                          <a:spcPts val="0"/>
                        </a:spcBef>
                        <a:spcAft>
                          <a:spcPts val="0"/>
                        </a:spcAft>
                      </a:pPr>
                      <a:r>
                        <a:rPr lang="en-CA" sz="1800">
                          <a:effectLst/>
                          <a:latin typeface="Times New Roman" panose="02020603050405020304" pitchFamily="18" charset="0"/>
                          <a:cs typeface="Times New Roman" panose="02020603050405020304" pitchFamily="18" charset="0"/>
                        </a:rPr>
                        <a:t>Stroke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6 (5)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3853090"/>
                  </a:ext>
                </a:extLst>
              </a:tr>
              <a:tr h="279713">
                <a:tc>
                  <a:txBody>
                    <a:bodyPr/>
                    <a:lstStyle/>
                    <a:p>
                      <a:pPr marL="0" marR="0" algn="l">
                        <a:spcBef>
                          <a:spcPts val="0"/>
                        </a:spcBef>
                        <a:spcAft>
                          <a:spcPts val="0"/>
                        </a:spcAft>
                      </a:pPr>
                      <a:r>
                        <a:rPr lang="en-CA" sz="1800" dirty="0">
                          <a:effectLst/>
                          <a:latin typeface="Times New Roman" panose="02020603050405020304" pitchFamily="18" charset="0"/>
                          <a:cs typeface="Times New Roman" panose="02020603050405020304" pitchFamily="18" charset="0"/>
                        </a:rPr>
                        <a:t>General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CA"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3482117"/>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Pharmaceutical funder</a:t>
                      </a:r>
                    </a:p>
                  </a:txBody>
                  <a:tcPr marL="68580" marR="68580" marT="0" marB="0" anchor="ct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105 (83)</a:t>
                      </a:r>
                    </a:p>
                  </a:txBody>
                  <a:tcPr marL="68580" marR="68580" marT="0" marB="0" anchor="ctr"/>
                </a:tc>
                <a:extLst>
                  <a:ext uri="{0D108BD9-81ED-4DB2-BD59-A6C34878D82A}">
                    <a16:rowId xmlns:a16="http://schemas.microsoft.com/office/drawing/2014/main" val="2772617541"/>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Post-approval status</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b="0" i="0" u="none" strike="noStrike"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97 (77)</a:t>
                      </a:r>
                      <a:endParaRPr lang="en-CA" sz="1800" b="0" i="0" u="none" strike="noStrike" cap="none" spc="0" dirty="0">
                        <a:solidFill>
                          <a:schemeClr val="tx1"/>
                        </a:solidFill>
                        <a:effectLst/>
                        <a:latin typeface="Arial" panose="020B0604020202020204" pitchFamily="34" charset="0"/>
                      </a:endParaRPr>
                    </a:p>
                  </a:txBody>
                  <a:tcPr marL="68580" marR="68580" marT="0" marB="0" anchor="ctr"/>
                </a:tc>
                <a:extLst>
                  <a:ext uri="{0D108BD9-81ED-4DB2-BD59-A6C34878D82A}">
                    <a16:rowId xmlns:a16="http://schemas.microsoft.com/office/drawing/2014/main" val="606392265"/>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Positive primary endpoint</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cap="none" spc="0" dirty="0">
                          <a:solidFill>
                            <a:schemeClr val="tx1"/>
                          </a:solidFill>
                          <a:effectLst/>
                          <a:latin typeface="Times New Roman" panose="02020603050405020304" pitchFamily="18" charset="0"/>
                          <a:cs typeface="Times New Roman" panose="02020603050405020304" pitchFamily="18" charset="0"/>
                        </a:rPr>
                        <a:t>56 (47)</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9244235"/>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Terminated for safety or futility</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cap="none" spc="0" dirty="0">
                          <a:solidFill>
                            <a:schemeClr val="tx1"/>
                          </a:solidFill>
                          <a:effectLst/>
                          <a:latin typeface="Times New Roman" panose="02020603050405020304" pitchFamily="18" charset="0"/>
                          <a:cs typeface="Times New Roman" panose="02020603050405020304" pitchFamily="18" charset="0"/>
                        </a:rPr>
                        <a:t>25 (20)</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3252263"/>
                  </a:ext>
                </a:extLst>
              </a:tr>
              <a:tr h="279713">
                <a:tc>
                  <a:txBody>
                    <a:bodyPr/>
                    <a:lstStyle/>
                    <a:p>
                      <a:pPr marL="457200" marR="0" lvl="1" algn="l">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Phase 3</a:t>
                      </a:r>
                    </a:p>
                  </a:txBody>
                  <a:tcPr marL="68580" marR="68580" marT="0" marB="0" anchor="ctr"/>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111 (88)</a:t>
                      </a:r>
                    </a:p>
                  </a:txBody>
                  <a:tcPr marL="68580" marR="68580" marT="0" marB="0" anchor="ctr"/>
                </a:tc>
                <a:extLst>
                  <a:ext uri="{0D108BD9-81ED-4DB2-BD59-A6C34878D82A}">
                    <a16:rowId xmlns:a16="http://schemas.microsoft.com/office/drawing/2014/main" val="3606526372"/>
                  </a:ext>
                </a:extLst>
              </a:tr>
            </a:tbl>
          </a:graphicData>
        </a:graphic>
      </p:graphicFrame>
    </p:spTree>
    <p:extLst>
      <p:ext uri="{BB962C8B-B14F-4D97-AF65-F5344CB8AC3E}">
        <p14:creationId xmlns:p14="http://schemas.microsoft.com/office/powerpoint/2010/main" val="359488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EE9038-5D2E-C84D-9475-97D84D9FBCE6}"/>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Results</a:t>
            </a:r>
          </a:p>
        </p:txBody>
      </p:sp>
      <p:sp>
        <p:nvSpPr>
          <p:cNvPr id="6" name="Text Placeholder 5">
            <a:extLst>
              <a:ext uri="{FF2B5EF4-FFF2-40B4-BE49-F238E27FC236}">
                <a16:creationId xmlns:a16="http://schemas.microsoft.com/office/drawing/2014/main" id="{1BE8EE47-1BC3-C543-9795-A02B0B9619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cap="all" dirty="0">
                <a:solidFill>
                  <a:schemeClr val="tx2"/>
                </a:solidFill>
              </a:rPr>
              <a:t>Prevalence</a:t>
            </a:r>
          </a:p>
        </p:txBody>
      </p:sp>
    </p:spTree>
    <p:extLst>
      <p:ext uri="{BB962C8B-B14F-4D97-AF65-F5344CB8AC3E}">
        <p14:creationId xmlns:p14="http://schemas.microsoft.com/office/powerpoint/2010/main" val="236905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6C8DC7A3-AEAB-6C30-EF71-29782C8C5A4B}"/>
              </a:ext>
            </a:extLst>
          </p:cNvPr>
          <p:cNvGraphicFramePr>
            <a:graphicFrameLocks noGrp="1"/>
          </p:cNvGraphicFramePr>
          <p:nvPr>
            <p:extLst>
              <p:ext uri="{D42A27DB-BD31-4B8C-83A1-F6EECF244321}">
                <p14:modId xmlns:p14="http://schemas.microsoft.com/office/powerpoint/2010/main" val="3473428768"/>
              </p:ext>
            </p:extLst>
          </p:nvPr>
        </p:nvGraphicFramePr>
        <p:xfrm>
          <a:off x="1126064" y="931668"/>
          <a:ext cx="10035040" cy="4988518"/>
        </p:xfrm>
        <a:graphic>
          <a:graphicData uri="http://schemas.openxmlformats.org/drawingml/2006/table">
            <a:tbl>
              <a:tblPr firstRow="1" firstCol="1" bandRow="1">
                <a:tableStyleId>{9D7B26C5-4107-4FEC-AEDC-1716B250A1EF}</a:tableStyleId>
              </a:tblPr>
              <a:tblGrid>
                <a:gridCol w="2577845">
                  <a:extLst>
                    <a:ext uri="{9D8B030D-6E8A-4147-A177-3AD203B41FA5}">
                      <a16:colId xmlns:a16="http://schemas.microsoft.com/office/drawing/2014/main" val="3665000308"/>
                    </a:ext>
                  </a:extLst>
                </a:gridCol>
                <a:gridCol w="870575">
                  <a:extLst>
                    <a:ext uri="{9D8B030D-6E8A-4147-A177-3AD203B41FA5}">
                      <a16:colId xmlns:a16="http://schemas.microsoft.com/office/drawing/2014/main" val="3790198977"/>
                    </a:ext>
                  </a:extLst>
                </a:gridCol>
                <a:gridCol w="2014362">
                  <a:extLst>
                    <a:ext uri="{9D8B030D-6E8A-4147-A177-3AD203B41FA5}">
                      <a16:colId xmlns:a16="http://schemas.microsoft.com/office/drawing/2014/main" val="670241570"/>
                    </a:ext>
                  </a:extLst>
                </a:gridCol>
                <a:gridCol w="1209387">
                  <a:extLst>
                    <a:ext uri="{9D8B030D-6E8A-4147-A177-3AD203B41FA5}">
                      <a16:colId xmlns:a16="http://schemas.microsoft.com/office/drawing/2014/main" val="3697233663"/>
                    </a:ext>
                  </a:extLst>
                </a:gridCol>
                <a:gridCol w="2199385">
                  <a:extLst>
                    <a:ext uri="{9D8B030D-6E8A-4147-A177-3AD203B41FA5}">
                      <a16:colId xmlns:a16="http://schemas.microsoft.com/office/drawing/2014/main" val="3690517846"/>
                    </a:ext>
                  </a:extLst>
                </a:gridCol>
                <a:gridCol w="1163486">
                  <a:extLst>
                    <a:ext uri="{9D8B030D-6E8A-4147-A177-3AD203B41FA5}">
                      <a16:colId xmlns:a16="http://schemas.microsoft.com/office/drawing/2014/main" val="1888563958"/>
                    </a:ext>
                  </a:extLst>
                </a:gridCol>
              </a:tblGrid>
              <a:tr h="312015">
                <a:tc rowSpan="3">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Indications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tc>
                <a:tc rowSpan="3">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Overall </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tc>
                <a:tc gridSpan="4">
                  <a:txBody>
                    <a:bodyPr/>
                    <a:lstStyle/>
                    <a:p>
                      <a:pPr marL="0" marR="0" algn="ctr">
                        <a:spcBef>
                          <a:spcPts val="0"/>
                        </a:spcBef>
                        <a:spcAft>
                          <a:spcPts val="0"/>
                        </a:spcAft>
                        <a:tabLst>
                          <a:tab pos="251460" algn="l"/>
                          <a:tab pos="1560195" algn="ctr"/>
                        </a:tabLst>
                      </a:pPr>
                      <a:r>
                        <a:rPr lang="en-CA" sz="1600" dirty="0">
                          <a:effectLst/>
                          <a:latin typeface="Times New Roman" panose="02020603050405020304" pitchFamily="18" charset="0"/>
                          <a:cs typeface="Times New Roman" panose="02020603050405020304" pitchFamily="18" charset="0"/>
                        </a:rPr>
                        <a:t>Type of supporting evidence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hMerge="1">
                  <a:txBody>
                    <a:bodyPr/>
                    <a:lstStyle/>
                    <a:p>
                      <a:pPr marL="0" marR="0" algn="l">
                        <a:spcBef>
                          <a:spcPts val="0"/>
                        </a:spcBef>
                        <a:spcAft>
                          <a:spcPts val="0"/>
                        </a:spcAft>
                        <a:tabLst>
                          <a:tab pos="251460" algn="l"/>
                          <a:tab pos="1560195" algn="ctr"/>
                        </a:tabLst>
                      </a:pP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7046854"/>
                  </a:ext>
                </a:extLst>
              </a:tr>
              <a:tr h="580993">
                <a:tc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Preceded by Positive P2</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Preceded by Ambiguous P2</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tc>
                <a:tc hMerge="1">
                  <a:txBody>
                    <a:bodyPr/>
                    <a:lstStyle/>
                    <a:p>
                      <a:endParaRPr lang="en-US"/>
                    </a:p>
                  </a:txBody>
                  <a:tcPr/>
                </a:tc>
                <a:tc rowSpan="2">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Bypassed P2</a:t>
                      </a:r>
                      <a:endParaRPr lang="en-US" sz="1600"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238447"/>
                  </a:ext>
                </a:extLst>
              </a:tr>
              <a:tr h="31201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tabLst>
                          <a:tab pos="1878965" algn="l"/>
                        </a:tabLst>
                      </a:pPr>
                      <a:r>
                        <a:rPr lang="en-CA" sz="1600" dirty="0">
                          <a:effectLst/>
                          <a:latin typeface="Times New Roman" panose="02020603050405020304" pitchFamily="18" charset="0"/>
                          <a:cs typeface="Times New Roman" panose="02020603050405020304" pitchFamily="18" charset="0"/>
                        </a:rPr>
                        <a:t>Nonpositive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Not focused on efficacy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674276417"/>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All indications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126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61 (48)</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17 (13)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16 (13)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32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90853824"/>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Alzheimer's disease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30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7 (23)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7 (23)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6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10 (33)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788959885"/>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Parkinson's disease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6 (43)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(29)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(29)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922896559"/>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Amyotrophic lateral sclerosis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(50)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 (33)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468524650"/>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Huntington's disease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 (40)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935474146"/>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Relapsing Multiple sclerosis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19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16 (84)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(16)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3405677933"/>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Progressive Multiple sclerosis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1721473852"/>
                  </a:ext>
                </a:extLst>
              </a:tr>
              <a:tr h="312015">
                <a:tc>
                  <a:txBody>
                    <a:bodyPr/>
                    <a:lstStyle/>
                    <a:p>
                      <a:pPr marL="0" marR="0" algn="l">
                        <a:spcBef>
                          <a:spcPts val="0"/>
                        </a:spcBef>
                        <a:spcAft>
                          <a:spcPts val="0"/>
                        </a:spcAft>
                      </a:pPr>
                      <a:r>
                        <a:rPr lang="en-CA" sz="1600" dirty="0">
                          <a:effectLst/>
                          <a:latin typeface="Times New Roman" panose="02020603050405020304" pitchFamily="18" charset="0"/>
                          <a:cs typeface="Times New Roman" panose="02020603050405020304" pitchFamily="18" charset="0"/>
                        </a:rPr>
                        <a:t>Headache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22 (76)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(14)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(10)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3956578409"/>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Epilepsy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2 (25)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5 (63)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3512202900"/>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TBI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3 (60)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4118174189"/>
                  </a:ext>
                </a:extLst>
              </a:tr>
              <a:tr h="312015">
                <a:tc>
                  <a:txBody>
                    <a:bodyPr/>
                    <a:lstStyle/>
                    <a:p>
                      <a:pPr marL="0" marR="0" algn="l">
                        <a:spcBef>
                          <a:spcPts val="0"/>
                        </a:spcBef>
                        <a:spcAft>
                          <a:spcPts val="0"/>
                        </a:spcAft>
                      </a:pPr>
                      <a:r>
                        <a:rPr lang="en-CA" sz="1600">
                          <a:effectLst/>
                          <a:latin typeface="Times New Roman" panose="02020603050405020304" pitchFamily="18" charset="0"/>
                          <a:cs typeface="Times New Roman" panose="02020603050405020304" pitchFamily="18" charset="0"/>
                        </a:rPr>
                        <a:t>Stroke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tc>
                <a:tc>
                  <a:txBody>
                    <a:bodyPr/>
                    <a:lstStyle/>
                    <a:p>
                      <a:pPr marL="0" marR="0" algn="ctr">
                        <a:spcBef>
                          <a:spcPts val="0"/>
                        </a:spcBef>
                        <a:spcAft>
                          <a:spcPts val="0"/>
                        </a:spcAft>
                      </a:pPr>
                      <a:r>
                        <a:rPr lang="en-CA" sz="1600">
                          <a:effectLst/>
                          <a:latin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0 (0)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1 (17)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tc>
                  <a:txBody>
                    <a:bodyPr/>
                    <a:lstStyle/>
                    <a:p>
                      <a:pPr marL="0" marR="0" algn="ctr">
                        <a:spcBef>
                          <a:spcPts val="0"/>
                        </a:spcBef>
                        <a:spcAft>
                          <a:spcPts val="0"/>
                        </a:spcAft>
                      </a:pPr>
                      <a:r>
                        <a:rPr lang="en-CA" sz="1600" dirty="0">
                          <a:effectLst/>
                          <a:latin typeface="Times New Roman" panose="02020603050405020304" pitchFamily="18" charset="0"/>
                          <a:cs typeface="Times New Roman" panose="02020603050405020304" pitchFamily="18" charset="0"/>
                        </a:rPr>
                        <a:t>4 (67)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855" marR="50855" marT="0" marB="0" anchor="b"/>
                </a:tc>
                <a:extLst>
                  <a:ext uri="{0D108BD9-81ED-4DB2-BD59-A6C34878D82A}">
                    <a16:rowId xmlns:a16="http://schemas.microsoft.com/office/drawing/2014/main" val="2719111126"/>
                  </a:ext>
                </a:extLst>
              </a:tr>
            </a:tbl>
          </a:graphicData>
        </a:graphic>
      </p:graphicFrame>
    </p:spTree>
    <p:extLst>
      <p:ext uri="{BB962C8B-B14F-4D97-AF65-F5344CB8AC3E}">
        <p14:creationId xmlns:p14="http://schemas.microsoft.com/office/powerpoint/2010/main" val="28847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id="{2C32856E-5B0F-B140-3331-8F44FFE63A8A}"/>
              </a:ext>
            </a:extLst>
          </p:cNvPr>
          <p:cNvGraphicFramePr>
            <a:graphicFrameLocks noGrp="1"/>
          </p:cNvGraphicFramePr>
          <p:nvPr>
            <p:ph idx="4294967295"/>
            <p:extLst>
              <p:ext uri="{D42A27DB-BD31-4B8C-83A1-F6EECF244321}">
                <p14:modId xmlns:p14="http://schemas.microsoft.com/office/powerpoint/2010/main" val="3971885010"/>
              </p:ext>
            </p:extLst>
          </p:nvPr>
        </p:nvGraphicFramePr>
        <p:xfrm>
          <a:off x="7339954" y="4862514"/>
          <a:ext cx="4549775" cy="168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9">
            <a:extLst>
              <a:ext uri="{FF2B5EF4-FFF2-40B4-BE49-F238E27FC236}">
                <a16:creationId xmlns:a16="http://schemas.microsoft.com/office/drawing/2014/main" id="{70B7884B-DD46-95AE-36C3-55BA8576DA0F}"/>
              </a:ext>
            </a:extLst>
          </p:cNvPr>
          <p:cNvGraphicFramePr>
            <a:graphicFrameLocks/>
          </p:cNvGraphicFramePr>
          <p:nvPr>
            <p:extLst>
              <p:ext uri="{D42A27DB-BD31-4B8C-83A1-F6EECF244321}">
                <p14:modId xmlns:p14="http://schemas.microsoft.com/office/powerpoint/2010/main" val="2740228593"/>
              </p:ext>
            </p:extLst>
          </p:nvPr>
        </p:nvGraphicFramePr>
        <p:xfrm>
          <a:off x="6938551" y="1200691"/>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Content Placeholder 9">
            <a:extLst>
              <a:ext uri="{FF2B5EF4-FFF2-40B4-BE49-F238E27FC236}">
                <a16:creationId xmlns:a16="http://schemas.microsoft.com/office/drawing/2014/main" id="{6F8AD377-2649-0D05-9548-3DCD96CBA992}"/>
              </a:ext>
            </a:extLst>
          </p:cNvPr>
          <p:cNvGraphicFramePr>
            <a:graphicFrameLocks/>
          </p:cNvGraphicFramePr>
          <p:nvPr>
            <p:extLst>
              <p:ext uri="{D42A27DB-BD31-4B8C-83A1-F6EECF244321}">
                <p14:modId xmlns:p14="http://schemas.microsoft.com/office/powerpoint/2010/main" val="1142200512"/>
              </p:ext>
            </p:extLst>
          </p:nvPr>
        </p:nvGraphicFramePr>
        <p:xfrm>
          <a:off x="6938551" y="3052081"/>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6" name="TextBox 15">
            <a:extLst>
              <a:ext uri="{FF2B5EF4-FFF2-40B4-BE49-F238E27FC236}">
                <a16:creationId xmlns:a16="http://schemas.microsoft.com/office/drawing/2014/main" id="{92F43273-9DDD-21D5-9BEB-263B5C568547}"/>
              </a:ext>
            </a:extLst>
          </p:cNvPr>
          <p:cNvSpPr txBox="1"/>
          <p:nvPr/>
        </p:nvSpPr>
        <p:spPr>
          <a:xfrm>
            <a:off x="8605535" y="3040751"/>
            <a:ext cx="1566454" cy="369332"/>
          </a:xfrm>
          <a:prstGeom prst="rect">
            <a:avLst/>
          </a:prstGeom>
          <a:noFill/>
        </p:spPr>
        <p:txBody>
          <a:bodyPr wrap="none" rtlCol="0">
            <a:spAutoFit/>
          </a:bodyPr>
          <a:lstStyle/>
          <a:p>
            <a:r>
              <a:rPr lang="en-US" dirty="0">
                <a:solidFill>
                  <a:srgbClr val="FF0000"/>
                </a:solidFill>
              </a:rPr>
              <a:t>Safety or PK </a:t>
            </a:r>
          </a:p>
        </p:txBody>
      </p:sp>
      <p:graphicFrame>
        <p:nvGraphicFramePr>
          <p:cNvPr id="18" name="Content Placeholder 9">
            <a:extLst>
              <a:ext uri="{FF2B5EF4-FFF2-40B4-BE49-F238E27FC236}">
                <a16:creationId xmlns:a16="http://schemas.microsoft.com/office/drawing/2014/main" id="{C8466CB7-AF9B-888E-497C-0122B890C38D}"/>
              </a:ext>
            </a:extLst>
          </p:cNvPr>
          <p:cNvGraphicFramePr>
            <a:graphicFrameLocks/>
          </p:cNvGraphicFramePr>
          <p:nvPr>
            <p:extLst>
              <p:ext uri="{D42A27DB-BD31-4B8C-83A1-F6EECF244321}">
                <p14:modId xmlns:p14="http://schemas.microsoft.com/office/powerpoint/2010/main" val="927003766"/>
              </p:ext>
            </p:extLst>
          </p:nvPr>
        </p:nvGraphicFramePr>
        <p:xfrm>
          <a:off x="947381" y="2798688"/>
          <a:ext cx="4549775" cy="162575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ross 18">
            <a:extLst>
              <a:ext uri="{FF2B5EF4-FFF2-40B4-BE49-F238E27FC236}">
                <a16:creationId xmlns:a16="http://schemas.microsoft.com/office/drawing/2014/main" id="{71EAD181-241C-52BB-B8E0-FFD48FAAE222}"/>
              </a:ext>
            </a:extLst>
          </p:cNvPr>
          <p:cNvSpPr/>
          <p:nvPr/>
        </p:nvSpPr>
        <p:spPr>
          <a:xfrm>
            <a:off x="3092038" y="2798688"/>
            <a:ext cx="260459" cy="234980"/>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330199-C5BC-2A45-8AA5-17CD5D0B7BA3}"/>
              </a:ext>
            </a:extLst>
          </p:cNvPr>
          <p:cNvSpPr txBox="1"/>
          <p:nvPr/>
        </p:nvSpPr>
        <p:spPr>
          <a:xfrm>
            <a:off x="8476493" y="2321238"/>
            <a:ext cx="1824538" cy="369332"/>
          </a:xfrm>
          <a:prstGeom prst="rect">
            <a:avLst/>
          </a:prstGeom>
          <a:noFill/>
        </p:spPr>
        <p:txBody>
          <a:bodyPr wrap="none" rtlCol="0">
            <a:spAutoFit/>
          </a:bodyPr>
          <a:lstStyle/>
          <a:p>
            <a:r>
              <a:rPr lang="en-US" dirty="0"/>
              <a:t>Nonpositive P2</a:t>
            </a:r>
          </a:p>
        </p:txBody>
      </p:sp>
      <p:sp>
        <p:nvSpPr>
          <p:cNvPr id="21" name="TextBox 20">
            <a:extLst>
              <a:ext uri="{FF2B5EF4-FFF2-40B4-BE49-F238E27FC236}">
                <a16:creationId xmlns:a16="http://schemas.microsoft.com/office/drawing/2014/main" id="{828F7721-9F4B-BB20-68F5-E7EF92BE5F5D}"/>
              </a:ext>
            </a:extLst>
          </p:cNvPr>
          <p:cNvSpPr txBox="1"/>
          <p:nvPr/>
        </p:nvSpPr>
        <p:spPr>
          <a:xfrm>
            <a:off x="8362956" y="4326913"/>
            <a:ext cx="1980682" cy="646331"/>
          </a:xfrm>
          <a:prstGeom prst="rect">
            <a:avLst/>
          </a:prstGeom>
          <a:noFill/>
        </p:spPr>
        <p:txBody>
          <a:bodyPr wrap="square" rtlCol="0">
            <a:spAutoFit/>
          </a:bodyPr>
          <a:lstStyle/>
          <a:p>
            <a:pPr algn="ctr"/>
            <a:r>
              <a:rPr lang="en-US" dirty="0"/>
              <a:t>P2 Not focused on efficacy </a:t>
            </a:r>
          </a:p>
        </p:txBody>
      </p:sp>
      <p:sp>
        <p:nvSpPr>
          <p:cNvPr id="22" name="TextBox 21">
            <a:extLst>
              <a:ext uri="{FF2B5EF4-FFF2-40B4-BE49-F238E27FC236}">
                <a16:creationId xmlns:a16="http://schemas.microsoft.com/office/drawing/2014/main" id="{BC6E6182-1339-9082-0B36-DDDD132DCD1C}"/>
              </a:ext>
            </a:extLst>
          </p:cNvPr>
          <p:cNvSpPr txBox="1"/>
          <p:nvPr/>
        </p:nvSpPr>
        <p:spPr>
          <a:xfrm>
            <a:off x="8660037" y="6161986"/>
            <a:ext cx="1457450" cy="369332"/>
          </a:xfrm>
          <a:prstGeom prst="rect">
            <a:avLst/>
          </a:prstGeom>
          <a:noFill/>
        </p:spPr>
        <p:txBody>
          <a:bodyPr wrap="none" rtlCol="0">
            <a:spAutoFit/>
          </a:bodyPr>
          <a:lstStyle/>
          <a:p>
            <a:r>
              <a:rPr lang="en-US" dirty="0"/>
              <a:t>True Bypass</a:t>
            </a:r>
          </a:p>
        </p:txBody>
      </p:sp>
      <p:sp>
        <p:nvSpPr>
          <p:cNvPr id="23" name="TextBox 22">
            <a:extLst>
              <a:ext uri="{FF2B5EF4-FFF2-40B4-BE49-F238E27FC236}">
                <a16:creationId xmlns:a16="http://schemas.microsoft.com/office/drawing/2014/main" id="{C7144BF1-75D2-D0C1-9B59-F8EA3136C771}"/>
              </a:ext>
            </a:extLst>
          </p:cNvPr>
          <p:cNvSpPr txBox="1"/>
          <p:nvPr/>
        </p:nvSpPr>
        <p:spPr>
          <a:xfrm>
            <a:off x="2231926" y="4101280"/>
            <a:ext cx="1980682" cy="646331"/>
          </a:xfrm>
          <a:prstGeom prst="rect">
            <a:avLst/>
          </a:prstGeom>
          <a:noFill/>
        </p:spPr>
        <p:txBody>
          <a:bodyPr wrap="square" rtlCol="0">
            <a:spAutoFit/>
          </a:bodyPr>
          <a:lstStyle/>
          <a:p>
            <a:pPr algn="ctr"/>
            <a:r>
              <a:rPr lang="en-US" dirty="0"/>
              <a:t>Preceded by Positive P2</a:t>
            </a:r>
          </a:p>
        </p:txBody>
      </p:sp>
      <p:sp>
        <p:nvSpPr>
          <p:cNvPr id="25" name="Rectangle 24">
            <a:extLst>
              <a:ext uri="{FF2B5EF4-FFF2-40B4-BE49-F238E27FC236}">
                <a16:creationId xmlns:a16="http://schemas.microsoft.com/office/drawing/2014/main" id="{07613572-EF0D-71EF-57AC-A9C28732FB55}"/>
              </a:ext>
            </a:extLst>
          </p:cNvPr>
          <p:cNvSpPr/>
          <p:nvPr/>
        </p:nvSpPr>
        <p:spPr>
          <a:xfrm>
            <a:off x="9162682" y="1200691"/>
            <a:ext cx="452160" cy="18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CAB708B6-3C9A-3183-12F3-BE2ADD797A8D}"/>
              </a:ext>
            </a:extLst>
          </p:cNvPr>
          <p:cNvCxnSpPr/>
          <p:nvPr/>
        </p:nvCxnSpPr>
        <p:spPr>
          <a:xfrm>
            <a:off x="6096000" y="571402"/>
            <a:ext cx="0" cy="582939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F467A4-E790-CD05-056D-9A0A8FA17192}"/>
              </a:ext>
            </a:extLst>
          </p:cNvPr>
          <p:cNvSpPr txBox="1"/>
          <p:nvPr/>
        </p:nvSpPr>
        <p:spPr>
          <a:xfrm>
            <a:off x="1822638" y="466117"/>
            <a:ext cx="3694172" cy="461665"/>
          </a:xfrm>
          <a:prstGeom prst="rect">
            <a:avLst/>
          </a:prstGeom>
          <a:noFill/>
        </p:spPr>
        <p:txBody>
          <a:bodyPr wrap="square" rtlCol="0">
            <a:spAutoFit/>
          </a:bodyPr>
          <a:lstStyle/>
          <a:p>
            <a:r>
              <a:rPr lang="en-US" sz="2400" dirty="0"/>
              <a:t>PRECEDED BY P2</a:t>
            </a:r>
          </a:p>
        </p:txBody>
      </p:sp>
      <p:sp>
        <p:nvSpPr>
          <p:cNvPr id="4" name="TextBox 3">
            <a:extLst>
              <a:ext uri="{FF2B5EF4-FFF2-40B4-BE49-F238E27FC236}">
                <a16:creationId xmlns:a16="http://schemas.microsoft.com/office/drawing/2014/main" id="{FC8931CE-0FCC-A223-BED5-65C0EAEBE6CA}"/>
              </a:ext>
            </a:extLst>
          </p:cNvPr>
          <p:cNvSpPr txBox="1"/>
          <p:nvPr/>
        </p:nvSpPr>
        <p:spPr>
          <a:xfrm>
            <a:off x="8472485" y="381497"/>
            <a:ext cx="1699504" cy="461665"/>
          </a:xfrm>
          <a:prstGeom prst="rect">
            <a:avLst/>
          </a:prstGeom>
          <a:noFill/>
        </p:spPr>
        <p:txBody>
          <a:bodyPr wrap="none" rtlCol="0">
            <a:spAutoFit/>
          </a:bodyPr>
          <a:lstStyle/>
          <a:p>
            <a:r>
              <a:rPr lang="en-US" sz="2400" dirty="0"/>
              <a:t>P2 BYPASS</a:t>
            </a:r>
          </a:p>
        </p:txBody>
      </p:sp>
    </p:spTree>
    <p:extLst>
      <p:ext uri="{BB962C8B-B14F-4D97-AF65-F5344CB8AC3E}">
        <p14:creationId xmlns:p14="http://schemas.microsoft.com/office/powerpoint/2010/main" val="139176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A963E43A-9C8E-0C6D-8798-D4DA044DB69D}"/>
              </a:ext>
            </a:extLst>
          </p:cNvPr>
          <p:cNvGraphicFramePr>
            <a:graphicFrameLocks noGrp="1"/>
          </p:cNvGraphicFramePr>
          <p:nvPr>
            <p:extLst>
              <p:ext uri="{D42A27DB-BD31-4B8C-83A1-F6EECF244321}">
                <p14:modId xmlns:p14="http://schemas.microsoft.com/office/powerpoint/2010/main" val="1785971120"/>
              </p:ext>
            </p:extLst>
          </p:nvPr>
        </p:nvGraphicFramePr>
        <p:xfrm>
          <a:off x="1126066" y="1418093"/>
          <a:ext cx="10035040" cy="4015671"/>
        </p:xfrm>
        <a:graphic>
          <a:graphicData uri="http://schemas.openxmlformats.org/drawingml/2006/table">
            <a:tbl>
              <a:tblPr firstRow="1" firstCol="1" lastRow="1" bandCol="1">
                <a:noFill/>
              </a:tblPr>
              <a:tblGrid>
                <a:gridCol w="2405719">
                  <a:extLst>
                    <a:ext uri="{9D8B030D-6E8A-4147-A177-3AD203B41FA5}">
                      <a16:colId xmlns:a16="http://schemas.microsoft.com/office/drawing/2014/main" val="3260707324"/>
                    </a:ext>
                  </a:extLst>
                </a:gridCol>
                <a:gridCol w="1627872">
                  <a:extLst>
                    <a:ext uri="{9D8B030D-6E8A-4147-A177-3AD203B41FA5}">
                      <a16:colId xmlns:a16="http://schemas.microsoft.com/office/drawing/2014/main" val="4283646344"/>
                    </a:ext>
                  </a:extLst>
                </a:gridCol>
                <a:gridCol w="2541638">
                  <a:extLst>
                    <a:ext uri="{9D8B030D-6E8A-4147-A177-3AD203B41FA5}">
                      <a16:colId xmlns:a16="http://schemas.microsoft.com/office/drawing/2014/main" val="3673304865"/>
                    </a:ext>
                  </a:extLst>
                </a:gridCol>
                <a:gridCol w="1764171">
                  <a:extLst>
                    <a:ext uri="{9D8B030D-6E8A-4147-A177-3AD203B41FA5}">
                      <a16:colId xmlns:a16="http://schemas.microsoft.com/office/drawing/2014/main" val="2972764453"/>
                    </a:ext>
                  </a:extLst>
                </a:gridCol>
                <a:gridCol w="1695640">
                  <a:extLst>
                    <a:ext uri="{9D8B030D-6E8A-4147-A177-3AD203B41FA5}">
                      <a16:colId xmlns:a16="http://schemas.microsoft.com/office/drawing/2014/main" val="3546785456"/>
                    </a:ext>
                  </a:extLst>
                </a:gridCol>
              </a:tblGrid>
              <a:tr h="1191165">
                <a:tc rowSpan="2">
                  <a:txBody>
                    <a:bodyPr/>
                    <a:lstStyle/>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Candidate Predictors</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Overall (N=126)</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fontAlgn="t">
                        <a:spcBef>
                          <a:spcPts val="0"/>
                        </a:spcBef>
                        <a:spcAft>
                          <a:spcPts val="0"/>
                        </a:spcAft>
                      </a:pPr>
                      <a:r>
                        <a:rPr lang="en-CA" sz="2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2100" b="0" i="0" u="none" strike="noStrike" cap="none" spc="0">
                        <a:solidFill>
                          <a:schemeClr val="tx1"/>
                        </a:solidFill>
                        <a:effectLst/>
                        <a:latin typeface="Arial" panose="020B0604020202020204" pitchFamily="34" charset="0"/>
                      </a:endParaRPr>
                    </a:p>
                    <a:p>
                      <a:pPr marL="0" marR="0" algn="ctr" fontAlgn="t">
                        <a:spcBef>
                          <a:spcPts val="0"/>
                        </a:spcBef>
                        <a:spcAft>
                          <a:spcPts val="0"/>
                        </a:spcAft>
                      </a:pPr>
                      <a:r>
                        <a:rPr lang="en-CA" sz="2100" b="0" i="0" u="none" strike="noStrike"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 of supporting evidence</a:t>
                      </a:r>
                      <a:endParaRPr lang="en-CA" sz="2100" b="0" i="0" u="none" strike="noStrike" cap="none" spc="0">
                        <a:solidFill>
                          <a:schemeClr val="tx1"/>
                        </a:solidFill>
                        <a:effectLst/>
                        <a:latin typeface="Arial" panose="020B0604020202020204" pitchFamily="34" charset="0"/>
                      </a:endParaRPr>
                    </a:p>
                    <a:p>
                      <a:pPr marL="0" marR="0" algn="ctr" fontAlgn="t">
                        <a:spcBef>
                          <a:spcPts val="0"/>
                        </a:spcBef>
                        <a:spcAft>
                          <a:spcPts val="0"/>
                        </a:spcAft>
                      </a:pPr>
                      <a:r>
                        <a:rPr lang="en-CA" sz="2100" b="0" i="0" u="none" strike="noStrike"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2100" b="0" i="0" u="none" strike="noStrike" cap="none" spc="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fontAlgn="ctr">
                        <a:spcBef>
                          <a:spcPts val="0"/>
                        </a:spcBef>
                        <a:spcAft>
                          <a:spcPts val="0"/>
                        </a:spcAft>
                      </a:pPr>
                      <a:r>
                        <a:rPr lang="en-CA" sz="2100" b="0"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p-values</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40443"/>
                  </a:ext>
                </a:extLst>
              </a:tr>
              <a:tr h="1389693">
                <a:tc vMerge="1">
                  <a:txBody>
                    <a:bodyPr/>
                    <a:lstStyle/>
                    <a:p>
                      <a:endParaRPr lang="en-US"/>
                    </a:p>
                  </a:txBody>
                  <a:tcPr/>
                </a:tc>
                <a:tc vMerge="1">
                  <a:txBody>
                    <a:bodyPr/>
                    <a:lstStyle/>
                    <a:p>
                      <a:endParaRPr lang="en-US"/>
                    </a:p>
                  </a:txBody>
                  <a:tcPr/>
                </a:tc>
                <a:tc>
                  <a:txBody>
                    <a:bodyPr/>
                    <a:lstStyle/>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Preceded by P2</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N=61</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endParaRPr lang="en-CA" sz="2100" b="0" i="0" u="none" strike="noStrike" cap="none" spc="0" dirty="0">
                        <a:solidFill>
                          <a:schemeClr val="tx1"/>
                        </a:solidFill>
                        <a:effectLst/>
                        <a:latin typeface="Arial" panose="020B0604020202020204" pitchFamily="34" charset="0"/>
                      </a:endParaRPr>
                    </a:p>
                  </a:txBody>
                  <a:tcPr marL="314137" marR="314137"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fontAlgn="ctr">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P2 bypass</a:t>
                      </a:r>
                      <a:endParaRPr lang="en-CA" sz="2100" b="0" i="0" u="none" strike="noStrike" cap="none" spc="0" dirty="0">
                        <a:solidFill>
                          <a:schemeClr val="tx1"/>
                        </a:solidFill>
                        <a:effectLst/>
                        <a:latin typeface="Arial" panose="020B0604020202020204" pitchFamily="34" charset="0"/>
                      </a:endParaRPr>
                    </a:p>
                    <a:p>
                      <a:pPr marL="0" marR="0" algn="ctr" fontAlgn="ctr">
                        <a:spcBef>
                          <a:spcPts val="0"/>
                        </a:spcBef>
                        <a:spcAft>
                          <a:spcPts val="0"/>
                        </a:spcAft>
                        <a:tabLst>
                          <a:tab pos="544830" algn="ctr"/>
                        </a:tabLst>
                      </a:pPr>
                      <a:r>
                        <a:rPr lang="en-CA" sz="2100" b="1" i="0" u="none" strike="noStrike"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N=65</a:t>
                      </a:r>
                    </a:p>
                    <a:p>
                      <a:pPr marL="0" marR="0" lvl="0" indent="0" algn="ctr" defTabSz="457200" rtl="0" eaLnBrk="1" fontAlgn="ctr" latinLnBrk="0" hangingPunct="1">
                        <a:lnSpc>
                          <a:spcPct val="100000"/>
                        </a:lnSpc>
                        <a:spcBef>
                          <a:spcPts val="0"/>
                        </a:spcBef>
                        <a:spcAft>
                          <a:spcPts val="0"/>
                        </a:spcAft>
                        <a:buClrTx/>
                        <a:buSzTx/>
                        <a:buFontTx/>
                        <a:buNone/>
                        <a:tabLst>
                          <a:tab pos="544830" algn="ctr"/>
                        </a:tabLst>
                        <a:defRPr/>
                      </a:pPr>
                      <a:r>
                        <a:rPr lang="en-CA" sz="2100" b="1" i="0" u="none" strike="noStrike" kern="12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a:t>
                      </a:r>
                      <a:endParaRPr lang="en-CA" sz="2100" b="1" i="0" u="none" strike="noStrike" kern="1200" cap="none" spc="0" dirty="0">
                        <a:solidFill>
                          <a:schemeClr val="tx1"/>
                        </a:solidFill>
                        <a:effectLst/>
                        <a:latin typeface="Times New Roman" panose="02020603050405020304" pitchFamily="18" charset="0"/>
                        <a:cs typeface="Times New Roman" panose="02020603050405020304" pitchFamily="18" charset="0"/>
                      </a:endParaRPr>
                    </a:p>
                  </a:txBody>
                  <a:tcPr marL="235602" marR="235602" marT="94752" marB="947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99546405"/>
                  </a:ext>
                </a:extLst>
              </a:tr>
              <a:tr h="875326">
                <a:tc>
                  <a:txBody>
                    <a:bodyPr/>
                    <a:lstStyle/>
                    <a:p>
                      <a:pPr marL="0" marR="0" algn="l" fontAlgn="t">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Pharmaceutical Funder </a:t>
                      </a:r>
                      <a:endParaRPr lang="en-CA" sz="2100" b="1" i="0" u="none" strike="noStrike" cap="none" spc="0" dirty="0">
                        <a:solidFill>
                          <a:schemeClr val="tx1"/>
                        </a:solidFill>
                        <a:effectLst/>
                        <a:latin typeface="Arial" panose="020B0604020202020204" pitchFamily="34" charset="0"/>
                      </a:endParaRPr>
                    </a:p>
                  </a:txBody>
                  <a:tcPr marL="235602" marR="235602" marT="94752" marB="94752">
                    <a:lnL w="28575" cap="flat" cmpd="sng" algn="ctr">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105 (83)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54 (89)</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51 (78)</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9525" marR="9525" marT="9525" marB="0" anchor="ctr">
                    <a:lnL w="12700" cmpd="sng">
                      <a:noFill/>
                      <a:prstDash val="solid"/>
                    </a:lnL>
                    <a:lnR w="28575" cap="flat" cmpd="sng" algn="ctr">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6149681"/>
                  </a:ext>
                </a:extLst>
              </a:tr>
              <a:tr h="559487">
                <a:tc>
                  <a:txBody>
                    <a:bodyPr/>
                    <a:lstStyle/>
                    <a:p>
                      <a:pPr marL="0" marR="0" algn="l" fontAlgn="t">
                        <a:spcBef>
                          <a:spcPts val="0"/>
                        </a:spcBef>
                        <a:spcAft>
                          <a:spcPts val="0"/>
                        </a:spcAft>
                      </a:pPr>
                      <a:r>
                        <a:rPr lang="en-CA" sz="2100" b="1" i="0" u="none" strike="noStrike"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Approved </a:t>
                      </a:r>
                      <a:endParaRPr lang="en-CA" sz="2100" b="1" i="0" u="none" strike="noStrike" cap="none" spc="0" dirty="0">
                        <a:solidFill>
                          <a:schemeClr val="tx1"/>
                        </a:solidFill>
                        <a:effectLst/>
                        <a:latin typeface="Arial" panose="020B0604020202020204" pitchFamily="34" charset="0"/>
                      </a:endParaRPr>
                    </a:p>
                  </a:txBody>
                  <a:tcPr marL="235602" marR="235602" marT="94752" marB="94752">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97 (77)</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46 (75)</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a:solidFill>
                            <a:srgbClr val="000000"/>
                          </a:solidFill>
                          <a:effectLst/>
                          <a:latin typeface="Times New Roman" panose="02020603050405020304" pitchFamily="18" charset="0"/>
                          <a:cs typeface="Times New Roman" panose="02020603050405020304" pitchFamily="18" charset="0"/>
                        </a:rPr>
                        <a:t>51 (78)</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0.79</a:t>
                      </a:r>
                    </a:p>
                  </a:txBody>
                  <a:tcPr marL="9525" marR="9525" marT="9525" marB="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noFill/>
                  </a:tcPr>
                </a:tc>
                <a:extLst>
                  <a:ext uri="{0D108BD9-81ED-4DB2-BD59-A6C34878D82A}">
                    <a16:rowId xmlns:a16="http://schemas.microsoft.com/office/drawing/2014/main" val="2515708991"/>
                  </a:ext>
                </a:extLst>
              </a:tr>
            </a:tbl>
          </a:graphicData>
        </a:graphic>
      </p:graphicFrame>
    </p:spTree>
    <p:extLst>
      <p:ext uri="{BB962C8B-B14F-4D97-AF65-F5344CB8AC3E}">
        <p14:creationId xmlns:p14="http://schemas.microsoft.com/office/powerpoint/2010/main" val="89476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EE9038-5D2E-C84D-9475-97D84D9FBCE6}"/>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Results</a:t>
            </a:r>
          </a:p>
        </p:txBody>
      </p:sp>
      <p:sp>
        <p:nvSpPr>
          <p:cNvPr id="6" name="Text Placeholder 5">
            <a:extLst>
              <a:ext uri="{FF2B5EF4-FFF2-40B4-BE49-F238E27FC236}">
                <a16:creationId xmlns:a16="http://schemas.microsoft.com/office/drawing/2014/main" id="{1BE8EE47-1BC3-C543-9795-A02B0B9619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cap="all">
                <a:solidFill>
                  <a:schemeClr val="tx2"/>
                </a:solidFill>
              </a:rPr>
              <a:t>Effect of bypassing on P3 trial results</a:t>
            </a:r>
          </a:p>
        </p:txBody>
      </p:sp>
    </p:spTree>
    <p:extLst>
      <p:ext uri="{BB962C8B-B14F-4D97-AF65-F5344CB8AC3E}">
        <p14:creationId xmlns:p14="http://schemas.microsoft.com/office/powerpoint/2010/main" val="396400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D3DBE0A4-CA6E-C263-4D43-FD3BC39CF510}"/>
              </a:ext>
            </a:extLst>
          </p:cNvPr>
          <p:cNvGraphicFramePr>
            <a:graphicFrameLocks noGrp="1"/>
          </p:cNvGraphicFramePr>
          <p:nvPr>
            <p:extLst>
              <p:ext uri="{D42A27DB-BD31-4B8C-83A1-F6EECF244321}">
                <p14:modId xmlns:p14="http://schemas.microsoft.com/office/powerpoint/2010/main" val="136936271"/>
              </p:ext>
            </p:extLst>
          </p:nvPr>
        </p:nvGraphicFramePr>
        <p:xfrm>
          <a:off x="1229707" y="817204"/>
          <a:ext cx="9893905" cy="5223820"/>
        </p:xfrm>
        <a:graphic>
          <a:graphicData uri="http://schemas.openxmlformats.org/drawingml/2006/table">
            <a:tbl>
              <a:tblPr firstRow="1" firstCol="1" bandRow="1">
                <a:noFill/>
                <a:tableStyleId>{616DA210-FB5B-4158-B5E0-FEB733F419BA}</a:tableStyleId>
              </a:tblPr>
              <a:tblGrid>
                <a:gridCol w="1634274">
                  <a:extLst>
                    <a:ext uri="{9D8B030D-6E8A-4147-A177-3AD203B41FA5}">
                      <a16:colId xmlns:a16="http://schemas.microsoft.com/office/drawing/2014/main" val="456438642"/>
                    </a:ext>
                  </a:extLst>
                </a:gridCol>
                <a:gridCol w="1278094">
                  <a:extLst>
                    <a:ext uri="{9D8B030D-6E8A-4147-A177-3AD203B41FA5}">
                      <a16:colId xmlns:a16="http://schemas.microsoft.com/office/drawing/2014/main" val="2400737744"/>
                    </a:ext>
                  </a:extLst>
                </a:gridCol>
                <a:gridCol w="1055567">
                  <a:extLst>
                    <a:ext uri="{9D8B030D-6E8A-4147-A177-3AD203B41FA5}">
                      <a16:colId xmlns:a16="http://schemas.microsoft.com/office/drawing/2014/main" val="1568356439"/>
                    </a:ext>
                  </a:extLst>
                </a:gridCol>
                <a:gridCol w="1010006">
                  <a:extLst>
                    <a:ext uri="{9D8B030D-6E8A-4147-A177-3AD203B41FA5}">
                      <a16:colId xmlns:a16="http://schemas.microsoft.com/office/drawing/2014/main" val="3514943545"/>
                    </a:ext>
                  </a:extLst>
                </a:gridCol>
                <a:gridCol w="701435">
                  <a:extLst>
                    <a:ext uri="{9D8B030D-6E8A-4147-A177-3AD203B41FA5}">
                      <a16:colId xmlns:a16="http://schemas.microsoft.com/office/drawing/2014/main" val="3516955626"/>
                    </a:ext>
                  </a:extLst>
                </a:gridCol>
                <a:gridCol w="1285108">
                  <a:extLst>
                    <a:ext uri="{9D8B030D-6E8A-4147-A177-3AD203B41FA5}">
                      <a16:colId xmlns:a16="http://schemas.microsoft.com/office/drawing/2014/main" val="1871073127"/>
                    </a:ext>
                  </a:extLst>
                </a:gridCol>
                <a:gridCol w="1391162">
                  <a:extLst>
                    <a:ext uri="{9D8B030D-6E8A-4147-A177-3AD203B41FA5}">
                      <a16:colId xmlns:a16="http://schemas.microsoft.com/office/drawing/2014/main" val="2496896940"/>
                    </a:ext>
                  </a:extLst>
                </a:gridCol>
                <a:gridCol w="836824">
                  <a:extLst>
                    <a:ext uri="{9D8B030D-6E8A-4147-A177-3AD203B41FA5}">
                      <a16:colId xmlns:a16="http://schemas.microsoft.com/office/drawing/2014/main" val="531402636"/>
                    </a:ext>
                  </a:extLst>
                </a:gridCol>
                <a:gridCol w="701435">
                  <a:extLst>
                    <a:ext uri="{9D8B030D-6E8A-4147-A177-3AD203B41FA5}">
                      <a16:colId xmlns:a16="http://schemas.microsoft.com/office/drawing/2014/main" val="22257346"/>
                    </a:ext>
                  </a:extLst>
                </a:gridCol>
              </a:tblGrid>
              <a:tr h="284288">
                <a:tc rowSpan="3">
                  <a:txBody>
                    <a:bodyPr/>
                    <a:lstStyle/>
                    <a:p>
                      <a:pPr marL="0" marR="0" algn="ctr">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 </a:t>
                      </a:r>
                      <a:endParaRPr lang="en-US" sz="1100" b="1"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Indications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algn="ctr">
                        <a:spcBef>
                          <a:spcPts val="0"/>
                        </a:spcBef>
                        <a:spcAft>
                          <a:spcPts val="0"/>
                        </a:spcAft>
                      </a:pPr>
                      <a:r>
                        <a:rPr lang="en-CA" sz="1100" b="1" cap="none" spc="0">
                          <a:solidFill>
                            <a:schemeClr val="tx1"/>
                          </a:solidFill>
                          <a:effectLst/>
                          <a:latin typeface="Times New Roman" panose="02020603050405020304" pitchFamily="18" charset="0"/>
                          <a:cs typeface="Times New Roman" panose="02020603050405020304" pitchFamily="18" charset="0"/>
                        </a:rPr>
                        <a:t>Positivity Rate of P3</a:t>
                      </a:r>
                      <a:endParaRPr lang="en-US" sz="11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CA" sz="1100" b="1" cap="none" spc="0">
                          <a:solidFill>
                            <a:schemeClr val="tx1"/>
                          </a:solidFill>
                          <a:effectLst/>
                          <a:latin typeface="Times New Roman" panose="02020603050405020304" pitchFamily="18" charset="0"/>
                          <a:cs typeface="Times New Roman" panose="02020603050405020304" pitchFamily="18" charset="0"/>
                        </a:rPr>
                        <a:t>Termination Rate of P3</a:t>
                      </a:r>
                      <a:endParaRPr lang="en-US" sz="11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6625725"/>
                  </a:ext>
                </a:extLst>
              </a:tr>
              <a:tr h="642238">
                <a:tc vMerge="1">
                  <a:txBody>
                    <a:bodyPr/>
                    <a:lstStyle/>
                    <a:p>
                      <a:endParaRPr lang="en-US"/>
                    </a:p>
                  </a:txBody>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Overall Positivity Rate</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 </a:t>
                      </a:r>
                      <a:endParaRPr lang="en-US" sz="1100" cap="none" spc="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Type of supporting evidence</a:t>
                      </a:r>
                      <a:endParaRPr lang="en-US" sz="1100" cap="none" spc="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 </a:t>
                      </a:r>
                      <a:endParaRPr lang="en-US" sz="1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 value</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Overall Termination Rate (N,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Type of supporting evidence</a:t>
                      </a:r>
                      <a:endParaRPr lang="en-US" sz="1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 value</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2179690"/>
                  </a:ext>
                </a:extLst>
              </a:tr>
              <a:tr h="64223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Preceded by P2</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P2 bypass</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Preceded by P2</a:t>
                      </a:r>
                      <a:endParaRPr lang="en-US" sz="1100" cap="none" spc="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a:solidFill>
                            <a:schemeClr val="tx1"/>
                          </a:solidFill>
                          <a:effectLst/>
                          <a:latin typeface="Times New Roman" panose="02020603050405020304" pitchFamily="18" charset="0"/>
                          <a:cs typeface="Times New Roman" panose="02020603050405020304" pitchFamily="18" charset="0"/>
                        </a:rPr>
                        <a:t>(N, %)</a:t>
                      </a:r>
                      <a:endParaRPr lang="en-US" sz="1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P2 bypass</a:t>
                      </a:r>
                      <a:endParaRPr lang="en-US" sz="11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100" cap="none" spc="0" dirty="0">
                          <a:solidFill>
                            <a:schemeClr val="tx1"/>
                          </a:solidFill>
                          <a:effectLst/>
                          <a:latin typeface="Times New Roman" panose="02020603050405020304" pitchFamily="18" charset="0"/>
                          <a:cs typeface="Times New Roman" panose="02020603050405020304" pitchFamily="18" charset="0"/>
                        </a:rPr>
                        <a:t>(N, %)</a:t>
                      </a:r>
                      <a:endParaRPr lang="en-US" sz="1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75315235"/>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All Indications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 (47)</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36 (62)</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20 (33)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1" i="0" u="none" strike="noStrike" dirty="0">
                          <a:solidFill>
                            <a:srgbClr val="000000"/>
                          </a:solidFill>
                          <a:effectLst/>
                          <a:latin typeface="Times New Roman" panose="02020603050405020304" pitchFamily="18" charset="0"/>
                          <a:cs typeface="Times New Roman" panose="02020603050405020304" pitchFamily="18" charset="0"/>
                        </a:rPr>
                        <a:t>0.003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25 (20)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9 (15)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16 (25)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9525" marR="9525" marT="9525" marB="0" anchor="ct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noFill/>
                  </a:tcPr>
                </a:tc>
                <a:extLst>
                  <a:ext uri="{0D108BD9-81ED-4DB2-BD59-A6C34878D82A}">
                    <a16:rowId xmlns:a16="http://schemas.microsoft.com/office/drawing/2014/main" val="3642554427"/>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Alzheimer's disease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 (10)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(14)</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12 (40)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 (29)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10 (43)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3627693"/>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Parkinson's disease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5 (38)</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(33)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 (43)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 (14)</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(17)</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noFill/>
                  </a:tcPr>
                </a:tc>
                <a:extLst>
                  <a:ext uri="{0D108BD9-81ED-4DB2-BD59-A6C34878D82A}">
                    <a16:rowId xmlns:a16="http://schemas.microsoft.com/office/drawing/2014/main" val="2861987479"/>
                  </a:ext>
                </a:extLst>
              </a:tr>
              <a:tr h="463263">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Amyotrophic lateral sclerosis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(50)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(17)</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(33)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63689227"/>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Huntington's disease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(25)</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(20)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(25)</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noFill/>
                  </a:tcPr>
                </a:tc>
                <a:extLst>
                  <a:ext uri="{0D108BD9-81ED-4DB2-BD59-A6C34878D82A}">
                    <a16:rowId xmlns:a16="http://schemas.microsoft.com/office/drawing/2014/main" val="4270523029"/>
                  </a:ext>
                </a:extLst>
              </a:tr>
              <a:tr h="463263">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Relapsing multiple sclerosis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15 (83)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14 (93)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(33)</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(5)</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(6)</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47995832"/>
                  </a:ext>
                </a:extLst>
              </a:tr>
              <a:tr h="463263">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Progressive multiple sclerosis</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4 (100)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(100)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3 (100)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noFill/>
                  </a:tcPr>
                </a:tc>
                <a:extLst>
                  <a:ext uri="{0D108BD9-81ED-4DB2-BD59-A6C34878D82A}">
                    <a16:rowId xmlns:a16="http://schemas.microsoft.com/office/drawing/2014/main" val="2924526734"/>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Headache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21 (75)</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16 (76)</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5 (71)</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(7)</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3145244"/>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Epilepsy</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6 (75)</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(50)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5 (83)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 (13)</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 (17)</a:t>
                      </a:r>
                    </a:p>
                  </a:txBody>
                  <a:tcPr marL="9525" marR="9525" marT="9525" marB="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9525" cap="flat" cmpd="sng" algn="ctr">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43924421"/>
                  </a:ext>
                </a:extLst>
              </a:tr>
              <a:tr h="0">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TBI</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(40)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2 (67)</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93138287"/>
                  </a:ext>
                </a:extLst>
              </a:tr>
              <a:tr h="284288">
                <a:tc>
                  <a:txBody>
                    <a:bodyPr/>
                    <a:lstStyle/>
                    <a:p>
                      <a:pPr marL="0" marR="0" algn="l">
                        <a:spcBef>
                          <a:spcPts val="0"/>
                        </a:spcBef>
                        <a:spcAft>
                          <a:spcPts val="0"/>
                        </a:spcAft>
                      </a:pPr>
                      <a:r>
                        <a:rPr lang="en-CA" sz="1100" b="1" cap="none" spc="0" dirty="0">
                          <a:solidFill>
                            <a:schemeClr val="tx1"/>
                          </a:solidFill>
                          <a:effectLst/>
                          <a:latin typeface="Times New Roman" panose="02020603050405020304" pitchFamily="18" charset="0"/>
                          <a:cs typeface="Times New Roman" panose="02020603050405020304" pitchFamily="18" charset="0"/>
                        </a:rPr>
                        <a:t>Stroke</a:t>
                      </a:r>
                      <a:endParaRPr lang="en-US" sz="11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3 (50)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0 (0)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 (50)</a:t>
                      </a:r>
                    </a:p>
                  </a:txBody>
                  <a:tcPr marL="9525" marR="9525" marT="9525"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52536600"/>
                  </a:ext>
                </a:extLst>
              </a:tr>
            </a:tbl>
          </a:graphicData>
        </a:graphic>
      </p:graphicFrame>
    </p:spTree>
    <p:extLst>
      <p:ext uri="{BB962C8B-B14F-4D97-AF65-F5344CB8AC3E}">
        <p14:creationId xmlns:p14="http://schemas.microsoft.com/office/powerpoint/2010/main" val="296167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2DA88721-C271-29D6-8A6F-891C7C72AADE}"/>
              </a:ext>
            </a:extLst>
          </p:cNvPr>
          <p:cNvPicPr>
            <a:picLocks noChangeAspect="1"/>
          </p:cNvPicPr>
          <p:nvPr/>
        </p:nvPicPr>
        <p:blipFill rotWithShape="1">
          <a:blip r:embed="rId3">
            <a:extLst>
              <a:ext uri="{28A0092B-C50C-407E-A947-70E740481C1C}">
                <a14:useLocalDpi xmlns:a14="http://schemas.microsoft.com/office/drawing/2010/main" val="0"/>
              </a:ext>
            </a:extLst>
          </a:blip>
          <a:srcRect t="12468" b="10604"/>
          <a:stretch/>
        </p:blipFill>
        <p:spPr bwMode="auto">
          <a:xfrm>
            <a:off x="1261477" y="370156"/>
            <a:ext cx="9519235" cy="585836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19612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id="{2C32856E-5B0F-B140-3331-8F44FFE63A8A}"/>
              </a:ext>
            </a:extLst>
          </p:cNvPr>
          <p:cNvGraphicFramePr>
            <a:graphicFrameLocks noGrp="1"/>
          </p:cNvGraphicFramePr>
          <p:nvPr>
            <p:ph idx="4294967295"/>
            <p:extLst>
              <p:ext uri="{D42A27DB-BD31-4B8C-83A1-F6EECF244321}">
                <p14:modId xmlns:p14="http://schemas.microsoft.com/office/powerpoint/2010/main" val="3384361695"/>
              </p:ext>
            </p:extLst>
          </p:nvPr>
        </p:nvGraphicFramePr>
        <p:xfrm>
          <a:off x="7207606" y="2690569"/>
          <a:ext cx="4549775" cy="168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9">
            <a:extLst>
              <a:ext uri="{FF2B5EF4-FFF2-40B4-BE49-F238E27FC236}">
                <a16:creationId xmlns:a16="http://schemas.microsoft.com/office/drawing/2014/main" id="{70B7884B-DD46-95AE-36C3-55BA8576DA0F}"/>
              </a:ext>
            </a:extLst>
          </p:cNvPr>
          <p:cNvGraphicFramePr>
            <a:graphicFrameLocks/>
          </p:cNvGraphicFramePr>
          <p:nvPr>
            <p:extLst>
              <p:ext uri="{D42A27DB-BD31-4B8C-83A1-F6EECF244321}">
                <p14:modId xmlns:p14="http://schemas.microsoft.com/office/powerpoint/2010/main" val="2808374541"/>
              </p:ext>
            </p:extLst>
          </p:nvPr>
        </p:nvGraphicFramePr>
        <p:xfrm>
          <a:off x="674215" y="3085447"/>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Content Placeholder 9">
            <a:extLst>
              <a:ext uri="{FF2B5EF4-FFF2-40B4-BE49-F238E27FC236}">
                <a16:creationId xmlns:a16="http://schemas.microsoft.com/office/drawing/2014/main" id="{6F8AD377-2649-0D05-9548-3DCD96CBA992}"/>
              </a:ext>
            </a:extLst>
          </p:cNvPr>
          <p:cNvGraphicFramePr>
            <a:graphicFrameLocks/>
          </p:cNvGraphicFramePr>
          <p:nvPr>
            <p:extLst>
              <p:ext uri="{D42A27DB-BD31-4B8C-83A1-F6EECF244321}">
                <p14:modId xmlns:p14="http://schemas.microsoft.com/office/powerpoint/2010/main" val="1742045846"/>
              </p:ext>
            </p:extLst>
          </p:nvPr>
        </p:nvGraphicFramePr>
        <p:xfrm>
          <a:off x="674215" y="4936837"/>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6" name="TextBox 15">
            <a:extLst>
              <a:ext uri="{FF2B5EF4-FFF2-40B4-BE49-F238E27FC236}">
                <a16:creationId xmlns:a16="http://schemas.microsoft.com/office/drawing/2014/main" id="{92F43273-9DDD-21D5-9BEB-263B5C568547}"/>
              </a:ext>
            </a:extLst>
          </p:cNvPr>
          <p:cNvSpPr txBox="1"/>
          <p:nvPr/>
        </p:nvSpPr>
        <p:spPr>
          <a:xfrm>
            <a:off x="2341199" y="4925507"/>
            <a:ext cx="1566454" cy="369332"/>
          </a:xfrm>
          <a:prstGeom prst="rect">
            <a:avLst/>
          </a:prstGeom>
          <a:noFill/>
        </p:spPr>
        <p:txBody>
          <a:bodyPr wrap="none" rtlCol="0">
            <a:spAutoFit/>
          </a:bodyPr>
          <a:lstStyle/>
          <a:p>
            <a:r>
              <a:rPr lang="en-US" dirty="0">
                <a:solidFill>
                  <a:srgbClr val="FF0000"/>
                </a:solidFill>
              </a:rPr>
              <a:t>Safety or PK </a:t>
            </a:r>
          </a:p>
        </p:txBody>
      </p:sp>
      <p:graphicFrame>
        <p:nvGraphicFramePr>
          <p:cNvPr id="18" name="Content Placeholder 9">
            <a:extLst>
              <a:ext uri="{FF2B5EF4-FFF2-40B4-BE49-F238E27FC236}">
                <a16:creationId xmlns:a16="http://schemas.microsoft.com/office/drawing/2014/main" id="{C8466CB7-AF9B-888E-497C-0122B890C38D}"/>
              </a:ext>
            </a:extLst>
          </p:cNvPr>
          <p:cNvGraphicFramePr>
            <a:graphicFrameLocks/>
          </p:cNvGraphicFramePr>
          <p:nvPr>
            <p:extLst>
              <p:ext uri="{D42A27DB-BD31-4B8C-83A1-F6EECF244321}">
                <p14:modId xmlns:p14="http://schemas.microsoft.com/office/powerpoint/2010/main" val="2154850667"/>
              </p:ext>
            </p:extLst>
          </p:nvPr>
        </p:nvGraphicFramePr>
        <p:xfrm>
          <a:off x="882860" y="1064812"/>
          <a:ext cx="4549775" cy="162575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9" name="Cross 18">
            <a:extLst>
              <a:ext uri="{FF2B5EF4-FFF2-40B4-BE49-F238E27FC236}">
                <a16:creationId xmlns:a16="http://schemas.microsoft.com/office/drawing/2014/main" id="{71EAD181-241C-52BB-B8E0-FFD48FAAE222}"/>
              </a:ext>
            </a:extLst>
          </p:cNvPr>
          <p:cNvSpPr/>
          <p:nvPr/>
        </p:nvSpPr>
        <p:spPr>
          <a:xfrm>
            <a:off x="3027517" y="1064812"/>
            <a:ext cx="260459" cy="234980"/>
          </a:xfrm>
          <a:prstGeom prst="plus">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330199-C5BC-2A45-8AA5-17CD5D0B7BA3}"/>
              </a:ext>
            </a:extLst>
          </p:cNvPr>
          <p:cNvSpPr txBox="1"/>
          <p:nvPr/>
        </p:nvSpPr>
        <p:spPr>
          <a:xfrm>
            <a:off x="2212157" y="4205994"/>
            <a:ext cx="1824538" cy="369332"/>
          </a:xfrm>
          <a:prstGeom prst="rect">
            <a:avLst/>
          </a:prstGeom>
          <a:noFill/>
        </p:spPr>
        <p:txBody>
          <a:bodyPr wrap="none" rtlCol="0">
            <a:spAutoFit/>
          </a:bodyPr>
          <a:lstStyle/>
          <a:p>
            <a:r>
              <a:rPr lang="en-US" dirty="0"/>
              <a:t>Nonpositive P2</a:t>
            </a:r>
          </a:p>
        </p:txBody>
      </p:sp>
      <p:sp>
        <p:nvSpPr>
          <p:cNvPr id="21" name="TextBox 20">
            <a:extLst>
              <a:ext uri="{FF2B5EF4-FFF2-40B4-BE49-F238E27FC236}">
                <a16:creationId xmlns:a16="http://schemas.microsoft.com/office/drawing/2014/main" id="{828F7721-9F4B-BB20-68F5-E7EF92BE5F5D}"/>
              </a:ext>
            </a:extLst>
          </p:cNvPr>
          <p:cNvSpPr txBox="1"/>
          <p:nvPr/>
        </p:nvSpPr>
        <p:spPr>
          <a:xfrm>
            <a:off x="2098620" y="6211669"/>
            <a:ext cx="1980682" cy="646331"/>
          </a:xfrm>
          <a:prstGeom prst="rect">
            <a:avLst/>
          </a:prstGeom>
          <a:noFill/>
        </p:spPr>
        <p:txBody>
          <a:bodyPr wrap="square" rtlCol="0">
            <a:spAutoFit/>
          </a:bodyPr>
          <a:lstStyle/>
          <a:p>
            <a:pPr algn="ctr"/>
            <a:r>
              <a:rPr lang="en-US" dirty="0"/>
              <a:t>P2 Not focused on efficacy </a:t>
            </a:r>
          </a:p>
        </p:txBody>
      </p:sp>
      <p:sp>
        <p:nvSpPr>
          <p:cNvPr id="22" name="TextBox 21">
            <a:extLst>
              <a:ext uri="{FF2B5EF4-FFF2-40B4-BE49-F238E27FC236}">
                <a16:creationId xmlns:a16="http://schemas.microsoft.com/office/drawing/2014/main" id="{BC6E6182-1339-9082-0B36-DDDD132DCD1C}"/>
              </a:ext>
            </a:extLst>
          </p:cNvPr>
          <p:cNvSpPr txBox="1"/>
          <p:nvPr/>
        </p:nvSpPr>
        <p:spPr>
          <a:xfrm>
            <a:off x="8522393" y="4021328"/>
            <a:ext cx="1457450" cy="369332"/>
          </a:xfrm>
          <a:prstGeom prst="rect">
            <a:avLst/>
          </a:prstGeom>
          <a:noFill/>
        </p:spPr>
        <p:txBody>
          <a:bodyPr wrap="none" rtlCol="0">
            <a:spAutoFit/>
          </a:bodyPr>
          <a:lstStyle/>
          <a:p>
            <a:r>
              <a:rPr lang="en-US" dirty="0"/>
              <a:t>True Bypass</a:t>
            </a:r>
          </a:p>
        </p:txBody>
      </p:sp>
      <p:sp>
        <p:nvSpPr>
          <p:cNvPr id="23" name="TextBox 22">
            <a:extLst>
              <a:ext uri="{FF2B5EF4-FFF2-40B4-BE49-F238E27FC236}">
                <a16:creationId xmlns:a16="http://schemas.microsoft.com/office/drawing/2014/main" id="{C7144BF1-75D2-D0C1-9B59-F8EA3136C771}"/>
              </a:ext>
            </a:extLst>
          </p:cNvPr>
          <p:cNvSpPr txBox="1"/>
          <p:nvPr/>
        </p:nvSpPr>
        <p:spPr>
          <a:xfrm>
            <a:off x="2167405" y="2367404"/>
            <a:ext cx="1980682" cy="646331"/>
          </a:xfrm>
          <a:prstGeom prst="rect">
            <a:avLst/>
          </a:prstGeom>
          <a:noFill/>
        </p:spPr>
        <p:txBody>
          <a:bodyPr wrap="square" rtlCol="0">
            <a:spAutoFit/>
          </a:bodyPr>
          <a:lstStyle/>
          <a:p>
            <a:pPr algn="ctr"/>
            <a:r>
              <a:rPr lang="en-US" dirty="0"/>
              <a:t>Preceded by Positive P2</a:t>
            </a:r>
          </a:p>
        </p:txBody>
      </p:sp>
      <p:sp>
        <p:nvSpPr>
          <p:cNvPr id="25" name="Rectangle 24">
            <a:extLst>
              <a:ext uri="{FF2B5EF4-FFF2-40B4-BE49-F238E27FC236}">
                <a16:creationId xmlns:a16="http://schemas.microsoft.com/office/drawing/2014/main" id="{07613572-EF0D-71EF-57AC-A9C28732FB55}"/>
              </a:ext>
            </a:extLst>
          </p:cNvPr>
          <p:cNvSpPr/>
          <p:nvPr/>
        </p:nvSpPr>
        <p:spPr>
          <a:xfrm>
            <a:off x="2898346" y="3085447"/>
            <a:ext cx="452160" cy="18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CAB708B6-3C9A-3183-12F3-BE2ADD797A8D}"/>
              </a:ext>
            </a:extLst>
          </p:cNvPr>
          <p:cNvCxnSpPr/>
          <p:nvPr/>
        </p:nvCxnSpPr>
        <p:spPr>
          <a:xfrm>
            <a:off x="6096000" y="571402"/>
            <a:ext cx="0" cy="582939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F467A4-E790-CD05-056D-9A0A8FA17192}"/>
              </a:ext>
            </a:extLst>
          </p:cNvPr>
          <p:cNvSpPr txBox="1"/>
          <p:nvPr/>
        </p:nvSpPr>
        <p:spPr>
          <a:xfrm>
            <a:off x="1822638" y="466117"/>
            <a:ext cx="3694172" cy="461665"/>
          </a:xfrm>
          <a:prstGeom prst="rect">
            <a:avLst/>
          </a:prstGeom>
          <a:noFill/>
        </p:spPr>
        <p:txBody>
          <a:bodyPr wrap="square" rtlCol="0">
            <a:spAutoFit/>
          </a:bodyPr>
          <a:lstStyle/>
          <a:p>
            <a:r>
              <a:rPr lang="en-US" sz="2400" dirty="0"/>
              <a:t>PRECEDED BY P2</a:t>
            </a:r>
          </a:p>
        </p:txBody>
      </p:sp>
      <p:sp>
        <p:nvSpPr>
          <p:cNvPr id="4" name="TextBox 3">
            <a:extLst>
              <a:ext uri="{FF2B5EF4-FFF2-40B4-BE49-F238E27FC236}">
                <a16:creationId xmlns:a16="http://schemas.microsoft.com/office/drawing/2014/main" id="{FC8931CE-0FCC-A223-BED5-65C0EAEBE6CA}"/>
              </a:ext>
            </a:extLst>
          </p:cNvPr>
          <p:cNvSpPr txBox="1"/>
          <p:nvPr/>
        </p:nvSpPr>
        <p:spPr>
          <a:xfrm>
            <a:off x="8472485" y="381497"/>
            <a:ext cx="1699504" cy="461665"/>
          </a:xfrm>
          <a:prstGeom prst="rect">
            <a:avLst/>
          </a:prstGeom>
          <a:noFill/>
        </p:spPr>
        <p:txBody>
          <a:bodyPr wrap="none" rtlCol="0">
            <a:spAutoFit/>
          </a:bodyPr>
          <a:lstStyle/>
          <a:p>
            <a:r>
              <a:rPr lang="en-US" sz="2400" dirty="0"/>
              <a:t>P2 BYPASS</a:t>
            </a:r>
          </a:p>
        </p:txBody>
      </p:sp>
    </p:spTree>
    <p:extLst>
      <p:ext uri="{BB962C8B-B14F-4D97-AF65-F5344CB8AC3E}">
        <p14:creationId xmlns:p14="http://schemas.microsoft.com/office/powerpoint/2010/main" val="207709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533-247D-D942-B995-18F006FC3115}"/>
              </a:ext>
            </a:extLst>
          </p:cNvPr>
          <p:cNvSpPr>
            <a:spLocks noGrp="1"/>
          </p:cNvSpPr>
          <p:nvPr>
            <p:ph type="title"/>
          </p:nvPr>
        </p:nvSpPr>
        <p:spPr/>
        <p:txBody>
          <a:bodyPr/>
          <a:lstStyle/>
          <a:p>
            <a:r>
              <a:rPr lang="en-US" dirty="0"/>
              <a:t>Reality</a:t>
            </a:r>
          </a:p>
        </p:txBody>
      </p:sp>
      <p:graphicFrame>
        <p:nvGraphicFramePr>
          <p:cNvPr id="10" name="Content Placeholder 9">
            <a:extLst>
              <a:ext uri="{FF2B5EF4-FFF2-40B4-BE49-F238E27FC236}">
                <a16:creationId xmlns:a16="http://schemas.microsoft.com/office/drawing/2014/main" id="{88E9C3C5-C277-9A40-8683-5B85B23AC15D}"/>
              </a:ext>
            </a:extLst>
          </p:cNvPr>
          <p:cNvGraphicFramePr>
            <a:graphicFrameLocks noGrp="1"/>
          </p:cNvGraphicFramePr>
          <p:nvPr>
            <p:ph idx="1"/>
            <p:extLst>
              <p:ext uri="{D42A27DB-BD31-4B8C-83A1-F6EECF244321}">
                <p14:modId xmlns:p14="http://schemas.microsoft.com/office/powerpoint/2010/main" val="1734039398"/>
              </p:ext>
            </p:extLst>
          </p:nvPr>
        </p:nvGraphicFramePr>
        <p:xfrm>
          <a:off x="7002346" y="2640668"/>
          <a:ext cx="4549077" cy="1685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9">
            <a:extLst>
              <a:ext uri="{FF2B5EF4-FFF2-40B4-BE49-F238E27FC236}">
                <a16:creationId xmlns:a16="http://schemas.microsoft.com/office/drawing/2014/main" id="{08338FF1-6191-D249-8745-91A6B8D0E1BC}"/>
              </a:ext>
            </a:extLst>
          </p:cNvPr>
          <p:cNvGraphicFramePr>
            <a:graphicFrameLocks/>
          </p:cNvGraphicFramePr>
          <p:nvPr>
            <p:extLst>
              <p:ext uri="{D42A27DB-BD31-4B8C-83A1-F6EECF244321}">
                <p14:modId xmlns:p14="http://schemas.microsoft.com/office/powerpoint/2010/main" val="1650623962"/>
              </p:ext>
            </p:extLst>
          </p:nvPr>
        </p:nvGraphicFramePr>
        <p:xfrm>
          <a:off x="810134" y="2684442"/>
          <a:ext cx="4829493" cy="15979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Rectangle 13">
            <a:extLst>
              <a:ext uri="{FF2B5EF4-FFF2-40B4-BE49-F238E27FC236}">
                <a16:creationId xmlns:a16="http://schemas.microsoft.com/office/drawing/2014/main" id="{3AF94097-7170-E342-B590-E81823523D38}"/>
              </a:ext>
            </a:extLst>
          </p:cNvPr>
          <p:cNvSpPr/>
          <p:nvPr/>
        </p:nvSpPr>
        <p:spPr>
          <a:xfrm>
            <a:off x="2915115" y="2684442"/>
            <a:ext cx="510758"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ontent Placeholder 9">
            <a:extLst>
              <a:ext uri="{FF2B5EF4-FFF2-40B4-BE49-F238E27FC236}">
                <a16:creationId xmlns:a16="http://schemas.microsoft.com/office/drawing/2014/main" id="{22ECD0CE-94B7-17B0-ED46-3D4AC8AFE14F}"/>
              </a:ext>
            </a:extLst>
          </p:cNvPr>
          <p:cNvGraphicFramePr>
            <a:graphicFrameLocks/>
          </p:cNvGraphicFramePr>
          <p:nvPr>
            <p:extLst>
              <p:ext uri="{D42A27DB-BD31-4B8C-83A1-F6EECF244321}">
                <p14:modId xmlns:p14="http://schemas.microsoft.com/office/powerpoint/2010/main" val="3311643416"/>
              </p:ext>
            </p:extLst>
          </p:nvPr>
        </p:nvGraphicFramePr>
        <p:xfrm>
          <a:off x="3978766" y="4812207"/>
          <a:ext cx="4829493" cy="15979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TextBox 4">
            <a:extLst>
              <a:ext uri="{FF2B5EF4-FFF2-40B4-BE49-F238E27FC236}">
                <a16:creationId xmlns:a16="http://schemas.microsoft.com/office/drawing/2014/main" id="{8E99CE11-9EF8-A885-BCF3-C942128A4FD4}"/>
              </a:ext>
            </a:extLst>
          </p:cNvPr>
          <p:cNvSpPr txBox="1"/>
          <p:nvPr/>
        </p:nvSpPr>
        <p:spPr>
          <a:xfrm>
            <a:off x="5645750" y="4768434"/>
            <a:ext cx="1566454" cy="369332"/>
          </a:xfrm>
          <a:prstGeom prst="rect">
            <a:avLst/>
          </a:prstGeom>
          <a:noFill/>
        </p:spPr>
        <p:txBody>
          <a:bodyPr wrap="none" rtlCol="0">
            <a:spAutoFit/>
          </a:bodyPr>
          <a:lstStyle/>
          <a:p>
            <a:r>
              <a:rPr lang="en-US" dirty="0">
                <a:solidFill>
                  <a:srgbClr val="FF0000"/>
                </a:solidFill>
              </a:rPr>
              <a:t>Safety or PK </a:t>
            </a:r>
          </a:p>
        </p:txBody>
      </p:sp>
    </p:spTree>
    <p:extLst>
      <p:ext uri="{BB962C8B-B14F-4D97-AF65-F5344CB8AC3E}">
        <p14:creationId xmlns:p14="http://schemas.microsoft.com/office/powerpoint/2010/main" val="2588984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8D22F0E0-7039-E6B4-65E9-BFBC01E49654}"/>
              </a:ext>
            </a:extLst>
          </p:cNvPr>
          <p:cNvGraphicFramePr>
            <a:graphicFrameLocks noGrp="1"/>
          </p:cNvGraphicFramePr>
          <p:nvPr>
            <p:extLst>
              <p:ext uri="{D42A27DB-BD31-4B8C-83A1-F6EECF244321}">
                <p14:modId xmlns:p14="http://schemas.microsoft.com/office/powerpoint/2010/main" val="3447488903"/>
              </p:ext>
            </p:extLst>
          </p:nvPr>
        </p:nvGraphicFramePr>
        <p:xfrm>
          <a:off x="1376011" y="1143000"/>
          <a:ext cx="9944261" cy="4558355"/>
        </p:xfrm>
        <a:graphic>
          <a:graphicData uri="http://schemas.openxmlformats.org/drawingml/2006/table">
            <a:tbl>
              <a:tblPr firstRow="1" firstCol="1" bandRow="1">
                <a:noFill/>
                <a:tableStyleId>{616DA210-FB5B-4158-B5E0-FEB733F419BA}</a:tableStyleId>
              </a:tblPr>
              <a:tblGrid>
                <a:gridCol w="1642592">
                  <a:extLst>
                    <a:ext uri="{9D8B030D-6E8A-4147-A177-3AD203B41FA5}">
                      <a16:colId xmlns:a16="http://schemas.microsoft.com/office/drawing/2014/main" val="456438642"/>
                    </a:ext>
                  </a:extLst>
                </a:gridCol>
                <a:gridCol w="1284599">
                  <a:extLst>
                    <a:ext uri="{9D8B030D-6E8A-4147-A177-3AD203B41FA5}">
                      <a16:colId xmlns:a16="http://schemas.microsoft.com/office/drawing/2014/main" val="2400737744"/>
                    </a:ext>
                  </a:extLst>
                </a:gridCol>
                <a:gridCol w="1060939">
                  <a:extLst>
                    <a:ext uri="{9D8B030D-6E8A-4147-A177-3AD203B41FA5}">
                      <a16:colId xmlns:a16="http://schemas.microsoft.com/office/drawing/2014/main" val="1568356439"/>
                    </a:ext>
                  </a:extLst>
                </a:gridCol>
                <a:gridCol w="1015147">
                  <a:extLst>
                    <a:ext uri="{9D8B030D-6E8A-4147-A177-3AD203B41FA5}">
                      <a16:colId xmlns:a16="http://schemas.microsoft.com/office/drawing/2014/main" val="3514943545"/>
                    </a:ext>
                  </a:extLst>
                </a:gridCol>
                <a:gridCol w="705005">
                  <a:extLst>
                    <a:ext uri="{9D8B030D-6E8A-4147-A177-3AD203B41FA5}">
                      <a16:colId xmlns:a16="http://schemas.microsoft.com/office/drawing/2014/main" val="3516955626"/>
                    </a:ext>
                  </a:extLst>
                </a:gridCol>
                <a:gridCol w="1309899">
                  <a:extLst>
                    <a:ext uri="{9D8B030D-6E8A-4147-A177-3AD203B41FA5}">
                      <a16:colId xmlns:a16="http://schemas.microsoft.com/office/drawing/2014/main" val="1871073127"/>
                    </a:ext>
                  </a:extLst>
                </a:gridCol>
                <a:gridCol w="1379992">
                  <a:extLst>
                    <a:ext uri="{9D8B030D-6E8A-4147-A177-3AD203B41FA5}">
                      <a16:colId xmlns:a16="http://schemas.microsoft.com/office/drawing/2014/main" val="2496896940"/>
                    </a:ext>
                  </a:extLst>
                </a:gridCol>
                <a:gridCol w="841083">
                  <a:extLst>
                    <a:ext uri="{9D8B030D-6E8A-4147-A177-3AD203B41FA5}">
                      <a16:colId xmlns:a16="http://schemas.microsoft.com/office/drawing/2014/main" val="531402636"/>
                    </a:ext>
                  </a:extLst>
                </a:gridCol>
                <a:gridCol w="705005">
                  <a:extLst>
                    <a:ext uri="{9D8B030D-6E8A-4147-A177-3AD203B41FA5}">
                      <a16:colId xmlns:a16="http://schemas.microsoft.com/office/drawing/2014/main" val="22257346"/>
                    </a:ext>
                  </a:extLst>
                </a:gridCol>
              </a:tblGrid>
              <a:tr h="520884">
                <a:tc rowSpan="3">
                  <a:txBody>
                    <a:bodyPr/>
                    <a:lstStyle/>
                    <a:p>
                      <a:pPr marL="0" marR="0" algn="ctr">
                        <a:spcBef>
                          <a:spcPts val="0"/>
                        </a:spcBef>
                        <a:spcAft>
                          <a:spcPts val="0"/>
                        </a:spcAft>
                      </a:pPr>
                      <a:r>
                        <a:rPr lang="en-CA" sz="1800" b="1" cap="none" spc="0" dirty="0">
                          <a:solidFill>
                            <a:schemeClr val="tx1"/>
                          </a:solidFill>
                          <a:effectLst/>
                          <a:latin typeface="Times New Roman" panose="02020603050405020304" pitchFamily="18" charset="0"/>
                          <a:cs typeface="Times New Roman" panose="02020603050405020304" pitchFamily="18" charset="0"/>
                        </a:rPr>
                        <a:t> </a:t>
                      </a:r>
                      <a:endParaRPr lang="en-US" sz="1800" b="1"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18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Definition of Bypass</a:t>
                      </a:r>
                    </a:p>
                  </a:txBody>
                  <a:tcPr marL="44310" marR="23832" marT="12660" marB="94951"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algn="ctr">
                        <a:spcBef>
                          <a:spcPts val="0"/>
                        </a:spcBef>
                        <a:spcAft>
                          <a:spcPts val="0"/>
                        </a:spcAft>
                      </a:pPr>
                      <a:r>
                        <a:rPr lang="en-CA" sz="1800" b="1" cap="none" spc="0">
                          <a:solidFill>
                            <a:schemeClr val="tx1"/>
                          </a:solidFill>
                          <a:effectLst/>
                          <a:latin typeface="Times New Roman" panose="02020603050405020304" pitchFamily="18" charset="0"/>
                          <a:cs typeface="Times New Roman" panose="02020603050405020304" pitchFamily="18" charset="0"/>
                        </a:rPr>
                        <a:t>Positivity Rate of P3</a:t>
                      </a:r>
                      <a:endParaRPr lang="en-US" sz="1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CA" sz="1800" b="1" cap="none" spc="0">
                          <a:solidFill>
                            <a:schemeClr val="tx1"/>
                          </a:solidFill>
                          <a:effectLst/>
                          <a:latin typeface="Times New Roman" panose="02020603050405020304" pitchFamily="18" charset="0"/>
                          <a:cs typeface="Times New Roman" panose="02020603050405020304" pitchFamily="18" charset="0"/>
                        </a:rPr>
                        <a:t>Termination Rate of P3</a:t>
                      </a:r>
                      <a:endParaRPr lang="en-US" sz="18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6625725"/>
                  </a:ext>
                </a:extLst>
              </a:tr>
              <a:tr h="1176734">
                <a:tc vMerge="1">
                  <a:txBody>
                    <a:bodyPr/>
                    <a:lstStyle/>
                    <a:p>
                      <a:endParaRPr lang="en-US"/>
                    </a:p>
                  </a:txBody>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Overall Positivity Rate</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 </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Positivity rate by type of supporting evidence</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 value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Overall Termination Rate (N,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Termination rate by type of supporting evidence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 value</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2179690"/>
                  </a:ext>
                </a:extLst>
              </a:tr>
              <a:tr h="63410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Preceded by P2</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P2 bypass</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Preceded by P2</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P2 bypass</a:t>
                      </a:r>
                      <a:endParaRPr lang="en-US" sz="1800" cap="none" spc="0" dirty="0">
                        <a:solidFill>
                          <a:schemeClr val="tx1"/>
                        </a:solidFill>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CA" sz="1800" cap="none" spc="0" dirty="0">
                          <a:solidFill>
                            <a:schemeClr val="tx1"/>
                          </a:solidFill>
                          <a:effectLst/>
                          <a:latin typeface="Times New Roman" panose="02020603050405020304" pitchFamily="18" charset="0"/>
                          <a:cs typeface="Times New Roman" panose="02020603050405020304" pitchFamily="18" charset="0"/>
                        </a:rPr>
                        <a:t>(N, %)</a:t>
                      </a:r>
                      <a:endParaRPr lang="en-US" sz="18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310" marR="23832" marT="12660" marB="94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75315235"/>
                  </a:ext>
                </a:extLst>
              </a:tr>
              <a:tr h="857563">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Lacking positive clinical evidence from P2 </a:t>
                      </a:r>
                    </a:p>
                  </a:txBody>
                  <a:tcPr marL="9525" marR="9525" marT="9525" marB="0" anchor="ctr">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rowSpan="2">
                  <a:txBody>
                    <a:bodyPr/>
                    <a:lstStyle/>
                    <a:p>
                      <a:pPr algn="ctr"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56 (47)</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no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36 (62)</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 (45)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0.003</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rowSpan="2">
                  <a:txBody>
                    <a:bodyPr/>
                    <a:lstStyle/>
                    <a:p>
                      <a:pPr algn="ctr" fontAlgn="b"/>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25 (20)</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9 (15)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16 (25)</a:t>
                      </a:r>
                    </a:p>
                  </a:txBody>
                  <a:tcPr marL="9525" marR="9525" marT="9525" marB="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noFill/>
                      <a:prstDash val="solid"/>
                    </a:lnB>
                    <a:no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9525" marR="9525" marT="9525" marB="0" anchor="ct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noFill/>
                  </a:tcPr>
                </a:tc>
                <a:extLst>
                  <a:ext uri="{0D108BD9-81ED-4DB2-BD59-A6C34878D82A}">
                    <a16:rowId xmlns:a16="http://schemas.microsoft.com/office/drawing/2014/main" val="3642554427"/>
                  </a:ext>
                </a:extLst>
              </a:tr>
              <a:tr h="770126">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Lacking any P2</a:t>
                      </a:r>
                    </a:p>
                  </a:txBody>
                  <a:tcPr marL="9525" marR="9525" marT="9525" marB="0" anchor="ctr">
                    <a:lnL w="12700" cap="flat" cmpd="sng" algn="ctr">
                      <a:noFill/>
                      <a:prstDash val="solid"/>
                      <a:round/>
                      <a:headEnd type="none" w="med" len="med"/>
                      <a:tailEnd type="none" w="med" len="med"/>
                    </a:lnL>
                    <a:lnR w="12700" cmpd="sng">
                      <a:noFill/>
                      <a:prstDash val="solid"/>
                    </a:lnR>
                    <a:lnT w="9525"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43 (48)</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 (45)</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0.62</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19 (20)</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 (19)</a:t>
                      </a:r>
                    </a:p>
                  </a:txBody>
                  <a:tcPr marL="9525" marR="9525" marT="9525"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lnL w="12700" cmpd="sng">
                      <a:noFill/>
                      <a:prstDash val="solid"/>
                    </a:lnL>
                    <a:lnR w="12700" cap="flat" cmpd="sng" algn="ctr">
                      <a:noFill/>
                      <a:prstDash val="solid"/>
                      <a:round/>
                      <a:headEnd type="none" w="med" len="med"/>
                      <a:tailEnd type="none" w="med" len="me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75390089"/>
                  </a:ext>
                </a:extLst>
              </a:tr>
            </a:tbl>
          </a:graphicData>
        </a:graphic>
      </p:graphicFrame>
    </p:spTree>
    <p:extLst>
      <p:ext uri="{BB962C8B-B14F-4D97-AF65-F5344CB8AC3E}">
        <p14:creationId xmlns:p14="http://schemas.microsoft.com/office/powerpoint/2010/main" val="2064844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32CC-6BE0-20D6-D099-2EDA4C767B2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8E1ACE-30D9-F3EB-339B-9FFD239B7C5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Bypassing is common in neurology (52%)</a:t>
            </a:r>
          </a:p>
          <a:p>
            <a:r>
              <a:rPr lang="en-US" sz="2400" dirty="0">
                <a:latin typeface="Times New Roman" panose="02020603050405020304" pitchFamily="18" charset="0"/>
                <a:cs typeface="Times New Roman" panose="02020603050405020304" pitchFamily="18" charset="0"/>
              </a:rPr>
              <a:t>Bypassing clinical positive evidence from P2 may impact the positivity rate of the P3 trials</a:t>
            </a:r>
          </a:p>
        </p:txBody>
      </p:sp>
    </p:spTree>
    <p:extLst>
      <p:ext uri="{BB962C8B-B14F-4D97-AF65-F5344CB8AC3E}">
        <p14:creationId xmlns:p14="http://schemas.microsoft.com/office/powerpoint/2010/main" val="99701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487F-29A1-3E6C-0D60-FE7B57D124CC}"/>
              </a:ext>
            </a:extLst>
          </p:cNvPr>
          <p:cNvSpPr>
            <a:spLocks noGrp="1"/>
          </p:cNvSpPr>
          <p:nvPr>
            <p:ph type="title"/>
          </p:nvPr>
        </p:nvSpPr>
        <p:spPr/>
        <p:txBody>
          <a:bodyPr/>
          <a:lstStyle/>
          <a:p>
            <a:r>
              <a:rPr lang="en-US" dirty="0"/>
              <a:t>Ethical Implications of Bypassing</a:t>
            </a:r>
          </a:p>
        </p:txBody>
      </p:sp>
      <p:sp>
        <p:nvSpPr>
          <p:cNvPr id="3" name="Content Placeholder 2">
            <a:extLst>
              <a:ext uri="{FF2B5EF4-FFF2-40B4-BE49-F238E27FC236}">
                <a16:creationId xmlns:a16="http://schemas.microsoft.com/office/drawing/2014/main" id="{2AC058BD-4906-548E-CCD8-47922F2588FE}"/>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Implications for</a:t>
            </a:r>
          </a:p>
          <a:p>
            <a:pPr lvl="1"/>
            <a:r>
              <a:rPr lang="en-US" sz="2400" dirty="0">
                <a:latin typeface="Times New Roman" panose="02020603050405020304" pitchFamily="18" charset="0"/>
                <a:cs typeface="Times New Roman" panose="02020603050405020304" pitchFamily="18" charset="0"/>
              </a:rPr>
              <a:t>Cost and Time to develop a new drug </a:t>
            </a:r>
          </a:p>
          <a:p>
            <a:pPr lvl="1"/>
            <a:r>
              <a:rPr lang="en-US" sz="2400" dirty="0">
                <a:latin typeface="Times New Roman" panose="02020603050405020304" pitchFamily="18" charset="0"/>
                <a:cs typeface="Times New Roman" panose="02020603050405020304" pitchFamily="18" charset="0"/>
              </a:rPr>
              <a:t>Number of patients involved </a:t>
            </a:r>
          </a:p>
          <a:p>
            <a:pPr lvl="1"/>
            <a:r>
              <a:rPr lang="en-US" sz="2400" dirty="0">
                <a:latin typeface="Times New Roman" panose="02020603050405020304" pitchFamily="18" charset="0"/>
                <a:cs typeface="Times New Roman" panose="02020603050405020304" pitchFamily="18" charset="0"/>
              </a:rPr>
              <a:t>Risk and benefit for participating patients </a:t>
            </a:r>
            <a:endParaRPr lang="en-US" sz="2600" dirty="0">
              <a:latin typeface="Times New Roman" panose="02020603050405020304" pitchFamily="18" charset="0"/>
              <a:cs typeface="Times New Roman" panose="02020603050405020304" pitchFamily="18" charset="0"/>
            </a:endParaRPr>
          </a:p>
          <a:p>
            <a:pPr marL="457200" lvl="1" indent="0">
              <a:buNone/>
            </a:pPr>
            <a:endParaRPr lang="en-US" dirty="0"/>
          </a:p>
        </p:txBody>
      </p:sp>
    </p:spTree>
    <p:extLst>
      <p:ext uri="{BB962C8B-B14F-4D97-AF65-F5344CB8AC3E}">
        <p14:creationId xmlns:p14="http://schemas.microsoft.com/office/powerpoint/2010/main" val="36810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89B7F34B-B720-4924-989C-4C86F1673F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1E5A59BB-AC66-4BF0-84DF-A0EAAFA75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46BFC61F-766A-4716-A02F-513C4B41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70107916-D5E9-45F4-B0C9-8AC42FAAE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B6F95F04-B8CE-4796-86C5-B82C5956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85133A8C-A2DC-41D0-8631-6C46A24A09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9F59A2DE-FCD0-42A5-98E2-C4A80D9B6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C12A4EA8-DAC7-4AF6-9FD6-9879C9B75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5BBACEE-1F79-49C4-A811-8A969A6FC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859EBD8D-506A-4653-B301-750C47F4A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5B0E230E-70E3-4816-B34C-60081C198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3B83E67D-EC2D-4F62-B68C-E7E941F2F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CD656D94-EA3C-4DE5-8ACE-F017877DC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DDF2336D-545C-4580-A987-E34CB8D030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5A72122C-5459-4226-A789-400922409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26CD720A-34B1-4FB2-B122-4864FF2AE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EE0D36AA-4D88-4918-B42F-4F65F96FC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A2BE0E7D-C7E7-4D36-81EF-3609D2F28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83737097-3995-4011-B02C-1D81B79A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926F05A5-8383-494D-B689-1FB4561CE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Rectangle 45">
              <a:extLst>
                <a:ext uri="{FF2B5EF4-FFF2-40B4-BE49-F238E27FC236}">
                  <a16:creationId xmlns:a16="http://schemas.microsoft.com/office/drawing/2014/main" id="{5DAE4DD2-048E-4DF4-89CD-D15DF5CF2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3C80A42D-5C95-4626-956B-6DFFE93791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Title 51">
            <a:extLst>
              <a:ext uri="{FF2B5EF4-FFF2-40B4-BE49-F238E27FC236}">
                <a16:creationId xmlns:a16="http://schemas.microsoft.com/office/drawing/2014/main" id="{5E73302B-D610-07BC-0944-E3DDA56AB7C4}"/>
              </a:ext>
            </a:extLst>
          </p:cNvPr>
          <p:cNvSpPr>
            <a:spLocks noGrp="1"/>
          </p:cNvSpPr>
          <p:nvPr>
            <p:ph type="title"/>
          </p:nvPr>
        </p:nvSpPr>
        <p:spPr>
          <a:xfrm>
            <a:off x="1132947" y="2980169"/>
            <a:ext cx="3495986" cy="728480"/>
          </a:xfrm>
        </p:spPr>
        <p:txBody>
          <a:bodyPr/>
          <a:lstStyle/>
          <a:p>
            <a:r>
              <a:rPr lang="en-US" dirty="0"/>
              <a:t>Results in Cancer Drug Development</a:t>
            </a:r>
          </a:p>
        </p:txBody>
      </p:sp>
      <p:sp>
        <p:nvSpPr>
          <p:cNvPr id="53" name="TextBox 1">
            <a:extLst>
              <a:ext uri="{FF2B5EF4-FFF2-40B4-BE49-F238E27FC236}">
                <a16:creationId xmlns:a16="http://schemas.microsoft.com/office/drawing/2014/main" id="{A8990400-A78B-3C6D-CB33-B6904B5C159E}"/>
              </a:ext>
            </a:extLst>
          </p:cNvPr>
          <p:cNvSpPr txBox="1">
            <a:spLocks noChangeArrowheads="1"/>
          </p:cNvSpPr>
          <p:nvPr/>
        </p:nvSpPr>
        <p:spPr bwMode="auto">
          <a:xfrm>
            <a:off x="6890236" y="841312"/>
            <a:ext cx="4679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All solid tumor phase 3, 2013-2018</a:t>
            </a:r>
          </a:p>
        </p:txBody>
      </p:sp>
      <p:cxnSp>
        <p:nvCxnSpPr>
          <p:cNvPr id="54" name="Straight Arrow Connector 3">
            <a:extLst>
              <a:ext uri="{FF2B5EF4-FFF2-40B4-BE49-F238E27FC236}">
                <a16:creationId xmlns:a16="http://schemas.microsoft.com/office/drawing/2014/main" id="{7898145A-9BA1-8733-29B1-C53CE30320DA}"/>
              </a:ext>
            </a:extLst>
          </p:cNvPr>
          <p:cNvCxnSpPr>
            <a:cxnSpLocks noChangeShapeType="1"/>
          </p:cNvCxnSpPr>
          <p:nvPr/>
        </p:nvCxnSpPr>
        <p:spPr bwMode="auto">
          <a:xfrm>
            <a:off x="9291996" y="1335959"/>
            <a:ext cx="0" cy="457200"/>
          </a:xfrm>
          <a:prstGeom prst="straightConnector1">
            <a:avLst/>
          </a:prstGeom>
          <a:noFill/>
          <a:ln w="50800" algn="ctr">
            <a:solidFill>
              <a:schemeClr val="tx1"/>
            </a:solidFill>
            <a:round/>
            <a:headEnd/>
            <a:tailEnd type="triangle" w="med" len="med"/>
          </a:ln>
        </p:spPr>
      </p:cxnSp>
      <p:sp>
        <p:nvSpPr>
          <p:cNvPr id="55" name="TextBox 1">
            <a:extLst>
              <a:ext uri="{FF2B5EF4-FFF2-40B4-BE49-F238E27FC236}">
                <a16:creationId xmlns:a16="http://schemas.microsoft.com/office/drawing/2014/main" id="{2BCAE9A1-F1A9-67A0-866D-103F7082CA42}"/>
              </a:ext>
            </a:extLst>
          </p:cNvPr>
          <p:cNvSpPr txBox="1">
            <a:spLocks noChangeArrowheads="1"/>
          </p:cNvSpPr>
          <p:nvPr/>
        </p:nvSpPr>
        <p:spPr bwMode="auto">
          <a:xfrm>
            <a:off x="6912638" y="2305004"/>
            <a:ext cx="2420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Prevalence of bypass</a:t>
            </a:r>
          </a:p>
        </p:txBody>
      </p:sp>
      <p:sp>
        <p:nvSpPr>
          <p:cNvPr id="56" name="TextBox 1">
            <a:extLst>
              <a:ext uri="{FF2B5EF4-FFF2-40B4-BE49-F238E27FC236}">
                <a16:creationId xmlns:a16="http://schemas.microsoft.com/office/drawing/2014/main" id="{48711DE6-E1ED-72E2-A145-4E4F5D5CC69E}"/>
              </a:ext>
            </a:extLst>
          </p:cNvPr>
          <p:cNvSpPr txBox="1">
            <a:spLocks noChangeArrowheads="1"/>
          </p:cNvSpPr>
          <p:nvPr/>
        </p:nvSpPr>
        <p:spPr bwMode="auto">
          <a:xfrm>
            <a:off x="6181618" y="1776683"/>
            <a:ext cx="6191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Search for supporting phase 2 trials</a:t>
            </a:r>
          </a:p>
        </p:txBody>
      </p:sp>
      <p:sp>
        <p:nvSpPr>
          <p:cNvPr id="57" name="TextBox 1">
            <a:extLst>
              <a:ext uri="{FF2B5EF4-FFF2-40B4-BE49-F238E27FC236}">
                <a16:creationId xmlns:a16="http://schemas.microsoft.com/office/drawing/2014/main" id="{190B10BD-C32F-68FF-66B2-59AE7334FD9D}"/>
              </a:ext>
            </a:extLst>
          </p:cNvPr>
          <p:cNvSpPr txBox="1">
            <a:spLocks noChangeArrowheads="1"/>
          </p:cNvSpPr>
          <p:nvPr/>
        </p:nvSpPr>
        <p:spPr bwMode="auto">
          <a:xfrm>
            <a:off x="5867013" y="4475414"/>
            <a:ext cx="2485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dirty="0">
                <a:latin typeface="Times New Roman" panose="02020603050405020304" pitchFamily="18" charset="0"/>
                <a:cs typeface="Times New Roman" panose="02020603050405020304" pitchFamily="18" charset="0"/>
              </a:rPr>
              <a:t>Did not bypass</a:t>
            </a:r>
          </a:p>
        </p:txBody>
      </p:sp>
      <p:sp>
        <p:nvSpPr>
          <p:cNvPr id="58" name="TextBox 2">
            <a:extLst>
              <a:ext uri="{FF2B5EF4-FFF2-40B4-BE49-F238E27FC236}">
                <a16:creationId xmlns:a16="http://schemas.microsoft.com/office/drawing/2014/main" id="{BA798C18-DFB0-73B0-B4E3-9BBC5B337DCD}"/>
              </a:ext>
            </a:extLst>
          </p:cNvPr>
          <p:cNvSpPr txBox="1">
            <a:spLocks noChangeArrowheads="1"/>
          </p:cNvSpPr>
          <p:nvPr/>
        </p:nvSpPr>
        <p:spPr bwMode="auto">
          <a:xfrm>
            <a:off x="6355536" y="4917186"/>
            <a:ext cx="1606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b="1" dirty="0">
                <a:latin typeface="Times New Roman" panose="02020603050405020304" pitchFamily="18" charset="0"/>
                <a:cs typeface="Times New Roman" panose="02020603050405020304" pitchFamily="18" charset="0"/>
              </a:rPr>
              <a:t>Bypassed</a:t>
            </a:r>
          </a:p>
        </p:txBody>
      </p:sp>
      <p:sp>
        <p:nvSpPr>
          <p:cNvPr id="59" name="TextBox 3">
            <a:extLst>
              <a:ext uri="{FF2B5EF4-FFF2-40B4-BE49-F238E27FC236}">
                <a16:creationId xmlns:a16="http://schemas.microsoft.com/office/drawing/2014/main" id="{DD32D700-89D5-8E27-3979-A9FA489E797A}"/>
              </a:ext>
            </a:extLst>
          </p:cNvPr>
          <p:cNvSpPr txBox="1">
            <a:spLocks noChangeArrowheads="1"/>
          </p:cNvSpPr>
          <p:nvPr/>
        </p:nvSpPr>
        <p:spPr bwMode="auto">
          <a:xfrm>
            <a:off x="7832909" y="4496245"/>
            <a:ext cx="671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dirty="0">
                <a:latin typeface="Times New Roman" panose="02020603050405020304" pitchFamily="18" charset="0"/>
                <a:cs typeface="Times New Roman" panose="02020603050405020304" pitchFamily="18" charset="0"/>
              </a:rPr>
              <a:t>53%</a:t>
            </a:r>
          </a:p>
        </p:txBody>
      </p:sp>
      <p:sp>
        <p:nvSpPr>
          <p:cNvPr id="60" name="TextBox 6">
            <a:extLst>
              <a:ext uri="{FF2B5EF4-FFF2-40B4-BE49-F238E27FC236}">
                <a16:creationId xmlns:a16="http://schemas.microsoft.com/office/drawing/2014/main" id="{B38DDB21-0ACE-0EF3-5697-7EF45BE86C5E}"/>
              </a:ext>
            </a:extLst>
          </p:cNvPr>
          <p:cNvSpPr txBox="1">
            <a:spLocks noChangeArrowheads="1"/>
          </p:cNvSpPr>
          <p:nvPr/>
        </p:nvSpPr>
        <p:spPr bwMode="auto">
          <a:xfrm>
            <a:off x="7856845" y="4907920"/>
            <a:ext cx="697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dirty="0">
                <a:highlight>
                  <a:srgbClr val="FFFF00"/>
                </a:highlight>
                <a:latin typeface="Times New Roman" panose="02020603050405020304" pitchFamily="18" charset="0"/>
                <a:cs typeface="Times New Roman" panose="02020603050405020304" pitchFamily="18" charset="0"/>
              </a:rPr>
              <a:t>47%</a:t>
            </a:r>
          </a:p>
        </p:txBody>
      </p:sp>
      <p:cxnSp>
        <p:nvCxnSpPr>
          <p:cNvPr id="61" name="Straight Arrow Connector 5">
            <a:extLst>
              <a:ext uri="{FF2B5EF4-FFF2-40B4-BE49-F238E27FC236}">
                <a16:creationId xmlns:a16="http://schemas.microsoft.com/office/drawing/2014/main" id="{B353EE9C-4238-1DA2-F1AA-89BD9ADC1F61}"/>
              </a:ext>
            </a:extLst>
          </p:cNvPr>
          <p:cNvCxnSpPr>
            <a:cxnSpLocks noChangeShapeType="1"/>
          </p:cNvCxnSpPr>
          <p:nvPr/>
        </p:nvCxnSpPr>
        <p:spPr bwMode="auto">
          <a:xfrm>
            <a:off x="8134759" y="2984536"/>
            <a:ext cx="0" cy="894538"/>
          </a:xfrm>
          <a:prstGeom prst="straightConnector1">
            <a:avLst/>
          </a:prstGeom>
          <a:noFill/>
          <a:ln w="50800" algn="ctr">
            <a:solidFill>
              <a:schemeClr val="tx1"/>
            </a:solidFill>
            <a:round/>
            <a:headEnd/>
            <a:tailEnd type="triangle" w="med" len="med"/>
          </a:ln>
        </p:spPr>
      </p:cxnSp>
      <p:sp>
        <p:nvSpPr>
          <p:cNvPr id="62" name="TextBox 61">
            <a:extLst>
              <a:ext uri="{FF2B5EF4-FFF2-40B4-BE49-F238E27FC236}">
                <a16:creationId xmlns:a16="http://schemas.microsoft.com/office/drawing/2014/main" id="{00D98E18-1010-D541-A8FD-03A87401F128}"/>
              </a:ext>
            </a:extLst>
          </p:cNvPr>
          <p:cNvSpPr txBox="1"/>
          <p:nvPr/>
        </p:nvSpPr>
        <p:spPr>
          <a:xfrm>
            <a:off x="6912638" y="3879074"/>
            <a:ext cx="2511867"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Percent of Trials in Our Sample</a:t>
            </a:r>
          </a:p>
        </p:txBody>
      </p:sp>
      <p:sp>
        <p:nvSpPr>
          <p:cNvPr id="63" name="TextBox 1">
            <a:extLst>
              <a:ext uri="{FF2B5EF4-FFF2-40B4-BE49-F238E27FC236}">
                <a16:creationId xmlns:a16="http://schemas.microsoft.com/office/drawing/2014/main" id="{B25C8797-C87C-8FD2-9867-ADCE66A6B2CA}"/>
              </a:ext>
            </a:extLst>
          </p:cNvPr>
          <p:cNvSpPr txBox="1">
            <a:spLocks noChangeArrowheads="1"/>
          </p:cNvSpPr>
          <p:nvPr/>
        </p:nvSpPr>
        <p:spPr bwMode="auto">
          <a:xfrm>
            <a:off x="9291996" y="2311944"/>
            <a:ext cx="2420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2000" dirty="0">
                <a:latin typeface="Times New Roman" panose="02020603050405020304" pitchFamily="18" charset="0"/>
                <a:cs typeface="Times New Roman" panose="02020603050405020304" pitchFamily="18" charset="0"/>
              </a:rPr>
              <a:t>Risk/Benefit</a:t>
            </a:r>
          </a:p>
        </p:txBody>
      </p:sp>
      <p:cxnSp>
        <p:nvCxnSpPr>
          <p:cNvPr id="64" name="Straight Arrow Connector 5">
            <a:extLst>
              <a:ext uri="{FF2B5EF4-FFF2-40B4-BE49-F238E27FC236}">
                <a16:creationId xmlns:a16="http://schemas.microsoft.com/office/drawing/2014/main" id="{AC5ECB61-19DF-53A3-EA88-E4876C32D71E}"/>
              </a:ext>
            </a:extLst>
          </p:cNvPr>
          <p:cNvCxnSpPr>
            <a:cxnSpLocks noChangeShapeType="1"/>
          </p:cNvCxnSpPr>
          <p:nvPr/>
        </p:nvCxnSpPr>
        <p:spPr bwMode="auto">
          <a:xfrm>
            <a:off x="10514117" y="2991476"/>
            <a:ext cx="0" cy="894538"/>
          </a:xfrm>
          <a:prstGeom prst="straightConnector1">
            <a:avLst/>
          </a:prstGeom>
          <a:noFill/>
          <a:ln w="50800" algn="ctr">
            <a:solidFill>
              <a:schemeClr val="tx1"/>
            </a:solidFill>
            <a:round/>
            <a:headEnd/>
            <a:tailEnd type="triangle" w="med" len="med"/>
          </a:ln>
        </p:spPr>
      </p:cxnSp>
      <p:sp>
        <p:nvSpPr>
          <p:cNvPr id="65" name="TextBox 64">
            <a:extLst>
              <a:ext uri="{FF2B5EF4-FFF2-40B4-BE49-F238E27FC236}">
                <a16:creationId xmlns:a16="http://schemas.microsoft.com/office/drawing/2014/main" id="{BEDFDB1D-ED23-928E-2825-69C2663D4506}"/>
              </a:ext>
            </a:extLst>
          </p:cNvPr>
          <p:cNvSpPr txBox="1"/>
          <p:nvPr/>
        </p:nvSpPr>
        <p:spPr>
          <a:xfrm>
            <a:off x="9302370" y="4114995"/>
            <a:ext cx="2511867"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Worse survival outcomes for patients in P3 trials that bypassed.</a:t>
            </a:r>
          </a:p>
        </p:txBody>
      </p:sp>
      <p:sp>
        <p:nvSpPr>
          <p:cNvPr id="66" name="TextBox 65">
            <a:extLst>
              <a:ext uri="{FF2B5EF4-FFF2-40B4-BE49-F238E27FC236}">
                <a16:creationId xmlns:a16="http://schemas.microsoft.com/office/drawing/2014/main" id="{E773D67A-0794-7B70-19AA-E98435396A51}"/>
              </a:ext>
            </a:extLst>
          </p:cNvPr>
          <p:cNvSpPr txBox="1"/>
          <p:nvPr/>
        </p:nvSpPr>
        <p:spPr>
          <a:xfrm>
            <a:off x="7386697" y="6221201"/>
            <a:ext cx="4895737" cy="707886"/>
          </a:xfrm>
          <a:prstGeom prst="rect">
            <a:avLst/>
          </a:prstGeom>
          <a:noFill/>
        </p:spPr>
        <p:txBody>
          <a:bodyPr wrap="square" rtlCol="0">
            <a:spAutoFit/>
          </a:bodyPr>
          <a:lstStyle/>
          <a:p>
            <a:pPr marL="0" marR="0">
              <a:spcBef>
                <a:spcPts val="0"/>
              </a:spcBef>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Moyer, H</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Bittlinger</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M., Nelson, A., Fernandez, L., Sheng, J., Wang, Y., Del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Paggio</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J., </a:t>
            </a:r>
          </a:p>
          <a:p>
            <a:pPr marL="0" marR="0">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and Kimmelman, J., 2023.</a:t>
            </a:r>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Bypassing phase 2 in cancer drug development erodes the risk/benefit balance in phase 3 trials. </a:t>
            </a:r>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The Journal of Clinical Epidemiology</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in press.</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8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664579-54EE-4B00-ABDE-CC6C32B7A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4" name="Group 33">
            <a:extLst>
              <a:ext uri="{FF2B5EF4-FFF2-40B4-BE49-F238E27FC236}">
                <a16:creationId xmlns:a16="http://schemas.microsoft.com/office/drawing/2014/main" id="{5F13CCAF-CCDB-4C6F-A5F5-304F5E1ED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35" name="Oval 34">
              <a:extLst>
                <a:ext uri="{FF2B5EF4-FFF2-40B4-BE49-F238E27FC236}">
                  <a16:creationId xmlns:a16="http://schemas.microsoft.com/office/drawing/2014/main" id="{D6F9588B-174D-40E8-987D-A76329EF5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17A11849-8571-49CD-8068-4EEF37C96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1BA21100-B2B8-4886-A184-7E9D86BFF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2A074922-EB80-4E66-BFB1-8CA407C8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9" name="Freeform 5">
              <a:extLst>
                <a:ext uri="{FF2B5EF4-FFF2-40B4-BE49-F238E27FC236}">
                  <a16:creationId xmlns:a16="http://schemas.microsoft.com/office/drawing/2014/main" id="{B0C0619E-6856-4E70-A71A-29C280E8E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0" name="Freeform 5">
              <a:extLst>
                <a:ext uri="{FF2B5EF4-FFF2-40B4-BE49-F238E27FC236}">
                  <a16:creationId xmlns:a16="http://schemas.microsoft.com/office/drawing/2014/main" id="{D2FD629B-0E42-425D-B92B-7C52D9DE6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AD802E7-2F7D-8F85-B004-7955A2E930F1}"/>
              </a:ext>
            </a:extLst>
          </p:cNvPr>
          <p:cNvSpPr>
            <a:spLocks noGrp="1"/>
          </p:cNvSpPr>
          <p:nvPr>
            <p:ph type="title"/>
          </p:nvPr>
        </p:nvSpPr>
        <p:spPr>
          <a:xfrm>
            <a:off x="1282313" y="3056468"/>
            <a:ext cx="3346620" cy="1020232"/>
          </a:xfrm>
        </p:spPr>
        <p:txBody>
          <a:bodyPr vert="horz" lIns="91440" tIns="45720" rIns="91440" bIns="45720" rtlCol="0" anchor="ctr">
            <a:noAutofit/>
          </a:bodyPr>
          <a:lstStyle/>
          <a:p>
            <a:pPr>
              <a:lnSpc>
                <a:spcPct val="90000"/>
              </a:lnSpc>
            </a:pPr>
            <a:r>
              <a:rPr lang="en-US" dirty="0"/>
              <a:t>Neurology drug development </a:t>
            </a:r>
          </a:p>
        </p:txBody>
      </p:sp>
      <p:sp>
        <p:nvSpPr>
          <p:cNvPr id="8" name="TextBox 7">
            <a:extLst>
              <a:ext uri="{FF2B5EF4-FFF2-40B4-BE49-F238E27FC236}">
                <a16:creationId xmlns:a16="http://schemas.microsoft.com/office/drawing/2014/main" id="{700C97F4-24C7-348C-747F-A181933CC29F}"/>
              </a:ext>
            </a:extLst>
          </p:cNvPr>
          <p:cNvSpPr txBox="1"/>
          <p:nvPr/>
        </p:nvSpPr>
        <p:spPr>
          <a:xfrm>
            <a:off x="8741038" y="6455832"/>
            <a:ext cx="3133726" cy="845081"/>
          </a:xfrm>
          <a:prstGeom prst="rect">
            <a:avLst/>
          </a:prstGeom>
        </p:spPr>
        <p:txBody>
          <a:bodyPr vert="horz" lIns="91440" tIns="45720" rIns="91440" bIns="45720" rtlCol="0">
            <a:normAutofit/>
          </a:bodyPr>
          <a:lstStyle/>
          <a:p>
            <a:pPr>
              <a:spcBef>
                <a:spcPts val="1000"/>
              </a:spcBef>
              <a:buClr>
                <a:schemeClr val="accent1"/>
              </a:buClr>
              <a:buSzPct val="80000"/>
            </a:pPr>
            <a:r>
              <a:rPr lang="en-US" sz="1000" dirty="0">
                <a:latin typeface="Times New Roman" panose="02020603050405020304" pitchFamily="18" charset="0"/>
                <a:cs typeface="Times New Roman" panose="02020603050405020304" pitchFamily="18" charset="0"/>
              </a:rPr>
              <a:t>Miller G. Is pharma running out of brainy ideas? 2010</a:t>
            </a:r>
          </a:p>
        </p:txBody>
      </p:sp>
      <p:pic>
        <p:nvPicPr>
          <p:cNvPr id="5" name="Picture 4" descr="Graphical user interface&#10;&#10;Description automatically generated with low confidence">
            <a:extLst>
              <a:ext uri="{FF2B5EF4-FFF2-40B4-BE49-F238E27FC236}">
                <a16:creationId xmlns:a16="http://schemas.microsoft.com/office/drawing/2014/main" id="{EDBA3B52-1F40-F67C-27A4-8AB5993C491F}"/>
              </a:ext>
            </a:extLst>
          </p:cNvPr>
          <p:cNvPicPr>
            <a:picLocks noChangeAspect="1"/>
          </p:cNvPicPr>
          <p:nvPr/>
        </p:nvPicPr>
        <p:blipFill>
          <a:blip r:embed="rId4"/>
          <a:stretch>
            <a:fillRect/>
          </a:stretch>
        </p:blipFill>
        <p:spPr>
          <a:xfrm>
            <a:off x="5014832" y="1272327"/>
            <a:ext cx="3029200" cy="4454706"/>
          </a:xfrm>
          <a:prstGeom prst="rect">
            <a:avLst/>
          </a:prstGeom>
        </p:spPr>
      </p:pic>
      <p:pic>
        <p:nvPicPr>
          <p:cNvPr id="7" name="Picture 6" descr="Chart&#10;&#10;Description automatically generated">
            <a:extLst>
              <a:ext uri="{FF2B5EF4-FFF2-40B4-BE49-F238E27FC236}">
                <a16:creationId xmlns:a16="http://schemas.microsoft.com/office/drawing/2014/main" id="{8BF01033-0ACC-84F9-F059-25E330146F91}"/>
              </a:ext>
            </a:extLst>
          </p:cNvPr>
          <p:cNvPicPr>
            <a:picLocks noChangeAspect="1"/>
          </p:cNvPicPr>
          <p:nvPr/>
        </p:nvPicPr>
        <p:blipFill>
          <a:blip r:embed="rId5"/>
          <a:stretch>
            <a:fillRect/>
          </a:stretch>
        </p:blipFill>
        <p:spPr>
          <a:xfrm>
            <a:off x="8087875" y="2216232"/>
            <a:ext cx="4003302" cy="2452021"/>
          </a:xfrm>
          <a:prstGeom prst="rect">
            <a:avLst/>
          </a:prstGeom>
        </p:spPr>
      </p:pic>
      <p:sp>
        <p:nvSpPr>
          <p:cNvPr id="42" name="Rectangle 41">
            <a:extLst>
              <a:ext uri="{FF2B5EF4-FFF2-40B4-BE49-F238E27FC236}">
                <a16:creationId xmlns:a16="http://schemas.microsoft.com/office/drawing/2014/main" id="{5A563CBD-2D3A-4DB7-964B-217BD919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062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E39A-97F0-C78E-A7F2-0AFFA01BE27E}"/>
              </a:ext>
            </a:extLst>
          </p:cNvPr>
          <p:cNvSpPr>
            <a:spLocks noGrp="1"/>
          </p:cNvSpPr>
          <p:nvPr>
            <p:ph type="title"/>
          </p:nvPr>
        </p:nvSpPr>
        <p:spPr/>
        <p:txBody>
          <a:bodyPr/>
          <a:lstStyle/>
          <a:p>
            <a:r>
              <a:rPr lang="en-US" dirty="0"/>
              <a:t>Role of a P2 trial in neurology</a:t>
            </a:r>
          </a:p>
        </p:txBody>
      </p:sp>
      <p:sp>
        <p:nvSpPr>
          <p:cNvPr id="3" name="Content Placeholder 2">
            <a:extLst>
              <a:ext uri="{FF2B5EF4-FFF2-40B4-BE49-F238E27FC236}">
                <a16:creationId xmlns:a16="http://schemas.microsoft.com/office/drawing/2014/main" id="{CADF5D62-D2BE-A4BE-072E-D70A07A52DB4}"/>
              </a:ext>
            </a:extLst>
          </p:cNvPr>
          <p:cNvSpPr>
            <a:spLocks noGrp="1"/>
          </p:cNvSpPr>
          <p:nvPr>
            <p:ph idx="1"/>
          </p:nvPr>
        </p:nvSpPr>
        <p:spPr/>
        <p:txBody>
          <a:bodyPr/>
          <a:lstStyle/>
          <a:p>
            <a:pPr>
              <a:lnSpc>
                <a:spcPct val="200000"/>
              </a:lnSpc>
            </a:pPr>
            <a:r>
              <a:rPr lang="en-US" sz="2400" dirty="0">
                <a:latin typeface="Times New Roman" panose="02020603050405020304" pitchFamily="18" charset="0"/>
                <a:cs typeface="Times New Roman" panose="02020603050405020304" pitchFamily="18" charset="0"/>
              </a:rPr>
              <a:t>Optimize the dose/schedule </a:t>
            </a:r>
          </a:p>
          <a:p>
            <a:pPr>
              <a:lnSpc>
                <a:spcPct val="200000"/>
              </a:lnSpc>
            </a:pPr>
            <a:r>
              <a:rPr lang="en-US" sz="2400" dirty="0">
                <a:latin typeface="Times New Roman" panose="02020603050405020304" pitchFamily="18" charset="0"/>
                <a:cs typeface="Times New Roman" panose="02020603050405020304" pitchFamily="18" charset="0"/>
              </a:rPr>
              <a:t>Define the population of interest </a:t>
            </a:r>
          </a:p>
          <a:p>
            <a:pPr>
              <a:lnSpc>
                <a:spcPct val="200000"/>
              </a:lnSpc>
            </a:pPr>
            <a:r>
              <a:rPr lang="en-US" sz="2400" dirty="0">
                <a:latin typeface="Times New Roman" panose="02020603050405020304" pitchFamily="18" charset="0"/>
                <a:cs typeface="Times New Roman" panose="02020603050405020304" pitchFamily="18" charset="0"/>
              </a:rPr>
              <a:t>Investigate preliminary efficacy </a:t>
            </a:r>
          </a:p>
          <a:p>
            <a:pPr marL="0" indent="0">
              <a:lnSpc>
                <a:spcPct val="20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cxnSp>
        <p:nvCxnSpPr>
          <p:cNvPr id="13" name="Straight Connector 12">
            <a:extLst>
              <a:ext uri="{FF2B5EF4-FFF2-40B4-BE49-F238E27FC236}">
                <a16:creationId xmlns:a16="http://schemas.microsoft.com/office/drawing/2014/main" id="{DB44840C-E5EC-DADF-6281-DFAAD00CAFE4}"/>
              </a:ext>
            </a:extLst>
          </p:cNvPr>
          <p:cNvCxnSpPr>
            <a:cxnSpLocks/>
          </p:cNvCxnSpPr>
          <p:nvPr/>
        </p:nvCxnSpPr>
        <p:spPr>
          <a:xfrm>
            <a:off x="5690936" y="4989095"/>
            <a:ext cx="1359569" cy="92098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313F37-3CF2-3F56-184C-9F36B68F4689}"/>
              </a:ext>
            </a:extLst>
          </p:cNvPr>
          <p:cNvCxnSpPr>
            <a:cxnSpLocks/>
          </p:cNvCxnSpPr>
          <p:nvPr/>
        </p:nvCxnSpPr>
        <p:spPr>
          <a:xfrm flipV="1">
            <a:off x="5690935" y="3851157"/>
            <a:ext cx="1359569" cy="920985"/>
          </a:xfrm>
          <a:prstGeom prst="line">
            <a:avLst/>
          </a:prstGeom>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CEEE1F0-37DC-202B-C606-EA42F6FF505E}"/>
              </a:ext>
            </a:extLst>
          </p:cNvPr>
          <p:cNvSpPr txBox="1"/>
          <p:nvPr/>
        </p:nvSpPr>
        <p:spPr>
          <a:xfrm>
            <a:off x="7050504" y="4033478"/>
            <a:ext cx="3344778"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Clinical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Surrogate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Proof of Concept</a:t>
            </a:r>
          </a:p>
        </p:txBody>
      </p:sp>
    </p:spTree>
    <p:extLst>
      <p:ext uri="{BB962C8B-B14F-4D97-AF65-F5344CB8AC3E}">
        <p14:creationId xmlns:p14="http://schemas.microsoft.com/office/powerpoint/2010/main" val="140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1B26-DD8F-A3F1-2819-E56E368EDD10}"/>
              </a:ext>
            </a:extLst>
          </p:cNvPr>
          <p:cNvSpPr>
            <a:spLocks noGrp="1"/>
          </p:cNvSpPr>
          <p:nvPr>
            <p:ph type="title"/>
          </p:nvPr>
        </p:nvSpPr>
        <p:spPr/>
        <p:txBody>
          <a:bodyPr/>
          <a:lstStyle/>
          <a:p>
            <a:r>
              <a:rPr lang="en-US" dirty="0"/>
              <a:t>Primary Purpose</a:t>
            </a:r>
          </a:p>
        </p:txBody>
      </p:sp>
      <p:sp>
        <p:nvSpPr>
          <p:cNvPr id="4" name="Content Placeholder 3">
            <a:extLst>
              <a:ext uri="{FF2B5EF4-FFF2-40B4-BE49-F238E27FC236}">
                <a16:creationId xmlns:a16="http://schemas.microsoft.com/office/drawing/2014/main" id="{1CD7CD96-6124-550A-AD82-DAC5FC02212B}"/>
              </a:ext>
            </a:extLst>
          </p:cNvPr>
          <p:cNvSpPr>
            <a:spLocks noGrp="1"/>
          </p:cNvSpPr>
          <p:nvPr>
            <p:ph idx="1"/>
          </p:nvPr>
        </p:nvSpPr>
        <p:spPr>
          <a:xfrm>
            <a:off x="960609" y="2459121"/>
            <a:ext cx="11118574" cy="42545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Estimate the proportion of phase 3 trials in neurology that bypassed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positive, clinical evidence</a:t>
            </a:r>
            <a:r>
              <a:rPr lang="en-US" sz="2400" dirty="0">
                <a:solidFill>
                  <a:schemeClr val="tx1"/>
                </a:solidFill>
                <a:latin typeface="Times New Roman" panose="02020603050405020304" pitchFamily="18" charset="0"/>
                <a:cs typeface="Times New Roman" panose="02020603050405020304" pitchFamily="18" charset="0"/>
              </a:rPr>
              <a:t> from a phase 2 trial.</a:t>
            </a:r>
          </a:p>
          <a:p>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Determine </a:t>
            </a: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the relationship between supporting phase 2 evidence and risk-benefit for patients enrolled in P3 trials.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 much information is sufficient to proceed to phase 3 without excessive risk of failure?”</a:t>
            </a:r>
            <a:endParaRPr lang="en-US" sz="24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baseline="30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100" dirty="0">
                <a:effectLst/>
                <a:latin typeface="Times New Roman" panose="02020603050405020304" pitchFamily="18" charset="0"/>
                <a:ea typeface="Times New Roman" panose="02020603050405020304" pitchFamily="18" charset="0"/>
              </a:rPr>
              <a:t>								Cummings JL. Optimizing phase II of drug development for disease-modifying compounds. </a:t>
            </a:r>
            <a:r>
              <a:rPr lang="en-US" sz="1100" i="1" dirty="0" err="1">
                <a:effectLst/>
                <a:latin typeface="Times New Roman" panose="02020603050405020304" pitchFamily="18" charset="0"/>
                <a:ea typeface="Times New Roman" panose="02020603050405020304" pitchFamily="18" charset="0"/>
              </a:rPr>
              <a:t>Alzheimers</a:t>
            </a:r>
            <a:r>
              <a:rPr lang="en-US" sz="1100" i="1" dirty="0">
                <a:effectLst/>
                <a:latin typeface="Times New Roman" panose="02020603050405020304" pitchFamily="18" charset="0"/>
                <a:ea typeface="Times New Roman" panose="02020603050405020304" pitchFamily="18" charset="0"/>
              </a:rPr>
              <a:t> Dement</a:t>
            </a:r>
            <a:r>
              <a:rPr lang="en-US" sz="1100" dirty="0">
                <a:effectLst/>
                <a:latin typeface="Times New Roman" panose="02020603050405020304" pitchFamily="18" charset="0"/>
                <a:ea typeface="Times New Roman" panose="02020603050405020304" pitchFamily="18" charset="0"/>
              </a:rPr>
              <a:t> 2008; 4: S15-20.</a:t>
            </a:r>
          </a:p>
          <a:p>
            <a:pPr marL="457200" lvl="1" indent="0">
              <a:buNone/>
            </a:pPr>
            <a:endParaRPr lang="en-US" dirty="0"/>
          </a:p>
        </p:txBody>
      </p:sp>
    </p:spTree>
    <p:extLst>
      <p:ext uri="{BB962C8B-B14F-4D97-AF65-F5344CB8AC3E}">
        <p14:creationId xmlns:p14="http://schemas.microsoft.com/office/powerpoint/2010/main" val="425313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6CA6-985A-B240-8716-BD8390D68CCB}"/>
              </a:ext>
            </a:extLst>
          </p:cNvPr>
          <p:cNvSpPr>
            <a:spLocks noGrp="1"/>
          </p:cNvSpPr>
          <p:nvPr>
            <p:ph type="title"/>
          </p:nvPr>
        </p:nvSpPr>
        <p:spPr/>
        <p:txBody>
          <a:bodyPr/>
          <a:lstStyle/>
          <a:p>
            <a:r>
              <a:rPr lang="en-US" dirty="0"/>
              <a:t>Methods</a:t>
            </a:r>
            <a:br>
              <a:rPr lang="en-US" dirty="0"/>
            </a:br>
            <a:endParaRPr lang="en-US" dirty="0"/>
          </a:p>
        </p:txBody>
      </p:sp>
      <p:sp>
        <p:nvSpPr>
          <p:cNvPr id="3" name="Text Placeholder 2">
            <a:extLst>
              <a:ext uri="{FF2B5EF4-FFF2-40B4-BE49-F238E27FC236}">
                <a16:creationId xmlns:a16="http://schemas.microsoft.com/office/drawing/2014/main" id="{8225D0A8-FC38-2446-B210-86CB47EA0F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5412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{273FDFED-C050-8142-88B4-8426803B5AB4}tf10001076</Template>
  <TotalTime>28804</TotalTime>
  <Words>7062</Words>
  <Application>Microsoft Macintosh PowerPoint</Application>
  <PresentationFormat>Widescreen</PresentationFormat>
  <Paragraphs>749</Paragraphs>
  <Slides>31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Gothic</vt:lpstr>
      <vt:lpstr>Courier New</vt:lpstr>
      <vt:lpstr>Symbol</vt:lpstr>
      <vt:lpstr>Times New Roman</vt:lpstr>
      <vt:lpstr>Wingdings</vt:lpstr>
      <vt:lpstr>Wingdings 3</vt:lpstr>
      <vt:lpstr>Ion Boardroom</vt:lpstr>
      <vt:lpstr>The Prevalence and Impact of Bypassing Phase 2 Trials in Neurology Drug Development</vt:lpstr>
      <vt:lpstr>Classic model</vt:lpstr>
      <vt:lpstr>Reality</vt:lpstr>
      <vt:lpstr>Ethical Implications of Bypassing</vt:lpstr>
      <vt:lpstr>Results in Cancer Drug Development</vt:lpstr>
      <vt:lpstr>Neurology drug development </vt:lpstr>
      <vt:lpstr>Role of a P2 trial in neurology</vt:lpstr>
      <vt:lpstr>Primary Purpose</vt:lpstr>
      <vt:lpstr>Methods </vt:lpstr>
      <vt:lpstr>Phase 3 sample</vt:lpstr>
      <vt:lpstr>Semi-automatic screening</vt:lpstr>
      <vt:lpstr>PowerPoint Presentation</vt:lpstr>
      <vt:lpstr>Phase 3 Results</vt:lpstr>
      <vt:lpstr>Phase 2 Matches</vt:lpstr>
      <vt:lpstr>P2 Matches</vt:lpstr>
      <vt:lpstr>PowerPoint Presentation</vt:lpstr>
      <vt:lpstr>Extraction </vt:lpstr>
      <vt:lpstr>Endpoints</vt:lpstr>
      <vt:lpstr>Results</vt:lpstr>
      <vt:lpstr>PowerPoint Presentation</vt:lpstr>
      <vt:lpstr>PowerPoint Presentation</vt:lpstr>
      <vt:lpstr>Results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Missed a Step Initial Pilot   </dc:title>
  <dc:creator>Hannah Marie Moyer, Ms</dc:creator>
  <cp:lastModifiedBy>Hannah Moyer</cp:lastModifiedBy>
  <cp:revision>146</cp:revision>
  <cp:lastPrinted>2023-04-25T16:24:25Z</cp:lastPrinted>
  <dcterms:created xsi:type="dcterms:W3CDTF">2021-04-15T17:09:36Z</dcterms:created>
  <dcterms:modified xsi:type="dcterms:W3CDTF">2023-04-25T19:23:06Z</dcterms:modified>
</cp:coreProperties>
</file>