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72" r:id="rId3"/>
    <p:sldId id="426" r:id="rId4"/>
    <p:sldId id="427" r:id="rId5"/>
    <p:sldId id="431" r:id="rId6"/>
    <p:sldId id="428" r:id="rId7"/>
    <p:sldId id="424" r:id="rId8"/>
    <p:sldId id="430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32" r:id="rId19"/>
    <p:sldId id="433" r:id="rId20"/>
    <p:sldId id="434" r:id="rId21"/>
    <p:sldId id="414" r:id="rId22"/>
    <p:sldId id="415" r:id="rId23"/>
    <p:sldId id="417" r:id="rId24"/>
    <p:sldId id="416" r:id="rId25"/>
    <p:sldId id="418" r:id="rId26"/>
    <p:sldId id="419" r:id="rId27"/>
    <p:sldId id="421" r:id="rId28"/>
    <p:sldId id="422" r:id="rId29"/>
    <p:sldId id="420" r:id="rId30"/>
    <p:sldId id="406" r:id="rId31"/>
    <p:sldId id="408" r:id="rId32"/>
    <p:sldId id="409" r:id="rId33"/>
    <p:sldId id="410" r:id="rId34"/>
    <p:sldId id="411" r:id="rId35"/>
    <p:sldId id="412" r:id="rId36"/>
    <p:sldId id="413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7" autoAdjust="0"/>
    <p:restoredTop sz="94660"/>
  </p:normalViewPr>
  <p:slideViewPr>
    <p:cSldViewPr>
      <p:cViewPr>
        <p:scale>
          <a:sx n="165" d="100"/>
          <a:sy n="165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2912"/>
            <a:ext cx="7804921" cy="1109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9963" y="1676258"/>
            <a:ext cx="3825941" cy="41300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8942" y="1676258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68942" y="3817790"/>
            <a:ext cx="3825941" cy="19885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10376E57-151A-4B35-BAF8-FA80A4B70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75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F889E3EA-058C-4233-9440-8551E2AAA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25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066800" cy="457200"/>
          </a:xfrm>
        </p:spPr>
        <p:txBody>
          <a:bodyPr/>
          <a:lstStyle>
            <a:lvl1pPr>
              <a:defRPr/>
            </a:lvl1pPr>
          </a:lstStyle>
          <a:p>
            <a:fld id="{3B94EAEC-8DF9-472C-96C0-31C36B3E4C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7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  <p:sldLayoutId id="2147483712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sushil" TargetMode="External"/><Relationship Id="rId2" Type="http://schemas.openxmlformats.org/officeDocument/2006/relationships/hyperlink" Target="mailto:sushil@cse.unr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nr.edu/~sushil/class/gas/code/index.html" TargetMode="External"/><Relationship Id="rId2" Type="http://schemas.openxmlformats.org/officeDocument/2006/relationships/hyperlink" Target="https://www.cse.unr.edu/~sushil/class/gas/code/cpl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nr.edu/~sushil/class/gas/assignments/as5/" TargetMode="External"/><Relationship Id="rId2" Type="http://schemas.openxmlformats.org/officeDocument/2006/relationships/hyperlink" Target="http://www2.denizyuret.com/pub/aitr1569/node1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Evolutionary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6962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Instructor: Sushil Louis, </a:t>
            </a:r>
            <a:r>
              <a:rPr lang="en-US" dirty="0" smtClean="0">
                <a:hlinkClick r:id="rId2"/>
              </a:rPr>
              <a:t>sushil@cse.unr.edu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http://www.cse.unr.edu/~sushil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3B44-9E64-4024-B86C-E6BD40FCC6DE}" type="slidenum">
              <a:rPr lang="en-US"/>
              <a:pPr/>
              <a:t>10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and Schema </a:t>
            </a:r>
            <a:r>
              <a:rPr lang="en-US" dirty="0"/>
              <a:t>Theorem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analyze GAs?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Individuals do not survive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Bits and pieces of individuals survive</a:t>
            </a:r>
          </a:p>
          <a:p>
            <a:pPr>
              <a:lnSpc>
                <a:spcPct val="90000"/>
              </a:lnSpc>
            </a:pPr>
            <a:r>
              <a:rPr lang="en-US"/>
              <a:t>Three questions: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do these bits and pieces signify?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describe bits and pieces?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happens to these bits and pieces over time?</a:t>
            </a:r>
          </a:p>
        </p:txBody>
      </p:sp>
    </p:spTree>
    <p:extLst>
      <p:ext uri="{BB962C8B-B14F-4D97-AF65-F5344CB8AC3E}">
        <p14:creationId xmlns:p14="http://schemas.microsoft.com/office/powerpoint/2010/main" val="10711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DEC59-CD92-4A2D-965D-7219A7CB864C}" type="slidenum">
              <a:rPr lang="en-US"/>
              <a:pPr/>
              <a:t>11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066800"/>
          </a:xfrm>
        </p:spPr>
        <p:txBody>
          <a:bodyPr/>
          <a:lstStyle/>
          <a:p>
            <a:r>
              <a:rPr lang="en-US"/>
              <a:t>What does part of a string that encodes a candidate solution signify?</a:t>
            </a:r>
          </a:p>
          <a:p>
            <a:endParaRPr 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990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2192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14478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16764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19050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133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990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12192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14478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4" name="Rectangle 18"/>
          <p:cNvSpPr>
            <a:spLocks noChangeArrowheads="1"/>
          </p:cNvSpPr>
          <p:nvPr/>
        </p:nvSpPr>
        <p:spPr bwMode="auto">
          <a:xfrm>
            <a:off x="16764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5" name="Rectangle 19"/>
          <p:cNvSpPr>
            <a:spLocks noChangeArrowheads="1"/>
          </p:cNvSpPr>
          <p:nvPr/>
        </p:nvSpPr>
        <p:spPr bwMode="auto">
          <a:xfrm>
            <a:off x="19050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133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2590800" y="2971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point in the search space</a:t>
            </a: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area of the search space</a:t>
            </a:r>
          </a:p>
        </p:txBody>
      </p:sp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1066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0" name="Rectangle 24"/>
          <p:cNvSpPr>
            <a:spLocks noChangeArrowheads="1"/>
          </p:cNvSpPr>
          <p:nvPr/>
        </p:nvSpPr>
        <p:spPr bwMode="auto">
          <a:xfrm>
            <a:off x="12954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1" name="Rectangle 25"/>
          <p:cNvSpPr>
            <a:spLocks noChangeArrowheads="1"/>
          </p:cNvSpPr>
          <p:nvPr/>
        </p:nvSpPr>
        <p:spPr bwMode="auto">
          <a:xfrm>
            <a:off x="15240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2" name="Rectangle 26"/>
          <p:cNvSpPr>
            <a:spLocks noChangeArrowheads="1"/>
          </p:cNvSpPr>
          <p:nvPr/>
        </p:nvSpPr>
        <p:spPr bwMode="auto">
          <a:xfrm>
            <a:off x="17526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63" name="Rectangle 27"/>
          <p:cNvSpPr>
            <a:spLocks noChangeArrowheads="1"/>
          </p:cNvSpPr>
          <p:nvPr/>
        </p:nvSpPr>
        <p:spPr bwMode="auto">
          <a:xfrm>
            <a:off x="19812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4" name="Rectangle 28"/>
          <p:cNvSpPr>
            <a:spLocks noChangeArrowheads="1"/>
          </p:cNvSpPr>
          <p:nvPr/>
        </p:nvSpPr>
        <p:spPr bwMode="auto">
          <a:xfrm>
            <a:off x="2209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2895600" y="49530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different kind of area</a:t>
            </a:r>
          </a:p>
        </p:txBody>
      </p:sp>
      <p:sp>
        <p:nvSpPr>
          <p:cNvPr id="219166" name="Rectangle 30"/>
          <p:cNvSpPr>
            <a:spLocks noChangeArrowheads="1"/>
          </p:cNvSpPr>
          <p:nvPr/>
        </p:nvSpPr>
        <p:spPr bwMode="auto">
          <a:xfrm>
            <a:off x="1981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7" name="Rectangle 31"/>
          <p:cNvSpPr>
            <a:spLocks noChangeArrowheads="1"/>
          </p:cNvSpPr>
          <p:nvPr/>
        </p:nvSpPr>
        <p:spPr bwMode="auto">
          <a:xfrm>
            <a:off x="22098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8" name="Rectangle 32"/>
          <p:cNvSpPr>
            <a:spLocks noChangeArrowheads="1"/>
          </p:cNvSpPr>
          <p:nvPr/>
        </p:nvSpPr>
        <p:spPr bwMode="auto">
          <a:xfrm>
            <a:off x="24384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9" name="Rectangle 33"/>
          <p:cNvSpPr>
            <a:spLocks noChangeArrowheads="1"/>
          </p:cNvSpPr>
          <p:nvPr/>
        </p:nvSpPr>
        <p:spPr bwMode="auto">
          <a:xfrm>
            <a:off x="26670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70" name="Rectangle 34"/>
          <p:cNvSpPr>
            <a:spLocks noChangeArrowheads="1"/>
          </p:cNvSpPr>
          <p:nvPr/>
        </p:nvSpPr>
        <p:spPr bwMode="auto">
          <a:xfrm>
            <a:off x="28956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71" name="Rectangle 35"/>
          <p:cNvSpPr>
            <a:spLocks noChangeArrowheads="1"/>
          </p:cNvSpPr>
          <p:nvPr/>
        </p:nvSpPr>
        <p:spPr bwMode="auto">
          <a:xfrm>
            <a:off x="3124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3429000" y="58674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A schema denotes a portion of the search space</a:t>
            </a:r>
          </a:p>
        </p:txBody>
      </p:sp>
      <p:sp>
        <p:nvSpPr>
          <p:cNvPr id="219173" name="Text Box 37"/>
          <p:cNvSpPr txBox="1">
            <a:spLocks noChangeArrowheads="1"/>
          </p:cNvSpPr>
          <p:nvPr/>
        </p:nvSpPr>
        <p:spPr bwMode="auto">
          <a:xfrm>
            <a:off x="609600" y="4419600"/>
            <a:ext cx="7315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Different </a:t>
            </a:r>
            <a:r>
              <a:rPr lang="en-US" sz="1600" dirty="0" smtClean="0">
                <a:solidFill>
                  <a:srgbClr val="FF0000"/>
                </a:solidFill>
              </a:rPr>
              <a:t>kinds </a:t>
            </a:r>
            <a:r>
              <a:rPr lang="en-US" sz="1600" dirty="0">
                <a:solidFill>
                  <a:srgbClr val="FF0000"/>
                </a:solidFill>
              </a:rPr>
              <a:t>of crossover lead to different kinds of areas that need to be described</a:t>
            </a:r>
          </a:p>
        </p:txBody>
      </p:sp>
    </p:spTree>
    <p:extLst>
      <p:ext uri="{BB962C8B-B14F-4D97-AF65-F5344CB8AC3E}">
        <p14:creationId xmlns:p14="http://schemas.microsoft.com/office/powerpoint/2010/main" val="70437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407-68A6-4738-AEFF-54DCE54E1099}" type="slidenum">
              <a:rPr lang="en-US"/>
              <a:pPr/>
              <a:t>12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notation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H = 01*0* denotes the set of strings:</a:t>
            </a:r>
          </a:p>
          <a:p>
            <a:pPr lvl="1"/>
            <a:r>
              <a:rPr lang="en-US"/>
              <a:t>01000</a:t>
            </a:r>
          </a:p>
          <a:p>
            <a:pPr lvl="1"/>
            <a:r>
              <a:rPr lang="en-US"/>
              <a:t>01001</a:t>
            </a:r>
          </a:p>
          <a:p>
            <a:pPr lvl="1"/>
            <a:r>
              <a:rPr lang="en-US"/>
              <a:t>01100</a:t>
            </a:r>
          </a:p>
          <a:p>
            <a:pPr lvl="1"/>
            <a:r>
              <a:rPr lang="en-US"/>
              <a:t>01101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DE3E-6389-4213-8F3D-214592ACBABD}" type="slidenum">
              <a:rPr lang="en-US"/>
              <a:pPr/>
              <a:t>13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properties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Order of a schema H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O(H)</a:t>
            </a:r>
          </a:p>
          <a:p>
            <a:pPr lvl="1">
              <a:lnSpc>
                <a:spcPct val="90000"/>
              </a:lnSpc>
            </a:pPr>
            <a:r>
              <a:rPr lang="en-US"/>
              <a:t>Number of fixed positions</a:t>
            </a:r>
          </a:p>
          <a:p>
            <a:pPr lvl="1">
              <a:lnSpc>
                <a:spcPct val="90000"/>
              </a:lnSpc>
            </a:pPr>
            <a:r>
              <a:rPr lang="en-US"/>
              <a:t>O(10**0) = 3</a:t>
            </a:r>
          </a:p>
          <a:p>
            <a:pPr>
              <a:lnSpc>
                <a:spcPct val="90000"/>
              </a:lnSpc>
            </a:pPr>
            <a:r>
              <a:rPr lang="en-US"/>
              <a:t>Defining length of a schema</a:t>
            </a:r>
          </a:p>
          <a:p>
            <a:pPr lvl="1">
              <a:lnSpc>
                <a:spcPct val="90000"/>
              </a:lnSpc>
            </a:pPr>
            <a:r>
              <a:rPr lang="en-US"/>
              <a:t>Distance between first and last fixed position</a:t>
            </a:r>
          </a:p>
          <a:p>
            <a:pPr lvl="1">
              <a:lnSpc>
                <a:spcPct val="90000"/>
              </a:lnSpc>
            </a:pPr>
            <a:r>
              <a:rPr lang="en-US"/>
              <a:t>d(10**0) = 4</a:t>
            </a:r>
          </a:p>
          <a:p>
            <a:pPr lvl="1">
              <a:lnSpc>
                <a:spcPct val="90000"/>
              </a:lnSpc>
            </a:pPr>
            <a:r>
              <a:rPr lang="en-US"/>
              <a:t>d(*1*00) = 3</a:t>
            </a:r>
          </a:p>
        </p:txBody>
      </p:sp>
    </p:spTree>
    <p:extLst>
      <p:ext uri="{BB962C8B-B14F-4D97-AF65-F5344CB8AC3E}">
        <p14:creationId xmlns:p14="http://schemas.microsoft.com/office/powerpoint/2010/main" val="339901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F92C-0AB5-42AB-8E2A-0D87BCA93694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GA do to </a:t>
            </a:r>
            <a:r>
              <a:rPr lang="en-US" dirty="0" smtClean="0"/>
              <a:t>schemas?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does selection do to schemas?</a:t>
                </a:r>
              </a:p>
              <a:p>
                <a:pPr lvl="1"/>
                <a:r>
                  <a:rPr lang="en-US" dirty="0" smtClean="0"/>
                  <a:t>If m (h, t) is the number of schemas h at time t then</a:t>
                </a:r>
              </a:p>
              <a:p>
                <a:pPr lvl="1"/>
                <a:r>
                  <a:rPr lang="en-US" dirty="0" smtClean="0"/>
                  <a:t>m(h, t+1)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m (h, t)   </a:t>
                </a:r>
                <a:r>
                  <a:rPr lang="en-US" dirty="0" smtClean="0">
                    <a:sym typeface="Wingdings" pitchFamily="2" charset="2"/>
                  </a:rPr>
                  <a:t> above average schemas increase </a:t>
                </a:r>
                <a:r>
                  <a:rPr lang="en-US" dirty="0" err="1" smtClean="0">
                    <a:sym typeface="Wingdings" pitchFamily="2" charset="2"/>
                  </a:rPr>
                  <a:t>exponentionally</a:t>
                </a:r>
                <a:r>
                  <a:rPr lang="en-US" dirty="0" smtClean="0">
                    <a:sym typeface="Wingdings" pitchFamily="2" charset="2"/>
                  </a:rPr>
                  <a:t>!</a:t>
                </a:r>
                <a:endParaRPr lang="en-US" dirty="0" smtClean="0"/>
              </a:p>
              <a:p>
                <a:r>
                  <a:rPr lang="en-US" dirty="0" smtClean="0"/>
                  <a:t>What does crossover do to schemas?</a:t>
                </a:r>
              </a:p>
              <a:p>
                <a:pPr lvl="1"/>
                <a:r>
                  <a:rPr lang="en-US" dirty="0" smtClean="0"/>
                  <a:t>Probability that schema gets disrupted</a:t>
                </a:r>
              </a:p>
              <a:p>
                <a:pPr lvl="1"/>
                <a:r>
                  <a:rPr lang="en-US" dirty="0" smtClean="0"/>
                  <a:t>Probability of disruption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lvl="2"/>
                <a:r>
                  <a:rPr lang="en-US" dirty="0" smtClean="0"/>
                  <a:t>This is a conservative probability of disruption. Consider what happens when you crossover identical strings</a:t>
                </a:r>
              </a:p>
              <a:p>
                <a:r>
                  <a:rPr lang="en-US" dirty="0" smtClean="0"/>
                  <a:t>What does mutation do to schemas?</a:t>
                </a:r>
              </a:p>
              <a:p>
                <a:pPr lvl="1"/>
                <a:r>
                  <a:rPr lang="en-US" dirty="0" smtClean="0"/>
                  <a:t>Probability that mutation does not destroy a schema</a:t>
                </a:r>
              </a:p>
              <a:p>
                <a:pPr lvl="1"/>
                <a:r>
                  <a:rPr lang="en-US" dirty="0" smtClean="0"/>
                  <a:t>Probability of conservation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= (1 -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-  </a:t>
                </a:r>
                <a:r>
                  <a:rPr lang="en-US" sz="1300" dirty="0" smtClean="0"/>
                  <a:t>(higher order terms</a:t>
                </a:r>
                <a:r>
                  <a:rPr lang="en-US" sz="1500" dirty="0" smtClean="0"/>
                  <a:t>)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222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1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Schema theorem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</p:spPr>
            <p:txBody>
              <a:bodyPr/>
              <a:lstStyle/>
              <a:p>
                <a:r>
                  <a:rPr lang="en-US" dirty="0" smtClean="0"/>
                  <a:t>Schema Theorem:</a:t>
                </a:r>
              </a:p>
              <a:p>
                <a:pPr lvl="1"/>
                <a:r>
                  <a:rPr lang="en-US" dirty="0" smtClean="0"/>
                  <a:t>M(h, t+1)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m (h, t)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… </a:t>
                </a:r>
                <a:r>
                  <a:rPr lang="en-US" sz="1400" dirty="0" smtClean="0"/>
                  <a:t>ignoring higher order terms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schema theorem leads to the </a:t>
                </a:r>
                <a:r>
                  <a:rPr lang="en-US" b="1" dirty="0"/>
                  <a:t>building block hypothesis </a:t>
                </a:r>
                <a:r>
                  <a:rPr lang="en-US" dirty="0"/>
                  <a:t>that says:</a:t>
                </a:r>
              </a:p>
              <a:p>
                <a:pPr lvl="1"/>
                <a:r>
                  <a:rPr lang="en-US" i="1" dirty="0"/>
                  <a:t>GAs work by juxtaposing, short (in defining length), low-order, above average fitness schema or building blocks into more complete solutions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46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41A23-4B54-4453-BAF1-FBE6A8ED422A}" type="slidenum">
              <a:rPr lang="en-US"/>
              <a:pPr/>
              <a:t>16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838200"/>
          </a:xfrm>
        </p:spPr>
        <p:txBody>
          <a:bodyPr/>
          <a:lstStyle/>
          <a:p>
            <a:r>
              <a:rPr lang="en-US" dirty="0" smtClean="0"/>
              <a:t>Schema processing</a:t>
            </a:r>
            <a:endParaRPr lang="en-US" dirty="0"/>
          </a:p>
        </p:txBody>
      </p:sp>
      <p:graphicFrame>
        <p:nvGraphicFramePr>
          <p:cNvPr id="218195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640239"/>
              </p:ext>
            </p:extLst>
          </p:nvPr>
        </p:nvGraphicFramePr>
        <p:xfrm>
          <a:off x="228600" y="1066800"/>
          <a:ext cx="6857999" cy="5486400"/>
        </p:xfrm>
        <a:graphic>
          <a:graphicData uri="http://schemas.openxmlformats.org/drawingml/2006/table">
            <a:tbl>
              <a:tblPr/>
              <a:tblGrid>
                <a:gridCol w="1035170"/>
                <a:gridCol w="924644"/>
                <a:gridCol w="979907"/>
                <a:gridCol w="978559"/>
                <a:gridCol w="979906"/>
                <a:gridCol w="979907"/>
                <a:gridCol w="979906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Fitness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1****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*10**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1***0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1.97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152400" y="68580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 String         </a:t>
            </a:r>
            <a:r>
              <a:rPr lang="en-US" dirty="0" smtClean="0"/>
              <a:t>decoded    </a:t>
            </a:r>
            <a:r>
              <a:rPr lang="en-US" dirty="0"/>
              <a:t>f(x^2)   </a:t>
            </a:r>
            <a:r>
              <a:rPr lang="en-US" dirty="0" smtClean="0"/>
              <a:t>    </a:t>
            </a:r>
            <a:r>
              <a:rPr lang="en-US" dirty="0"/>
              <a:t>fi/Sum(fi) </a:t>
            </a:r>
            <a:r>
              <a:rPr lang="en-US" dirty="0" smtClean="0"/>
              <a:t> </a:t>
            </a:r>
            <a:r>
              <a:rPr lang="en-US" dirty="0"/>
              <a:t>Expected  </a:t>
            </a:r>
            <a:r>
              <a:rPr lang="en-US" dirty="0" smtClean="0"/>
              <a:t> </a:t>
            </a:r>
            <a:r>
              <a:rPr lang="en-US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5236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3312-8507-408C-A1A0-E4F80EF11BD0}" type="slidenum">
              <a:rPr lang="en-US"/>
              <a:pPr/>
              <a:t>17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processing…</a:t>
            </a:r>
            <a:endParaRPr lang="en-US" dirty="0"/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853614"/>
              </p:ext>
            </p:extLst>
          </p:nvPr>
        </p:nvGraphicFramePr>
        <p:xfrm>
          <a:off x="381000" y="1600200"/>
          <a:ext cx="8077202" cy="4578350"/>
        </p:xfrm>
        <a:graphic>
          <a:graphicData uri="http://schemas.openxmlformats.org/drawingml/2006/table">
            <a:tbl>
              <a:tblPr/>
              <a:tblGrid>
                <a:gridCol w="1219200"/>
                <a:gridCol w="1089025"/>
                <a:gridCol w="1154114"/>
                <a:gridCol w="1152525"/>
                <a:gridCol w="1154112"/>
                <a:gridCol w="1154114"/>
                <a:gridCol w="1154112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0110|1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1100|0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11|000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10|011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1754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Represented by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after all ops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after all ops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1****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*10**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1***0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1.97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37" name="Text Box 77"/>
          <p:cNvSpPr txBox="1">
            <a:spLocks noChangeArrowheads="1"/>
          </p:cNvSpPr>
          <p:nvPr/>
        </p:nvSpPr>
        <p:spPr bwMode="auto">
          <a:xfrm>
            <a:off x="228600" y="11430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 String                    mate                offspring              decoded          f(x^2)</a:t>
            </a:r>
          </a:p>
        </p:txBody>
      </p:sp>
    </p:spTree>
    <p:extLst>
      <p:ext uri="{BB962C8B-B14F-4D97-AF65-F5344CB8AC3E}">
        <p14:creationId xmlns:p14="http://schemas.microsoft.com/office/powerpoint/2010/main" val="902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values:</a:t>
            </a:r>
          </a:p>
          <a:p>
            <a:pPr lvl="1"/>
            <a:r>
              <a:rPr lang="en-US" dirty="0" smtClean="0"/>
              <a:t>Populations size? As large as possible (for x^2 start with 50)</a:t>
            </a:r>
          </a:p>
          <a:p>
            <a:pPr lvl="1"/>
            <a:r>
              <a:rPr lang="en-US" dirty="0" smtClean="0"/>
              <a:t>Number of generations? Depends on selection strategy and problem (for x^2 pop of 50 try 100)</a:t>
            </a:r>
          </a:p>
          <a:p>
            <a:pPr lvl="1"/>
            <a:r>
              <a:rPr lang="en-US" dirty="0" smtClean="0"/>
              <a:t>Debug hint: Try </a:t>
            </a:r>
            <a:r>
              <a:rPr lang="en-US" dirty="0" err="1" smtClean="0"/>
              <a:t>popsize</a:t>
            </a:r>
            <a:r>
              <a:rPr lang="en-US" dirty="0" smtClean="0"/>
              <a:t> of 2 run for 1 generation</a:t>
            </a:r>
          </a:p>
          <a:p>
            <a:r>
              <a:rPr lang="en-US" dirty="0" smtClean="0"/>
              <a:t>Crossover probability (</a:t>
            </a:r>
            <a:r>
              <a:rPr lang="en-US" dirty="0" err="1" smtClean="0"/>
              <a:t>pcross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Depends on selection strategy and problem (try 0.667)</a:t>
            </a:r>
          </a:p>
          <a:p>
            <a:pPr lvl="1"/>
            <a:r>
              <a:rPr lang="en-US" dirty="0" smtClean="0"/>
              <a:t>What do you expect the GA “does” when </a:t>
            </a:r>
            <a:r>
              <a:rPr lang="en-US" dirty="0" err="1" smtClean="0"/>
              <a:t>pcross</a:t>
            </a:r>
            <a:r>
              <a:rPr lang="en-US" dirty="0" smtClean="0"/>
              <a:t> and </a:t>
            </a:r>
            <a:r>
              <a:rPr lang="en-US" dirty="0" err="1" smtClean="0"/>
              <a:t>pmut</a:t>
            </a:r>
            <a:r>
              <a:rPr lang="en-US" dirty="0" smtClean="0"/>
              <a:t> are 0?</a:t>
            </a:r>
          </a:p>
          <a:p>
            <a:r>
              <a:rPr lang="en-US" dirty="0" smtClean="0"/>
              <a:t>Mutation probability (</a:t>
            </a:r>
            <a:r>
              <a:rPr lang="en-US" dirty="0" err="1" smtClean="0"/>
              <a:t>pmut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Depends on selection strategy and problem (try 0.001)</a:t>
            </a:r>
          </a:p>
          <a:p>
            <a:pPr lvl="1"/>
            <a:r>
              <a:rPr lang="en-US" dirty="0" smtClean="0"/>
              <a:t>What do you expect to see when </a:t>
            </a:r>
            <a:r>
              <a:rPr lang="en-US" dirty="0" err="1" smtClean="0"/>
              <a:t>pmut</a:t>
            </a:r>
            <a:r>
              <a:rPr lang="en-US" dirty="0" smtClean="0"/>
              <a:t> is high (0.2) or low (0.0)?</a:t>
            </a:r>
          </a:p>
          <a:p>
            <a:r>
              <a:rPr lang="en-US" dirty="0" smtClean="0"/>
              <a:t>Problem: What do you expect on fitness function: </a:t>
            </a:r>
          </a:p>
          <a:p>
            <a:pPr lvl="1"/>
            <a:r>
              <a:rPr lang="en-US" dirty="0" smtClean="0"/>
              <a:t>F(x) = 100,  F(x) = number of ones. F(x) = x^2, F(x) = 2^x, F(x) = x!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9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[-</a:t>
            </a:r>
            <a:r>
              <a:rPr lang="en-US" dirty="0" err="1" smtClean="0"/>
              <a:t>x..y</a:t>
            </a:r>
            <a:r>
              <a:rPr lang="en-US" dirty="0" smtClean="0"/>
              <a:t>] ?</a:t>
            </a:r>
          </a:p>
          <a:p>
            <a:r>
              <a:rPr lang="en-US" dirty="0" smtClean="0"/>
              <a:t>Min, max</a:t>
            </a:r>
            <a:r>
              <a:rPr lang="en-US" smtClean="0"/>
              <a:t>, precision and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340386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pop(0)</a:t>
            </a:r>
          </a:p>
          <a:p>
            <a:r>
              <a:rPr lang="en-US"/>
              <a:t>Evaluate pop(0)</a:t>
            </a:r>
          </a:p>
          <a:p>
            <a:r>
              <a:rPr lang="en-US"/>
              <a:t>T=0</a:t>
            </a:r>
          </a:p>
          <a:p>
            <a:r>
              <a:rPr lang="en-US"/>
              <a:t>While </a:t>
            </a:r>
            <a:r>
              <a:rPr lang="en-US">
                <a:solidFill>
                  <a:schemeClr val="accent1"/>
                </a:solidFill>
              </a:rPr>
              <a:t>(T &lt; maxGen)</a:t>
            </a:r>
            <a:r>
              <a:rPr lang="en-US"/>
              <a:t> do</a:t>
            </a:r>
          </a:p>
          <a:p>
            <a:pPr lvl="1"/>
            <a:r>
              <a:rPr lang="en-US"/>
              <a:t>Select pop(T+1) from pop(T)</a:t>
            </a:r>
          </a:p>
          <a:p>
            <a:pPr lvl="1"/>
            <a:r>
              <a:rPr lang="en-US"/>
              <a:t>Recombine pop(T+1)</a:t>
            </a:r>
          </a:p>
          <a:p>
            <a:pPr lvl="1"/>
            <a:r>
              <a:rPr lang="en-US"/>
              <a:t>Evaluate pop(T+1)</a:t>
            </a:r>
          </a:p>
          <a:p>
            <a:pPr lvl="1"/>
            <a:r>
              <a:rPr lang="en-US"/>
              <a:t>T = T + 1</a:t>
            </a:r>
          </a:p>
          <a:p>
            <a:r>
              <a:rPr lang="en-US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982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parameter in </a:t>
            </a:r>
            <a:r>
              <a:rPr lang="en-US" dirty="0" err="1" smtClean="0"/>
              <a:t>chrom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+ decode(</a:t>
            </a:r>
            <a:r>
              <a:rPr lang="en-US" dirty="0" err="1" smtClean="0"/>
              <a:t>chrom</a:t>
            </a:r>
            <a:r>
              <a:rPr lang="en-US" dirty="0" smtClean="0"/>
              <a:t>[start], size) * precision</a:t>
            </a:r>
          </a:p>
          <a:p>
            <a:r>
              <a:rPr lang="en-US" dirty="0" smtClean="0"/>
              <a:t>Precision = (max – min) / 2^n</a:t>
            </a:r>
          </a:p>
          <a:p>
            <a:r>
              <a:rPr lang="en-US" dirty="0" smtClean="0"/>
              <a:t>n = Ceiling(logbase2(max – min))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5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4624E-6F52-487D-A33D-56827D0A22AF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192521" name="Picture 9" descr="de-74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2276475" cy="1343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2525" name="Picture 13" descr="de-740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990600"/>
            <a:ext cx="2286000" cy="1362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parity checker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0" y="2667000"/>
            <a:ext cx="381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Search for circuit that performs parity checking</a:t>
            </a: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5105400" y="1219200"/>
            <a:ext cx="38100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Parity: if even number of 1s in input correct output is 0, else output is 1</a:t>
            </a:r>
          </a:p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Important for computer memory and data communication chips</a:t>
            </a:r>
          </a:p>
        </p:txBody>
      </p:sp>
      <p:sp>
        <p:nvSpPr>
          <p:cNvPr id="192520" name="Text Box 8"/>
          <p:cNvSpPr txBox="1">
            <a:spLocks noChangeArrowheads="1"/>
          </p:cNvSpPr>
          <p:nvPr/>
        </p:nvSpPr>
        <p:spPr bwMode="auto">
          <a:xfrm>
            <a:off x="0" y="3657600"/>
            <a:ext cx="8610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What is the genotype? – selected, crossed over and mutated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A circuit is the phenotype – evaluated for fitness</a:t>
            </a:r>
            <a:r>
              <a:rPr lang="en-US" altLang="en-US" b="1">
                <a:solidFill>
                  <a:schemeClr val="accent2"/>
                </a:solidFill>
              </a:rPr>
              <a:t>.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Arial" charset="0"/>
              </a:rPr>
              <a:t>How do you construct a phenotype from a genotype to evaluate?</a:t>
            </a:r>
          </a:p>
        </p:txBody>
      </p:sp>
    </p:spTree>
    <p:extLst>
      <p:ext uri="{BB962C8B-B14F-4D97-AF65-F5344CB8AC3E}">
        <p14:creationId xmlns:p14="http://schemas.microsoft.com/office/powerpoint/2010/main" val="32482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7221-A231-47B3-B6F6-9958C74DEE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genotype?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096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12192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18288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2" name="Rectangle 26"/>
          <p:cNvSpPr>
            <a:spLocks noChangeArrowheads="1"/>
          </p:cNvSpPr>
          <p:nvPr/>
        </p:nvSpPr>
        <p:spPr bwMode="auto">
          <a:xfrm>
            <a:off x="2438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0480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4419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50292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86" name="Rectangle 30"/>
          <p:cNvSpPr>
            <a:spLocks noChangeArrowheads="1"/>
          </p:cNvSpPr>
          <p:nvPr/>
        </p:nvSpPr>
        <p:spPr bwMode="auto">
          <a:xfrm>
            <a:off x="56388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87" name="Rectangle 31"/>
          <p:cNvSpPr>
            <a:spLocks noChangeArrowheads="1"/>
          </p:cNvSpPr>
          <p:nvPr/>
        </p:nvSpPr>
        <p:spPr bwMode="auto">
          <a:xfrm>
            <a:off x="62484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6858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89" name="Rectangle 33"/>
          <p:cNvSpPr>
            <a:spLocks noChangeArrowheads="1"/>
          </p:cNvSpPr>
          <p:nvPr/>
        </p:nvSpPr>
        <p:spPr bwMode="auto">
          <a:xfrm>
            <a:off x="7467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762000" y="12954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A genotype is a bit string that codes for a phenotype</a:t>
            </a:r>
            <a:endParaRPr lang="en-US" altLang="en-US" sz="2400">
              <a:solidFill>
                <a:srgbClr val="336699"/>
              </a:solidFill>
              <a:latin typeface="Arial" charset="0"/>
            </a:endParaRPr>
          </a:p>
        </p:txBody>
      </p:sp>
      <p:sp>
        <p:nvSpPr>
          <p:cNvPr id="198691" name="Rectangle 35"/>
          <p:cNvSpPr>
            <a:spLocks noChangeArrowheads="1"/>
          </p:cNvSpPr>
          <p:nvPr/>
        </p:nvSpPr>
        <p:spPr bwMode="auto">
          <a:xfrm>
            <a:off x="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6096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3" name="Rectangle 37"/>
          <p:cNvSpPr>
            <a:spLocks noChangeArrowheads="1"/>
          </p:cNvSpPr>
          <p:nvPr/>
        </p:nvSpPr>
        <p:spPr bwMode="auto">
          <a:xfrm>
            <a:off x="12192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18288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5" name="Rectangle 39"/>
          <p:cNvSpPr>
            <a:spLocks noChangeArrowheads="1"/>
          </p:cNvSpPr>
          <p:nvPr/>
        </p:nvSpPr>
        <p:spPr bwMode="auto">
          <a:xfrm>
            <a:off x="2438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697" name="Line 41"/>
          <p:cNvSpPr>
            <a:spLocks noChangeShapeType="1"/>
          </p:cNvSpPr>
          <p:nvPr/>
        </p:nvSpPr>
        <p:spPr bwMode="auto">
          <a:xfrm>
            <a:off x="1219200" y="25908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8698" name="Text Box 42"/>
          <p:cNvSpPr txBox="1">
            <a:spLocks noChangeArrowheads="1"/>
          </p:cNvSpPr>
          <p:nvPr/>
        </p:nvSpPr>
        <p:spPr bwMode="auto">
          <a:xfrm>
            <a:off x="0" y="23622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Randomly chosen crossover point</a:t>
            </a:r>
          </a:p>
        </p:txBody>
      </p:sp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5486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0" name="Rectangle 44"/>
          <p:cNvSpPr>
            <a:spLocks noChangeArrowheads="1"/>
          </p:cNvSpPr>
          <p:nvPr/>
        </p:nvSpPr>
        <p:spPr bwMode="auto">
          <a:xfrm>
            <a:off x="60960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67056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2" name="Rectangle 46"/>
          <p:cNvSpPr>
            <a:spLocks noChangeArrowheads="1"/>
          </p:cNvSpPr>
          <p:nvPr/>
        </p:nvSpPr>
        <p:spPr bwMode="auto">
          <a:xfrm>
            <a:off x="73152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9248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4" name="Rectangle 48"/>
          <p:cNvSpPr>
            <a:spLocks noChangeArrowheads="1"/>
          </p:cNvSpPr>
          <p:nvPr/>
        </p:nvSpPr>
        <p:spPr bwMode="auto">
          <a:xfrm>
            <a:off x="8534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54864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6" name="Rectangle 50"/>
          <p:cNvSpPr>
            <a:spLocks noChangeArrowheads="1"/>
          </p:cNvSpPr>
          <p:nvPr/>
        </p:nvSpPr>
        <p:spPr bwMode="auto">
          <a:xfrm>
            <a:off x="6096000" y="3733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67056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8" name="Rectangle 52"/>
          <p:cNvSpPr>
            <a:spLocks noChangeArrowheads="1"/>
          </p:cNvSpPr>
          <p:nvPr/>
        </p:nvSpPr>
        <p:spPr bwMode="auto">
          <a:xfrm>
            <a:off x="73152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9248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0" name="Rectangle 54"/>
          <p:cNvSpPr>
            <a:spLocks noChangeArrowheads="1"/>
          </p:cNvSpPr>
          <p:nvPr/>
        </p:nvSpPr>
        <p:spPr bwMode="auto">
          <a:xfrm>
            <a:off x="8534400" y="2895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1" name="Text Box 55"/>
          <p:cNvSpPr txBox="1">
            <a:spLocks noChangeArrowheads="1"/>
          </p:cNvSpPr>
          <p:nvPr/>
        </p:nvSpPr>
        <p:spPr bwMode="auto">
          <a:xfrm>
            <a:off x="3733800" y="3352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Crossover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12192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Parents</a:t>
            </a:r>
          </a:p>
        </p:txBody>
      </p:sp>
      <p:sp>
        <p:nvSpPr>
          <p:cNvPr id="198714" name="Text Box 58"/>
          <p:cNvSpPr txBox="1">
            <a:spLocks noChangeArrowheads="1"/>
          </p:cNvSpPr>
          <p:nvPr/>
        </p:nvSpPr>
        <p:spPr bwMode="auto">
          <a:xfrm>
            <a:off x="6248400" y="3352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Offspring</a:t>
            </a:r>
          </a:p>
        </p:txBody>
      </p:sp>
      <p:sp>
        <p:nvSpPr>
          <p:cNvPr id="198715" name="Rectangle 59"/>
          <p:cNvSpPr>
            <a:spLocks noChangeArrowheads="1"/>
          </p:cNvSpPr>
          <p:nvPr/>
        </p:nvSpPr>
        <p:spPr bwMode="auto">
          <a:xfrm>
            <a:off x="762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6" name="Rectangle 60"/>
          <p:cNvSpPr>
            <a:spLocks noChangeArrowheads="1"/>
          </p:cNvSpPr>
          <p:nvPr/>
        </p:nvSpPr>
        <p:spPr bwMode="auto">
          <a:xfrm>
            <a:off x="13716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7" name="Rectangle 61"/>
          <p:cNvSpPr>
            <a:spLocks noChangeArrowheads="1"/>
          </p:cNvSpPr>
          <p:nvPr/>
        </p:nvSpPr>
        <p:spPr bwMode="auto">
          <a:xfrm>
            <a:off x="19812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18" name="Rectangle 62"/>
          <p:cNvSpPr>
            <a:spLocks noChangeArrowheads="1"/>
          </p:cNvSpPr>
          <p:nvPr/>
        </p:nvSpPr>
        <p:spPr bwMode="auto">
          <a:xfrm>
            <a:off x="25908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19" name="Rectangle 63"/>
          <p:cNvSpPr>
            <a:spLocks noChangeArrowheads="1"/>
          </p:cNvSpPr>
          <p:nvPr/>
        </p:nvSpPr>
        <p:spPr bwMode="auto">
          <a:xfrm>
            <a:off x="32004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20" name="Rectangle 64"/>
          <p:cNvSpPr>
            <a:spLocks noChangeArrowheads="1"/>
          </p:cNvSpPr>
          <p:nvPr/>
        </p:nvSpPr>
        <p:spPr bwMode="auto">
          <a:xfrm>
            <a:off x="3810000" y="1752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21" name="Rectangle 65"/>
          <p:cNvSpPr>
            <a:spLocks noChangeArrowheads="1"/>
          </p:cNvSpPr>
          <p:nvPr/>
        </p:nvSpPr>
        <p:spPr bwMode="auto">
          <a:xfrm>
            <a:off x="38862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2" name="Rectangle 66"/>
          <p:cNvSpPr>
            <a:spLocks noChangeArrowheads="1"/>
          </p:cNvSpPr>
          <p:nvPr/>
        </p:nvSpPr>
        <p:spPr bwMode="auto">
          <a:xfrm>
            <a:off x="44958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3" name="Rectangle 67"/>
          <p:cNvSpPr>
            <a:spLocks noChangeArrowheads="1"/>
          </p:cNvSpPr>
          <p:nvPr/>
        </p:nvSpPr>
        <p:spPr bwMode="auto">
          <a:xfrm>
            <a:off x="51054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4" name="Rectangle 68"/>
          <p:cNvSpPr>
            <a:spLocks noChangeArrowheads="1"/>
          </p:cNvSpPr>
          <p:nvPr/>
        </p:nvSpPr>
        <p:spPr bwMode="auto">
          <a:xfrm>
            <a:off x="57150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5" name="Rectangle 69"/>
          <p:cNvSpPr>
            <a:spLocks noChangeArrowheads="1"/>
          </p:cNvSpPr>
          <p:nvPr/>
        </p:nvSpPr>
        <p:spPr bwMode="auto">
          <a:xfrm>
            <a:off x="26670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6" name="Rectangle 70"/>
          <p:cNvSpPr>
            <a:spLocks noChangeArrowheads="1"/>
          </p:cNvSpPr>
          <p:nvPr/>
        </p:nvSpPr>
        <p:spPr bwMode="auto">
          <a:xfrm>
            <a:off x="3276600" y="4876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7" name="Rectangle 71"/>
          <p:cNvSpPr>
            <a:spLocks noChangeArrowheads="1"/>
          </p:cNvSpPr>
          <p:nvPr/>
        </p:nvSpPr>
        <p:spPr bwMode="auto">
          <a:xfrm>
            <a:off x="38862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8" name="Rectangle 72"/>
          <p:cNvSpPr>
            <a:spLocks noChangeArrowheads="1"/>
          </p:cNvSpPr>
          <p:nvPr/>
        </p:nvSpPr>
        <p:spPr bwMode="auto">
          <a:xfrm>
            <a:off x="44958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29" name="Rectangle 73"/>
          <p:cNvSpPr>
            <a:spLocks noChangeArrowheads="1"/>
          </p:cNvSpPr>
          <p:nvPr/>
        </p:nvSpPr>
        <p:spPr bwMode="auto">
          <a:xfrm>
            <a:off x="51054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8730" name="Rectangle 74"/>
          <p:cNvSpPr>
            <a:spLocks noChangeArrowheads="1"/>
          </p:cNvSpPr>
          <p:nvPr/>
        </p:nvSpPr>
        <p:spPr bwMode="auto">
          <a:xfrm>
            <a:off x="57150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1" name="Rectangle 75"/>
          <p:cNvSpPr>
            <a:spLocks noChangeArrowheads="1"/>
          </p:cNvSpPr>
          <p:nvPr/>
        </p:nvSpPr>
        <p:spPr bwMode="auto">
          <a:xfrm>
            <a:off x="26670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2" name="Rectangle 76"/>
          <p:cNvSpPr>
            <a:spLocks noChangeArrowheads="1"/>
          </p:cNvSpPr>
          <p:nvPr/>
        </p:nvSpPr>
        <p:spPr bwMode="auto">
          <a:xfrm>
            <a:off x="3276600" y="5943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8733" name="Line 77"/>
          <p:cNvSpPr>
            <a:spLocks noChangeShapeType="1"/>
          </p:cNvSpPr>
          <p:nvPr/>
        </p:nvSpPr>
        <p:spPr bwMode="auto">
          <a:xfrm>
            <a:off x="5410200" y="5410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8734" name="Text Box 78"/>
          <p:cNvSpPr txBox="1">
            <a:spLocks noChangeArrowheads="1"/>
          </p:cNvSpPr>
          <p:nvPr/>
        </p:nvSpPr>
        <p:spPr bwMode="auto">
          <a:xfrm>
            <a:off x="3581400" y="441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Mutation</a:t>
            </a:r>
          </a:p>
        </p:txBody>
      </p:sp>
      <p:sp>
        <p:nvSpPr>
          <p:cNvPr id="198735" name="Text Box 79"/>
          <p:cNvSpPr txBox="1">
            <a:spLocks noChangeArrowheads="1"/>
          </p:cNvSpPr>
          <p:nvPr/>
        </p:nvSpPr>
        <p:spPr bwMode="auto">
          <a:xfrm>
            <a:off x="2590800" y="55626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Randomly chosen mutation point</a:t>
            </a:r>
          </a:p>
        </p:txBody>
      </p:sp>
    </p:spTree>
    <p:extLst>
      <p:ext uri="{BB962C8B-B14F-4D97-AF65-F5344CB8AC3E}">
        <p14:creationId xmlns:p14="http://schemas.microsoft.com/office/powerpoint/2010/main" val="31269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C89ED-5913-4210-BC03-20C5B0D6952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Genotype to Phenotype mapping</a:t>
            </a:r>
          </a:p>
        </p:txBody>
      </p:sp>
      <p:sp>
        <p:nvSpPr>
          <p:cNvPr id="200784" name="Rectangle 80"/>
          <p:cNvSpPr>
            <a:spLocks noChangeArrowheads="1"/>
          </p:cNvSpPr>
          <p:nvPr/>
        </p:nvSpPr>
        <p:spPr bwMode="auto">
          <a:xfrm>
            <a:off x="17526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5" name="Rectangle 81"/>
          <p:cNvSpPr>
            <a:spLocks noChangeArrowheads="1"/>
          </p:cNvSpPr>
          <p:nvPr/>
        </p:nvSpPr>
        <p:spPr bwMode="auto">
          <a:xfrm>
            <a:off x="26670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6" name="Rectangle 82"/>
          <p:cNvSpPr>
            <a:spLocks noChangeArrowheads="1"/>
          </p:cNvSpPr>
          <p:nvPr/>
        </p:nvSpPr>
        <p:spPr bwMode="auto">
          <a:xfrm>
            <a:off x="35814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7" name="Rectangle 83"/>
          <p:cNvSpPr>
            <a:spLocks noChangeArrowheads="1"/>
          </p:cNvSpPr>
          <p:nvPr/>
        </p:nvSpPr>
        <p:spPr bwMode="auto">
          <a:xfrm>
            <a:off x="44958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8" name="Rectangle 84"/>
          <p:cNvSpPr>
            <a:spLocks noChangeArrowheads="1"/>
          </p:cNvSpPr>
          <p:nvPr/>
        </p:nvSpPr>
        <p:spPr bwMode="auto">
          <a:xfrm>
            <a:off x="5410200" y="2133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89" name="Rectangle 85"/>
          <p:cNvSpPr>
            <a:spLocks noChangeArrowheads="1"/>
          </p:cNvSpPr>
          <p:nvPr/>
        </p:nvSpPr>
        <p:spPr bwMode="auto">
          <a:xfrm>
            <a:off x="17526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0" name="Rectangle 86"/>
          <p:cNvSpPr>
            <a:spLocks noChangeArrowheads="1"/>
          </p:cNvSpPr>
          <p:nvPr/>
        </p:nvSpPr>
        <p:spPr bwMode="auto">
          <a:xfrm>
            <a:off x="26670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1" name="Rectangle 87"/>
          <p:cNvSpPr>
            <a:spLocks noChangeArrowheads="1"/>
          </p:cNvSpPr>
          <p:nvPr/>
        </p:nvSpPr>
        <p:spPr bwMode="auto">
          <a:xfrm>
            <a:off x="35814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2" name="Rectangle 88"/>
          <p:cNvSpPr>
            <a:spLocks noChangeArrowheads="1"/>
          </p:cNvSpPr>
          <p:nvPr/>
        </p:nvSpPr>
        <p:spPr bwMode="auto">
          <a:xfrm>
            <a:off x="44958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3" name="Rectangle 89"/>
          <p:cNvSpPr>
            <a:spLocks noChangeArrowheads="1"/>
          </p:cNvSpPr>
          <p:nvPr/>
        </p:nvSpPr>
        <p:spPr bwMode="auto">
          <a:xfrm>
            <a:off x="5410200" y="28194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4" name="Rectangle 90"/>
          <p:cNvSpPr>
            <a:spLocks noChangeArrowheads="1"/>
          </p:cNvSpPr>
          <p:nvPr/>
        </p:nvSpPr>
        <p:spPr bwMode="auto">
          <a:xfrm>
            <a:off x="17526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5" name="Rectangle 91"/>
          <p:cNvSpPr>
            <a:spLocks noChangeArrowheads="1"/>
          </p:cNvSpPr>
          <p:nvPr/>
        </p:nvSpPr>
        <p:spPr bwMode="auto">
          <a:xfrm>
            <a:off x="26670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6" name="Rectangle 92"/>
          <p:cNvSpPr>
            <a:spLocks noChangeArrowheads="1"/>
          </p:cNvSpPr>
          <p:nvPr/>
        </p:nvSpPr>
        <p:spPr bwMode="auto">
          <a:xfrm>
            <a:off x="35814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7" name="Rectangle 93"/>
          <p:cNvSpPr>
            <a:spLocks noChangeArrowheads="1"/>
          </p:cNvSpPr>
          <p:nvPr/>
        </p:nvSpPr>
        <p:spPr bwMode="auto">
          <a:xfrm>
            <a:off x="44958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8" name="Rectangle 94"/>
          <p:cNvSpPr>
            <a:spLocks noChangeArrowheads="1"/>
          </p:cNvSpPr>
          <p:nvPr/>
        </p:nvSpPr>
        <p:spPr bwMode="auto">
          <a:xfrm>
            <a:off x="5410200" y="35052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99" name="Rectangle 95"/>
          <p:cNvSpPr>
            <a:spLocks noChangeArrowheads="1"/>
          </p:cNvSpPr>
          <p:nvPr/>
        </p:nvSpPr>
        <p:spPr bwMode="auto">
          <a:xfrm>
            <a:off x="17526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0" name="Rectangle 96"/>
          <p:cNvSpPr>
            <a:spLocks noChangeArrowheads="1"/>
          </p:cNvSpPr>
          <p:nvPr/>
        </p:nvSpPr>
        <p:spPr bwMode="auto">
          <a:xfrm>
            <a:off x="26670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1" name="Rectangle 97"/>
          <p:cNvSpPr>
            <a:spLocks noChangeArrowheads="1"/>
          </p:cNvSpPr>
          <p:nvPr/>
        </p:nvSpPr>
        <p:spPr bwMode="auto">
          <a:xfrm>
            <a:off x="35814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2" name="Rectangle 98"/>
          <p:cNvSpPr>
            <a:spLocks noChangeArrowheads="1"/>
          </p:cNvSpPr>
          <p:nvPr/>
        </p:nvSpPr>
        <p:spPr bwMode="auto">
          <a:xfrm>
            <a:off x="44958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3" name="Rectangle 99"/>
          <p:cNvSpPr>
            <a:spLocks noChangeArrowheads="1"/>
          </p:cNvSpPr>
          <p:nvPr/>
        </p:nvSpPr>
        <p:spPr bwMode="auto">
          <a:xfrm>
            <a:off x="5410200" y="41910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4" name="Rectangle 100"/>
          <p:cNvSpPr>
            <a:spLocks noChangeArrowheads="1"/>
          </p:cNvSpPr>
          <p:nvPr/>
        </p:nvSpPr>
        <p:spPr bwMode="auto">
          <a:xfrm>
            <a:off x="17526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5" name="Rectangle 101"/>
          <p:cNvSpPr>
            <a:spLocks noChangeArrowheads="1"/>
          </p:cNvSpPr>
          <p:nvPr/>
        </p:nvSpPr>
        <p:spPr bwMode="auto">
          <a:xfrm>
            <a:off x="26670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6" name="Rectangle 102"/>
          <p:cNvSpPr>
            <a:spLocks noChangeArrowheads="1"/>
          </p:cNvSpPr>
          <p:nvPr/>
        </p:nvSpPr>
        <p:spPr bwMode="auto">
          <a:xfrm>
            <a:off x="35814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7" name="Rectangle 103"/>
          <p:cNvSpPr>
            <a:spLocks noChangeArrowheads="1"/>
          </p:cNvSpPr>
          <p:nvPr/>
        </p:nvSpPr>
        <p:spPr bwMode="auto">
          <a:xfrm>
            <a:off x="44958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8" name="Rectangle 104"/>
          <p:cNvSpPr>
            <a:spLocks noChangeArrowheads="1"/>
          </p:cNvSpPr>
          <p:nvPr/>
        </p:nvSpPr>
        <p:spPr bwMode="auto">
          <a:xfrm>
            <a:off x="5410200" y="48768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09" name="Text Box 105"/>
          <p:cNvSpPr txBox="1">
            <a:spLocks noChangeArrowheads="1"/>
          </p:cNvSpPr>
          <p:nvPr/>
        </p:nvSpPr>
        <p:spPr bwMode="auto">
          <a:xfrm>
            <a:off x="381000" y="12954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A circuit is made of logic gates. Receives input from the 1</a:t>
            </a:r>
            <a:r>
              <a:rPr lang="en-US" altLang="en-US" sz="2400" baseline="30000">
                <a:solidFill>
                  <a:schemeClr val="accent2"/>
                </a:solidFill>
                <a:latin typeface="Arial" charset="0"/>
              </a:rPr>
              <a:t>st</a:t>
            </a:r>
            <a:r>
              <a:rPr lang="en-US" altLang="en-US" sz="2400">
                <a:solidFill>
                  <a:schemeClr val="accent2"/>
                </a:solidFill>
                <a:latin typeface="Arial" charset="0"/>
              </a:rPr>
              <a:t> column and we check output at last column.  </a:t>
            </a:r>
          </a:p>
        </p:txBody>
      </p:sp>
      <p:sp>
        <p:nvSpPr>
          <p:cNvPr id="200810" name="Text Box 106"/>
          <p:cNvSpPr txBox="1">
            <a:spLocks noChangeArrowheads="1"/>
          </p:cNvSpPr>
          <p:nvPr/>
        </p:nvSpPr>
        <p:spPr bwMode="auto">
          <a:xfrm>
            <a:off x="1752600" y="2133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00811" name="Text Box 107"/>
          <p:cNvSpPr txBox="1">
            <a:spLocks noChangeArrowheads="1"/>
          </p:cNvSpPr>
          <p:nvPr/>
        </p:nvSpPr>
        <p:spPr bwMode="auto">
          <a:xfrm>
            <a:off x="2667000" y="2133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200812" name="Text Box 108"/>
          <p:cNvSpPr txBox="1">
            <a:spLocks noChangeArrowheads="1"/>
          </p:cNvSpPr>
          <p:nvPr/>
        </p:nvSpPr>
        <p:spPr bwMode="auto">
          <a:xfrm>
            <a:off x="35814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200813" name="Text Box 109"/>
          <p:cNvSpPr txBox="1">
            <a:spLocks noChangeArrowheads="1"/>
          </p:cNvSpPr>
          <p:nvPr/>
        </p:nvSpPr>
        <p:spPr bwMode="auto">
          <a:xfrm>
            <a:off x="44958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200814" name="Text Box 110"/>
          <p:cNvSpPr txBox="1">
            <a:spLocks noChangeArrowheads="1"/>
          </p:cNvSpPr>
          <p:nvPr/>
        </p:nvSpPr>
        <p:spPr bwMode="auto">
          <a:xfrm>
            <a:off x="5410200" y="21336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21</a:t>
            </a:r>
          </a:p>
        </p:txBody>
      </p:sp>
      <p:sp>
        <p:nvSpPr>
          <p:cNvPr id="200815" name="Text Box 111"/>
          <p:cNvSpPr txBox="1">
            <a:spLocks noChangeArrowheads="1"/>
          </p:cNvSpPr>
          <p:nvPr/>
        </p:nvSpPr>
        <p:spPr bwMode="auto">
          <a:xfrm>
            <a:off x="1752600" y="2819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26</a:t>
            </a:r>
          </a:p>
        </p:txBody>
      </p:sp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2667000" y="28194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31</a:t>
            </a:r>
          </a:p>
        </p:txBody>
      </p:sp>
      <p:sp>
        <p:nvSpPr>
          <p:cNvPr id="200819" name="Oval 115"/>
          <p:cNvSpPr>
            <a:spLocks noChangeArrowheads="1"/>
          </p:cNvSpPr>
          <p:nvPr/>
        </p:nvSpPr>
        <p:spPr bwMode="auto">
          <a:xfrm>
            <a:off x="533400" y="23622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0" name="Oval 116"/>
          <p:cNvSpPr>
            <a:spLocks noChangeArrowheads="1"/>
          </p:cNvSpPr>
          <p:nvPr/>
        </p:nvSpPr>
        <p:spPr bwMode="auto">
          <a:xfrm>
            <a:off x="533400" y="3048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1" name="Oval 117"/>
          <p:cNvSpPr>
            <a:spLocks noChangeArrowheads="1"/>
          </p:cNvSpPr>
          <p:nvPr/>
        </p:nvSpPr>
        <p:spPr bwMode="auto">
          <a:xfrm>
            <a:off x="533400" y="3810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2" name="Oval 118"/>
          <p:cNvSpPr>
            <a:spLocks noChangeArrowheads="1"/>
          </p:cNvSpPr>
          <p:nvPr/>
        </p:nvSpPr>
        <p:spPr bwMode="auto">
          <a:xfrm>
            <a:off x="533400" y="4572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3" name="Oval 119"/>
          <p:cNvSpPr>
            <a:spLocks noChangeArrowheads="1"/>
          </p:cNvSpPr>
          <p:nvPr/>
        </p:nvSpPr>
        <p:spPr bwMode="auto">
          <a:xfrm>
            <a:off x="533400" y="53340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24" name="Line 120"/>
          <p:cNvSpPr>
            <a:spLocks noChangeShapeType="1"/>
          </p:cNvSpPr>
          <p:nvPr/>
        </p:nvSpPr>
        <p:spPr bwMode="auto">
          <a:xfrm>
            <a:off x="762000" y="243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5" name="AutoShape 121"/>
          <p:cNvCxnSpPr>
            <a:cxnSpLocks noChangeShapeType="1"/>
            <a:stCxn id="200820" idx="6"/>
          </p:cNvCxnSpPr>
          <p:nvPr/>
        </p:nvCxnSpPr>
        <p:spPr bwMode="auto">
          <a:xfrm flipV="1">
            <a:off x="774700" y="2667000"/>
            <a:ext cx="901700" cy="4572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26" name="Line 122"/>
          <p:cNvSpPr>
            <a:spLocks noChangeShapeType="1"/>
          </p:cNvSpPr>
          <p:nvPr/>
        </p:nvSpPr>
        <p:spPr bwMode="auto">
          <a:xfrm>
            <a:off x="762000" y="3124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7" name="AutoShape 123"/>
          <p:cNvCxnSpPr>
            <a:cxnSpLocks noChangeShapeType="1"/>
            <a:stCxn id="200821" idx="6"/>
          </p:cNvCxnSpPr>
          <p:nvPr/>
        </p:nvCxnSpPr>
        <p:spPr bwMode="auto">
          <a:xfrm flipV="1">
            <a:off x="774700" y="3352800"/>
            <a:ext cx="901700" cy="5334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28" name="Line 124"/>
          <p:cNvSpPr>
            <a:spLocks noChangeShapeType="1"/>
          </p:cNvSpPr>
          <p:nvPr/>
        </p:nvSpPr>
        <p:spPr bwMode="auto">
          <a:xfrm>
            <a:off x="762000" y="3886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29" name="AutoShape 125"/>
          <p:cNvCxnSpPr>
            <a:cxnSpLocks noChangeShapeType="1"/>
            <a:stCxn id="200826" idx="0"/>
          </p:cNvCxnSpPr>
          <p:nvPr/>
        </p:nvCxnSpPr>
        <p:spPr bwMode="auto">
          <a:xfrm rot="5400000" flipV="1">
            <a:off x="717550" y="3155950"/>
            <a:ext cx="1003300" cy="914400"/>
          </a:xfrm>
          <a:prstGeom prst="bentConnector5">
            <a:avLst>
              <a:gd name="adj1" fmla="val 41769"/>
              <a:gd name="adj2" fmla="val 25000"/>
              <a:gd name="adj3" fmla="val 102528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30" name="Line 126"/>
          <p:cNvSpPr>
            <a:spLocks noChangeShapeType="1"/>
          </p:cNvSpPr>
          <p:nvPr/>
        </p:nvSpPr>
        <p:spPr bwMode="auto">
          <a:xfrm>
            <a:off x="762000" y="4648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0831" name="Line 127"/>
          <p:cNvSpPr>
            <a:spLocks noChangeShapeType="1"/>
          </p:cNvSpPr>
          <p:nvPr/>
        </p:nvSpPr>
        <p:spPr bwMode="auto">
          <a:xfrm>
            <a:off x="762000" y="54102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32" name="AutoShape 128"/>
          <p:cNvCxnSpPr>
            <a:cxnSpLocks noChangeShapeType="1"/>
            <a:stCxn id="200821" idx="6"/>
          </p:cNvCxnSpPr>
          <p:nvPr/>
        </p:nvCxnSpPr>
        <p:spPr bwMode="auto">
          <a:xfrm>
            <a:off x="774700" y="3886200"/>
            <a:ext cx="901700" cy="533400"/>
          </a:xfrm>
          <a:prstGeom prst="bentConnector3">
            <a:avLst>
              <a:gd name="adj1" fmla="val -1407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833" name="AutoShape 129"/>
          <p:cNvCxnSpPr>
            <a:cxnSpLocks noChangeShapeType="1"/>
            <a:stCxn id="200822" idx="7"/>
          </p:cNvCxnSpPr>
          <p:nvPr/>
        </p:nvCxnSpPr>
        <p:spPr bwMode="auto">
          <a:xfrm rot="5400000" flipV="1">
            <a:off x="978694" y="4331494"/>
            <a:ext cx="523875" cy="1023937"/>
          </a:xfrm>
          <a:prstGeom prst="bentConnector4">
            <a:avLst>
              <a:gd name="adj1" fmla="val 100301"/>
              <a:gd name="adj2" fmla="val 51630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34" name="Rectangle 130"/>
          <p:cNvSpPr>
            <a:spLocks noChangeArrowheads="1"/>
          </p:cNvSpPr>
          <p:nvPr/>
        </p:nvSpPr>
        <p:spPr bwMode="auto">
          <a:xfrm>
            <a:off x="17526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5" name="Rectangle 131"/>
          <p:cNvSpPr>
            <a:spLocks noChangeArrowheads="1"/>
          </p:cNvSpPr>
          <p:nvPr/>
        </p:nvSpPr>
        <p:spPr bwMode="auto">
          <a:xfrm>
            <a:off x="26670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6" name="Rectangle 132"/>
          <p:cNvSpPr>
            <a:spLocks noChangeArrowheads="1"/>
          </p:cNvSpPr>
          <p:nvPr/>
        </p:nvSpPr>
        <p:spPr bwMode="auto">
          <a:xfrm>
            <a:off x="35814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7" name="Rectangle 133"/>
          <p:cNvSpPr>
            <a:spLocks noChangeArrowheads="1"/>
          </p:cNvSpPr>
          <p:nvPr/>
        </p:nvSpPr>
        <p:spPr bwMode="auto">
          <a:xfrm>
            <a:off x="44958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8" name="Rectangle 134"/>
          <p:cNvSpPr>
            <a:spLocks noChangeArrowheads="1"/>
          </p:cNvSpPr>
          <p:nvPr/>
        </p:nvSpPr>
        <p:spPr bwMode="auto">
          <a:xfrm>
            <a:off x="5410200" y="5562600"/>
            <a:ext cx="914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39" name="Oval 135"/>
          <p:cNvSpPr>
            <a:spLocks noChangeArrowheads="1"/>
          </p:cNvSpPr>
          <p:nvPr/>
        </p:nvSpPr>
        <p:spPr bwMode="auto">
          <a:xfrm>
            <a:off x="533400" y="6019800"/>
            <a:ext cx="228600" cy="1524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840" name="Line 136"/>
          <p:cNvSpPr>
            <a:spLocks noChangeShapeType="1"/>
          </p:cNvSpPr>
          <p:nvPr/>
        </p:nvSpPr>
        <p:spPr bwMode="auto">
          <a:xfrm>
            <a:off x="762000" y="6096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200841" name="AutoShape 137"/>
          <p:cNvCxnSpPr>
            <a:cxnSpLocks noChangeShapeType="1"/>
            <a:stCxn id="200823" idx="6"/>
          </p:cNvCxnSpPr>
          <p:nvPr/>
        </p:nvCxnSpPr>
        <p:spPr bwMode="auto">
          <a:xfrm>
            <a:off x="774700" y="5410200"/>
            <a:ext cx="901700" cy="381000"/>
          </a:xfrm>
          <a:prstGeom prst="bentConnector3">
            <a:avLst>
              <a:gd name="adj1" fmla="val 49296"/>
            </a:avLst>
          </a:prstGeom>
          <a:noFill/>
          <a:ln w="25400">
            <a:solidFill>
              <a:schemeClr val="tx1"/>
            </a:solidFill>
            <a:miter lim="800000"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844" name="Text Box 140"/>
          <p:cNvSpPr txBox="1">
            <a:spLocks noChangeArrowheads="1"/>
          </p:cNvSpPr>
          <p:nvPr/>
        </p:nvSpPr>
        <p:spPr bwMode="auto">
          <a:xfrm>
            <a:off x="5486400" y="5638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146</a:t>
            </a:r>
          </a:p>
        </p:txBody>
      </p:sp>
      <p:sp>
        <p:nvSpPr>
          <p:cNvPr id="200845" name="Line 141"/>
          <p:cNvSpPr>
            <a:spLocks noChangeShapeType="1"/>
          </p:cNvSpPr>
          <p:nvPr/>
        </p:nvSpPr>
        <p:spPr bwMode="auto">
          <a:xfrm>
            <a:off x="6324600" y="24384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0846" name="Text Box 142"/>
          <p:cNvSpPr txBox="1">
            <a:spLocks noChangeArrowheads="1"/>
          </p:cNvSpPr>
          <p:nvPr/>
        </p:nvSpPr>
        <p:spPr bwMode="auto">
          <a:xfrm>
            <a:off x="6553200" y="3886200"/>
            <a:ext cx="1905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Each group of five bits codes for one of 16 possible gates and the location of second input</a:t>
            </a:r>
          </a:p>
        </p:txBody>
      </p:sp>
    </p:spTree>
    <p:extLst>
      <p:ext uri="{BB962C8B-B14F-4D97-AF65-F5344CB8AC3E}">
        <p14:creationId xmlns:p14="http://schemas.microsoft.com/office/powerpoint/2010/main" val="9887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45F8A-AD50-4CD5-8DD7-F4B7EA419E2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Genotype to Phenotype mapping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36576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4267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4876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7315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7924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85344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19" name="Rectangle 39"/>
          <p:cNvSpPr>
            <a:spLocks noChangeArrowheads="1"/>
          </p:cNvSpPr>
          <p:nvPr/>
        </p:nvSpPr>
        <p:spPr bwMode="auto">
          <a:xfrm>
            <a:off x="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0" name="Rectangle 40"/>
          <p:cNvSpPr>
            <a:spLocks noChangeArrowheads="1"/>
          </p:cNvSpPr>
          <p:nvPr/>
        </p:nvSpPr>
        <p:spPr bwMode="auto">
          <a:xfrm>
            <a:off x="6096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1" name="Rectangle 41"/>
          <p:cNvSpPr>
            <a:spLocks noChangeArrowheads="1"/>
          </p:cNvSpPr>
          <p:nvPr/>
        </p:nvSpPr>
        <p:spPr bwMode="auto">
          <a:xfrm>
            <a:off x="12192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22" name="Rectangle 42"/>
          <p:cNvSpPr>
            <a:spLocks noChangeArrowheads="1"/>
          </p:cNvSpPr>
          <p:nvPr/>
        </p:nvSpPr>
        <p:spPr bwMode="auto">
          <a:xfrm>
            <a:off x="18288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23" name="Rectangle 43"/>
          <p:cNvSpPr>
            <a:spLocks noChangeArrowheads="1"/>
          </p:cNvSpPr>
          <p:nvPr/>
        </p:nvSpPr>
        <p:spPr bwMode="auto">
          <a:xfrm>
            <a:off x="24384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24" name="Rectangle 44"/>
          <p:cNvSpPr>
            <a:spLocks noChangeArrowheads="1"/>
          </p:cNvSpPr>
          <p:nvPr/>
        </p:nvSpPr>
        <p:spPr bwMode="auto">
          <a:xfrm>
            <a:off x="3048000" y="1447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40" name="Oval 60"/>
          <p:cNvSpPr>
            <a:spLocks noChangeArrowheads="1"/>
          </p:cNvSpPr>
          <p:nvPr/>
        </p:nvSpPr>
        <p:spPr bwMode="auto">
          <a:xfrm>
            <a:off x="57150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1" name="Oval 61"/>
          <p:cNvSpPr>
            <a:spLocks noChangeArrowheads="1"/>
          </p:cNvSpPr>
          <p:nvPr/>
        </p:nvSpPr>
        <p:spPr bwMode="auto">
          <a:xfrm>
            <a:off x="61722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2" name="Oval 62"/>
          <p:cNvSpPr>
            <a:spLocks noChangeArrowheads="1"/>
          </p:cNvSpPr>
          <p:nvPr/>
        </p:nvSpPr>
        <p:spPr bwMode="auto">
          <a:xfrm>
            <a:off x="6705600" y="1676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43" name="Text Box 63"/>
          <p:cNvSpPr txBox="1">
            <a:spLocks noChangeArrowheads="1"/>
          </p:cNvSpPr>
          <p:nvPr/>
        </p:nvSpPr>
        <p:spPr bwMode="auto">
          <a:xfrm>
            <a:off x="5105400" y="11430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150 length binary string</a:t>
            </a:r>
          </a:p>
        </p:txBody>
      </p:sp>
      <p:sp>
        <p:nvSpPr>
          <p:cNvPr id="199744" name="Rectangle 64"/>
          <p:cNvSpPr>
            <a:spLocks noChangeArrowheads="1"/>
          </p:cNvSpPr>
          <p:nvPr/>
        </p:nvSpPr>
        <p:spPr bwMode="auto">
          <a:xfrm>
            <a:off x="60198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5" name="Rectangle 65"/>
          <p:cNvSpPr>
            <a:spLocks noChangeArrowheads="1"/>
          </p:cNvSpPr>
          <p:nvPr/>
        </p:nvSpPr>
        <p:spPr bwMode="auto">
          <a:xfrm>
            <a:off x="9144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6" name="Rectangle 66"/>
          <p:cNvSpPr>
            <a:spLocks noChangeArrowheads="1"/>
          </p:cNvSpPr>
          <p:nvPr/>
        </p:nvSpPr>
        <p:spPr bwMode="auto">
          <a:xfrm>
            <a:off x="15240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47" name="Rectangle 67"/>
          <p:cNvSpPr>
            <a:spLocks noChangeArrowheads="1"/>
          </p:cNvSpPr>
          <p:nvPr/>
        </p:nvSpPr>
        <p:spPr bwMode="auto">
          <a:xfrm>
            <a:off x="21336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8" name="Rectangle 68"/>
          <p:cNvSpPr>
            <a:spLocks noChangeArrowheads="1"/>
          </p:cNvSpPr>
          <p:nvPr/>
        </p:nvSpPr>
        <p:spPr bwMode="auto">
          <a:xfrm>
            <a:off x="27432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49" name="Rectangle 69"/>
          <p:cNvSpPr>
            <a:spLocks noChangeArrowheads="1"/>
          </p:cNvSpPr>
          <p:nvPr/>
        </p:nvSpPr>
        <p:spPr bwMode="auto">
          <a:xfrm>
            <a:off x="48006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0" name="Rectangle 70"/>
          <p:cNvSpPr>
            <a:spLocks noChangeArrowheads="1"/>
          </p:cNvSpPr>
          <p:nvPr/>
        </p:nvSpPr>
        <p:spPr bwMode="auto">
          <a:xfrm>
            <a:off x="5410200" y="2819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1" name="Rectangle 71"/>
          <p:cNvSpPr>
            <a:spLocks noChangeArrowheads="1"/>
          </p:cNvSpPr>
          <p:nvPr/>
        </p:nvSpPr>
        <p:spPr bwMode="auto">
          <a:xfrm>
            <a:off x="60198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2" name="Rectangle 72"/>
          <p:cNvSpPr>
            <a:spLocks noChangeArrowheads="1"/>
          </p:cNvSpPr>
          <p:nvPr/>
        </p:nvSpPr>
        <p:spPr bwMode="auto">
          <a:xfrm>
            <a:off x="9144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3" name="Rectangle 73"/>
          <p:cNvSpPr>
            <a:spLocks noChangeArrowheads="1"/>
          </p:cNvSpPr>
          <p:nvPr/>
        </p:nvSpPr>
        <p:spPr bwMode="auto">
          <a:xfrm>
            <a:off x="15240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4" name="Rectangle 74"/>
          <p:cNvSpPr>
            <a:spLocks noChangeArrowheads="1"/>
          </p:cNvSpPr>
          <p:nvPr/>
        </p:nvSpPr>
        <p:spPr bwMode="auto">
          <a:xfrm>
            <a:off x="21336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5" name="Rectangle 75"/>
          <p:cNvSpPr>
            <a:spLocks noChangeArrowheads="1"/>
          </p:cNvSpPr>
          <p:nvPr/>
        </p:nvSpPr>
        <p:spPr bwMode="auto">
          <a:xfrm>
            <a:off x="27432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56" name="Rectangle 76"/>
          <p:cNvSpPr>
            <a:spLocks noChangeArrowheads="1"/>
          </p:cNvSpPr>
          <p:nvPr/>
        </p:nvSpPr>
        <p:spPr bwMode="auto">
          <a:xfrm>
            <a:off x="48006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7" name="Rectangle 77"/>
          <p:cNvSpPr>
            <a:spLocks noChangeArrowheads="1"/>
          </p:cNvSpPr>
          <p:nvPr/>
        </p:nvSpPr>
        <p:spPr bwMode="auto">
          <a:xfrm>
            <a:off x="5410200" y="33528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8" name="Rectangle 78"/>
          <p:cNvSpPr>
            <a:spLocks noChangeArrowheads="1"/>
          </p:cNvSpPr>
          <p:nvPr/>
        </p:nvSpPr>
        <p:spPr bwMode="auto">
          <a:xfrm>
            <a:off x="60198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59" name="Rectangle 79"/>
          <p:cNvSpPr>
            <a:spLocks noChangeArrowheads="1"/>
          </p:cNvSpPr>
          <p:nvPr/>
        </p:nvSpPr>
        <p:spPr bwMode="auto">
          <a:xfrm>
            <a:off x="9144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0" name="Rectangle 80"/>
          <p:cNvSpPr>
            <a:spLocks noChangeArrowheads="1"/>
          </p:cNvSpPr>
          <p:nvPr/>
        </p:nvSpPr>
        <p:spPr bwMode="auto">
          <a:xfrm>
            <a:off x="15240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1" name="Rectangle 81"/>
          <p:cNvSpPr>
            <a:spLocks noChangeArrowheads="1"/>
          </p:cNvSpPr>
          <p:nvPr/>
        </p:nvSpPr>
        <p:spPr bwMode="auto">
          <a:xfrm>
            <a:off x="21336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2" name="Rectangle 82"/>
          <p:cNvSpPr>
            <a:spLocks noChangeArrowheads="1"/>
          </p:cNvSpPr>
          <p:nvPr/>
        </p:nvSpPr>
        <p:spPr bwMode="auto">
          <a:xfrm>
            <a:off x="27432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3" name="Rectangle 83"/>
          <p:cNvSpPr>
            <a:spLocks noChangeArrowheads="1"/>
          </p:cNvSpPr>
          <p:nvPr/>
        </p:nvSpPr>
        <p:spPr bwMode="auto">
          <a:xfrm>
            <a:off x="48006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4" name="Rectangle 84"/>
          <p:cNvSpPr>
            <a:spLocks noChangeArrowheads="1"/>
          </p:cNvSpPr>
          <p:nvPr/>
        </p:nvSpPr>
        <p:spPr bwMode="auto">
          <a:xfrm>
            <a:off x="5410200" y="38862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5" name="Rectangle 85"/>
          <p:cNvSpPr>
            <a:spLocks noChangeArrowheads="1"/>
          </p:cNvSpPr>
          <p:nvPr/>
        </p:nvSpPr>
        <p:spPr bwMode="auto">
          <a:xfrm>
            <a:off x="60198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6" name="Rectangle 86"/>
          <p:cNvSpPr>
            <a:spLocks noChangeArrowheads="1"/>
          </p:cNvSpPr>
          <p:nvPr/>
        </p:nvSpPr>
        <p:spPr bwMode="auto">
          <a:xfrm>
            <a:off x="9144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7" name="Rectangle 87"/>
          <p:cNvSpPr>
            <a:spLocks noChangeArrowheads="1"/>
          </p:cNvSpPr>
          <p:nvPr/>
        </p:nvSpPr>
        <p:spPr bwMode="auto">
          <a:xfrm>
            <a:off x="15240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68" name="Rectangle 88"/>
          <p:cNvSpPr>
            <a:spLocks noChangeArrowheads="1"/>
          </p:cNvSpPr>
          <p:nvPr/>
        </p:nvSpPr>
        <p:spPr bwMode="auto">
          <a:xfrm>
            <a:off x="21336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69" name="Rectangle 89"/>
          <p:cNvSpPr>
            <a:spLocks noChangeArrowheads="1"/>
          </p:cNvSpPr>
          <p:nvPr/>
        </p:nvSpPr>
        <p:spPr bwMode="auto">
          <a:xfrm>
            <a:off x="27432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0" name="Rectangle 90"/>
          <p:cNvSpPr>
            <a:spLocks noChangeArrowheads="1"/>
          </p:cNvSpPr>
          <p:nvPr/>
        </p:nvSpPr>
        <p:spPr bwMode="auto">
          <a:xfrm>
            <a:off x="48006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1" name="Rectangle 91"/>
          <p:cNvSpPr>
            <a:spLocks noChangeArrowheads="1"/>
          </p:cNvSpPr>
          <p:nvPr/>
        </p:nvSpPr>
        <p:spPr bwMode="auto">
          <a:xfrm>
            <a:off x="5410200" y="44196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2" name="Rectangle 92"/>
          <p:cNvSpPr>
            <a:spLocks noChangeArrowheads="1"/>
          </p:cNvSpPr>
          <p:nvPr/>
        </p:nvSpPr>
        <p:spPr bwMode="auto">
          <a:xfrm>
            <a:off x="60198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3" name="Rectangle 93"/>
          <p:cNvSpPr>
            <a:spLocks noChangeArrowheads="1"/>
          </p:cNvSpPr>
          <p:nvPr/>
        </p:nvSpPr>
        <p:spPr bwMode="auto">
          <a:xfrm>
            <a:off x="9144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4" name="Rectangle 94"/>
          <p:cNvSpPr>
            <a:spLocks noChangeArrowheads="1"/>
          </p:cNvSpPr>
          <p:nvPr/>
        </p:nvSpPr>
        <p:spPr bwMode="auto">
          <a:xfrm>
            <a:off x="15240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5" name="Rectangle 95"/>
          <p:cNvSpPr>
            <a:spLocks noChangeArrowheads="1"/>
          </p:cNvSpPr>
          <p:nvPr/>
        </p:nvSpPr>
        <p:spPr bwMode="auto">
          <a:xfrm>
            <a:off x="21336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6" name="Rectangle 96"/>
          <p:cNvSpPr>
            <a:spLocks noChangeArrowheads="1"/>
          </p:cNvSpPr>
          <p:nvPr/>
        </p:nvSpPr>
        <p:spPr bwMode="auto">
          <a:xfrm>
            <a:off x="27432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7" name="Rectangle 97"/>
          <p:cNvSpPr>
            <a:spLocks noChangeArrowheads="1"/>
          </p:cNvSpPr>
          <p:nvPr/>
        </p:nvSpPr>
        <p:spPr bwMode="auto">
          <a:xfrm>
            <a:off x="48006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78" name="Rectangle 98"/>
          <p:cNvSpPr>
            <a:spLocks noChangeArrowheads="1"/>
          </p:cNvSpPr>
          <p:nvPr/>
        </p:nvSpPr>
        <p:spPr bwMode="auto">
          <a:xfrm>
            <a:off x="5410200" y="49530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79" name="Rectangle 99"/>
          <p:cNvSpPr>
            <a:spLocks noChangeArrowheads="1"/>
          </p:cNvSpPr>
          <p:nvPr/>
        </p:nvSpPr>
        <p:spPr bwMode="auto">
          <a:xfrm>
            <a:off x="60198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80" name="Rectangle 100"/>
          <p:cNvSpPr>
            <a:spLocks noChangeArrowheads="1"/>
          </p:cNvSpPr>
          <p:nvPr/>
        </p:nvSpPr>
        <p:spPr bwMode="auto">
          <a:xfrm>
            <a:off x="9144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1" name="Rectangle 101"/>
          <p:cNvSpPr>
            <a:spLocks noChangeArrowheads="1"/>
          </p:cNvSpPr>
          <p:nvPr/>
        </p:nvSpPr>
        <p:spPr bwMode="auto">
          <a:xfrm>
            <a:off x="15240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1</a:t>
            </a:r>
          </a:p>
        </p:txBody>
      </p:sp>
      <p:sp>
        <p:nvSpPr>
          <p:cNvPr id="199782" name="Rectangle 102"/>
          <p:cNvSpPr>
            <a:spLocks noChangeArrowheads="1"/>
          </p:cNvSpPr>
          <p:nvPr/>
        </p:nvSpPr>
        <p:spPr bwMode="auto">
          <a:xfrm>
            <a:off x="21336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3" name="Rectangle 103"/>
          <p:cNvSpPr>
            <a:spLocks noChangeArrowheads="1"/>
          </p:cNvSpPr>
          <p:nvPr/>
        </p:nvSpPr>
        <p:spPr bwMode="auto">
          <a:xfrm>
            <a:off x="27432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4" name="Rectangle 104"/>
          <p:cNvSpPr>
            <a:spLocks noChangeArrowheads="1"/>
          </p:cNvSpPr>
          <p:nvPr/>
        </p:nvSpPr>
        <p:spPr bwMode="auto">
          <a:xfrm>
            <a:off x="48006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5" name="Rectangle 105"/>
          <p:cNvSpPr>
            <a:spLocks noChangeArrowheads="1"/>
          </p:cNvSpPr>
          <p:nvPr/>
        </p:nvSpPr>
        <p:spPr bwMode="auto">
          <a:xfrm>
            <a:off x="5410200" y="5486400"/>
            <a:ext cx="6096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336699"/>
                </a:solidFill>
                <a:latin typeface="Arial" charset="0"/>
              </a:rPr>
              <a:t>0</a:t>
            </a:r>
          </a:p>
        </p:txBody>
      </p:sp>
      <p:sp>
        <p:nvSpPr>
          <p:cNvPr id="199786" name="Oval 106"/>
          <p:cNvSpPr>
            <a:spLocks noChangeArrowheads="1"/>
          </p:cNvSpPr>
          <p:nvPr/>
        </p:nvSpPr>
        <p:spPr bwMode="auto">
          <a:xfrm>
            <a:off x="35052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7" name="Oval 107"/>
          <p:cNvSpPr>
            <a:spLocks noChangeArrowheads="1"/>
          </p:cNvSpPr>
          <p:nvPr/>
        </p:nvSpPr>
        <p:spPr bwMode="auto">
          <a:xfrm>
            <a:off x="39624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8" name="Oval 108"/>
          <p:cNvSpPr>
            <a:spLocks noChangeArrowheads="1"/>
          </p:cNvSpPr>
          <p:nvPr/>
        </p:nvSpPr>
        <p:spPr bwMode="auto">
          <a:xfrm>
            <a:off x="4495800" y="3048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89" name="Oval 109"/>
          <p:cNvSpPr>
            <a:spLocks noChangeArrowheads="1"/>
          </p:cNvSpPr>
          <p:nvPr/>
        </p:nvSpPr>
        <p:spPr bwMode="auto">
          <a:xfrm>
            <a:off x="35052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0" name="Oval 110"/>
          <p:cNvSpPr>
            <a:spLocks noChangeArrowheads="1"/>
          </p:cNvSpPr>
          <p:nvPr/>
        </p:nvSpPr>
        <p:spPr bwMode="auto">
          <a:xfrm>
            <a:off x="39624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1" name="Oval 111"/>
          <p:cNvSpPr>
            <a:spLocks noChangeArrowheads="1"/>
          </p:cNvSpPr>
          <p:nvPr/>
        </p:nvSpPr>
        <p:spPr bwMode="auto">
          <a:xfrm>
            <a:off x="4495800" y="35814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2" name="Oval 112"/>
          <p:cNvSpPr>
            <a:spLocks noChangeArrowheads="1"/>
          </p:cNvSpPr>
          <p:nvPr/>
        </p:nvSpPr>
        <p:spPr bwMode="auto">
          <a:xfrm>
            <a:off x="35052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3" name="Oval 113"/>
          <p:cNvSpPr>
            <a:spLocks noChangeArrowheads="1"/>
          </p:cNvSpPr>
          <p:nvPr/>
        </p:nvSpPr>
        <p:spPr bwMode="auto">
          <a:xfrm>
            <a:off x="39624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4" name="Oval 114"/>
          <p:cNvSpPr>
            <a:spLocks noChangeArrowheads="1"/>
          </p:cNvSpPr>
          <p:nvPr/>
        </p:nvSpPr>
        <p:spPr bwMode="auto">
          <a:xfrm>
            <a:off x="4495800" y="41148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5" name="Oval 115"/>
          <p:cNvSpPr>
            <a:spLocks noChangeArrowheads="1"/>
          </p:cNvSpPr>
          <p:nvPr/>
        </p:nvSpPr>
        <p:spPr bwMode="auto">
          <a:xfrm>
            <a:off x="35052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6" name="Oval 116"/>
          <p:cNvSpPr>
            <a:spLocks noChangeArrowheads="1"/>
          </p:cNvSpPr>
          <p:nvPr/>
        </p:nvSpPr>
        <p:spPr bwMode="auto">
          <a:xfrm>
            <a:off x="39624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7" name="Oval 117"/>
          <p:cNvSpPr>
            <a:spLocks noChangeArrowheads="1"/>
          </p:cNvSpPr>
          <p:nvPr/>
        </p:nvSpPr>
        <p:spPr bwMode="auto">
          <a:xfrm>
            <a:off x="4495800" y="46482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8" name="Oval 118"/>
          <p:cNvSpPr>
            <a:spLocks noChangeArrowheads="1"/>
          </p:cNvSpPr>
          <p:nvPr/>
        </p:nvSpPr>
        <p:spPr bwMode="auto">
          <a:xfrm>
            <a:off x="35052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799" name="Oval 119"/>
          <p:cNvSpPr>
            <a:spLocks noChangeArrowheads="1"/>
          </p:cNvSpPr>
          <p:nvPr/>
        </p:nvSpPr>
        <p:spPr bwMode="auto">
          <a:xfrm>
            <a:off x="39624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0" name="Oval 120"/>
          <p:cNvSpPr>
            <a:spLocks noChangeArrowheads="1"/>
          </p:cNvSpPr>
          <p:nvPr/>
        </p:nvSpPr>
        <p:spPr bwMode="auto">
          <a:xfrm>
            <a:off x="4495800" y="51816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1" name="Oval 121"/>
          <p:cNvSpPr>
            <a:spLocks noChangeArrowheads="1"/>
          </p:cNvSpPr>
          <p:nvPr/>
        </p:nvSpPr>
        <p:spPr bwMode="auto">
          <a:xfrm>
            <a:off x="35052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2" name="Oval 122"/>
          <p:cNvSpPr>
            <a:spLocks noChangeArrowheads="1"/>
          </p:cNvSpPr>
          <p:nvPr/>
        </p:nvSpPr>
        <p:spPr bwMode="auto">
          <a:xfrm>
            <a:off x="39624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3" name="Oval 123"/>
          <p:cNvSpPr>
            <a:spLocks noChangeArrowheads="1"/>
          </p:cNvSpPr>
          <p:nvPr/>
        </p:nvSpPr>
        <p:spPr bwMode="auto">
          <a:xfrm>
            <a:off x="4495800" y="5715000"/>
            <a:ext cx="152400" cy="762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804" name="Text Box 124"/>
          <p:cNvSpPr txBox="1">
            <a:spLocks noChangeArrowheads="1"/>
          </p:cNvSpPr>
          <p:nvPr/>
        </p:nvSpPr>
        <p:spPr bwMode="auto">
          <a:xfrm>
            <a:off x="6858000" y="2971800"/>
            <a:ext cx="175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1 row of 150 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becomes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accent2"/>
                </a:solidFill>
                <a:latin typeface="Arial" charset="0"/>
              </a:rPr>
              <a:t>6 rows of 25</a:t>
            </a:r>
          </a:p>
        </p:txBody>
      </p:sp>
    </p:spTree>
    <p:extLst>
      <p:ext uri="{BB962C8B-B14F-4D97-AF65-F5344CB8AC3E}">
        <p14:creationId xmlns:p14="http://schemas.microsoft.com/office/powerpoint/2010/main" val="37638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4653-EF57-4116-A426-D7D77A9A599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the phenotype</a:t>
            </a:r>
          </a:p>
        </p:txBody>
      </p:sp>
      <p:sp>
        <p:nvSpPr>
          <p:cNvPr id="201791" name="Rectangle 6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Feed the gate an input combination</a:t>
            </a:r>
          </a:p>
          <a:p>
            <a:r>
              <a:rPr lang="en-US" altLang="en-US" dirty="0"/>
              <a:t>Check whether the output produced by a decoded member of the population is correct</a:t>
            </a:r>
          </a:p>
          <a:p>
            <a:r>
              <a:rPr lang="en-US" altLang="en-US" dirty="0"/>
              <a:t>Give one point for each correct output</a:t>
            </a:r>
          </a:p>
          <a:p>
            <a:endParaRPr lang="en-US" altLang="en-US" dirty="0"/>
          </a:p>
          <a:p>
            <a:r>
              <a:rPr lang="en-US" altLang="en-US" dirty="0" smtClean="0"/>
              <a:t>That is: Simulate the circuit</a:t>
            </a:r>
          </a:p>
          <a:p>
            <a:pPr lvl="1"/>
            <a:r>
              <a:rPr lang="en-US" altLang="en-US" dirty="0" smtClean="0"/>
              <a:t>The black box can be a 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3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9E8F3-93B2-48A0-8158-DAB0ADD932A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Circuits</a:t>
            </a:r>
          </a:p>
        </p:txBody>
      </p:sp>
      <p:pic>
        <p:nvPicPr>
          <p:cNvPr id="210949" name="Picture 5" descr="4bit_dga_parcircui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3810000" cy="3473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1" name="Picture 7" descr="4bit_dga_addercir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3276600"/>
            <a:ext cx="3810000" cy="2859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3810000" y="1143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Parity Checker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32766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  <a:latin typeface="Arial Black" pitchFamily="34" charset="0"/>
              </a:rPr>
              <a:t>Adder</a:t>
            </a:r>
          </a:p>
        </p:txBody>
      </p:sp>
    </p:spTree>
    <p:extLst>
      <p:ext uri="{BB962C8B-B14F-4D97-AF65-F5344CB8AC3E}">
        <p14:creationId xmlns:p14="http://schemas.microsoft.com/office/powerpoint/2010/main" val="30406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E1E8-AED0-46ED-B002-89874B849B9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Predicting subsurface structure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Find subsurface structure that agrees with experimental observations</a:t>
            </a:r>
          </a:p>
          <a:p>
            <a:endParaRPr lang="en-US" altLang="en-US" sz="2800"/>
          </a:p>
          <a:p>
            <a:r>
              <a:rPr lang="en-US" altLang="en-US" sz="2800"/>
              <a:t>Mining, oil exploration, swimming pools</a:t>
            </a:r>
          </a:p>
          <a:p>
            <a:endParaRPr lang="en-US" altLang="en-US" sz="2800"/>
          </a:p>
        </p:txBody>
      </p:sp>
      <p:pic>
        <p:nvPicPr>
          <p:cNvPr id="206852" name="Picture 4" descr="2d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524000"/>
            <a:ext cx="4876800" cy="3859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966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05" name="Picture 9" descr="beam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3810000"/>
            <a:ext cx="4953000" cy="259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903" name="Picture 7" descr="3dbeam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8281" y="533400"/>
            <a:ext cx="4724400" cy="263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066800" cy="457200"/>
          </a:xfrm>
          <a:prstGeom prst="rect">
            <a:avLst/>
          </a:prstGeom>
        </p:spPr>
        <p:txBody>
          <a:bodyPr/>
          <a:lstStyle/>
          <a:p>
            <a:fld id="{E317D209-3298-4742-B969-B62CD070AA1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truss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3825941" cy="4130097"/>
          </a:xfrm>
        </p:spPr>
        <p:txBody>
          <a:bodyPr/>
          <a:lstStyle/>
          <a:p>
            <a:r>
              <a:rPr lang="en-US" altLang="en-US" sz="2800" dirty="0"/>
              <a:t>Find a truss configuration that minimizes vibration, minimizes weight, and maximizes </a:t>
            </a:r>
            <a:r>
              <a:rPr lang="en-US" altLang="en-US" sz="2800" dirty="0" smtClean="0"/>
              <a:t>stiffness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726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7C0F-B823-437E-AE75-7112AF46A82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Traveling Salesperson Problem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Find a shortest length tour of N cities</a:t>
            </a:r>
          </a:p>
          <a:p>
            <a:r>
              <a:rPr lang="en-US" altLang="en-US" sz="2800"/>
              <a:t>N! possible tours</a:t>
            </a:r>
          </a:p>
          <a:p>
            <a:r>
              <a:rPr lang="en-US" altLang="en-US" sz="2800"/>
              <a:t>10! = 3628800</a:t>
            </a:r>
          </a:p>
          <a:p>
            <a:r>
              <a:rPr lang="en-US" altLang="en-US" sz="2800"/>
              <a:t>70! = </a:t>
            </a:r>
            <a:r>
              <a:rPr lang="en-US" altLang="en-US" sz="2000"/>
              <a:t>11978571669969891796072783721689098736458938142546425857555362864628009582789845319680000000000000000</a:t>
            </a:r>
          </a:p>
          <a:p>
            <a:endParaRPr lang="en-US" altLang="en-US" sz="2800"/>
          </a:p>
          <a:p>
            <a:r>
              <a:rPr lang="en-US" altLang="en-US" sz="2800"/>
              <a:t>Chip layout, truck routing, logistics</a:t>
            </a:r>
          </a:p>
        </p:txBody>
      </p:sp>
    </p:spTree>
    <p:extLst>
      <p:ext uri="{BB962C8B-B14F-4D97-AF65-F5344CB8AC3E}">
        <p14:creationId xmlns:p14="http://schemas.microsoft.com/office/powerpoint/2010/main" val="857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41A23-4B54-4453-BAF1-FBE6A8ED422A}" type="slidenum">
              <a:rPr lang="en-US"/>
              <a:pPr/>
              <a:t>3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</a:t>
            </a:r>
          </a:p>
        </p:txBody>
      </p:sp>
      <p:graphicFrame>
        <p:nvGraphicFramePr>
          <p:cNvPr id="218195" name="Group 8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0772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089025"/>
                <a:gridCol w="1154113"/>
                <a:gridCol w="1152525"/>
                <a:gridCol w="1154112"/>
                <a:gridCol w="1154113"/>
                <a:gridCol w="115411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1.97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228600" y="11430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String                    decoded           f(x^2)                  fi/Sum(fi)         Expected         Actual</a:t>
            </a:r>
          </a:p>
        </p:txBody>
      </p:sp>
    </p:spTree>
    <p:extLst>
      <p:ext uri="{BB962C8B-B14F-4D97-AF65-F5344CB8AC3E}">
        <p14:creationId xmlns:p14="http://schemas.microsoft.com/office/powerpoint/2010/main" val="347864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fitness proportional selection?</a:t>
            </a:r>
          </a:p>
          <a:p>
            <a:pPr lvl="1"/>
            <a:r>
              <a:rPr lang="en-US" dirty="0" smtClean="0"/>
              <a:t>Fitness proportional selection optimizes the tradeoff between exploration and exploitation. Minimizes the expected loss from choosing unwisely among competing schema</a:t>
            </a:r>
          </a:p>
          <a:p>
            <a:r>
              <a:rPr lang="en-US" dirty="0" smtClean="0"/>
              <a:t>Why binary representations?</a:t>
            </a:r>
          </a:p>
          <a:p>
            <a:pPr lvl="1"/>
            <a:r>
              <a:rPr lang="en-US" dirty="0" smtClean="0"/>
              <a:t>Binary representations maximize the ratio of the number of schemas to number of strings</a:t>
            </a:r>
          </a:p>
          <a:p>
            <a:r>
              <a:rPr lang="en-US" dirty="0" smtClean="0"/>
              <a:t>Excuse me, but what is a </a:t>
            </a:r>
            <a:r>
              <a:rPr lang="en-US" b="1" dirty="0" smtClean="0"/>
              <a:t>schema</a:t>
            </a:r>
            <a:r>
              <a:rPr lang="en-US" dirty="0" smtClean="0"/>
              <a:t>?</a:t>
            </a:r>
          </a:p>
          <a:p>
            <a:r>
              <a:rPr lang="en-US" dirty="0" smtClean="0"/>
              <a:t>Mutation can be thought of as beam hill-climbing. Why have crossover?</a:t>
            </a:r>
          </a:p>
          <a:p>
            <a:pPr lvl="1"/>
            <a:r>
              <a:rPr lang="en-US" dirty="0" smtClean="0"/>
              <a:t>Crossover allows information exchange that can lead to better performance in some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4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3B44-9E64-4024-B86C-E6BD40FCC6DE}" type="slidenum">
              <a:rPr lang="en-US"/>
              <a:pPr/>
              <a:t>31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and Schema </a:t>
            </a:r>
            <a:r>
              <a:rPr lang="en-US" dirty="0"/>
              <a:t>Theorem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analyze GAs?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Individuals do not survive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Bits and pieces of individuals survive</a:t>
            </a:r>
          </a:p>
          <a:p>
            <a:pPr>
              <a:lnSpc>
                <a:spcPct val="90000"/>
              </a:lnSpc>
            </a:pPr>
            <a:r>
              <a:rPr lang="en-US"/>
              <a:t>Three questions: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do these bits and pieces signify?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we describe bits and pieces?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happens to these bits and pieces over time?</a:t>
            </a:r>
          </a:p>
        </p:txBody>
      </p:sp>
    </p:spTree>
    <p:extLst>
      <p:ext uri="{BB962C8B-B14F-4D97-AF65-F5344CB8AC3E}">
        <p14:creationId xmlns:p14="http://schemas.microsoft.com/office/powerpoint/2010/main" val="128371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DEC59-CD92-4A2D-965D-7219A7CB864C}" type="slidenum">
              <a:rPr lang="en-US"/>
              <a:pPr/>
              <a:t>32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1066800"/>
          </a:xfrm>
        </p:spPr>
        <p:txBody>
          <a:bodyPr/>
          <a:lstStyle/>
          <a:p>
            <a:r>
              <a:rPr lang="en-US"/>
              <a:t>What does part of a string that encodes a candidate solution signify?</a:t>
            </a:r>
          </a:p>
          <a:p>
            <a:endParaRPr lang="en-US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990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2192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14478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16764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19050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0" name="Rectangle 14"/>
          <p:cNvSpPr>
            <a:spLocks noChangeArrowheads="1"/>
          </p:cNvSpPr>
          <p:nvPr/>
        </p:nvSpPr>
        <p:spPr bwMode="auto">
          <a:xfrm>
            <a:off x="2133600" y="2971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51" name="Rectangle 15"/>
          <p:cNvSpPr>
            <a:spLocks noChangeArrowheads="1"/>
          </p:cNvSpPr>
          <p:nvPr/>
        </p:nvSpPr>
        <p:spPr bwMode="auto">
          <a:xfrm>
            <a:off x="990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2" name="Rectangle 16"/>
          <p:cNvSpPr>
            <a:spLocks noChangeArrowheads="1"/>
          </p:cNvSpPr>
          <p:nvPr/>
        </p:nvSpPr>
        <p:spPr bwMode="auto">
          <a:xfrm>
            <a:off x="12192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14478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54" name="Rectangle 18"/>
          <p:cNvSpPr>
            <a:spLocks noChangeArrowheads="1"/>
          </p:cNvSpPr>
          <p:nvPr/>
        </p:nvSpPr>
        <p:spPr bwMode="auto">
          <a:xfrm>
            <a:off x="16764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5" name="Rectangle 19"/>
          <p:cNvSpPr>
            <a:spLocks noChangeArrowheads="1"/>
          </p:cNvSpPr>
          <p:nvPr/>
        </p:nvSpPr>
        <p:spPr bwMode="auto">
          <a:xfrm>
            <a:off x="19050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6" name="Rectangle 20"/>
          <p:cNvSpPr>
            <a:spLocks noChangeArrowheads="1"/>
          </p:cNvSpPr>
          <p:nvPr/>
        </p:nvSpPr>
        <p:spPr bwMode="auto">
          <a:xfrm>
            <a:off x="2133600" y="37338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57" name="Text Box 21"/>
          <p:cNvSpPr txBox="1">
            <a:spLocks noChangeArrowheads="1"/>
          </p:cNvSpPr>
          <p:nvPr/>
        </p:nvSpPr>
        <p:spPr bwMode="auto">
          <a:xfrm>
            <a:off x="2590800" y="2971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point in the search space</a:t>
            </a:r>
          </a:p>
        </p:txBody>
      </p:sp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2667000" y="37338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 area of the search space</a:t>
            </a:r>
          </a:p>
        </p:txBody>
      </p:sp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1066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0" name="Rectangle 24"/>
          <p:cNvSpPr>
            <a:spLocks noChangeArrowheads="1"/>
          </p:cNvSpPr>
          <p:nvPr/>
        </p:nvSpPr>
        <p:spPr bwMode="auto">
          <a:xfrm>
            <a:off x="12954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1" name="Rectangle 25"/>
          <p:cNvSpPr>
            <a:spLocks noChangeArrowheads="1"/>
          </p:cNvSpPr>
          <p:nvPr/>
        </p:nvSpPr>
        <p:spPr bwMode="auto">
          <a:xfrm>
            <a:off x="15240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2" name="Rectangle 26"/>
          <p:cNvSpPr>
            <a:spLocks noChangeArrowheads="1"/>
          </p:cNvSpPr>
          <p:nvPr/>
        </p:nvSpPr>
        <p:spPr bwMode="auto">
          <a:xfrm>
            <a:off x="17526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63" name="Rectangle 27"/>
          <p:cNvSpPr>
            <a:spLocks noChangeArrowheads="1"/>
          </p:cNvSpPr>
          <p:nvPr/>
        </p:nvSpPr>
        <p:spPr bwMode="auto">
          <a:xfrm>
            <a:off x="19812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4" name="Rectangle 28"/>
          <p:cNvSpPr>
            <a:spLocks noChangeArrowheads="1"/>
          </p:cNvSpPr>
          <p:nvPr/>
        </p:nvSpPr>
        <p:spPr bwMode="auto">
          <a:xfrm>
            <a:off x="2209800" y="49530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2895600" y="49530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different kind of area</a:t>
            </a:r>
          </a:p>
        </p:txBody>
      </p:sp>
      <p:sp>
        <p:nvSpPr>
          <p:cNvPr id="219166" name="Rectangle 30"/>
          <p:cNvSpPr>
            <a:spLocks noChangeArrowheads="1"/>
          </p:cNvSpPr>
          <p:nvPr/>
        </p:nvSpPr>
        <p:spPr bwMode="auto">
          <a:xfrm>
            <a:off x="1981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67" name="Rectangle 31"/>
          <p:cNvSpPr>
            <a:spLocks noChangeArrowheads="1"/>
          </p:cNvSpPr>
          <p:nvPr/>
        </p:nvSpPr>
        <p:spPr bwMode="auto">
          <a:xfrm>
            <a:off x="22098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8" name="Rectangle 32"/>
          <p:cNvSpPr>
            <a:spLocks noChangeArrowheads="1"/>
          </p:cNvSpPr>
          <p:nvPr/>
        </p:nvSpPr>
        <p:spPr bwMode="auto">
          <a:xfrm>
            <a:off x="24384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69" name="Rectangle 33"/>
          <p:cNvSpPr>
            <a:spLocks noChangeArrowheads="1"/>
          </p:cNvSpPr>
          <p:nvPr/>
        </p:nvSpPr>
        <p:spPr bwMode="auto">
          <a:xfrm>
            <a:off x="26670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9170" name="Rectangle 34"/>
          <p:cNvSpPr>
            <a:spLocks noChangeArrowheads="1"/>
          </p:cNvSpPr>
          <p:nvPr/>
        </p:nvSpPr>
        <p:spPr bwMode="auto">
          <a:xfrm>
            <a:off x="28956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9171" name="Rectangle 35"/>
          <p:cNvSpPr>
            <a:spLocks noChangeArrowheads="1"/>
          </p:cNvSpPr>
          <p:nvPr/>
        </p:nvSpPr>
        <p:spPr bwMode="auto">
          <a:xfrm>
            <a:off x="3124200" y="5791200"/>
            <a:ext cx="228600" cy="457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*</a:t>
            </a:r>
          </a:p>
        </p:txBody>
      </p:sp>
      <p:sp>
        <p:nvSpPr>
          <p:cNvPr id="219172" name="Text Box 36"/>
          <p:cNvSpPr txBox="1">
            <a:spLocks noChangeArrowheads="1"/>
          </p:cNvSpPr>
          <p:nvPr/>
        </p:nvSpPr>
        <p:spPr bwMode="auto">
          <a:xfrm>
            <a:off x="3429000" y="58674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A schema denotes a portion of the search space</a:t>
            </a:r>
          </a:p>
        </p:txBody>
      </p:sp>
      <p:sp>
        <p:nvSpPr>
          <p:cNvPr id="219173" name="Text Box 37"/>
          <p:cNvSpPr txBox="1">
            <a:spLocks noChangeArrowheads="1"/>
          </p:cNvSpPr>
          <p:nvPr/>
        </p:nvSpPr>
        <p:spPr bwMode="auto">
          <a:xfrm>
            <a:off x="609600" y="4419600"/>
            <a:ext cx="7315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Different </a:t>
            </a:r>
            <a:r>
              <a:rPr lang="en-US" sz="1600" dirty="0" smtClean="0">
                <a:solidFill>
                  <a:srgbClr val="FF0000"/>
                </a:solidFill>
              </a:rPr>
              <a:t>kinds </a:t>
            </a:r>
            <a:r>
              <a:rPr lang="en-US" sz="1600" dirty="0">
                <a:solidFill>
                  <a:srgbClr val="FF0000"/>
                </a:solidFill>
              </a:rPr>
              <a:t>of crossover lead to different kinds of areas that need to be described</a:t>
            </a:r>
          </a:p>
        </p:txBody>
      </p:sp>
    </p:spTree>
    <p:extLst>
      <p:ext uri="{BB962C8B-B14F-4D97-AF65-F5344CB8AC3E}">
        <p14:creationId xmlns:p14="http://schemas.microsoft.com/office/powerpoint/2010/main" val="166773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C407-68A6-4738-AEFF-54DCE54E1099}" type="slidenum">
              <a:rPr lang="en-US"/>
              <a:pPr/>
              <a:t>33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notation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Schema H = 01*0* denotes the set of strings:</a:t>
            </a:r>
          </a:p>
          <a:p>
            <a:pPr lvl="1"/>
            <a:r>
              <a:rPr lang="en-US"/>
              <a:t>01000</a:t>
            </a:r>
          </a:p>
          <a:p>
            <a:pPr lvl="1"/>
            <a:r>
              <a:rPr lang="en-US"/>
              <a:t>01001</a:t>
            </a:r>
          </a:p>
          <a:p>
            <a:pPr lvl="1"/>
            <a:r>
              <a:rPr lang="en-US"/>
              <a:t>01100</a:t>
            </a:r>
          </a:p>
          <a:p>
            <a:pPr lvl="1"/>
            <a:r>
              <a:rPr lang="en-US"/>
              <a:t>01101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5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CDE3E-6389-4213-8F3D-214592ACBABD}" type="slidenum">
              <a:rPr lang="en-US"/>
              <a:pPr/>
              <a:t>34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properties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Order of a schema H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O(H)</a:t>
            </a:r>
          </a:p>
          <a:p>
            <a:pPr lvl="1">
              <a:lnSpc>
                <a:spcPct val="90000"/>
              </a:lnSpc>
            </a:pPr>
            <a:r>
              <a:rPr lang="en-US"/>
              <a:t>Number of fixed positions</a:t>
            </a:r>
          </a:p>
          <a:p>
            <a:pPr lvl="1">
              <a:lnSpc>
                <a:spcPct val="90000"/>
              </a:lnSpc>
            </a:pPr>
            <a:r>
              <a:rPr lang="en-US"/>
              <a:t>O(10**0) = 3</a:t>
            </a:r>
          </a:p>
          <a:p>
            <a:pPr>
              <a:lnSpc>
                <a:spcPct val="90000"/>
              </a:lnSpc>
            </a:pPr>
            <a:r>
              <a:rPr lang="en-US"/>
              <a:t>Defining length of a schema</a:t>
            </a:r>
          </a:p>
          <a:p>
            <a:pPr lvl="1">
              <a:lnSpc>
                <a:spcPct val="90000"/>
              </a:lnSpc>
            </a:pPr>
            <a:r>
              <a:rPr lang="en-US"/>
              <a:t>Distance between first and last fixed position</a:t>
            </a:r>
          </a:p>
          <a:p>
            <a:pPr lvl="1">
              <a:lnSpc>
                <a:spcPct val="90000"/>
              </a:lnSpc>
            </a:pPr>
            <a:r>
              <a:rPr lang="en-US"/>
              <a:t>d(10**0) = 4</a:t>
            </a:r>
          </a:p>
          <a:p>
            <a:pPr lvl="1">
              <a:lnSpc>
                <a:spcPct val="90000"/>
              </a:lnSpc>
            </a:pPr>
            <a:r>
              <a:rPr lang="en-US"/>
              <a:t>d(*1*00) = 3</a:t>
            </a:r>
          </a:p>
        </p:txBody>
      </p:sp>
    </p:spTree>
    <p:extLst>
      <p:ext uri="{BB962C8B-B14F-4D97-AF65-F5344CB8AC3E}">
        <p14:creationId xmlns:p14="http://schemas.microsoft.com/office/powerpoint/2010/main" val="252566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8F92C-0AB5-42AB-8E2A-0D87BCA93694}" type="slidenum">
              <a:rPr lang="en-US"/>
              <a:pPr/>
              <a:t>35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GA do to </a:t>
            </a:r>
            <a:r>
              <a:rPr lang="en-US" dirty="0" smtClean="0"/>
              <a:t>schemas?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does selection do to schemas?</a:t>
                </a:r>
              </a:p>
              <a:p>
                <a:pPr lvl="1"/>
                <a:r>
                  <a:rPr lang="en-US" dirty="0" smtClean="0"/>
                  <a:t>If m (h, t) is the number of schemas h at time t then</a:t>
                </a:r>
              </a:p>
              <a:p>
                <a:pPr lvl="1"/>
                <a:r>
                  <a:rPr lang="en-US" dirty="0" smtClean="0"/>
                  <a:t>m(h, t+1)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m (h, t)   </a:t>
                </a:r>
                <a:r>
                  <a:rPr lang="en-US" dirty="0" smtClean="0">
                    <a:sym typeface="Wingdings" pitchFamily="2" charset="2"/>
                  </a:rPr>
                  <a:t> above average schemas increase </a:t>
                </a:r>
                <a:r>
                  <a:rPr lang="en-US" dirty="0" err="1" smtClean="0">
                    <a:sym typeface="Wingdings" pitchFamily="2" charset="2"/>
                  </a:rPr>
                  <a:t>exponentionally</a:t>
                </a:r>
                <a:r>
                  <a:rPr lang="en-US" dirty="0" smtClean="0">
                    <a:sym typeface="Wingdings" pitchFamily="2" charset="2"/>
                  </a:rPr>
                  <a:t>!</a:t>
                </a:r>
                <a:endParaRPr lang="en-US" dirty="0" smtClean="0"/>
              </a:p>
              <a:p>
                <a:r>
                  <a:rPr lang="en-US" dirty="0" smtClean="0"/>
                  <a:t>What does crossover do to schemas?</a:t>
                </a:r>
              </a:p>
              <a:p>
                <a:pPr lvl="1"/>
                <a:r>
                  <a:rPr lang="en-US" dirty="0" smtClean="0"/>
                  <a:t>Probability that schema gets disrupted</a:t>
                </a:r>
              </a:p>
              <a:p>
                <a:pPr lvl="1"/>
                <a:r>
                  <a:rPr lang="en-US" dirty="0" smtClean="0"/>
                  <a:t>Probability of disruption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lvl="2"/>
                <a:r>
                  <a:rPr lang="en-US" dirty="0" smtClean="0"/>
                  <a:t>This is a conservative probability of disruption. Consider what happens when you crossover identical strings</a:t>
                </a:r>
              </a:p>
              <a:p>
                <a:r>
                  <a:rPr lang="en-US" dirty="0" smtClean="0"/>
                  <a:t>What does mutation do to schemas?</a:t>
                </a:r>
              </a:p>
              <a:p>
                <a:pPr lvl="1"/>
                <a:r>
                  <a:rPr lang="en-US" dirty="0" smtClean="0"/>
                  <a:t>Probability that mutation does not destroy a schema</a:t>
                </a:r>
              </a:p>
              <a:p>
                <a:pPr lvl="1"/>
                <a:r>
                  <a:rPr lang="en-US" dirty="0" smtClean="0"/>
                  <a:t>Probability of conservation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= (1 -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-  </a:t>
                </a:r>
                <a:r>
                  <a:rPr lang="en-US" sz="1300" dirty="0" smtClean="0"/>
                  <a:t>(higher order terms</a:t>
                </a:r>
                <a:r>
                  <a:rPr lang="en-US" sz="1500" dirty="0" smtClean="0"/>
                  <a:t>)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222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88392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36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Schema theorem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</p:spPr>
            <p:txBody>
              <a:bodyPr/>
              <a:lstStyle/>
              <a:p>
                <a:r>
                  <a:rPr lang="en-US" dirty="0" smtClean="0"/>
                  <a:t>Schema Theorem:</a:t>
                </a:r>
              </a:p>
              <a:p>
                <a:pPr lvl="1"/>
                <a:r>
                  <a:rPr lang="en-US" dirty="0" smtClean="0"/>
                  <a:t>M(h, t+1)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dirty="0"/>
                  <a:t> m (h, t)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… </a:t>
                </a:r>
                <a:r>
                  <a:rPr lang="en-US" sz="1400" dirty="0" smtClean="0"/>
                  <a:t>ignoring higher order terms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marL="114300" indent="0">
                  <a:buNone/>
                </a:pPr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schema theorem leads to the </a:t>
                </a:r>
                <a:r>
                  <a:rPr lang="en-US" b="1" dirty="0"/>
                  <a:t>building block hypothesis </a:t>
                </a:r>
                <a:r>
                  <a:rPr lang="en-US" dirty="0"/>
                  <a:t>that says:</a:t>
                </a:r>
              </a:p>
              <a:p>
                <a:pPr lvl="1"/>
                <a:r>
                  <a:rPr lang="en-US" i="1" dirty="0"/>
                  <a:t>GAs work by juxtaposing, short (in defining length), low-order, above average fitness schema or building blocks into more complete solutions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305800" cy="4800600"/>
              </a:xfrm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34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 by searching for a solution in a space of possible solutions</a:t>
            </a:r>
          </a:p>
          <a:p>
            <a:r>
              <a:rPr lang="en-US" dirty="0" smtClean="0"/>
              <a:t>Uninformed versus Informed search</a:t>
            </a:r>
          </a:p>
          <a:p>
            <a:r>
              <a:rPr lang="en-US" dirty="0" smtClean="0"/>
              <a:t>Atomic representation of state</a:t>
            </a:r>
          </a:p>
          <a:p>
            <a:r>
              <a:rPr lang="en-US" dirty="0" smtClean="0"/>
              <a:t>Solutions are fixed sequences of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D3312-8507-408C-A1A0-E4F80EF11BD0}" type="slidenum">
              <a:rPr lang="en-US"/>
              <a:pPr/>
              <a:t>4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 cont’d</a:t>
            </a:r>
          </a:p>
        </p:txBody>
      </p:sp>
      <p:graphicFrame>
        <p:nvGraphicFramePr>
          <p:cNvPr id="220163" name="Group 3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077200" cy="4064000"/>
        </p:xfrm>
        <a:graphic>
          <a:graphicData uri="http://schemas.openxmlformats.org/drawingml/2006/table">
            <a:tbl>
              <a:tblPr/>
              <a:tblGrid>
                <a:gridCol w="1219200"/>
                <a:gridCol w="1089025"/>
                <a:gridCol w="1154113"/>
                <a:gridCol w="1152525"/>
                <a:gridCol w="1154112"/>
                <a:gridCol w="1154113"/>
                <a:gridCol w="1154112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0110|1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1100|0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11|000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10|011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1754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439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Max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</a:rPr>
                        <a:t>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lg" len="lg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237" name="Text Box 77"/>
          <p:cNvSpPr txBox="1">
            <a:spLocks noChangeArrowheads="1"/>
          </p:cNvSpPr>
          <p:nvPr/>
        </p:nvSpPr>
        <p:spPr bwMode="auto">
          <a:xfrm>
            <a:off x="228600" y="1143000"/>
            <a:ext cx="830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    String                    mate                offspring              decoded          f(x^2)</a:t>
            </a:r>
          </a:p>
        </p:txBody>
      </p:sp>
    </p:spTree>
    <p:extLst>
      <p:ext uri="{BB962C8B-B14F-4D97-AF65-F5344CB8AC3E}">
        <p14:creationId xmlns:p14="http://schemas.microsoft.com/office/powerpoint/2010/main" val="4042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some new </a:t>
            </a:r>
            <a:r>
              <a:rPr lang="en-US" dirty="0" smtClean="0">
                <a:hlinkClick r:id="rId2"/>
              </a:rPr>
              <a:t>GA code</a:t>
            </a:r>
            <a:endParaRPr lang="en-US" dirty="0" smtClean="0"/>
          </a:p>
          <a:p>
            <a:r>
              <a:rPr lang="en-US" dirty="0" smtClean="0"/>
              <a:t>Otherwise, there is code on the internet in multiple languages and the </a:t>
            </a:r>
          </a:p>
          <a:p>
            <a:r>
              <a:rPr lang="en-US" dirty="0" smtClean="0">
                <a:hlinkClick r:id="rId3"/>
              </a:rPr>
              <a:t>ECSL Lab has developed well understood, local code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Randomized versus Random versus Deterministic search algorithms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want fast, reliable, near-optimal solutions from our algorithms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  <a:p>
            <a:r>
              <a:rPr lang="en-US" dirty="0" smtClean="0"/>
              <a:t>Deterministic</a:t>
            </a:r>
          </a:p>
          <a:p>
            <a:pPr lvl="1"/>
            <a:r>
              <a:rPr lang="en-US" dirty="0" smtClean="0"/>
              <a:t>Search once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Average over multiple runs</a:t>
            </a:r>
          </a:p>
          <a:p>
            <a:r>
              <a:rPr lang="en-US" dirty="0" smtClean="0"/>
              <a:t>Randomized hill climber, GA, SA, …</a:t>
            </a:r>
          </a:p>
          <a:p>
            <a:pPr lvl="1"/>
            <a:r>
              <a:rPr lang="en-US" dirty="0" smtClean="0"/>
              <a:t>Average over multiple runs</a:t>
            </a:r>
          </a:p>
          <a:p>
            <a:r>
              <a:rPr lang="en-US" dirty="0" smtClean="0"/>
              <a:t>We need reproducible results so understand the role of the </a:t>
            </a:r>
            <a:r>
              <a:rPr lang="en-US" dirty="0" smtClean="0">
                <a:solidFill>
                  <a:srgbClr val="00B050"/>
                </a:solidFill>
              </a:rPr>
              <a:t>random seed </a:t>
            </a:r>
            <a:r>
              <a:rPr lang="en-US" dirty="0" smtClean="0"/>
              <a:t>in a random number generator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2766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binary?</a:t>
            </a:r>
          </a:p>
          <a:p>
            <a:pPr lvl="1"/>
            <a:r>
              <a:rPr lang="en-US" dirty="0" smtClean="0"/>
              <a:t>Later</a:t>
            </a:r>
          </a:p>
          <a:p>
            <a:r>
              <a:rPr lang="en-US" dirty="0" smtClean="0"/>
              <a:t>Multiple parameters (x, y, z…)</a:t>
            </a:r>
          </a:p>
          <a:p>
            <a:pPr lvl="1"/>
            <a:r>
              <a:rPr lang="en-US" dirty="0" smtClean="0"/>
              <a:t>Encode x, encode y, encode z, … concatenate encodings to build chromosome </a:t>
            </a:r>
          </a:p>
          <a:p>
            <a:pPr lvl="1"/>
            <a:r>
              <a:rPr lang="en-US" dirty="0" smtClean="0"/>
              <a:t>As an example consider the </a:t>
            </a:r>
            <a:r>
              <a:rPr lang="en-US" dirty="0" smtClean="0">
                <a:hlinkClick r:id="rId2"/>
              </a:rPr>
              <a:t>DeJong Functions</a:t>
            </a:r>
            <a:endParaRPr lang="en-US" dirty="0" smtClean="0"/>
          </a:p>
          <a:p>
            <a:r>
              <a:rPr lang="en-US" dirty="0" smtClean="0"/>
              <a:t>And now for something completely different: </a:t>
            </a:r>
            <a:r>
              <a:rPr lang="en-US" dirty="0" err="1" smtClean="0">
                <a:hlinkClick r:id="rId3"/>
              </a:rPr>
              <a:t>Floorplanning</a:t>
            </a:r>
            <a:endParaRPr lang="en-US" dirty="0" smtClean="0"/>
          </a:p>
          <a:p>
            <a:r>
              <a:rPr lang="en-US" dirty="0" smtClean="0"/>
              <a:t>TSP</a:t>
            </a:r>
          </a:p>
          <a:p>
            <a:pPr lvl="1"/>
            <a:r>
              <a:rPr lang="en-US" dirty="0" smtClean="0"/>
              <a:t>Later</a:t>
            </a:r>
          </a:p>
          <a:p>
            <a:r>
              <a:rPr lang="en-US" dirty="0" smtClean="0"/>
              <a:t>JSSP/OSSP/…</a:t>
            </a:r>
          </a:p>
          <a:p>
            <a:pPr lvl="1"/>
            <a:r>
              <a:rPr lang="en-US" dirty="0" smtClean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7925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[-</a:t>
            </a:r>
            <a:r>
              <a:rPr lang="en-US" dirty="0" err="1" smtClean="0"/>
              <a:t>x..y</a:t>
            </a:r>
            <a:r>
              <a:rPr lang="en-US" dirty="0" smtClean="0"/>
              <a:t>] ?</a:t>
            </a:r>
          </a:p>
          <a:p>
            <a:r>
              <a:rPr lang="en-US" dirty="0" smtClean="0"/>
              <a:t>Min, max</a:t>
            </a:r>
            <a:r>
              <a:rPr lang="en-US" smtClean="0"/>
              <a:t>, precision and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256205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Theory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fitness proportional selection?</a:t>
            </a:r>
          </a:p>
          <a:p>
            <a:pPr lvl="1"/>
            <a:r>
              <a:rPr lang="en-US" dirty="0" smtClean="0"/>
              <a:t>Fitness proportional selection optimizes the tradeoff between exploration and exploitation. Minimizes the expected loss from choosing unwisely among competing schema</a:t>
            </a:r>
          </a:p>
          <a:p>
            <a:r>
              <a:rPr lang="en-US" dirty="0" smtClean="0"/>
              <a:t>Why binary representations?</a:t>
            </a:r>
          </a:p>
          <a:p>
            <a:pPr lvl="1"/>
            <a:r>
              <a:rPr lang="en-US" dirty="0" smtClean="0"/>
              <a:t>Binary representations maximize the ratio of the number of schemas to number of strings</a:t>
            </a:r>
          </a:p>
          <a:p>
            <a:r>
              <a:rPr lang="en-US" dirty="0" smtClean="0"/>
              <a:t>Excuse me, but what is a </a:t>
            </a:r>
            <a:r>
              <a:rPr lang="en-US" b="1" dirty="0" smtClean="0"/>
              <a:t>schema</a:t>
            </a:r>
            <a:r>
              <a:rPr lang="en-US" dirty="0" smtClean="0"/>
              <a:t>?</a:t>
            </a:r>
          </a:p>
          <a:p>
            <a:r>
              <a:rPr lang="en-US" dirty="0" smtClean="0"/>
              <a:t>Mutation can be thought of as beam hill-climbing. Why have crossover?</a:t>
            </a:r>
          </a:p>
          <a:p>
            <a:pPr lvl="1"/>
            <a:r>
              <a:rPr lang="en-US" dirty="0" smtClean="0"/>
              <a:t>Crossover allows information exchange that can lead to better performance in some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1397</TotalTime>
  <Words>2084</Words>
  <Application>Microsoft Office PowerPoint</Application>
  <PresentationFormat>On-screen Show (4:3)</PresentationFormat>
  <Paragraphs>575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Evolutionary Computation</vt:lpstr>
      <vt:lpstr>Genetic Algorithm</vt:lpstr>
      <vt:lpstr>How does it work</vt:lpstr>
      <vt:lpstr>How does it work cont’d</vt:lpstr>
      <vt:lpstr>GA code</vt:lpstr>
      <vt:lpstr>Randomized versus Random versus Deterministic search algorithms</vt:lpstr>
      <vt:lpstr>Representations</vt:lpstr>
      <vt:lpstr>Representations</vt:lpstr>
      <vt:lpstr>GA Theory</vt:lpstr>
      <vt:lpstr>Schemas and Schema Theorem</vt:lpstr>
      <vt:lpstr>Schemas</vt:lpstr>
      <vt:lpstr>Schema notation</vt:lpstr>
      <vt:lpstr>Schema properties</vt:lpstr>
      <vt:lpstr>What does GA do to schemas?</vt:lpstr>
      <vt:lpstr>The Schema theorem </vt:lpstr>
      <vt:lpstr>Schema processing</vt:lpstr>
      <vt:lpstr>Schema processing…</vt:lpstr>
      <vt:lpstr>Questions</vt:lpstr>
      <vt:lpstr>Representations</vt:lpstr>
      <vt:lpstr>For each parameter in chrom</vt:lpstr>
      <vt:lpstr>Designing a parity checker</vt:lpstr>
      <vt:lpstr>What is a genotype?</vt:lpstr>
      <vt:lpstr>Genotype to Phenotype mapping</vt:lpstr>
      <vt:lpstr>Genotype to Phenotype mapping</vt:lpstr>
      <vt:lpstr>Evaluating the phenotype</vt:lpstr>
      <vt:lpstr>Circuits</vt:lpstr>
      <vt:lpstr>Predicting subsurface structure</vt:lpstr>
      <vt:lpstr>Designing a truss</vt:lpstr>
      <vt:lpstr>Traveling Salesperson Problem </vt:lpstr>
      <vt:lpstr>GA Theory</vt:lpstr>
      <vt:lpstr>Schemas and Schema Theorem</vt:lpstr>
      <vt:lpstr>Schemas</vt:lpstr>
      <vt:lpstr>Schema notation</vt:lpstr>
      <vt:lpstr>Schema properties</vt:lpstr>
      <vt:lpstr>What does GA do to schemas?</vt:lpstr>
      <vt:lpstr>The Schema theorem </vt:lpstr>
      <vt:lpstr>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Sushil Louis</dc:creator>
  <cp:lastModifiedBy>Sushil Louis</cp:lastModifiedBy>
  <cp:revision>455</cp:revision>
  <dcterms:created xsi:type="dcterms:W3CDTF">2006-08-16T00:00:00Z</dcterms:created>
  <dcterms:modified xsi:type="dcterms:W3CDTF">2017-09-20T21:02:26Z</dcterms:modified>
</cp:coreProperties>
</file>