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5" r:id="rId10"/>
    <p:sldId id="354" r:id="rId11"/>
    <p:sldId id="361" r:id="rId12"/>
    <p:sldId id="366" r:id="rId13"/>
    <p:sldId id="386" r:id="rId14"/>
    <p:sldId id="398" r:id="rId15"/>
    <p:sldId id="388" r:id="rId16"/>
    <p:sldId id="387" r:id="rId17"/>
    <p:sldId id="389" r:id="rId18"/>
    <p:sldId id="399" r:id="rId19"/>
    <p:sldId id="400" r:id="rId20"/>
    <p:sldId id="401" r:id="rId21"/>
    <p:sldId id="402" r:id="rId22"/>
    <p:sldId id="403" r:id="rId23"/>
    <p:sldId id="419" r:id="rId24"/>
    <p:sldId id="418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417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364" r:id="rId48"/>
    <p:sldId id="383" r:id="rId49"/>
    <p:sldId id="38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7" autoAdjust="0"/>
    <p:restoredTop sz="94660"/>
  </p:normalViewPr>
  <p:slideViewPr>
    <p:cSldViewPr>
      <p:cViewPr>
        <p:scale>
          <a:sx n="165" d="100"/>
          <a:sy n="165" d="100"/>
        </p:scale>
        <p:origin x="-11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8CEFD-E8E0-490C-BE0B-39C82338894A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EEC57-3F9C-4134-80EF-AF3FB8A4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8CBFB7A4-E8B3-4CFD-ADC6-4F5287B62E68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28012A4C-4C39-4BB1-9C18-13B187F367E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843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8D8131A1-79CB-4BC9-BEBF-21A125968611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946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DB510CC1-A989-4079-90C1-B6A51F20459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3439098E-3FA6-4C5D-8732-9158E96DA66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0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590D4AC2-C810-4ADD-9341-DBE337AC81C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5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F1DF8D52-BB31-49AF-B204-0AD9F1A43BA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458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590D4AC2-C810-4ADD-9341-DBE337AC81C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5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F1DF8D52-BB31-49AF-B204-0AD9F1A43BA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458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E3730E59-6F65-407B-AB81-3DC25AF752C6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21759D5C-C0AF-4D55-A0B5-08C862C9CA3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27651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856426C0-B9C4-4714-9996-51C0B998E3B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765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08/24/09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C12334E0-67BB-4B80-A01D-81D5CAE9489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741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2912"/>
            <a:ext cx="7804921" cy="1109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963" y="1676258"/>
            <a:ext cx="3825941" cy="41300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68942" y="1676258"/>
            <a:ext cx="3825941" cy="1988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68942" y="3817790"/>
            <a:ext cx="3825941" cy="1988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nr.edu/~sushil" TargetMode="External"/><Relationship Id="rId2" Type="http://schemas.openxmlformats.org/officeDocument/2006/relationships/hyperlink" Target="mailto:sushil@cse.unr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Evolutionary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572000"/>
            <a:ext cx="83058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Instructor: Sushil Louis, </a:t>
            </a:r>
            <a:r>
              <a:rPr lang="en-US" dirty="0" smtClean="0">
                <a:hlinkClick r:id="rId2"/>
              </a:rPr>
              <a:t>sushil@cse.unr.edu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>
                <a:hlinkClick r:id="rId3"/>
              </a:rPr>
              <a:t>http://www.cse.unr.edu/~sushil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76200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76200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534400" cy="4800600"/>
              </a:xfrm>
            </p:spPr>
            <p:txBody>
              <a:bodyPr/>
              <a:lstStyle/>
              <a:p>
                <a:r>
                  <a:rPr lang="en-US" dirty="0" smtClean="0"/>
                  <a:t>f(n) = g(n) + h(n)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= cost to state + estimated cost to goal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= estimated cost of cheapest solution through </a:t>
                </a:r>
                <a:r>
                  <a:rPr lang="en-US" i="1" dirty="0" smtClean="0"/>
                  <a:t>n</a:t>
                </a:r>
                <a:endParaRPr lang="en-US" dirty="0" smtClean="0"/>
              </a:p>
              <a:p>
                <a:r>
                  <a:rPr lang="en-US" dirty="0" smtClean="0"/>
                  <a:t>Seem reasonable?</a:t>
                </a:r>
              </a:p>
              <a:p>
                <a:pPr lvl="1"/>
                <a:r>
                  <a:rPr lang="en-US" dirty="0" smtClean="0"/>
                  <a:t>If heuristic is </a:t>
                </a:r>
                <a:r>
                  <a:rPr lang="en-US" i="1" dirty="0" smtClean="0"/>
                  <a:t>admissible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optimal and complete for Tree search</a:t>
                </a:r>
              </a:p>
              <a:p>
                <a:pPr lvl="2"/>
                <a:r>
                  <a:rPr lang="en-US" dirty="0" smtClean="0"/>
                  <a:t>Admissible heuristics underestimate cost to goal</a:t>
                </a:r>
              </a:p>
              <a:p>
                <a:pPr lvl="1"/>
                <a:r>
                  <a:rPr lang="en-US" dirty="0"/>
                  <a:t>If heuristic is </a:t>
                </a:r>
                <a:r>
                  <a:rPr lang="en-US" i="1" dirty="0"/>
                  <a:t>consistent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optimal and </a:t>
                </a:r>
                <a:r>
                  <a:rPr lang="en-US" dirty="0" smtClean="0"/>
                  <a:t>complete for graph search</a:t>
                </a:r>
              </a:p>
              <a:p>
                <a:pPr lvl="2"/>
                <a:r>
                  <a:rPr lang="en-US" dirty="0" smtClean="0"/>
                  <a:t>Consistent heuristics follow the triangle inequality</a:t>
                </a:r>
              </a:p>
              <a:p>
                <a:pPr lvl="2"/>
                <a:r>
                  <a:rPr lang="en-US" dirty="0" smtClean="0"/>
                  <a:t>If n’ is successor of n, then h(n) ≤ c(n, a, n’) + h(n’)</a:t>
                </a:r>
              </a:p>
              <a:p>
                <a:pPr lvl="2"/>
                <a:r>
                  <a:rPr lang="en-US" dirty="0" smtClean="0"/>
                  <a:t>Is less than cost of going from n to n’ + estimated cost from n’ to goal</a:t>
                </a:r>
              </a:p>
              <a:p>
                <a:pPr lvl="3"/>
                <a:r>
                  <a:rPr lang="en-US" dirty="0" smtClean="0"/>
                  <a:t>Otherwise you should have expanded n’ before n and you need a different heuristic</a:t>
                </a:r>
              </a:p>
              <a:p>
                <a:pPr lvl="1"/>
                <a:r>
                  <a:rPr lang="en-US" dirty="0" smtClean="0"/>
                  <a:t>f costs are always non-decreasing along any path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534400" cy="4800600"/>
              </a:xfrm>
              <a:blipFill rotWithShape="1">
                <a:blip r:embed="rId3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Non-classical search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9" y="1600200"/>
            <a:ext cx="7393361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7912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Path does not matter, just the final state</a:t>
            </a:r>
          </a:p>
          <a:p>
            <a:r>
              <a:rPr lang="en-US" dirty="0" smtClean="0"/>
              <a:t>- Maximize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black box “evaluate” function that returns an objective function value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965450" y="2587625"/>
            <a:ext cx="2754313" cy="1530350"/>
          </a:xfrm>
          <a:prstGeom prst="roundRect">
            <a:avLst>
              <a:gd name="adj" fmla="val 16667"/>
            </a:avLst>
          </a:prstGeom>
          <a:solidFill>
            <a:srgbClr val="EBE4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pPr defTabSz="917575" eaLnBrk="0" hangingPunct="0"/>
            <a:r>
              <a:rPr lang="en-US" sz="2400" dirty="0" smtClean="0">
                <a:latin typeface="Times" pitchFamily="18" charset="0"/>
              </a:rPr>
              <a:t>          Evaluate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22325" y="3352800"/>
            <a:ext cx="2143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719763" y="3352800"/>
            <a:ext cx="2143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46125" y="2894013"/>
            <a:ext cx="1989138" cy="46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>
            <a:lvl1pPr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7575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5150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23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95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67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39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c</a:t>
            </a:r>
            <a:r>
              <a:rPr lang="en-US" dirty="0" smtClean="0">
                <a:latin typeface="Times" pitchFamily="18" charset="0"/>
              </a:rPr>
              <a:t>andidate state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78550" y="2817813"/>
            <a:ext cx="1365250" cy="46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797" tIns="45898" rIns="91797" bIns="45898">
            <a:spAutoFit/>
          </a:bodyPr>
          <a:lstStyle>
            <a:lvl1pPr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7575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5150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23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95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67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39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Times" pitchFamily="18" charset="0"/>
              </a:rPr>
              <a:t>Obj. </a:t>
            </a:r>
            <a:r>
              <a:rPr lang="en-US" dirty="0" err="1" smtClean="0">
                <a:latin typeface="Times" pitchFamily="18" charset="0"/>
              </a:rPr>
              <a:t>func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24075" y="4422775"/>
            <a:ext cx="52022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>
            <a:lvl1pPr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7575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5150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23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95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67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39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</a:rPr>
              <a:t>Application dependent 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3088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Consider a problem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Combination lock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30 digit combination lock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 smtClean="0"/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How many combinations?</a:t>
            </a:r>
          </a:p>
          <a:p>
            <a:pPr marL="739775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 smtClean="0"/>
          </a:p>
          <a:p>
            <a:pPr marL="739775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61206" y="2895600"/>
            <a:ext cx="7263594" cy="228600"/>
            <a:chOff x="661206" y="2895600"/>
            <a:chExt cx="7263594" cy="228600"/>
          </a:xfrm>
        </p:grpSpPr>
        <p:sp>
          <p:nvSpPr>
            <p:cNvPr id="2" name="Rectangle 1"/>
            <p:cNvSpPr/>
            <p:nvPr/>
          </p:nvSpPr>
          <p:spPr>
            <a:xfrm>
              <a:off x="661206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3792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6378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88964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31550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74136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16722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9308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1894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44480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7066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29652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72238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4824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57410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99996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42582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85168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7754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70340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12926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55512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98098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0684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83270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25856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68442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11028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3614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2895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59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Generate and test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5480" indent="-535480">
              <a:buFont typeface="Zapf Dingbats" charset="2"/>
              <a:buAutoNum type="arabicPeriod"/>
            </a:pPr>
            <a:r>
              <a:rPr lang="en-US" altLang="en-US" dirty="0" smtClean="0"/>
              <a:t>Generate </a:t>
            </a:r>
            <a:r>
              <a:rPr lang="en-US" altLang="en-US" dirty="0"/>
              <a:t>a candidate solution and test to see if it solves the problem</a:t>
            </a:r>
          </a:p>
          <a:p>
            <a:pPr marL="535480" indent="-535480">
              <a:buFont typeface="Zapf Dingbats" charset="2"/>
              <a:buAutoNum type="arabicPeriod"/>
            </a:pPr>
            <a:r>
              <a:rPr lang="en-US" altLang="en-US" dirty="0"/>
              <a:t>Repeat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535480" indent="-535480"/>
            <a:r>
              <a:rPr lang="en-US" altLang="en-US" dirty="0"/>
              <a:t>Information used by this algorithm</a:t>
            </a:r>
          </a:p>
          <a:p>
            <a:pPr lvl="1"/>
            <a:r>
              <a:rPr lang="en-US" altLang="en-US" dirty="0"/>
              <a:t>You know when you have found the </a:t>
            </a:r>
            <a:r>
              <a:rPr lang="en-US" altLang="en-US" dirty="0" smtClean="0"/>
              <a:t>solution</a:t>
            </a:r>
          </a:p>
          <a:p>
            <a:pPr lvl="1"/>
            <a:r>
              <a:rPr lang="en-US" altLang="en-US" dirty="0" smtClean="0"/>
              <a:t>No candidate solution is better than another EXCEPT for the correct combination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6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lock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1828800"/>
            <a:ext cx="7620000" cy="3569732"/>
            <a:chOff x="76200" y="1828800"/>
            <a:chExt cx="7620000" cy="35697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4419600"/>
              <a:ext cx="579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191000" y="1981200"/>
              <a:ext cx="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8200" y="1828800"/>
              <a:ext cx="0" cy="29718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8200" y="4800600"/>
              <a:ext cx="685800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7400" y="50292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Solutions 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2650042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Obj.</a:t>
              </a:r>
            </a:p>
            <a:p>
              <a:r>
                <a:rPr lang="en-US" dirty="0" smtClean="0"/>
                <a:t>Function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3400" y="2057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Generate and Test is Search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Exhaustive Search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How many must you try before p(success)&gt;0.5 ?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How long will this take?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Will you eventually open the lock?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marL="442595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Random Search</a:t>
            </a:r>
          </a:p>
          <a:p>
            <a:pPr marL="739775" lvl="1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Same</a:t>
            </a:r>
            <a:r>
              <a:rPr lang="en-US" altLang="en-US" dirty="0" smtClean="0"/>
              <a:t>!</a:t>
            </a:r>
          </a:p>
          <a:p>
            <a:pPr marL="739775" lvl="1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marL="442595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RES </a:t>
            </a:r>
            <a:r>
              <a:rPr lang="en-US" altLang="en-US" dirty="0" smtClean="0">
                <a:sym typeface="Wingdings" panose="05000000000000000000" pitchFamily="2" charset="2"/>
              </a:rPr>
              <a:t> Random or Exhaustive Search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752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Search techniques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Hill Climbing/Gradient Descent Needs more information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You are getting closer OR You are getting further away from correct combination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Quicker</a:t>
            </a:r>
          </a:p>
          <a:p>
            <a:pPr marL="739775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 smtClean="0"/>
          </a:p>
          <a:p>
            <a:pPr marL="739775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 smtClean="0"/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Problems</a:t>
            </a:r>
          </a:p>
          <a:p>
            <a:pPr marL="1105535" lvl="2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Distance </a:t>
            </a:r>
            <a:r>
              <a:rPr lang="en-US" altLang="en-US" dirty="0" smtClean="0"/>
              <a:t>metric could be misleading</a:t>
            </a:r>
          </a:p>
          <a:p>
            <a:pPr marL="1105535" lvl="2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Local hills</a:t>
            </a:r>
          </a:p>
        </p:txBody>
      </p:sp>
      <p:sp>
        <p:nvSpPr>
          <p:cNvPr id="10245" name="Freeform 3"/>
          <p:cNvSpPr>
            <a:spLocks noChangeArrowheads="1"/>
          </p:cNvSpPr>
          <p:nvPr/>
        </p:nvSpPr>
        <p:spPr bwMode="auto">
          <a:xfrm>
            <a:off x="4800600" y="4267200"/>
            <a:ext cx="3200400" cy="1447800"/>
          </a:xfrm>
          <a:custGeom>
            <a:avLst/>
            <a:gdLst>
              <a:gd name="T0" fmla="*/ 0 w 2016"/>
              <a:gd name="T1" fmla="*/ 1168 h 1264"/>
              <a:gd name="T2" fmla="*/ 288 w 2016"/>
              <a:gd name="T3" fmla="*/ 880 h 1264"/>
              <a:gd name="T4" fmla="*/ 384 w 2016"/>
              <a:gd name="T5" fmla="*/ 544 h 1264"/>
              <a:gd name="T6" fmla="*/ 528 w 2016"/>
              <a:gd name="T7" fmla="*/ 880 h 1264"/>
              <a:gd name="T8" fmla="*/ 672 w 2016"/>
              <a:gd name="T9" fmla="*/ 1216 h 1264"/>
              <a:gd name="T10" fmla="*/ 912 w 2016"/>
              <a:gd name="T11" fmla="*/ 1168 h 1264"/>
              <a:gd name="T12" fmla="*/ 1008 w 2016"/>
              <a:gd name="T13" fmla="*/ 928 h 1264"/>
              <a:gd name="T14" fmla="*/ 1152 w 2016"/>
              <a:gd name="T15" fmla="*/ 592 h 1264"/>
              <a:gd name="T16" fmla="*/ 1248 w 2016"/>
              <a:gd name="T17" fmla="*/ 352 h 1264"/>
              <a:gd name="T18" fmla="*/ 1392 w 2016"/>
              <a:gd name="T19" fmla="*/ 112 h 1264"/>
              <a:gd name="T20" fmla="*/ 1440 w 2016"/>
              <a:gd name="T21" fmla="*/ 16 h 1264"/>
              <a:gd name="T22" fmla="*/ 1536 w 2016"/>
              <a:gd name="T23" fmla="*/ 208 h 1264"/>
              <a:gd name="T24" fmla="*/ 1632 w 2016"/>
              <a:gd name="T25" fmla="*/ 640 h 1264"/>
              <a:gd name="T26" fmla="*/ 1776 w 2016"/>
              <a:gd name="T27" fmla="*/ 976 h 1264"/>
              <a:gd name="T28" fmla="*/ 1872 w 2016"/>
              <a:gd name="T29" fmla="*/ 1216 h 1264"/>
              <a:gd name="T30" fmla="*/ 2016 w 2016"/>
              <a:gd name="T31" fmla="*/ 1264 h 12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16"/>
              <a:gd name="T49" fmla="*/ 0 h 1264"/>
              <a:gd name="T50" fmla="*/ 2016 w 2016"/>
              <a:gd name="T51" fmla="*/ 1264 h 12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16" h="1264">
                <a:moveTo>
                  <a:pt x="0" y="1168"/>
                </a:moveTo>
                <a:cubicBezTo>
                  <a:pt x="112" y="1076"/>
                  <a:pt x="224" y="984"/>
                  <a:pt x="288" y="880"/>
                </a:cubicBezTo>
                <a:cubicBezTo>
                  <a:pt x="352" y="776"/>
                  <a:pt x="344" y="544"/>
                  <a:pt x="384" y="544"/>
                </a:cubicBezTo>
                <a:cubicBezTo>
                  <a:pt x="424" y="544"/>
                  <a:pt x="480" y="768"/>
                  <a:pt x="528" y="880"/>
                </a:cubicBezTo>
                <a:cubicBezTo>
                  <a:pt x="576" y="992"/>
                  <a:pt x="608" y="1168"/>
                  <a:pt x="672" y="1216"/>
                </a:cubicBezTo>
                <a:cubicBezTo>
                  <a:pt x="736" y="1264"/>
                  <a:pt x="856" y="1216"/>
                  <a:pt x="912" y="1168"/>
                </a:cubicBezTo>
                <a:cubicBezTo>
                  <a:pt x="968" y="1120"/>
                  <a:pt x="968" y="1024"/>
                  <a:pt x="1008" y="928"/>
                </a:cubicBezTo>
                <a:cubicBezTo>
                  <a:pt x="1048" y="832"/>
                  <a:pt x="1112" y="688"/>
                  <a:pt x="1152" y="592"/>
                </a:cubicBezTo>
                <a:cubicBezTo>
                  <a:pt x="1192" y="496"/>
                  <a:pt x="1208" y="432"/>
                  <a:pt x="1248" y="352"/>
                </a:cubicBezTo>
                <a:cubicBezTo>
                  <a:pt x="1288" y="272"/>
                  <a:pt x="1360" y="168"/>
                  <a:pt x="1392" y="112"/>
                </a:cubicBezTo>
                <a:cubicBezTo>
                  <a:pt x="1424" y="56"/>
                  <a:pt x="1416" y="0"/>
                  <a:pt x="1440" y="16"/>
                </a:cubicBezTo>
                <a:cubicBezTo>
                  <a:pt x="1464" y="32"/>
                  <a:pt x="1504" y="104"/>
                  <a:pt x="1536" y="208"/>
                </a:cubicBezTo>
                <a:cubicBezTo>
                  <a:pt x="1568" y="312"/>
                  <a:pt x="1592" y="512"/>
                  <a:pt x="1632" y="640"/>
                </a:cubicBezTo>
                <a:cubicBezTo>
                  <a:pt x="1672" y="768"/>
                  <a:pt x="1736" y="880"/>
                  <a:pt x="1776" y="976"/>
                </a:cubicBezTo>
                <a:cubicBezTo>
                  <a:pt x="1816" y="1072"/>
                  <a:pt x="1832" y="1168"/>
                  <a:pt x="1872" y="1216"/>
                </a:cubicBezTo>
                <a:cubicBezTo>
                  <a:pt x="1912" y="1264"/>
                  <a:pt x="1992" y="1256"/>
                  <a:pt x="2016" y="1264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76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62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 issues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9" y="1600200"/>
            <a:ext cx="7393361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7912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 smtClean="0"/>
              <a:t>Path does not matter, just the final state</a:t>
            </a:r>
          </a:p>
          <a:p>
            <a:r>
              <a:rPr lang="en-US" dirty="0" smtClean="0"/>
              <a:t>- Maximize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265627" cy="1109007"/>
          </a:xfrm>
        </p:spPr>
        <p:txBody>
          <a:bodyPr/>
          <a:lstStyle/>
          <a:p>
            <a:r>
              <a:rPr lang="en-US" altLang="en-US" sz="4000"/>
              <a:t>Search as a solution to hard problems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Strategy: generate a potential solution and see if it solves the problem</a:t>
            </a:r>
          </a:p>
          <a:p>
            <a:r>
              <a:rPr lang="en-US" altLang="en-US" dirty="0"/>
              <a:t>Make use of information available to guide the generation of potential solutions</a:t>
            </a:r>
          </a:p>
          <a:p>
            <a:r>
              <a:rPr lang="en-US" altLang="en-US" dirty="0"/>
              <a:t>How much information is available?</a:t>
            </a:r>
          </a:p>
          <a:p>
            <a:pPr lvl="1"/>
            <a:r>
              <a:rPr lang="en-US" altLang="en-US" dirty="0"/>
              <a:t>Very little: We know the solution when we find it</a:t>
            </a:r>
          </a:p>
          <a:p>
            <a:pPr lvl="1"/>
            <a:r>
              <a:rPr lang="en-US" altLang="en-US" dirty="0"/>
              <a:t>Lots: linear, continuous, …  </a:t>
            </a:r>
          </a:p>
          <a:p>
            <a:pPr lvl="1"/>
            <a:r>
              <a:rPr lang="en-US" altLang="en-US" dirty="0" smtClean="0"/>
              <a:t>A little</a:t>
            </a:r>
            <a:r>
              <a:rPr lang="en-US" altLang="en-US" dirty="0" smtClean="0"/>
              <a:t>: </a:t>
            </a:r>
            <a:r>
              <a:rPr lang="en-US" altLang="en-US" dirty="0"/>
              <a:t>Compare two solutions and tell which is “better”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86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Best First Search</a:t>
            </a:r>
          </a:p>
          <a:p>
            <a:pPr lvl="1"/>
            <a:r>
              <a:rPr lang="en-US" dirty="0" smtClean="0"/>
              <a:t>A*</a:t>
            </a:r>
          </a:p>
          <a:p>
            <a:pPr lvl="1"/>
            <a:r>
              <a:rPr lang="en-US" dirty="0" smtClean="0"/>
              <a:t>Heuristics</a:t>
            </a:r>
          </a:p>
          <a:p>
            <a:pPr lvl="1"/>
            <a:endParaRPr lang="en-US" dirty="0"/>
          </a:p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Order nodes for expansion using a specific search strategy</a:t>
            </a:r>
          </a:p>
          <a:p>
            <a:pPr lvl="1"/>
            <a:r>
              <a:rPr lang="en-US" dirty="0" smtClean="0"/>
              <a:t>Order nodes, n,  using an evaluation function f(n)</a:t>
            </a:r>
          </a:p>
          <a:p>
            <a:pPr lvl="1"/>
            <a:r>
              <a:rPr lang="en-US" dirty="0" smtClean="0"/>
              <a:t>Most evaluation functions include a heuristic h(n)</a:t>
            </a:r>
          </a:p>
          <a:p>
            <a:pPr lvl="2"/>
            <a:r>
              <a:rPr lang="en-US" dirty="0" smtClean="0"/>
              <a:t>For example: </a:t>
            </a:r>
            <a:r>
              <a:rPr lang="en-US" b="1" dirty="0" smtClean="0"/>
              <a:t>Estimated</a:t>
            </a:r>
            <a:r>
              <a:rPr lang="en-US" dirty="0" smtClean="0"/>
              <a:t> cost of the cheapest path from the state at node n to a goal state</a:t>
            </a:r>
          </a:p>
          <a:p>
            <a:pPr lvl="2"/>
            <a:r>
              <a:rPr lang="en-US" dirty="0" smtClean="0"/>
              <a:t>Heuristics provide domain information to guide informed search</a:t>
            </a:r>
            <a:endParaRPr lang="en-US" dirty="0"/>
          </a:p>
        </p:txBody>
      </p:sp>
      <p:sp>
        <p:nvSpPr>
          <p:cNvPr id="4" name="Curved Right Arrow 3"/>
          <p:cNvSpPr/>
          <p:nvPr/>
        </p:nvSpPr>
        <p:spPr>
          <a:xfrm>
            <a:off x="304800" y="1828800"/>
            <a:ext cx="304800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tradeoff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Very little </a:t>
            </a:r>
            <a:r>
              <a:rPr lang="en-US" altLang="en-US" sz="2400" b="1" dirty="0"/>
              <a:t>information</a:t>
            </a:r>
            <a:r>
              <a:rPr lang="en-US" altLang="en-US" sz="2400" dirty="0"/>
              <a:t> for search implies we have no algorithm other than RES. We have to </a:t>
            </a:r>
            <a:r>
              <a:rPr lang="en-US" altLang="en-US" sz="2400" b="1" dirty="0"/>
              <a:t>explore</a:t>
            </a:r>
            <a:r>
              <a:rPr lang="en-US" altLang="en-US" sz="2400" dirty="0"/>
              <a:t> the space thoroughly since there is no other information to </a:t>
            </a:r>
            <a:r>
              <a:rPr lang="en-US" altLang="en-US" sz="2400" b="1" dirty="0"/>
              <a:t>exploit</a:t>
            </a:r>
          </a:p>
          <a:p>
            <a:r>
              <a:rPr lang="en-US" altLang="en-US" sz="2400" dirty="0"/>
              <a:t>Lots of information (linear, continuous, …) means that we can </a:t>
            </a:r>
            <a:r>
              <a:rPr lang="en-US" altLang="en-US" sz="2400" b="1" dirty="0"/>
              <a:t>exploit</a:t>
            </a:r>
            <a:r>
              <a:rPr lang="en-US" altLang="en-US" sz="2400" dirty="0"/>
              <a:t> this information to arrive directly at a solution, without any </a:t>
            </a:r>
            <a:r>
              <a:rPr lang="en-US" altLang="en-US" sz="2400" b="1" dirty="0"/>
              <a:t>exploration</a:t>
            </a:r>
          </a:p>
          <a:p>
            <a:r>
              <a:rPr lang="en-US" altLang="en-US" sz="2400" dirty="0" smtClean="0"/>
              <a:t>Little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information </a:t>
            </a:r>
            <a:r>
              <a:rPr lang="en-US" altLang="en-US" sz="2400" dirty="0" smtClean="0"/>
              <a:t>(partial ordering) </a:t>
            </a:r>
            <a:r>
              <a:rPr lang="en-US" altLang="en-US" sz="2400" dirty="0"/>
              <a:t>implies that we need to use this information to tradeoff </a:t>
            </a:r>
            <a:r>
              <a:rPr lang="en-US" altLang="en-US" sz="2400" b="1" dirty="0"/>
              <a:t>exploration</a:t>
            </a:r>
            <a:r>
              <a:rPr lang="en-US" altLang="en-US" sz="2400" dirty="0"/>
              <a:t> of the search space versus </a:t>
            </a:r>
            <a:r>
              <a:rPr lang="en-US" altLang="en-US" sz="2400" b="1" dirty="0"/>
              <a:t>exploiting</a:t>
            </a:r>
            <a:r>
              <a:rPr lang="en-US" altLang="en-US" sz="2400" dirty="0"/>
              <a:t> the information to concentrate search in promising areas</a:t>
            </a:r>
          </a:p>
        </p:txBody>
      </p:sp>
    </p:spTree>
    <p:extLst>
      <p:ext uri="{BB962C8B-B14F-4D97-AF65-F5344CB8AC3E}">
        <p14:creationId xmlns:p14="http://schemas.microsoft.com/office/powerpoint/2010/main" val="4134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669" y="229450"/>
            <a:ext cx="8110996" cy="1109007"/>
          </a:xfrm>
        </p:spPr>
        <p:txBody>
          <a:bodyPr/>
          <a:lstStyle/>
          <a:p>
            <a:r>
              <a:rPr lang="en-US" altLang="en-US" sz="4000"/>
              <a:t>Exploration vs Exploitation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More exploration means</a:t>
            </a:r>
          </a:p>
          <a:p>
            <a:pPr lvl="1"/>
            <a:r>
              <a:rPr lang="en-US" altLang="en-US" dirty="0"/>
              <a:t>Better chance of finding solution (more robust)</a:t>
            </a:r>
          </a:p>
          <a:p>
            <a:pPr lvl="1"/>
            <a:r>
              <a:rPr lang="en-US" altLang="en-US" dirty="0"/>
              <a:t>Takes longer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Versus</a:t>
            </a:r>
          </a:p>
          <a:p>
            <a:endParaRPr lang="en-US" altLang="en-US" dirty="0"/>
          </a:p>
          <a:p>
            <a:r>
              <a:rPr lang="en-US" altLang="en-US" dirty="0"/>
              <a:t>More exploitation means</a:t>
            </a:r>
          </a:p>
          <a:p>
            <a:pPr lvl="1"/>
            <a:r>
              <a:rPr lang="en-US" altLang="en-US" dirty="0"/>
              <a:t>Less chance of finding solution, better chance of getting stuck in a local optimum </a:t>
            </a:r>
          </a:p>
          <a:p>
            <a:pPr lvl="1"/>
            <a:r>
              <a:rPr lang="en-US" altLang="en-US" dirty="0"/>
              <a:t>Takes less time</a:t>
            </a:r>
          </a:p>
        </p:txBody>
      </p:sp>
    </p:spTree>
    <p:extLst>
      <p:ext uri="{BB962C8B-B14F-4D97-AF65-F5344CB8AC3E}">
        <p14:creationId xmlns:p14="http://schemas.microsoft.com/office/powerpoint/2010/main" val="3313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a search algorithm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amount of information available about a problem influences our choice of search algorithm and how we tune this algorithm</a:t>
            </a:r>
          </a:p>
          <a:p>
            <a:r>
              <a:rPr lang="en-US" altLang="en-US"/>
              <a:t>How does a search algorithm balance exploration of a search space against exploitation of (possibly misleading) information about the search space?</a:t>
            </a:r>
          </a:p>
          <a:p>
            <a:r>
              <a:rPr lang="en-US" altLang="en-US"/>
              <a:t>What assumptions is the algorithm making?</a:t>
            </a:r>
          </a:p>
        </p:txBody>
      </p:sp>
    </p:spTree>
    <p:extLst>
      <p:ext uri="{BB962C8B-B14F-4D97-AF65-F5344CB8AC3E}">
        <p14:creationId xmlns:p14="http://schemas.microsoft.com/office/powerpoint/2010/main" val="13226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Information used by RES</a:t>
            </a:r>
            <a:endParaRPr lang="en-US" altLang="en-US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Exhaustive </a:t>
            </a:r>
            <a:r>
              <a:rPr lang="en-US" altLang="en-US" dirty="0" smtClean="0"/>
              <a:t>Search</a:t>
            </a:r>
            <a:endParaRPr lang="en-US" altLang="en-US" dirty="0"/>
          </a:p>
          <a:p>
            <a:pPr marL="442595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Random </a:t>
            </a:r>
            <a:r>
              <a:rPr lang="en-US" altLang="en-US" dirty="0" smtClean="0"/>
              <a:t>Search</a:t>
            </a:r>
          </a:p>
          <a:p>
            <a:pPr marL="739775" lvl="1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marL="442595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Found solution or not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905000" y="3505200"/>
            <a:ext cx="5791200" cy="3200400"/>
            <a:chOff x="76200" y="1828800"/>
            <a:chExt cx="7620000" cy="35697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4419600"/>
              <a:ext cx="579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191000" y="1981200"/>
              <a:ext cx="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200" y="1828800"/>
              <a:ext cx="0" cy="29718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8200" y="4800600"/>
              <a:ext cx="685800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57400" y="50292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Solutions 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" y="2650042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Obj.</a:t>
              </a:r>
            </a:p>
            <a:p>
              <a:r>
                <a:rPr lang="en-US" dirty="0" smtClean="0"/>
                <a:t>Function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33400" y="2057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292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Search techniques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Hill Climbing/Gradient Descent Needs more information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You are getting closer OR You are getting further away from correct combination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Gradient information (partial ordering)</a:t>
            </a:r>
            <a:endParaRPr lang="en-US" altLang="en-US" dirty="0" smtClean="0"/>
          </a:p>
          <a:p>
            <a:pPr marL="739775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 smtClean="0"/>
          </a:p>
          <a:p>
            <a:pPr marL="739775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 smtClean="0"/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Problems</a:t>
            </a:r>
          </a:p>
          <a:p>
            <a:pPr marL="1105535" lvl="2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Distance </a:t>
            </a:r>
            <a:r>
              <a:rPr lang="en-US" altLang="en-US" dirty="0" smtClean="0"/>
              <a:t>metric could be misleading</a:t>
            </a:r>
          </a:p>
          <a:p>
            <a:pPr marL="1105535" lvl="2" indent="-282575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Local hills</a:t>
            </a:r>
          </a:p>
        </p:txBody>
      </p:sp>
      <p:sp>
        <p:nvSpPr>
          <p:cNvPr id="10245" name="Freeform 3"/>
          <p:cNvSpPr>
            <a:spLocks noChangeArrowheads="1"/>
          </p:cNvSpPr>
          <p:nvPr/>
        </p:nvSpPr>
        <p:spPr bwMode="auto">
          <a:xfrm>
            <a:off x="4800600" y="4267200"/>
            <a:ext cx="3200400" cy="1447800"/>
          </a:xfrm>
          <a:custGeom>
            <a:avLst/>
            <a:gdLst>
              <a:gd name="T0" fmla="*/ 0 w 2016"/>
              <a:gd name="T1" fmla="*/ 1168 h 1264"/>
              <a:gd name="T2" fmla="*/ 288 w 2016"/>
              <a:gd name="T3" fmla="*/ 880 h 1264"/>
              <a:gd name="T4" fmla="*/ 384 w 2016"/>
              <a:gd name="T5" fmla="*/ 544 h 1264"/>
              <a:gd name="T6" fmla="*/ 528 w 2016"/>
              <a:gd name="T7" fmla="*/ 880 h 1264"/>
              <a:gd name="T8" fmla="*/ 672 w 2016"/>
              <a:gd name="T9" fmla="*/ 1216 h 1264"/>
              <a:gd name="T10" fmla="*/ 912 w 2016"/>
              <a:gd name="T11" fmla="*/ 1168 h 1264"/>
              <a:gd name="T12" fmla="*/ 1008 w 2016"/>
              <a:gd name="T13" fmla="*/ 928 h 1264"/>
              <a:gd name="T14" fmla="*/ 1152 w 2016"/>
              <a:gd name="T15" fmla="*/ 592 h 1264"/>
              <a:gd name="T16" fmla="*/ 1248 w 2016"/>
              <a:gd name="T17" fmla="*/ 352 h 1264"/>
              <a:gd name="T18" fmla="*/ 1392 w 2016"/>
              <a:gd name="T19" fmla="*/ 112 h 1264"/>
              <a:gd name="T20" fmla="*/ 1440 w 2016"/>
              <a:gd name="T21" fmla="*/ 16 h 1264"/>
              <a:gd name="T22" fmla="*/ 1536 w 2016"/>
              <a:gd name="T23" fmla="*/ 208 h 1264"/>
              <a:gd name="T24" fmla="*/ 1632 w 2016"/>
              <a:gd name="T25" fmla="*/ 640 h 1264"/>
              <a:gd name="T26" fmla="*/ 1776 w 2016"/>
              <a:gd name="T27" fmla="*/ 976 h 1264"/>
              <a:gd name="T28" fmla="*/ 1872 w 2016"/>
              <a:gd name="T29" fmla="*/ 1216 h 1264"/>
              <a:gd name="T30" fmla="*/ 2016 w 2016"/>
              <a:gd name="T31" fmla="*/ 1264 h 12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16"/>
              <a:gd name="T49" fmla="*/ 0 h 1264"/>
              <a:gd name="T50" fmla="*/ 2016 w 2016"/>
              <a:gd name="T51" fmla="*/ 1264 h 12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16" h="1264">
                <a:moveTo>
                  <a:pt x="0" y="1168"/>
                </a:moveTo>
                <a:cubicBezTo>
                  <a:pt x="112" y="1076"/>
                  <a:pt x="224" y="984"/>
                  <a:pt x="288" y="880"/>
                </a:cubicBezTo>
                <a:cubicBezTo>
                  <a:pt x="352" y="776"/>
                  <a:pt x="344" y="544"/>
                  <a:pt x="384" y="544"/>
                </a:cubicBezTo>
                <a:cubicBezTo>
                  <a:pt x="424" y="544"/>
                  <a:pt x="480" y="768"/>
                  <a:pt x="528" y="880"/>
                </a:cubicBezTo>
                <a:cubicBezTo>
                  <a:pt x="576" y="992"/>
                  <a:pt x="608" y="1168"/>
                  <a:pt x="672" y="1216"/>
                </a:cubicBezTo>
                <a:cubicBezTo>
                  <a:pt x="736" y="1264"/>
                  <a:pt x="856" y="1216"/>
                  <a:pt x="912" y="1168"/>
                </a:cubicBezTo>
                <a:cubicBezTo>
                  <a:pt x="968" y="1120"/>
                  <a:pt x="968" y="1024"/>
                  <a:pt x="1008" y="928"/>
                </a:cubicBezTo>
                <a:cubicBezTo>
                  <a:pt x="1048" y="832"/>
                  <a:pt x="1112" y="688"/>
                  <a:pt x="1152" y="592"/>
                </a:cubicBezTo>
                <a:cubicBezTo>
                  <a:pt x="1192" y="496"/>
                  <a:pt x="1208" y="432"/>
                  <a:pt x="1248" y="352"/>
                </a:cubicBezTo>
                <a:cubicBezTo>
                  <a:pt x="1288" y="272"/>
                  <a:pt x="1360" y="168"/>
                  <a:pt x="1392" y="112"/>
                </a:cubicBezTo>
                <a:cubicBezTo>
                  <a:pt x="1424" y="56"/>
                  <a:pt x="1416" y="0"/>
                  <a:pt x="1440" y="16"/>
                </a:cubicBezTo>
                <a:cubicBezTo>
                  <a:pt x="1464" y="32"/>
                  <a:pt x="1504" y="104"/>
                  <a:pt x="1536" y="208"/>
                </a:cubicBezTo>
                <a:cubicBezTo>
                  <a:pt x="1568" y="312"/>
                  <a:pt x="1592" y="512"/>
                  <a:pt x="1632" y="640"/>
                </a:cubicBezTo>
                <a:cubicBezTo>
                  <a:pt x="1672" y="768"/>
                  <a:pt x="1736" y="880"/>
                  <a:pt x="1776" y="976"/>
                </a:cubicBezTo>
                <a:cubicBezTo>
                  <a:pt x="1816" y="1072"/>
                  <a:pt x="1832" y="1168"/>
                  <a:pt x="1872" y="1216"/>
                </a:cubicBezTo>
                <a:cubicBezTo>
                  <a:pt x="1912" y="1264"/>
                  <a:pt x="1992" y="1256"/>
                  <a:pt x="2016" y="1264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76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62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Search techniques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Parallel hillclimbing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Everyone has a different starting point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Perhaps not everyone will be stuck at a local optima</a:t>
            </a:r>
          </a:p>
          <a:p>
            <a:pPr marL="739775" lvl="1" indent="-282575" eaLnBrk="1" hangingPunct="1"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More robust, perhaps quicker</a:t>
            </a:r>
          </a:p>
          <a:p>
            <a:pPr marL="739775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9077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Genetic Algorithms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Parallel hillclimbing with information exchange among candidate solutions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Population of candidate solutions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Crossover for information exchange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Good across a variety of problem domains</a:t>
            </a:r>
          </a:p>
          <a:p>
            <a:pPr marL="339725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6075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Assignment </a:t>
            </a:r>
            <a:r>
              <a:rPr lang="en-US" altLang="en-US" smtClean="0"/>
              <a:t>1</a:t>
            </a:r>
            <a:endParaRPr lang="en-US" alt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Maximize a function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100 bits – we use integers whose values are 0, 1</a:t>
            </a:r>
          </a:p>
        </p:txBody>
      </p:sp>
    </p:spTree>
    <p:extLst>
      <p:ext uri="{BB962C8B-B14F-4D97-AF65-F5344CB8AC3E}">
        <p14:creationId xmlns:p14="http://schemas.microsoft.com/office/powerpoint/2010/main" val="2118298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Applications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Boeing 777 engines designed by GE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I2 technologies ERP package uses Gas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John Deere – manufacturing optimization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US Army – Logistics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Cap Gemini + KiQ – Marketing, credit, and insurance modeling</a:t>
            </a:r>
          </a:p>
        </p:txBody>
      </p:sp>
    </p:spTree>
    <p:extLst>
      <p:ext uri="{BB962C8B-B14F-4D97-AF65-F5344CB8AC3E}">
        <p14:creationId xmlns:p14="http://schemas.microsoft.com/office/powerpoint/2010/main" val="1523019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Niche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Poorly-understood problems</a:t>
            </a:r>
          </a:p>
          <a:p>
            <a:pPr marL="739775" lvl="1" indent="-282575" eaLnBrk="1" hangingPunct="1">
              <a:lnSpc>
                <a:spcPct val="90000"/>
              </a:lnSpc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Non-linear, Discontinuous, multiple optima,…</a:t>
            </a:r>
          </a:p>
          <a:p>
            <a:pPr marL="739775" lvl="1" indent="-282575" eaLnBrk="1" hangingPunct="1">
              <a:lnSpc>
                <a:spcPct val="90000"/>
              </a:lnSpc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No other method works well</a:t>
            </a:r>
          </a:p>
          <a:p>
            <a:pPr marL="339725" indent="-339725" eaLnBrk="1" hangingPunct="1">
              <a:lnSpc>
                <a:spcPct val="90000"/>
              </a:lnSpc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Search, Optimization, Machine Learning</a:t>
            </a:r>
          </a:p>
          <a:p>
            <a:pPr marL="339725" indent="-339725" eaLnBrk="1" hangingPunct="1">
              <a:lnSpc>
                <a:spcPct val="90000"/>
              </a:lnSpc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Quickly produces good (usable) solutions</a:t>
            </a:r>
          </a:p>
          <a:p>
            <a:pPr marL="339725" indent="-339725" eaLnBrk="1" hangingPunct="1">
              <a:lnSpc>
                <a:spcPct val="90000"/>
              </a:lnSpc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Not guaranteed to find optimum</a:t>
            </a:r>
          </a:p>
        </p:txBody>
      </p:sp>
    </p:spTree>
    <p:extLst>
      <p:ext uri="{BB962C8B-B14F-4D97-AF65-F5344CB8AC3E}">
        <p14:creationId xmlns:p14="http://schemas.microsoft.com/office/powerpoint/2010/main" val="4284195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r>
              <a:rPr lang="en-US" sz="3600" dirty="0" smtClean="0"/>
              <a:t>Romania with straight line distance heuristic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09786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019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h(n) = straight line distance to Bucharest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38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History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spcBef>
                <a:spcPts val="600"/>
              </a:spcBef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smtClean="0"/>
              <a:t>1960’s, Larry Fogel – “Evolutionary Programming”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600"/>
              </a:spcBef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smtClean="0"/>
              <a:t>1970’s, John Holland – “Adaptation in Natural and Artificial Systems”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600"/>
              </a:spcBef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smtClean="0"/>
              <a:t>1970’s, Hans-Paul Schwefel – “Evolutionary Strategies”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600"/>
              </a:spcBef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smtClean="0"/>
              <a:t>1980’s, John Koza – “Genetic Programming”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500"/>
              </a:spcBef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 smtClean="0"/>
              <a:t>Natural Selection is a great search/optimization algorithm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500"/>
              </a:spcBef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 smtClean="0"/>
              <a:t>GAs: Crossover plays an important role in this search/optimization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500"/>
              </a:spcBef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 smtClean="0"/>
              <a:t>Fitness evaluated on candidate solution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500"/>
              </a:spcBef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 smtClean="0"/>
              <a:t>GAs: Operators work on an encoding of solution</a:t>
            </a:r>
          </a:p>
        </p:txBody>
      </p:sp>
    </p:spTree>
    <p:extLst>
      <p:ext uri="{BB962C8B-B14F-4D97-AF65-F5344CB8AC3E}">
        <p14:creationId xmlns:p14="http://schemas.microsoft.com/office/powerpoint/2010/main" val="2433075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History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1989, David Goldberg – our textbook</a:t>
            </a:r>
          </a:p>
          <a:p>
            <a:pPr marL="739775" lvl="1" indent="-282575" eaLnBrk="1" hangingPunct="1">
              <a:lnSpc>
                <a:spcPct val="90000"/>
              </a:lnSpc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Consolidated body of work in one book</a:t>
            </a:r>
          </a:p>
          <a:p>
            <a:pPr marL="739775" lvl="1" indent="-282575" eaLnBrk="1" hangingPunct="1">
              <a:lnSpc>
                <a:spcPct val="90000"/>
              </a:lnSpc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Provided examples and code</a:t>
            </a:r>
          </a:p>
          <a:p>
            <a:pPr marL="739775" lvl="1" indent="-282575" eaLnBrk="1" hangingPunct="1">
              <a:lnSpc>
                <a:spcPct val="90000"/>
              </a:lnSpc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Readable and accessible introduction</a:t>
            </a:r>
          </a:p>
          <a:p>
            <a:pPr marL="739775" lvl="1" indent="-282575" eaLnBrk="1" hangingPunct="1">
              <a:lnSpc>
                <a:spcPct val="90000"/>
              </a:lnSpc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mtClean="0"/>
          </a:p>
          <a:p>
            <a:pPr marL="339725" indent="-339725" eaLnBrk="1" hangingPunct="1">
              <a:lnSpc>
                <a:spcPct val="90000"/>
              </a:lnSpc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2011, GECCO , 600+ attendees</a:t>
            </a:r>
          </a:p>
          <a:p>
            <a:pPr marL="739775" lvl="1" indent="-282575" eaLnBrk="1" hangingPunct="1">
              <a:lnSpc>
                <a:spcPct val="90000"/>
              </a:lnSpc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Industrial use of Gas</a:t>
            </a:r>
          </a:p>
          <a:p>
            <a:pPr marL="739775" lvl="1" indent="-282575" eaLnBrk="1" hangingPunct="1">
              <a:lnSpc>
                <a:spcPct val="90000"/>
              </a:lnSpc>
              <a:buFont typeface="Arial Unicode MS" pitchFamily="32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Combinations with other techniques </a:t>
            </a:r>
          </a:p>
        </p:txBody>
      </p:sp>
    </p:spTree>
    <p:extLst>
      <p:ext uri="{BB962C8B-B14F-4D97-AF65-F5344CB8AC3E}">
        <p14:creationId xmlns:p14="http://schemas.microsoft.com/office/powerpoint/2010/main" val="426357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Genetic Algorithms</a:t>
            </a: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Start: Genetic Algorithms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Model Natural Selection the process of Evolution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Search through a space of candidate solutions 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Work with an encoding of the solution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Non-deterministic (not random)</a:t>
            </a:r>
          </a:p>
          <a:p>
            <a:pPr marL="339725" indent="-339725" eaLnBrk="1" hangingPunct="1">
              <a:buFont typeface="Arial Unicode MS" pitchFamily="32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Parallel search</a:t>
            </a:r>
          </a:p>
        </p:txBody>
      </p:sp>
    </p:spTree>
    <p:extLst>
      <p:ext uri="{BB962C8B-B14F-4D97-AF65-F5344CB8AC3E}">
        <p14:creationId xmlns:p14="http://schemas.microsoft.com/office/powerpoint/2010/main" val="1264828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Selection is the process of evolution – Darwin</a:t>
            </a:r>
          </a:p>
          <a:p>
            <a:r>
              <a:rPr lang="en-US" dirty="0" smtClean="0"/>
              <a:t>Evolution works on </a:t>
            </a:r>
            <a:r>
              <a:rPr lang="en-US" dirty="0" smtClean="0">
                <a:solidFill>
                  <a:srgbClr val="0070C0"/>
                </a:solidFill>
              </a:rPr>
              <a:t>populations</a:t>
            </a:r>
            <a:r>
              <a:rPr lang="en-US" dirty="0" smtClean="0"/>
              <a:t> of organisms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chromosome</a:t>
            </a:r>
            <a:r>
              <a:rPr lang="en-US" dirty="0" smtClean="0"/>
              <a:t> is made up of </a:t>
            </a:r>
            <a:r>
              <a:rPr lang="en-US" dirty="0" smtClean="0">
                <a:solidFill>
                  <a:srgbClr val="0070C0"/>
                </a:solidFill>
              </a:rPr>
              <a:t>genes</a:t>
            </a:r>
          </a:p>
          <a:p>
            <a:r>
              <a:rPr lang="en-US" dirty="0" smtClean="0"/>
              <a:t>The various values of a gene are its </a:t>
            </a:r>
            <a:r>
              <a:rPr lang="en-US" dirty="0" smtClean="0">
                <a:solidFill>
                  <a:srgbClr val="0070C0"/>
                </a:solidFill>
              </a:rPr>
              <a:t>alleles</a:t>
            </a:r>
          </a:p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0070C0"/>
                </a:solidFill>
              </a:rPr>
              <a:t> genotype</a:t>
            </a:r>
            <a:r>
              <a:rPr lang="en-US" dirty="0" smtClean="0"/>
              <a:t> is the set of genes making up an organism</a:t>
            </a:r>
          </a:p>
          <a:p>
            <a:r>
              <a:rPr lang="en-US" dirty="0" smtClean="0"/>
              <a:t>Genotype specifies </a:t>
            </a:r>
            <a:r>
              <a:rPr lang="en-US" dirty="0" smtClean="0">
                <a:solidFill>
                  <a:srgbClr val="0070C0"/>
                </a:solidFill>
              </a:rPr>
              <a:t>phenotype</a:t>
            </a:r>
          </a:p>
          <a:p>
            <a:pPr lvl="1"/>
            <a:r>
              <a:rPr lang="en-US" dirty="0" smtClean="0"/>
              <a:t>Phenotype is the organism that gets </a:t>
            </a:r>
            <a:r>
              <a:rPr lang="en-US" dirty="0" smtClean="0">
                <a:solidFill>
                  <a:srgbClr val="0070C0"/>
                </a:solidFill>
              </a:rPr>
              <a:t>evaluate</a:t>
            </a:r>
            <a:r>
              <a:rPr lang="en-US" dirty="0" smtClean="0"/>
              <a:t>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Selection</a:t>
            </a:r>
            <a:r>
              <a:rPr lang="en-US" dirty="0" smtClean="0"/>
              <a:t> depends on </a:t>
            </a:r>
            <a:r>
              <a:rPr lang="en-US" dirty="0" smtClean="0">
                <a:solidFill>
                  <a:srgbClr val="0070C0"/>
                </a:solidFill>
              </a:rPr>
              <a:t>fitness</a:t>
            </a:r>
          </a:p>
          <a:p>
            <a:r>
              <a:rPr lang="en-US" dirty="0" smtClean="0"/>
              <a:t>During </a:t>
            </a:r>
            <a:r>
              <a:rPr lang="en-US" dirty="0" smtClean="0">
                <a:solidFill>
                  <a:srgbClr val="0070C0"/>
                </a:solidFill>
              </a:rPr>
              <a:t>reproduction</a:t>
            </a:r>
            <a:r>
              <a:rPr lang="en-US" dirty="0" smtClean="0"/>
              <a:t>, chromosomes </a:t>
            </a:r>
            <a:r>
              <a:rPr lang="en-US" dirty="0" smtClean="0">
                <a:solidFill>
                  <a:srgbClr val="0070C0"/>
                </a:solidFill>
              </a:rPr>
              <a:t>crossover</a:t>
            </a:r>
            <a:r>
              <a:rPr lang="en-US" dirty="0" smtClean="0"/>
              <a:t> with high probability</a:t>
            </a:r>
          </a:p>
          <a:p>
            <a:r>
              <a:rPr lang="en-US" dirty="0" smtClean="0"/>
              <a:t>Genes </a:t>
            </a:r>
            <a:r>
              <a:rPr lang="en-US" dirty="0" smtClean="0">
                <a:solidFill>
                  <a:srgbClr val="0070C0"/>
                </a:solidFill>
              </a:rPr>
              <a:t>mutate</a:t>
            </a:r>
            <a:r>
              <a:rPr lang="en-US" dirty="0" smtClean="0"/>
              <a:t> with very low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0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Generate pop(0)</a:t>
            </a:r>
          </a:p>
          <a:p>
            <a:r>
              <a:rPr lang="en-US" altLang="en-US"/>
              <a:t>Evaluate pop(0)</a:t>
            </a:r>
          </a:p>
          <a:p>
            <a:r>
              <a:rPr lang="en-US" altLang="en-US"/>
              <a:t>T=0</a:t>
            </a:r>
          </a:p>
          <a:p>
            <a:r>
              <a:rPr lang="en-US" altLang="en-US"/>
              <a:t>While (not converged) do</a:t>
            </a:r>
          </a:p>
          <a:p>
            <a:pPr lvl="1"/>
            <a:r>
              <a:rPr lang="en-US" altLang="en-US"/>
              <a:t>Select pop(T+1) from pop(T)</a:t>
            </a:r>
          </a:p>
          <a:p>
            <a:pPr lvl="1"/>
            <a:r>
              <a:rPr lang="en-US" altLang="en-US"/>
              <a:t>Recombine pop(T+1)</a:t>
            </a:r>
          </a:p>
          <a:p>
            <a:pPr lvl="1"/>
            <a:r>
              <a:rPr lang="en-US" altLang="en-US"/>
              <a:t>Evaluate pop(T+1)</a:t>
            </a:r>
          </a:p>
          <a:p>
            <a:pPr lvl="1"/>
            <a:r>
              <a:rPr lang="en-US" altLang="en-US"/>
              <a:t>T = T + 1</a:t>
            </a:r>
          </a:p>
          <a:p>
            <a:r>
              <a:rPr lang="en-US" alt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79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Generate pop(0)</a:t>
            </a:r>
          </a:p>
          <a:p>
            <a:r>
              <a:rPr lang="en-US" altLang="en-US"/>
              <a:t>Evaluate pop(0)</a:t>
            </a:r>
          </a:p>
          <a:p>
            <a:r>
              <a:rPr lang="en-US" altLang="en-US"/>
              <a:t>T=0</a:t>
            </a:r>
          </a:p>
          <a:p>
            <a:r>
              <a:rPr lang="en-US" altLang="en-US"/>
              <a:t>While (not converged) do</a:t>
            </a:r>
          </a:p>
          <a:p>
            <a:pPr lvl="1"/>
            <a:r>
              <a:rPr lang="en-US" altLang="en-US"/>
              <a:t>Select pop(T+1) from pop(T)</a:t>
            </a:r>
          </a:p>
          <a:p>
            <a:pPr lvl="1"/>
            <a:r>
              <a:rPr lang="en-US" altLang="en-US"/>
              <a:t>Recombine pop(T+1)</a:t>
            </a:r>
          </a:p>
          <a:p>
            <a:pPr lvl="1"/>
            <a:r>
              <a:rPr lang="en-US" altLang="en-US"/>
              <a:t>Evaluate pop(T+1)</a:t>
            </a:r>
          </a:p>
          <a:p>
            <a:pPr lvl="1"/>
            <a:r>
              <a:rPr lang="en-US" altLang="en-US"/>
              <a:t>T = T + 1</a:t>
            </a:r>
          </a:p>
          <a:p>
            <a:r>
              <a:rPr lang="en-US" alt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65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Generate pop(0)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1371600" y="2590800"/>
            <a:ext cx="5203280" cy="3518230"/>
          </a:xfrm>
          <a:prstGeom prst="roundRect">
            <a:avLst>
              <a:gd name="adj" fmla="val 16667"/>
            </a:avLst>
          </a:prstGeom>
          <a:solidFill>
            <a:srgbClr val="EBE4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pPr algn="ctr"/>
            <a:r>
              <a:rPr lang="en-US" altLang="en-US"/>
              <a:t>for(i = 0 ; i &lt; popSize; i++){        </a:t>
            </a:r>
          </a:p>
          <a:p>
            <a:pPr algn="ctr"/>
            <a:r>
              <a:rPr lang="en-US" altLang="en-US"/>
              <a:t>for(j = 0; j &lt; chromLen; j++){</a:t>
            </a:r>
          </a:p>
          <a:p>
            <a:pPr algn="ctr"/>
            <a:r>
              <a:rPr lang="en-US" altLang="en-US"/>
              <a:t>Pop[i].chrom[j] = flip(0.5);</a:t>
            </a:r>
          </a:p>
          <a:p>
            <a:pPr algn="ctr"/>
            <a:r>
              <a:rPr lang="en-US" altLang="en-US"/>
              <a:t>}                                               </a:t>
            </a:r>
          </a:p>
          <a:p>
            <a:pPr algn="ctr"/>
            <a:r>
              <a:rPr lang="en-US" altLang="en-US"/>
              <a:t>}                                                   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128653" y="1669885"/>
            <a:ext cx="5968469" cy="64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Initialize population with randomly generated strings of 1’s and 0’s</a:t>
            </a:r>
          </a:p>
        </p:txBody>
      </p:sp>
    </p:spTree>
    <p:extLst>
      <p:ext uri="{BB962C8B-B14F-4D97-AF65-F5344CB8AC3E}">
        <p14:creationId xmlns:p14="http://schemas.microsoft.com/office/powerpoint/2010/main" val="24489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Generate pop(0)</a:t>
            </a:r>
          </a:p>
          <a:p>
            <a:r>
              <a:rPr lang="en-US" altLang="en-US">
                <a:solidFill>
                  <a:srgbClr val="FF0000"/>
                </a:solidFill>
              </a:rPr>
              <a:t>Evaluate pop(0)</a:t>
            </a:r>
          </a:p>
          <a:p>
            <a:r>
              <a:rPr lang="en-US" altLang="en-US"/>
              <a:t>T=0</a:t>
            </a:r>
          </a:p>
          <a:p>
            <a:r>
              <a:rPr lang="en-US" altLang="en-US"/>
              <a:t>While (not converged) do</a:t>
            </a:r>
          </a:p>
          <a:p>
            <a:pPr lvl="1"/>
            <a:r>
              <a:rPr lang="en-US" altLang="en-US"/>
              <a:t>Select pop(T+1) from pop(T)</a:t>
            </a:r>
          </a:p>
          <a:p>
            <a:pPr lvl="1"/>
            <a:r>
              <a:rPr lang="en-US" altLang="en-US"/>
              <a:t>Recombine pop(T+1)</a:t>
            </a:r>
          </a:p>
          <a:p>
            <a:pPr lvl="1"/>
            <a:r>
              <a:rPr lang="en-US" altLang="en-US"/>
              <a:t>Evaluate pop(T+1)</a:t>
            </a:r>
          </a:p>
          <a:p>
            <a:pPr lvl="1"/>
            <a:r>
              <a:rPr lang="en-US" altLang="en-US"/>
              <a:t>T = T + 1</a:t>
            </a:r>
          </a:p>
          <a:p>
            <a:r>
              <a:rPr lang="en-US" alt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82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Evaluate pop(0)</a:t>
            </a:r>
          </a:p>
        </p:txBody>
      </p:sp>
      <p:sp>
        <p:nvSpPr>
          <p:cNvPr id="111619" name="AutoShape 3"/>
          <p:cNvSpPr>
            <a:spLocks noChangeArrowheads="1"/>
          </p:cNvSpPr>
          <p:nvPr/>
        </p:nvSpPr>
        <p:spPr bwMode="auto">
          <a:xfrm>
            <a:off x="2965105" y="2587684"/>
            <a:ext cx="2754678" cy="1529665"/>
          </a:xfrm>
          <a:prstGeom prst="roundRect">
            <a:avLst>
              <a:gd name="adj" fmla="val 16667"/>
            </a:avLst>
          </a:prstGeom>
          <a:solidFill>
            <a:srgbClr val="EBE4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pPr algn="ctr"/>
            <a:r>
              <a:rPr lang="en-US" altLang="en-US"/>
              <a:t>Evaluate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822578" y="3352517"/>
            <a:ext cx="21425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/>
          <a:lstStyle/>
          <a:p>
            <a:endParaRPr 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5719783" y="3352517"/>
            <a:ext cx="21425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/>
          <a:lstStyle/>
          <a:p>
            <a:endParaRPr 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746058" y="2893618"/>
            <a:ext cx="1989490" cy="36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Decoded individual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6178896" y="2817134"/>
            <a:ext cx="1147782" cy="36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Fitness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2123398" y="4423282"/>
            <a:ext cx="5203280" cy="36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Application dependent 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2860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Generate pop(0)</a:t>
            </a:r>
          </a:p>
          <a:p>
            <a:r>
              <a:rPr lang="en-US" altLang="en-US"/>
              <a:t>Evaluate pop(0)</a:t>
            </a:r>
          </a:p>
          <a:p>
            <a:r>
              <a:rPr lang="en-US" altLang="en-US"/>
              <a:t>T=0</a:t>
            </a:r>
          </a:p>
          <a:p>
            <a:r>
              <a:rPr lang="en-US" altLang="en-US"/>
              <a:t>While </a:t>
            </a:r>
            <a:r>
              <a:rPr lang="en-US" altLang="en-US">
                <a:solidFill>
                  <a:schemeClr val="accent1"/>
                </a:solidFill>
              </a:rPr>
              <a:t>(T &lt; maxGen)</a:t>
            </a:r>
            <a:r>
              <a:rPr lang="en-US" altLang="en-US"/>
              <a:t> do</a:t>
            </a:r>
          </a:p>
          <a:p>
            <a:pPr lvl="1"/>
            <a:r>
              <a:rPr lang="en-US" altLang="en-US"/>
              <a:t>Select pop(T+1) from pop(T)</a:t>
            </a:r>
          </a:p>
          <a:p>
            <a:pPr lvl="1"/>
            <a:r>
              <a:rPr lang="en-US" altLang="en-US"/>
              <a:t>Recombine pop(T+1)</a:t>
            </a:r>
          </a:p>
          <a:p>
            <a:pPr lvl="1"/>
            <a:r>
              <a:rPr lang="en-US" altLang="en-US"/>
              <a:t>Evaluate pop(T+1)</a:t>
            </a:r>
          </a:p>
          <a:p>
            <a:pPr lvl="1"/>
            <a:r>
              <a:rPr lang="en-US" altLang="en-US"/>
              <a:t>T = T + 1</a:t>
            </a:r>
          </a:p>
          <a:p>
            <a:r>
              <a:rPr lang="en-US" alt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105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43275"/>
            <a:ext cx="48477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r>
              <a:rPr lang="en-US" dirty="0" smtClean="0"/>
              <a:t>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32" y="1143000"/>
            <a:ext cx="8752668" cy="4800600"/>
          </a:xfrm>
        </p:spPr>
        <p:txBody>
          <a:bodyPr/>
          <a:lstStyle/>
          <a:p>
            <a:r>
              <a:rPr lang="en-US" dirty="0" smtClean="0"/>
              <a:t>F(n) = h(n) = straight line distance to goal</a:t>
            </a:r>
          </a:p>
          <a:p>
            <a:r>
              <a:rPr lang="en-US" dirty="0" smtClean="0"/>
              <a:t>Draw the search tree and list nodes in order of expansion (5 minutes)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24965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Time?</a:t>
            </a:r>
          </a:p>
          <a:p>
            <a:r>
              <a:rPr lang="en-US" dirty="0" smtClean="0"/>
              <a:t>Space?</a:t>
            </a:r>
          </a:p>
          <a:p>
            <a:r>
              <a:rPr lang="en-US" dirty="0" smtClean="0"/>
              <a:t>Complete?</a:t>
            </a:r>
          </a:p>
          <a:p>
            <a:r>
              <a:rPr lang="en-US" dirty="0" smtClean="0"/>
              <a:t>Optimal?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Generate pop(0)</a:t>
            </a:r>
          </a:p>
          <a:p>
            <a:r>
              <a:rPr lang="en-US" altLang="en-US"/>
              <a:t>Evaluate pop(0)</a:t>
            </a:r>
          </a:p>
          <a:p>
            <a:r>
              <a:rPr lang="en-US" altLang="en-US"/>
              <a:t>T=0</a:t>
            </a:r>
          </a:p>
          <a:p>
            <a:r>
              <a:rPr lang="en-US" altLang="en-US"/>
              <a:t>While (T &lt; maxGen) do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Select pop(T+1) from pop(T)</a:t>
            </a:r>
          </a:p>
          <a:p>
            <a:pPr lvl="1"/>
            <a:r>
              <a:rPr lang="en-US" altLang="en-US"/>
              <a:t>Recombine pop(T+1)</a:t>
            </a:r>
          </a:p>
          <a:p>
            <a:pPr lvl="1"/>
            <a:r>
              <a:rPr lang="en-US" altLang="en-US"/>
              <a:t>Evaluate pop(T+1)</a:t>
            </a:r>
          </a:p>
          <a:p>
            <a:pPr lvl="1"/>
            <a:r>
              <a:rPr lang="en-US" altLang="en-US"/>
              <a:t>T = T + 1</a:t>
            </a:r>
          </a:p>
          <a:p>
            <a:r>
              <a:rPr lang="en-US" alt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982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86946" y="2128785"/>
            <a:ext cx="5203280" cy="3358890"/>
          </a:xfrm>
        </p:spPr>
        <p:txBody>
          <a:bodyPr/>
          <a:lstStyle/>
          <a:p>
            <a:r>
              <a:rPr lang="en-US" altLang="en-US" sz="2400"/>
              <a:t>Each member of the population gets a share of the pie proportional to fitness relative to other members of the population</a:t>
            </a:r>
          </a:p>
          <a:p>
            <a:r>
              <a:rPr lang="en-US" altLang="en-US" sz="2400"/>
              <a:t>Spin the roulette wheel pie and pick the individual that the ball lands on</a:t>
            </a:r>
          </a:p>
          <a:p>
            <a:r>
              <a:rPr lang="en-US" altLang="en-US" sz="2400"/>
              <a:t>Focuses search in promising areas</a:t>
            </a:r>
          </a:p>
        </p:txBody>
      </p:sp>
      <p:pic>
        <p:nvPicPr>
          <p:cNvPr id="115716" name="Picture 4" descr="MCj0290532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5285" y="1676258"/>
            <a:ext cx="2051661" cy="1988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5722" name="Picture 10" descr="MCBS00759_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9783" y="3887900"/>
            <a:ext cx="2529904" cy="1988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161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69540" y="1822851"/>
            <a:ext cx="7957958" cy="44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r>
              <a:rPr lang="en-US" altLang="en-US" sz="1400" b="1">
                <a:latin typeface="Courier New" pitchFamily="49" charset="0"/>
              </a:rPr>
              <a:t>int roulette(IPTR pop, double sumFitness, int popsize)</a:t>
            </a:r>
          </a:p>
          <a:p>
            <a:r>
              <a:rPr lang="en-US" altLang="en-US" sz="1400" b="1">
                <a:latin typeface="Courier New" pitchFamily="49" charset="0"/>
              </a:rPr>
              <a:t>{ </a:t>
            </a:r>
          </a:p>
          <a:p>
            <a:endParaRPr lang="en-US" altLang="en-US" sz="1400" b="1">
              <a:latin typeface="Courier New" pitchFamily="49" charset="0"/>
            </a:endParaRPr>
          </a:p>
          <a:p>
            <a:r>
              <a:rPr lang="en-US" altLang="en-US" sz="1400" b="1">
                <a:latin typeface="Courier New" pitchFamily="49" charset="0"/>
              </a:rPr>
              <a:t>  /* select a single individual by roulette wheel selection */</a:t>
            </a:r>
          </a:p>
          <a:p>
            <a:r>
              <a:rPr lang="en-US" altLang="en-US" sz="1400" b="1">
                <a:latin typeface="Courier New" pitchFamily="49" charset="0"/>
              </a:rPr>
              <a:t>  </a:t>
            </a:r>
          </a:p>
          <a:p>
            <a:r>
              <a:rPr lang="en-US" altLang="en-US" sz="1400" b="1">
                <a:latin typeface="Courier New" pitchFamily="49" charset="0"/>
              </a:rPr>
              <a:t>  double rand,partsum;</a:t>
            </a:r>
          </a:p>
          <a:p>
            <a:r>
              <a:rPr lang="en-US" altLang="en-US" sz="1400" b="1">
                <a:latin typeface="Courier New" pitchFamily="49" charset="0"/>
              </a:rPr>
              <a:t>  int i;</a:t>
            </a:r>
          </a:p>
          <a:p>
            <a:endParaRPr lang="en-US" altLang="en-US" sz="1400" b="1">
              <a:latin typeface="Courier New" pitchFamily="49" charset="0"/>
            </a:endParaRPr>
          </a:p>
          <a:p>
            <a:r>
              <a:rPr lang="en-US" altLang="en-US" sz="1400" b="1">
                <a:latin typeface="Courier New" pitchFamily="49" charset="0"/>
              </a:rPr>
              <a:t>  partsum = 0.0; i = 0;</a:t>
            </a:r>
          </a:p>
          <a:p>
            <a:r>
              <a:rPr lang="en-US" altLang="en-US" sz="1400" b="1">
                <a:latin typeface="Courier New" pitchFamily="49" charset="0"/>
              </a:rPr>
              <a:t>  rand = f_random() * sumFitness; </a:t>
            </a:r>
          </a:p>
          <a:p>
            <a:r>
              <a:rPr lang="en-US" altLang="en-US" sz="1400" b="1">
                <a:latin typeface="Courier New" pitchFamily="49" charset="0"/>
              </a:rPr>
              <a:t>  </a:t>
            </a:r>
          </a:p>
          <a:p>
            <a:r>
              <a:rPr lang="en-US" altLang="en-US" sz="1400" b="1">
                <a:latin typeface="Courier New" pitchFamily="49" charset="0"/>
              </a:rPr>
              <a:t>  i = -1;</a:t>
            </a:r>
          </a:p>
          <a:p>
            <a:r>
              <a:rPr lang="en-US" altLang="en-US" sz="1400" b="1">
                <a:latin typeface="Courier New" pitchFamily="49" charset="0"/>
              </a:rPr>
              <a:t>  do{</a:t>
            </a:r>
          </a:p>
          <a:p>
            <a:r>
              <a:rPr lang="en-US" altLang="en-US" sz="1400" b="1">
                <a:latin typeface="Courier New" pitchFamily="49" charset="0"/>
              </a:rPr>
              <a:t>    i++;</a:t>
            </a:r>
          </a:p>
          <a:p>
            <a:r>
              <a:rPr lang="en-US" altLang="en-US" sz="1400" b="1">
                <a:latin typeface="Courier New" pitchFamily="49" charset="0"/>
              </a:rPr>
              <a:t>    partsum += pop[i].fitness;</a:t>
            </a:r>
          </a:p>
          <a:p>
            <a:r>
              <a:rPr lang="en-US" altLang="en-US" sz="1400" b="1">
                <a:latin typeface="Courier New" pitchFamily="49" charset="0"/>
              </a:rPr>
              <a:t>  } while (partsum &lt; rand &amp;&amp; i &lt; popsize - 1) ;</a:t>
            </a:r>
          </a:p>
          <a:p>
            <a:r>
              <a:rPr lang="en-US" altLang="en-US" sz="1400" b="1">
                <a:latin typeface="Courier New" pitchFamily="49" charset="0"/>
              </a:rPr>
              <a:t>  </a:t>
            </a:r>
          </a:p>
          <a:p>
            <a:r>
              <a:rPr lang="en-US" altLang="en-US" sz="1400" b="1">
                <a:latin typeface="Courier New" pitchFamily="49" charset="0"/>
              </a:rPr>
              <a:t>  return i;</a:t>
            </a:r>
          </a:p>
          <a:p>
            <a:r>
              <a:rPr lang="en-US" altLang="en-US" sz="1400" b="1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5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Generate pop(0)</a:t>
            </a:r>
          </a:p>
          <a:p>
            <a:r>
              <a:rPr lang="en-US" altLang="en-US"/>
              <a:t>Evaluate pop(0)</a:t>
            </a:r>
          </a:p>
          <a:p>
            <a:r>
              <a:rPr lang="en-US" altLang="en-US"/>
              <a:t>T=0</a:t>
            </a:r>
          </a:p>
          <a:p>
            <a:r>
              <a:rPr lang="en-US" altLang="en-US"/>
              <a:t>While (T &lt; maxGen) do</a:t>
            </a:r>
          </a:p>
          <a:p>
            <a:pPr lvl="1"/>
            <a:r>
              <a:rPr lang="en-US" altLang="en-US"/>
              <a:t>Select pop(T+1) from pop(T)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Recombine pop(T+1)</a:t>
            </a:r>
          </a:p>
          <a:p>
            <a:pPr lvl="1"/>
            <a:r>
              <a:rPr lang="en-US" altLang="en-US"/>
              <a:t>Evaluate pop(T+1)</a:t>
            </a:r>
          </a:p>
          <a:p>
            <a:pPr lvl="1"/>
            <a:r>
              <a:rPr lang="en-US" altLang="en-US"/>
              <a:t>T = T + 1</a:t>
            </a:r>
          </a:p>
          <a:p>
            <a:r>
              <a:rPr lang="en-US" alt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48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Crossover and mutation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358209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511247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1664284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817322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1970360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2123397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2276435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2429473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2582510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2735548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2888586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3041623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4" name="Rectangle 30"/>
          <p:cNvSpPr>
            <a:spLocks noChangeArrowheads="1"/>
          </p:cNvSpPr>
          <p:nvPr/>
        </p:nvSpPr>
        <p:spPr bwMode="auto">
          <a:xfrm>
            <a:off x="3194661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5" name="Rectangle 31"/>
          <p:cNvSpPr>
            <a:spLocks noChangeArrowheads="1"/>
          </p:cNvSpPr>
          <p:nvPr/>
        </p:nvSpPr>
        <p:spPr bwMode="auto">
          <a:xfrm>
            <a:off x="3347699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500736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3653774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3806812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3959849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4112887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4265925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1358209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>
            <a:off x="1511247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1664284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1817322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1970360" y="2970101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pPr algn="ctr"/>
            <a:endParaRPr lang="en-US" altLang="en-US">
              <a:solidFill>
                <a:srgbClr val="EBE4FE"/>
              </a:solidFill>
            </a:endParaRPr>
          </a:p>
        </p:txBody>
      </p:sp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2123397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2276435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9" name="Rectangle 45"/>
          <p:cNvSpPr>
            <a:spLocks noChangeArrowheads="1"/>
          </p:cNvSpPr>
          <p:nvPr/>
        </p:nvSpPr>
        <p:spPr bwMode="auto">
          <a:xfrm>
            <a:off x="2429473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2582510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1" name="Rectangle 47"/>
          <p:cNvSpPr>
            <a:spLocks noChangeArrowheads="1"/>
          </p:cNvSpPr>
          <p:nvPr/>
        </p:nvSpPr>
        <p:spPr bwMode="auto">
          <a:xfrm>
            <a:off x="2735548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2" name="Rectangle 48"/>
          <p:cNvSpPr>
            <a:spLocks noChangeArrowheads="1"/>
          </p:cNvSpPr>
          <p:nvPr/>
        </p:nvSpPr>
        <p:spPr bwMode="auto">
          <a:xfrm>
            <a:off x="2888586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3" name="Rectangle 49"/>
          <p:cNvSpPr>
            <a:spLocks noChangeArrowheads="1"/>
          </p:cNvSpPr>
          <p:nvPr/>
        </p:nvSpPr>
        <p:spPr bwMode="auto">
          <a:xfrm>
            <a:off x="3041623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4" name="Rectangle 50"/>
          <p:cNvSpPr>
            <a:spLocks noChangeArrowheads="1"/>
          </p:cNvSpPr>
          <p:nvPr/>
        </p:nvSpPr>
        <p:spPr bwMode="auto">
          <a:xfrm>
            <a:off x="3194661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5" name="Rectangle 51"/>
          <p:cNvSpPr>
            <a:spLocks noChangeArrowheads="1"/>
          </p:cNvSpPr>
          <p:nvPr/>
        </p:nvSpPr>
        <p:spPr bwMode="auto">
          <a:xfrm>
            <a:off x="3347699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6" name="Rectangle 52"/>
          <p:cNvSpPr>
            <a:spLocks noChangeArrowheads="1"/>
          </p:cNvSpPr>
          <p:nvPr/>
        </p:nvSpPr>
        <p:spPr bwMode="auto">
          <a:xfrm>
            <a:off x="3500736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7" name="Rectangle 53"/>
          <p:cNvSpPr>
            <a:spLocks noChangeArrowheads="1"/>
          </p:cNvSpPr>
          <p:nvPr/>
        </p:nvSpPr>
        <p:spPr bwMode="auto">
          <a:xfrm>
            <a:off x="3653774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8" name="Rectangle 54"/>
          <p:cNvSpPr>
            <a:spLocks noChangeArrowheads="1"/>
          </p:cNvSpPr>
          <p:nvPr/>
        </p:nvSpPr>
        <p:spPr bwMode="auto">
          <a:xfrm>
            <a:off x="3806812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9" name="Rectangle 55"/>
          <p:cNvSpPr>
            <a:spLocks noChangeArrowheads="1"/>
          </p:cNvSpPr>
          <p:nvPr/>
        </p:nvSpPr>
        <p:spPr bwMode="auto">
          <a:xfrm>
            <a:off x="3959849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0" name="Rectangle 56"/>
          <p:cNvSpPr>
            <a:spLocks noChangeArrowheads="1"/>
          </p:cNvSpPr>
          <p:nvPr/>
        </p:nvSpPr>
        <p:spPr bwMode="auto">
          <a:xfrm>
            <a:off x="4112887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1" name="Rectangle 57"/>
          <p:cNvSpPr>
            <a:spLocks noChangeArrowheads="1"/>
          </p:cNvSpPr>
          <p:nvPr/>
        </p:nvSpPr>
        <p:spPr bwMode="auto">
          <a:xfrm>
            <a:off x="4265925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2" name="AutoShape 58"/>
          <p:cNvSpPr>
            <a:spLocks noChangeArrowheads="1"/>
          </p:cNvSpPr>
          <p:nvPr/>
        </p:nvSpPr>
        <p:spPr bwMode="auto">
          <a:xfrm>
            <a:off x="2582510" y="2358234"/>
            <a:ext cx="459113" cy="458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797" tIns="45898" rIns="91797" bIns="45898" anchor="ctr"/>
          <a:lstStyle/>
          <a:p>
            <a:endParaRPr lang="en-US"/>
          </a:p>
        </p:txBody>
      </p:sp>
      <p:sp>
        <p:nvSpPr>
          <p:cNvPr id="123963" name="Text Box 59"/>
          <p:cNvSpPr txBox="1">
            <a:spLocks noChangeArrowheads="1"/>
          </p:cNvSpPr>
          <p:nvPr/>
        </p:nvSpPr>
        <p:spPr bwMode="auto">
          <a:xfrm>
            <a:off x="4725038" y="2052301"/>
            <a:ext cx="3825941" cy="78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Mutation Probability = 0.001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Insurance</a:t>
            </a:r>
          </a:p>
        </p:txBody>
      </p:sp>
      <p:sp>
        <p:nvSpPr>
          <p:cNvPr id="123964" name="Rectangle 60"/>
          <p:cNvSpPr>
            <a:spLocks noChangeArrowheads="1"/>
          </p:cNvSpPr>
          <p:nvPr/>
        </p:nvSpPr>
        <p:spPr bwMode="auto">
          <a:xfrm>
            <a:off x="1358209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5" name="Rectangle 61"/>
          <p:cNvSpPr>
            <a:spLocks noChangeArrowheads="1"/>
          </p:cNvSpPr>
          <p:nvPr/>
        </p:nvSpPr>
        <p:spPr bwMode="auto">
          <a:xfrm>
            <a:off x="1511247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6" name="Rectangle 62"/>
          <p:cNvSpPr>
            <a:spLocks noChangeArrowheads="1"/>
          </p:cNvSpPr>
          <p:nvPr/>
        </p:nvSpPr>
        <p:spPr bwMode="auto">
          <a:xfrm>
            <a:off x="1664284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7" name="Rectangle 63"/>
          <p:cNvSpPr>
            <a:spLocks noChangeArrowheads="1"/>
          </p:cNvSpPr>
          <p:nvPr/>
        </p:nvSpPr>
        <p:spPr bwMode="auto">
          <a:xfrm>
            <a:off x="1817322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8" name="Rectangle 64"/>
          <p:cNvSpPr>
            <a:spLocks noChangeArrowheads="1"/>
          </p:cNvSpPr>
          <p:nvPr/>
        </p:nvSpPr>
        <p:spPr bwMode="auto">
          <a:xfrm>
            <a:off x="1970360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9" name="Rectangle 65"/>
          <p:cNvSpPr>
            <a:spLocks noChangeArrowheads="1"/>
          </p:cNvSpPr>
          <p:nvPr/>
        </p:nvSpPr>
        <p:spPr bwMode="auto">
          <a:xfrm>
            <a:off x="2123397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2276435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1" name="Rectangle 67"/>
          <p:cNvSpPr>
            <a:spLocks noChangeArrowheads="1"/>
          </p:cNvSpPr>
          <p:nvPr/>
        </p:nvSpPr>
        <p:spPr bwMode="auto">
          <a:xfrm>
            <a:off x="2429473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2" name="Rectangle 68"/>
          <p:cNvSpPr>
            <a:spLocks noChangeArrowheads="1"/>
          </p:cNvSpPr>
          <p:nvPr/>
        </p:nvSpPr>
        <p:spPr bwMode="auto">
          <a:xfrm>
            <a:off x="2582510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3" name="Rectangle 69"/>
          <p:cNvSpPr>
            <a:spLocks noChangeArrowheads="1"/>
          </p:cNvSpPr>
          <p:nvPr/>
        </p:nvSpPr>
        <p:spPr bwMode="auto">
          <a:xfrm>
            <a:off x="2735548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2888586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5" name="Rectangle 71"/>
          <p:cNvSpPr>
            <a:spLocks noChangeArrowheads="1"/>
          </p:cNvSpPr>
          <p:nvPr/>
        </p:nvSpPr>
        <p:spPr bwMode="auto">
          <a:xfrm>
            <a:off x="3041623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6" name="Rectangle 72"/>
          <p:cNvSpPr>
            <a:spLocks noChangeArrowheads="1"/>
          </p:cNvSpPr>
          <p:nvPr/>
        </p:nvSpPr>
        <p:spPr bwMode="auto">
          <a:xfrm>
            <a:off x="3194661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7" name="Rectangle 73"/>
          <p:cNvSpPr>
            <a:spLocks noChangeArrowheads="1"/>
          </p:cNvSpPr>
          <p:nvPr/>
        </p:nvSpPr>
        <p:spPr bwMode="auto">
          <a:xfrm>
            <a:off x="3347699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8" name="Rectangle 74"/>
          <p:cNvSpPr>
            <a:spLocks noChangeArrowheads="1"/>
          </p:cNvSpPr>
          <p:nvPr/>
        </p:nvSpPr>
        <p:spPr bwMode="auto">
          <a:xfrm>
            <a:off x="3500736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9" name="Rectangle 75"/>
          <p:cNvSpPr>
            <a:spLocks noChangeArrowheads="1"/>
          </p:cNvSpPr>
          <p:nvPr/>
        </p:nvSpPr>
        <p:spPr bwMode="auto">
          <a:xfrm>
            <a:off x="3653774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0" name="Rectangle 76"/>
          <p:cNvSpPr>
            <a:spLocks noChangeArrowheads="1"/>
          </p:cNvSpPr>
          <p:nvPr/>
        </p:nvSpPr>
        <p:spPr bwMode="auto">
          <a:xfrm>
            <a:off x="3806812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1" name="Rectangle 77"/>
          <p:cNvSpPr>
            <a:spLocks noChangeArrowheads="1"/>
          </p:cNvSpPr>
          <p:nvPr/>
        </p:nvSpPr>
        <p:spPr bwMode="auto">
          <a:xfrm>
            <a:off x="3959849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2" name="Rectangle 78"/>
          <p:cNvSpPr>
            <a:spLocks noChangeArrowheads="1"/>
          </p:cNvSpPr>
          <p:nvPr/>
        </p:nvSpPr>
        <p:spPr bwMode="auto">
          <a:xfrm>
            <a:off x="4112887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3" name="Rectangle 79"/>
          <p:cNvSpPr>
            <a:spLocks noChangeArrowheads="1"/>
          </p:cNvSpPr>
          <p:nvPr/>
        </p:nvSpPr>
        <p:spPr bwMode="auto">
          <a:xfrm>
            <a:off x="4265925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4" name="Rectangle 80"/>
          <p:cNvSpPr>
            <a:spLocks noChangeArrowheads="1"/>
          </p:cNvSpPr>
          <p:nvPr/>
        </p:nvSpPr>
        <p:spPr bwMode="auto">
          <a:xfrm>
            <a:off x="4801556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5" name="Rectangle 81"/>
          <p:cNvSpPr>
            <a:spLocks noChangeArrowheads="1"/>
          </p:cNvSpPr>
          <p:nvPr/>
        </p:nvSpPr>
        <p:spPr bwMode="auto">
          <a:xfrm>
            <a:off x="4954594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6" name="Rectangle 82"/>
          <p:cNvSpPr>
            <a:spLocks noChangeArrowheads="1"/>
          </p:cNvSpPr>
          <p:nvPr/>
        </p:nvSpPr>
        <p:spPr bwMode="auto">
          <a:xfrm>
            <a:off x="5107632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7" name="Rectangle 83"/>
          <p:cNvSpPr>
            <a:spLocks noChangeArrowheads="1"/>
          </p:cNvSpPr>
          <p:nvPr/>
        </p:nvSpPr>
        <p:spPr bwMode="auto">
          <a:xfrm>
            <a:off x="5260669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8" name="Rectangle 84"/>
          <p:cNvSpPr>
            <a:spLocks noChangeArrowheads="1"/>
          </p:cNvSpPr>
          <p:nvPr/>
        </p:nvSpPr>
        <p:spPr bwMode="auto">
          <a:xfrm>
            <a:off x="5413707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9" name="Rectangle 85"/>
          <p:cNvSpPr>
            <a:spLocks noChangeArrowheads="1"/>
          </p:cNvSpPr>
          <p:nvPr/>
        </p:nvSpPr>
        <p:spPr bwMode="auto">
          <a:xfrm>
            <a:off x="5566745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0" name="Rectangle 86"/>
          <p:cNvSpPr>
            <a:spLocks noChangeArrowheads="1"/>
          </p:cNvSpPr>
          <p:nvPr/>
        </p:nvSpPr>
        <p:spPr bwMode="auto">
          <a:xfrm>
            <a:off x="5719782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1" name="Rectangle 87"/>
          <p:cNvSpPr>
            <a:spLocks noChangeArrowheads="1"/>
          </p:cNvSpPr>
          <p:nvPr/>
        </p:nvSpPr>
        <p:spPr bwMode="auto">
          <a:xfrm>
            <a:off x="5872820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2" name="Rectangle 88"/>
          <p:cNvSpPr>
            <a:spLocks noChangeArrowheads="1"/>
          </p:cNvSpPr>
          <p:nvPr/>
        </p:nvSpPr>
        <p:spPr bwMode="auto">
          <a:xfrm>
            <a:off x="6025858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3" name="Rectangle 89"/>
          <p:cNvSpPr>
            <a:spLocks noChangeArrowheads="1"/>
          </p:cNvSpPr>
          <p:nvPr/>
        </p:nvSpPr>
        <p:spPr bwMode="auto">
          <a:xfrm>
            <a:off x="6178895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4" name="Rectangle 90"/>
          <p:cNvSpPr>
            <a:spLocks noChangeArrowheads="1"/>
          </p:cNvSpPr>
          <p:nvPr/>
        </p:nvSpPr>
        <p:spPr bwMode="auto">
          <a:xfrm>
            <a:off x="6331933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5" name="Rectangle 91"/>
          <p:cNvSpPr>
            <a:spLocks noChangeArrowheads="1"/>
          </p:cNvSpPr>
          <p:nvPr/>
        </p:nvSpPr>
        <p:spPr bwMode="auto">
          <a:xfrm>
            <a:off x="6484971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6" name="Rectangle 92"/>
          <p:cNvSpPr>
            <a:spLocks noChangeArrowheads="1"/>
          </p:cNvSpPr>
          <p:nvPr/>
        </p:nvSpPr>
        <p:spPr bwMode="auto">
          <a:xfrm>
            <a:off x="6638008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7" name="Rectangle 93"/>
          <p:cNvSpPr>
            <a:spLocks noChangeArrowheads="1"/>
          </p:cNvSpPr>
          <p:nvPr/>
        </p:nvSpPr>
        <p:spPr bwMode="auto">
          <a:xfrm>
            <a:off x="6791046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8" name="Rectangle 94"/>
          <p:cNvSpPr>
            <a:spLocks noChangeArrowheads="1"/>
          </p:cNvSpPr>
          <p:nvPr/>
        </p:nvSpPr>
        <p:spPr bwMode="auto">
          <a:xfrm>
            <a:off x="6944084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9" name="Rectangle 95"/>
          <p:cNvSpPr>
            <a:spLocks noChangeArrowheads="1"/>
          </p:cNvSpPr>
          <p:nvPr/>
        </p:nvSpPr>
        <p:spPr bwMode="auto">
          <a:xfrm>
            <a:off x="7097121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0" name="Rectangle 96"/>
          <p:cNvSpPr>
            <a:spLocks noChangeArrowheads="1"/>
          </p:cNvSpPr>
          <p:nvPr/>
        </p:nvSpPr>
        <p:spPr bwMode="auto">
          <a:xfrm>
            <a:off x="7250159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1" name="Rectangle 97"/>
          <p:cNvSpPr>
            <a:spLocks noChangeArrowheads="1"/>
          </p:cNvSpPr>
          <p:nvPr/>
        </p:nvSpPr>
        <p:spPr bwMode="auto">
          <a:xfrm>
            <a:off x="7403196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2" name="Rectangle 98"/>
          <p:cNvSpPr>
            <a:spLocks noChangeArrowheads="1"/>
          </p:cNvSpPr>
          <p:nvPr/>
        </p:nvSpPr>
        <p:spPr bwMode="auto">
          <a:xfrm>
            <a:off x="7556234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3" name="Rectangle 99"/>
          <p:cNvSpPr>
            <a:spLocks noChangeArrowheads="1"/>
          </p:cNvSpPr>
          <p:nvPr/>
        </p:nvSpPr>
        <p:spPr bwMode="auto">
          <a:xfrm>
            <a:off x="7709272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4" name="Rectangle 100"/>
          <p:cNvSpPr>
            <a:spLocks noChangeArrowheads="1"/>
          </p:cNvSpPr>
          <p:nvPr/>
        </p:nvSpPr>
        <p:spPr bwMode="auto">
          <a:xfrm>
            <a:off x="1358209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5" name="Rectangle 101"/>
          <p:cNvSpPr>
            <a:spLocks noChangeArrowheads="1"/>
          </p:cNvSpPr>
          <p:nvPr/>
        </p:nvSpPr>
        <p:spPr bwMode="auto">
          <a:xfrm>
            <a:off x="1511247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6" name="Rectangle 102"/>
          <p:cNvSpPr>
            <a:spLocks noChangeArrowheads="1"/>
          </p:cNvSpPr>
          <p:nvPr/>
        </p:nvSpPr>
        <p:spPr bwMode="auto">
          <a:xfrm>
            <a:off x="1664284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7" name="Rectangle 103"/>
          <p:cNvSpPr>
            <a:spLocks noChangeArrowheads="1"/>
          </p:cNvSpPr>
          <p:nvPr/>
        </p:nvSpPr>
        <p:spPr bwMode="auto">
          <a:xfrm>
            <a:off x="1817322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8" name="Rectangle 104"/>
          <p:cNvSpPr>
            <a:spLocks noChangeArrowheads="1"/>
          </p:cNvSpPr>
          <p:nvPr/>
        </p:nvSpPr>
        <p:spPr bwMode="auto">
          <a:xfrm>
            <a:off x="1970360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9" name="Rectangle 105"/>
          <p:cNvSpPr>
            <a:spLocks noChangeArrowheads="1"/>
          </p:cNvSpPr>
          <p:nvPr/>
        </p:nvSpPr>
        <p:spPr bwMode="auto">
          <a:xfrm>
            <a:off x="2123397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0" name="Rectangle 106"/>
          <p:cNvSpPr>
            <a:spLocks noChangeArrowheads="1"/>
          </p:cNvSpPr>
          <p:nvPr/>
        </p:nvSpPr>
        <p:spPr bwMode="auto">
          <a:xfrm>
            <a:off x="5796301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1" name="Rectangle 107"/>
          <p:cNvSpPr>
            <a:spLocks noChangeArrowheads="1"/>
          </p:cNvSpPr>
          <p:nvPr/>
        </p:nvSpPr>
        <p:spPr bwMode="auto">
          <a:xfrm>
            <a:off x="5949339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2" name="Rectangle 108"/>
          <p:cNvSpPr>
            <a:spLocks noChangeArrowheads="1"/>
          </p:cNvSpPr>
          <p:nvPr/>
        </p:nvSpPr>
        <p:spPr bwMode="auto">
          <a:xfrm>
            <a:off x="6102376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3" name="Rectangle 109"/>
          <p:cNvSpPr>
            <a:spLocks noChangeArrowheads="1"/>
          </p:cNvSpPr>
          <p:nvPr/>
        </p:nvSpPr>
        <p:spPr bwMode="auto">
          <a:xfrm>
            <a:off x="6255414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4" name="Rectangle 110"/>
          <p:cNvSpPr>
            <a:spLocks noChangeArrowheads="1"/>
          </p:cNvSpPr>
          <p:nvPr/>
        </p:nvSpPr>
        <p:spPr bwMode="auto">
          <a:xfrm>
            <a:off x="6408452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5" name="Rectangle 111"/>
          <p:cNvSpPr>
            <a:spLocks noChangeArrowheads="1"/>
          </p:cNvSpPr>
          <p:nvPr/>
        </p:nvSpPr>
        <p:spPr bwMode="auto">
          <a:xfrm>
            <a:off x="6561489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6" name="Rectangle 112"/>
          <p:cNvSpPr>
            <a:spLocks noChangeArrowheads="1"/>
          </p:cNvSpPr>
          <p:nvPr/>
        </p:nvSpPr>
        <p:spPr bwMode="auto">
          <a:xfrm>
            <a:off x="6714527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7" name="Rectangle 113"/>
          <p:cNvSpPr>
            <a:spLocks noChangeArrowheads="1"/>
          </p:cNvSpPr>
          <p:nvPr/>
        </p:nvSpPr>
        <p:spPr bwMode="auto">
          <a:xfrm>
            <a:off x="6867565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8" name="Rectangle 114"/>
          <p:cNvSpPr>
            <a:spLocks noChangeArrowheads="1"/>
          </p:cNvSpPr>
          <p:nvPr/>
        </p:nvSpPr>
        <p:spPr bwMode="auto">
          <a:xfrm>
            <a:off x="7020602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9" name="Rectangle 115"/>
          <p:cNvSpPr>
            <a:spLocks noChangeArrowheads="1"/>
          </p:cNvSpPr>
          <p:nvPr/>
        </p:nvSpPr>
        <p:spPr bwMode="auto">
          <a:xfrm>
            <a:off x="7173640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0" name="Rectangle 116"/>
          <p:cNvSpPr>
            <a:spLocks noChangeArrowheads="1"/>
          </p:cNvSpPr>
          <p:nvPr/>
        </p:nvSpPr>
        <p:spPr bwMode="auto">
          <a:xfrm>
            <a:off x="7326678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1" name="Rectangle 117"/>
          <p:cNvSpPr>
            <a:spLocks noChangeArrowheads="1"/>
          </p:cNvSpPr>
          <p:nvPr/>
        </p:nvSpPr>
        <p:spPr bwMode="auto">
          <a:xfrm>
            <a:off x="7479715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2" name="Rectangle 118"/>
          <p:cNvSpPr>
            <a:spLocks noChangeArrowheads="1"/>
          </p:cNvSpPr>
          <p:nvPr/>
        </p:nvSpPr>
        <p:spPr bwMode="auto">
          <a:xfrm>
            <a:off x="7632753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3" name="Rectangle 119"/>
          <p:cNvSpPr>
            <a:spLocks noChangeArrowheads="1"/>
          </p:cNvSpPr>
          <p:nvPr/>
        </p:nvSpPr>
        <p:spPr bwMode="auto">
          <a:xfrm>
            <a:off x="7785791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4" name="Rectangle 120"/>
          <p:cNvSpPr>
            <a:spLocks noChangeArrowheads="1"/>
          </p:cNvSpPr>
          <p:nvPr/>
        </p:nvSpPr>
        <p:spPr bwMode="auto">
          <a:xfrm>
            <a:off x="4878075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5" name="Rectangle 121"/>
          <p:cNvSpPr>
            <a:spLocks noChangeArrowheads="1"/>
          </p:cNvSpPr>
          <p:nvPr/>
        </p:nvSpPr>
        <p:spPr bwMode="auto">
          <a:xfrm>
            <a:off x="5031113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6" name="Rectangle 122"/>
          <p:cNvSpPr>
            <a:spLocks noChangeArrowheads="1"/>
          </p:cNvSpPr>
          <p:nvPr/>
        </p:nvSpPr>
        <p:spPr bwMode="auto">
          <a:xfrm>
            <a:off x="5184150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7" name="Rectangle 123"/>
          <p:cNvSpPr>
            <a:spLocks noChangeArrowheads="1"/>
          </p:cNvSpPr>
          <p:nvPr/>
        </p:nvSpPr>
        <p:spPr bwMode="auto">
          <a:xfrm>
            <a:off x="5337188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8" name="Rectangle 124"/>
          <p:cNvSpPr>
            <a:spLocks noChangeArrowheads="1"/>
          </p:cNvSpPr>
          <p:nvPr/>
        </p:nvSpPr>
        <p:spPr bwMode="auto">
          <a:xfrm>
            <a:off x="5490226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9" name="Rectangle 125"/>
          <p:cNvSpPr>
            <a:spLocks noChangeArrowheads="1"/>
          </p:cNvSpPr>
          <p:nvPr/>
        </p:nvSpPr>
        <p:spPr bwMode="auto">
          <a:xfrm>
            <a:off x="5643263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0" name="Rectangle 126"/>
          <p:cNvSpPr>
            <a:spLocks noChangeArrowheads="1"/>
          </p:cNvSpPr>
          <p:nvPr/>
        </p:nvSpPr>
        <p:spPr bwMode="auto">
          <a:xfrm>
            <a:off x="2276435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1" name="Rectangle 127"/>
          <p:cNvSpPr>
            <a:spLocks noChangeArrowheads="1"/>
          </p:cNvSpPr>
          <p:nvPr/>
        </p:nvSpPr>
        <p:spPr bwMode="auto">
          <a:xfrm>
            <a:off x="2429473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2" name="Rectangle 128"/>
          <p:cNvSpPr>
            <a:spLocks noChangeArrowheads="1"/>
          </p:cNvSpPr>
          <p:nvPr/>
        </p:nvSpPr>
        <p:spPr bwMode="auto">
          <a:xfrm>
            <a:off x="2582510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3" name="Rectangle 129"/>
          <p:cNvSpPr>
            <a:spLocks noChangeArrowheads="1"/>
          </p:cNvSpPr>
          <p:nvPr/>
        </p:nvSpPr>
        <p:spPr bwMode="auto">
          <a:xfrm>
            <a:off x="2735548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4" name="Rectangle 130"/>
          <p:cNvSpPr>
            <a:spLocks noChangeArrowheads="1"/>
          </p:cNvSpPr>
          <p:nvPr/>
        </p:nvSpPr>
        <p:spPr bwMode="auto">
          <a:xfrm>
            <a:off x="2888586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5" name="Rectangle 131"/>
          <p:cNvSpPr>
            <a:spLocks noChangeArrowheads="1"/>
          </p:cNvSpPr>
          <p:nvPr/>
        </p:nvSpPr>
        <p:spPr bwMode="auto">
          <a:xfrm>
            <a:off x="3041623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6" name="Rectangle 132"/>
          <p:cNvSpPr>
            <a:spLocks noChangeArrowheads="1"/>
          </p:cNvSpPr>
          <p:nvPr/>
        </p:nvSpPr>
        <p:spPr bwMode="auto">
          <a:xfrm>
            <a:off x="3194661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7" name="Rectangle 133"/>
          <p:cNvSpPr>
            <a:spLocks noChangeArrowheads="1"/>
          </p:cNvSpPr>
          <p:nvPr/>
        </p:nvSpPr>
        <p:spPr bwMode="auto">
          <a:xfrm>
            <a:off x="3347699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8" name="Rectangle 134"/>
          <p:cNvSpPr>
            <a:spLocks noChangeArrowheads="1"/>
          </p:cNvSpPr>
          <p:nvPr/>
        </p:nvSpPr>
        <p:spPr bwMode="auto">
          <a:xfrm>
            <a:off x="3500736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9" name="Rectangle 135"/>
          <p:cNvSpPr>
            <a:spLocks noChangeArrowheads="1"/>
          </p:cNvSpPr>
          <p:nvPr/>
        </p:nvSpPr>
        <p:spPr bwMode="auto">
          <a:xfrm>
            <a:off x="3653774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0" name="Rectangle 136"/>
          <p:cNvSpPr>
            <a:spLocks noChangeArrowheads="1"/>
          </p:cNvSpPr>
          <p:nvPr/>
        </p:nvSpPr>
        <p:spPr bwMode="auto">
          <a:xfrm>
            <a:off x="3806812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1" name="Rectangle 137"/>
          <p:cNvSpPr>
            <a:spLocks noChangeArrowheads="1"/>
          </p:cNvSpPr>
          <p:nvPr/>
        </p:nvSpPr>
        <p:spPr bwMode="auto">
          <a:xfrm>
            <a:off x="3959849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2" name="Rectangle 138"/>
          <p:cNvSpPr>
            <a:spLocks noChangeArrowheads="1"/>
          </p:cNvSpPr>
          <p:nvPr/>
        </p:nvSpPr>
        <p:spPr bwMode="auto">
          <a:xfrm>
            <a:off x="4112887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3" name="Rectangle 139"/>
          <p:cNvSpPr>
            <a:spLocks noChangeArrowheads="1"/>
          </p:cNvSpPr>
          <p:nvPr/>
        </p:nvSpPr>
        <p:spPr bwMode="auto">
          <a:xfrm>
            <a:off x="4265925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4" name="AutoShape 140"/>
          <p:cNvSpPr>
            <a:spLocks noChangeArrowheads="1"/>
          </p:cNvSpPr>
          <p:nvPr/>
        </p:nvSpPr>
        <p:spPr bwMode="auto">
          <a:xfrm>
            <a:off x="4418962" y="4729215"/>
            <a:ext cx="459113" cy="458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797" tIns="45898" rIns="91797" bIns="45898" anchor="ctr"/>
          <a:lstStyle/>
          <a:p>
            <a:endParaRPr lang="en-US"/>
          </a:p>
        </p:txBody>
      </p:sp>
      <p:sp>
        <p:nvSpPr>
          <p:cNvPr id="124045" name="Line 141"/>
          <p:cNvSpPr>
            <a:spLocks noChangeShapeType="1"/>
          </p:cNvSpPr>
          <p:nvPr/>
        </p:nvSpPr>
        <p:spPr bwMode="auto">
          <a:xfrm>
            <a:off x="286945" y="3581967"/>
            <a:ext cx="818751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/>
          <a:lstStyle/>
          <a:p>
            <a:endParaRPr lang="en-US"/>
          </a:p>
        </p:txBody>
      </p:sp>
      <p:sp>
        <p:nvSpPr>
          <p:cNvPr id="124046" name="Text Box 142"/>
          <p:cNvSpPr txBox="1">
            <a:spLocks noChangeArrowheads="1"/>
          </p:cNvSpPr>
          <p:nvPr/>
        </p:nvSpPr>
        <p:spPr bwMode="auto">
          <a:xfrm>
            <a:off x="5184151" y="4423282"/>
            <a:ext cx="3825941" cy="78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Xover Probability = 0.7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Exploration operator</a:t>
            </a:r>
          </a:p>
        </p:txBody>
      </p:sp>
    </p:spTree>
    <p:extLst>
      <p:ext uri="{BB962C8B-B14F-4D97-AF65-F5344CB8AC3E}">
        <p14:creationId xmlns:p14="http://schemas.microsoft.com/office/powerpoint/2010/main" val="135631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Crossover code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746059" y="1451590"/>
            <a:ext cx="8397941" cy="540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r>
              <a:rPr lang="en-US" altLang="en-US" sz="1200" b="1">
                <a:latin typeface="Courier New" pitchFamily="49" charset="0"/>
              </a:rPr>
              <a:t>void crossover(POPULATION *p, IPTR p1, IPTR p2, IPTR c1, IPTR c2)</a:t>
            </a:r>
          </a:p>
          <a:p>
            <a:r>
              <a:rPr lang="en-US" altLang="en-US" sz="1200" b="1">
                <a:latin typeface="Courier New" pitchFamily="49" charset="0"/>
              </a:rPr>
              <a:t>{</a:t>
            </a:r>
          </a:p>
          <a:p>
            <a:r>
              <a:rPr lang="en-US" altLang="en-US" sz="1200" b="1">
                <a:latin typeface="Courier New" pitchFamily="49" charset="0"/>
              </a:rPr>
              <a:t>/* p1,p2,c1,c2,m1,m2,mc1,mc2 */</a:t>
            </a:r>
          </a:p>
          <a:p>
            <a:r>
              <a:rPr lang="en-US" altLang="en-US" sz="1200" b="1">
                <a:latin typeface="Courier New" pitchFamily="49" charset="0"/>
              </a:rPr>
              <a:t>  int *pi1,*pi2,*ci1,*ci2;</a:t>
            </a:r>
          </a:p>
          <a:p>
            <a:r>
              <a:rPr lang="en-US" altLang="en-US" sz="1200" b="1">
                <a:latin typeface="Courier New" pitchFamily="49" charset="0"/>
              </a:rPr>
              <a:t>  int xp, i;</a:t>
            </a:r>
          </a:p>
          <a:p>
            <a:endParaRPr lang="en-US" altLang="en-US" sz="1200" b="1">
              <a:latin typeface="Courier New" pitchFamily="49" charset="0"/>
            </a:endParaRPr>
          </a:p>
          <a:p>
            <a:r>
              <a:rPr lang="en-US" altLang="en-US" sz="1200" b="1">
                <a:latin typeface="Courier New" pitchFamily="49" charset="0"/>
              </a:rPr>
              <a:t>  pi1 = p1-&gt;chrom;</a:t>
            </a:r>
          </a:p>
          <a:p>
            <a:r>
              <a:rPr lang="en-US" altLang="en-US" sz="1200" b="1">
                <a:latin typeface="Courier New" pitchFamily="49" charset="0"/>
              </a:rPr>
              <a:t>  pi2 = p2-&gt;chrom;</a:t>
            </a:r>
          </a:p>
          <a:p>
            <a:r>
              <a:rPr lang="en-US" altLang="en-US" sz="1200" b="1">
                <a:latin typeface="Courier New" pitchFamily="49" charset="0"/>
              </a:rPr>
              <a:t>  ci1 = c1-&gt;chrom;</a:t>
            </a:r>
          </a:p>
          <a:p>
            <a:r>
              <a:rPr lang="en-US" altLang="en-US" sz="1200" b="1">
                <a:latin typeface="Courier New" pitchFamily="49" charset="0"/>
              </a:rPr>
              <a:t>  ci2 = c2-&gt;chrom;</a:t>
            </a:r>
          </a:p>
          <a:p>
            <a:r>
              <a:rPr lang="en-US" altLang="en-US" sz="1200" b="1">
                <a:latin typeface="Courier New" pitchFamily="49" charset="0"/>
              </a:rPr>
              <a:t>  </a:t>
            </a:r>
          </a:p>
          <a:p>
            <a:r>
              <a:rPr lang="en-US" altLang="en-US" sz="1200" b="1">
                <a:latin typeface="Courier New" pitchFamily="49" charset="0"/>
              </a:rPr>
              <a:t>  if(flip(p-&gt;pCross)){</a:t>
            </a:r>
          </a:p>
          <a:p>
            <a:endParaRPr lang="en-US" altLang="en-US" sz="1200" b="1">
              <a:latin typeface="Courier New" pitchFamily="49" charset="0"/>
            </a:endParaRPr>
          </a:p>
          <a:p>
            <a:r>
              <a:rPr lang="en-US" altLang="en-US" sz="1200" b="1">
                <a:latin typeface="Courier New" pitchFamily="49" charset="0"/>
              </a:rPr>
              <a:t>    xp = rnd(0, p-&gt;lchrom - 1);</a:t>
            </a:r>
          </a:p>
          <a:p>
            <a:r>
              <a:rPr lang="en-US" altLang="en-US" sz="1200" b="1">
                <a:latin typeface="Courier New" pitchFamily="49" charset="0"/>
              </a:rPr>
              <a:t>    for(i = 0; i &lt; xp; i++){</a:t>
            </a:r>
          </a:p>
          <a:p>
            <a:r>
              <a:rPr lang="en-US" altLang="en-US" sz="1200" b="1">
                <a:latin typeface="Courier New" pitchFamily="49" charset="0"/>
              </a:rPr>
              <a:t>      ci1[i] = muteX(p, pi1[i]);</a:t>
            </a:r>
          </a:p>
          <a:p>
            <a:r>
              <a:rPr lang="en-US" altLang="en-US" sz="1200" b="1">
                <a:latin typeface="Courier New" pitchFamily="49" charset="0"/>
              </a:rPr>
              <a:t>      ci2[i] = muteX(p, pi2[i]);</a:t>
            </a:r>
          </a:p>
          <a:p>
            <a:r>
              <a:rPr lang="en-US" altLang="en-US" sz="1200" b="1">
                <a:latin typeface="Courier New" pitchFamily="49" charset="0"/>
              </a:rPr>
              <a:t>    }</a:t>
            </a:r>
          </a:p>
          <a:p>
            <a:r>
              <a:rPr lang="en-US" altLang="en-US" sz="1200" b="1">
                <a:latin typeface="Courier New" pitchFamily="49" charset="0"/>
              </a:rPr>
              <a:t>    for(i = xp; i &lt; p-&gt;lchrom; i++){</a:t>
            </a:r>
          </a:p>
          <a:p>
            <a:r>
              <a:rPr lang="en-US" altLang="en-US" sz="1200" b="1">
                <a:latin typeface="Courier New" pitchFamily="49" charset="0"/>
              </a:rPr>
              <a:t>      ci1[i] = muteX(p, pi2[i]);</a:t>
            </a:r>
          </a:p>
          <a:p>
            <a:r>
              <a:rPr lang="en-US" altLang="en-US" sz="1200" b="1">
                <a:latin typeface="Courier New" pitchFamily="49" charset="0"/>
              </a:rPr>
              <a:t>      ci2[i] = muteX(p, pi1[i]);</a:t>
            </a:r>
          </a:p>
          <a:p>
            <a:r>
              <a:rPr lang="en-US" altLang="en-US" sz="1200" b="1">
                <a:latin typeface="Courier New" pitchFamily="49" charset="0"/>
              </a:rPr>
              <a:t>    }</a:t>
            </a:r>
          </a:p>
          <a:p>
            <a:r>
              <a:rPr lang="en-US" altLang="en-US" sz="1200" b="1">
                <a:latin typeface="Courier New" pitchFamily="49" charset="0"/>
              </a:rPr>
              <a:t>  } else {</a:t>
            </a:r>
          </a:p>
          <a:p>
            <a:r>
              <a:rPr lang="en-US" altLang="en-US" sz="1200" b="1">
                <a:latin typeface="Courier New" pitchFamily="49" charset="0"/>
              </a:rPr>
              <a:t>    for(i = 0; i &lt; p-&gt;lchrom; i++){</a:t>
            </a:r>
          </a:p>
          <a:p>
            <a:r>
              <a:rPr lang="en-US" altLang="en-US" sz="1200" b="1">
                <a:latin typeface="Courier New" pitchFamily="49" charset="0"/>
              </a:rPr>
              <a:t>      ci1[i] = muteX(p, pi1[i]);</a:t>
            </a:r>
          </a:p>
          <a:p>
            <a:r>
              <a:rPr lang="en-US" altLang="en-US" sz="1200" b="1">
                <a:latin typeface="Courier New" pitchFamily="49" charset="0"/>
              </a:rPr>
              <a:t>      ci2[i] = muteX(p, pi2[i]);</a:t>
            </a:r>
          </a:p>
          <a:p>
            <a:r>
              <a:rPr lang="en-US" altLang="en-US" sz="1200" b="1">
                <a:latin typeface="Courier New" pitchFamily="49" charset="0"/>
              </a:rPr>
              <a:t>    }</a:t>
            </a:r>
          </a:p>
          <a:p>
            <a:r>
              <a:rPr lang="en-US" altLang="en-US" sz="1200" b="1">
                <a:latin typeface="Courier New" pitchFamily="49" charset="0"/>
              </a:rPr>
              <a:t>  }</a:t>
            </a:r>
          </a:p>
          <a:p>
            <a:r>
              <a:rPr lang="en-US" altLang="en-US" sz="12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83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Mutation code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10427" y="2205268"/>
            <a:ext cx="8168385" cy="147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endParaRPr lang="en-US" altLang="en-US" b="1"/>
          </a:p>
          <a:p>
            <a:r>
              <a:rPr lang="en-US" altLang="en-US" b="1">
                <a:latin typeface="Courier New" pitchFamily="49" charset="0"/>
              </a:rPr>
              <a:t>int muteX(POPULATION *p, int pa)</a:t>
            </a:r>
          </a:p>
          <a:p>
            <a:r>
              <a:rPr lang="en-US" altLang="en-US" b="1">
                <a:latin typeface="Courier New" pitchFamily="49" charset="0"/>
              </a:rPr>
              <a:t>{</a:t>
            </a:r>
          </a:p>
          <a:p>
            <a:r>
              <a:rPr lang="en-US" altLang="en-US" b="1">
                <a:latin typeface="Courier New" pitchFamily="49" charset="0"/>
              </a:rPr>
              <a:t>  return (flip(p-&gt;pMut) ? 1 - pa  : pa);</a:t>
            </a:r>
          </a:p>
          <a:p>
            <a:r>
              <a:rPr lang="en-US" altLang="en-US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712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24400"/>
                <a:ext cx="7620000" cy="167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Gradient descent (not ascent)</a:t>
                </a:r>
              </a:p>
              <a:p>
                <a:r>
                  <a:rPr lang="en-US" dirty="0" smtClean="0"/>
                  <a:t>Accept bad moves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𝑑𝐸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 decreases every iteration</a:t>
                </a:r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schedule(t)</a:t>
                </a:r>
                <a:r>
                  <a:rPr lang="en-US" dirty="0" smtClean="0"/>
                  <a:t> is slow enough we approach finding global optimum with probability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24400"/>
                <a:ext cx="7620000" cy="1676400"/>
              </a:xfrm>
              <a:blipFill rotWithShape="1">
                <a:blip r:embed="rId2"/>
                <a:stretch>
                  <a:fillRect t="-3636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4" y="1447800"/>
            <a:ext cx="7210051" cy="323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9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 helps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6457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1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534400" cy="1143000"/>
          </a:xfrm>
        </p:spPr>
        <p:txBody>
          <a:bodyPr/>
          <a:lstStyle/>
          <a:p>
            <a:r>
              <a:rPr lang="en-US" dirty="0" smtClean="0"/>
              <a:t>Linear and quadratic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Constrained optimization</a:t>
            </a:r>
          </a:p>
          <a:p>
            <a:pPr lvl="1"/>
            <a:r>
              <a:rPr lang="en-US" dirty="0" smtClean="0"/>
              <a:t>Optimize f(</a:t>
            </a:r>
            <a:r>
              <a:rPr lang="en-US" b="1" dirty="0" smtClean="0"/>
              <a:t>x</a:t>
            </a:r>
            <a:r>
              <a:rPr lang="en-US" dirty="0" smtClean="0"/>
              <a:t>) subject to </a:t>
            </a:r>
          </a:p>
          <a:p>
            <a:pPr lvl="2"/>
            <a:r>
              <a:rPr lang="en-US" dirty="0" smtClean="0"/>
              <a:t>Linear convex constraints – polynomial time in number of 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2"/>
            <a:r>
              <a:rPr lang="en-US" dirty="0" smtClean="0"/>
              <a:t>Quadratic constraints – special cases polynomial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619250"/>
            <a:ext cx="49625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96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51" y="228600"/>
            <a:ext cx="594739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620000" cy="1143000"/>
          </a:xfrm>
        </p:spPr>
        <p:txBody>
          <a:bodyPr/>
          <a:lstStyle/>
          <a:p>
            <a:r>
              <a:rPr lang="en-US" dirty="0" smtClean="0"/>
              <a:t>Greedy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0"/>
                <a:ext cx="8305800" cy="4038600"/>
              </a:xfrm>
            </p:spPr>
            <p:txBody>
              <a:bodyPr/>
              <a:lstStyle/>
              <a:p>
                <a:r>
                  <a:rPr lang="en-US" dirty="0" smtClean="0"/>
                  <a:t>Optimal?</a:t>
                </a:r>
              </a:p>
              <a:p>
                <a:pPr lvl="1"/>
                <a:r>
                  <a:rPr lang="en-US" dirty="0" smtClean="0"/>
                  <a:t>Path through </a:t>
                </a:r>
                <a:r>
                  <a:rPr lang="en-US" dirty="0" err="1" smtClean="0"/>
                  <a:t>Rimniu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Velcea</a:t>
                </a:r>
                <a:r>
                  <a:rPr lang="en-US" dirty="0" smtClean="0"/>
                  <a:t> is shorter</a:t>
                </a:r>
              </a:p>
              <a:p>
                <a:r>
                  <a:rPr lang="en-US" dirty="0" smtClean="0"/>
                  <a:t>Complete?</a:t>
                </a:r>
              </a:p>
              <a:p>
                <a:pPr lvl="1"/>
                <a:r>
                  <a:rPr lang="en-US" dirty="0" smtClean="0"/>
                  <a:t>Consider Iasi to </a:t>
                </a:r>
                <a:r>
                  <a:rPr lang="en-US" dirty="0" err="1" smtClean="0"/>
                  <a:t>Fagaras</a:t>
                </a:r>
                <a:endParaRPr lang="en-US" dirty="0" smtClean="0"/>
              </a:p>
              <a:p>
                <a:pPr lvl="2"/>
                <a:r>
                  <a:rPr lang="en-US" dirty="0" smtClean="0">
                    <a:sym typeface="Wingdings" pitchFamily="2" charset="2"/>
                  </a:rPr>
                  <a:t>In finite spaces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Time and Space</a:t>
                </a:r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Worst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where m is the maximum depth of the search space</a:t>
                </a:r>
              </a:p>
              <a:p>
                <a:pPr lvl="1"/>
                <a:r>
                  <a:rPr lang="en-US" dirty="0" smtClean="0"/>
                  <a:t>Good heuristic can reduce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0"/>
                <a:ext cx="8305800" cy="4038600"/>
              </a:xfrm>
              <a:blipFill rotWithShape="1">
                <a:blip r:embed="rId3"/>
                <a:stretch>
                  <a:fillRect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76200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76200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00600"/>
          </a:xfrm>
        </p:spPr>
        <p:txBody>
          <a:bodyPr/>
          <a:lstStyle/>
          <a:p>
            <a:r>
              <a:rPr lang="en-US" dirty="0" smtClean="0"/>
              <a:t>f(n) = g(n) + h(n)</a:t>
            </a:r>
          </a:p>
          <a:p>
            <a:r>
              <a:rPr lang="en-US" dirty="0"/>
              <a:t> </a:t>
            </a:r>
            <a:r>
              <a:rPr lang="en-US" dirty="0" smtClean="0"/>
              <a:t>      = cost to state + estimated cost to goal</a:t>
            </a:r>
          </a:p>
          <a:p>
            <a:r>
              <a:rPr lang="en-US" dirty="0"/>
              <a:t> </a:t>
            </a:r>
            <a:r>
              <a:rPr lang="en-US" dirty="0" smtClean="0"/>
              <a:t>      = estimated cost of cheapest solution through </a:t>
            </a:r>
            <a:r>
              <a:rPr lang="en-US" i="1" dirty="0" smtClean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6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76200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76200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05075"/>
            <a:ext cx="48477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24965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3581400"/>
            <a:ext cx="4021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the search tree and list the nodes and their associated cities in order of expansion for going from Arad to Bucharest</a:t>
            </a:r>
          </a:p>
          <a:p>
            <a:r>
              <a:rPr lang="en-US" dirty="0" smtClean="0"/>
              <a:t>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813"/>
            <a:ext cx="5957887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066800"/>
            <a:ext cx="228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A*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0674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1161</TotalTime>
  <Words>1953</Words>
  <Application>Microsoft Office PowerPoint</Application>
  <PresentationFormat>On-screen Show (4:3)</PresentationFormat>
  <Paragraphs>392</Paragraphs>
  <Slides>49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Adjacency</vt:lpstr>
      <vt:lpstr>Evolutionary Computation</vt:lpstr>
      <vt:lpstr>Informed Search</vt:lpstr>
      <vt:lpstr>Romania with straight line distance heuristic</vt:lpstr>
      <vt:lpstr>Greedy search</vt:lpstr>
      <vt:lpstr>Greedy search</vt:lpstr>
      <vt:lpstr>Greedy analysis</vt:lpstr>
      <vt:lpstr>A^∗</vt:lpstr>
      <vt:lpstr>A^∗</vt:lpstr>
      <vt:lpstr>PowerPoint Presentation</vt:lpstr>
      <vt:lpstr>A^∗</vt:lpstr>
      <vt:lpstr>Non-classical search</vt:lpstr>
      <vt:lpstr>Model</vt:lpstr>
      <vt:lpstr>Consider a problem</vt:lpstr>
      <vt:lpstr>Generate and test</vt:lpstr>
      <vt:lpstr>Combination lock</vt:lpstr>
      <vt:lpstr>Generate and Test is Search</vt:lpstr>
      <vt:lpstr>Search techniques</vt:lpstr>
      <vt:lpstr>Hill climbing issues</vt:lpstr>
      <vt:lpstr>Search as a solution to hard problems</vt:lpstr>
      <vt:lpstr>Search tradeoff</vt:lpstr>
      <vt:lpstr>Exploration vs Exploitation</vt:lpstr>
      <vt:lpstr>Choosing a search algorithm</vt:lpstr>
      <vt:lpstr>Information used by RES</vt:lpstr>
      <vt:lpstr>Search techniques</vt:lpstr>
      <vt:lpstr>Search techniques</vt:lpstr>
      <vt:lpstr>Genetic Algorithms</vt:lpstr>
      <vt:lpstr>Assignment 1</vt:lpstr>
      <vt:lpstr>Applications</vt:lpstr>
      <vt:lpstr>Niche</vt:lpstr>
      <vt:lpstr>History</vt:lpstr>
      <vt:lpstr>History</vt:lpstr>
      <vt:lpstr>Start: Genetic Algorithms</vt:lpstr>
      <vt:lpstr>Vocabulary</vt:lpstr>
      <vt:lpstr>Genetic Algorithm</vt:lpstr>
      <vt:lpstr>Genetic Algorithm</vt:lpstr>
      <vt:lpstr>Generate pop(0)</vt:lpstr>
      <vt:lpstr>Genetic Algorithm</vt:lpstr>
      <vt:lpstr>Evaluate pop(0)</vt:lpstr>
      <vt:lpstr>Genetic Algorithm</vt:lpstr>
      <vt:lpstr>Genetic Algorithm</vt:lpstr>
      <vt:lpstr>Selection</vt:lpstr>
      <vt:lpstr>Code</vt:lpstr>
      <vt:lpstr>Genetic Algorithm</vt:lpstr>
      <vt:lpstr>Crossover and mutation</vt:lpstr>
      <vt:lpstr>Crossover code</vt:lpstr>
      <vt:lpstr>Mutation code</vt:lpstr>
      <vt:lpstr>Simulated annealing</vt:lpstr>
      <vt:lpstr>Crossover helps if</vt:lpstr>
      <vt:lpstr>Linear and quadratic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Sushil Louis</dc:creator>
  <cp:lastModifiedBy>Sushil Louis</cp:lastModifiedBy>
  <cp:revision>375</cp:revision>
  <dcterms:created xsi:type="dcterms:W3CDTF">2006-08-16T00:00:00Z</dcterms:created>
  <dcterms:modified xsi:type="dcterms:W3CDTF">2016-09-07T21:20:59Z</dcterms:modified>
</cp:coreProperties>
</file>