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361" r:id="rId3"/>
    <p:sldId id="366" r:id="rId4"/>
    <p:sldId id="367" r:id="rId5"/>
    <p:sldId id="369" r:id="rId6"/>
    <p:sldId id="370" r:id="rId7"/>
    <p:sldId id="371" r:id="rId8"/>
    <p:sldId id="372" r:id="rId9"/>
    <p:sldId id="373" r:id="rId10"/>
    <p:sldId id="374" r:id="rId11"/>
    <p:sldId id="375" r:id="rId12"/>
    <p:sldId id="376" r:id="rId13"/>
    <p:sldId id="377" r:id="rId14"/>
    <p:sldId id="378" r:id="rId15"/>
    <p:sldId id="379" r:id="rId16"/>
    <p:sldId id="425" r:id="rId17"/>
    <p:sldId id="426" r:id="rId18"/>
    <p:sldId id="427" r:id="rId19"/>
    <p:sldId id="428" r:id="rId20"/>
    <p:sldId id="424" r:id="rId21"/>
    <p:sldId id="414" r:id="rId22"/>
    <p:sldId id="415" r:id="rId23"/>
    <p:sldId id="417" r:id="rId24"/>
    <p:sldId id="416" r:id="rId25"/>
    <p:sldId id="418" r:id="rId26"/>
    <p:sldId id="419" r:id="rId27"/>
    <p:sldId id="421" r:id="rId28"/>
    <p:sldId id="422" r:id="rId29"/>
    <p:sldId id="420" r:id="rId30"/>
    <p:sldId id="406" r:id="rId31"/>
    <p:sldId id="408" r:id="rId32"/>
    <p:sldId id="409" r:id="rId33"/>
    <p:sldId id="410" r:id="rId34"/>
    <p:sldId id="411" r:id="rId35"/>
    <p:sldId id="412" r:id="rId36"/>
    <p:sldId id="413" r:id="rId37"/>
    <p:sldId id="386" r:id="rId38"/>
    <p:sldId id="388" r:id="rId39"/>
    <p:sldId id="387" r:id="rId40"/>
    <p:sldId id="389" r:id="rId41"/>
    <p:sldId id="390" r:id="rId42"/>
    <p:sldId id="392" r:id="rId43"/>
    <p:sldId id="393" r:id="rId44"/>
    <p:sldId id="394" r:id="rId45"/>
    <p:sldId id="391" r:id="rId46"/>
    <p:sldId id="395" r:id="rId47"/>
    <p:sldId id="396" r:id="rId48"/>
    <p:sldId id="397" r:id="rId49"/>
    <p:sldId id="398" r:id="rId50"/>
    <p:sldId id="399" r:id="rId51"/>
    <p:sldId id="400" r:id="rId52"/>
    <p:sldId id="401" r:id="rId53"/>
    <p:sldId id="402" r:id="rId54"/>
    <p:sldId id="403" r:id="rId55"/>
    <p:sldId id="306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97" autoAdjust="0"/>
    <p:restoredTop sz="94660"/>
  </p:normalViewPr>
  <p:slideViewPr>
    <p:cSldViewPr>
      <p:cViewPr>
        <p:scale>
          <a:sx n="165" d="100"/>
          <a:sy n="165" d="100"/>
        </p:scale>
        <p:origin x="-11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2912"/>
            <a:ext cx="7804921" cy="11090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89963" y="1676258"/>
            <a:ext cx="3825941" cy="413009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68942" y="1676258"/>
            <a:ext cx="3825941" cy="19885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68942" y="3817790"/>
            <a:ext cx="3825941" cy="19885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61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610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33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066800" cy="457200"/>
          </a:xfrm>
        </p:spPr>
        <p:txBody>
          <a:bodyPr/>
          <a:lstStyle>
            <a:lvl1pPr>
              <a:defRPr/>
            </a:lvl1pPr>
          </a:lstStyle>
          <a:p>
            <a:fld id="{10376E57-151A-4B35-BAF8-FA80A4B709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8755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610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00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066800" cy="457200"/>
          </a:xfrm>
        </p:spPr>
        <p:txBody>
          <a:bodyPr/>
          <a:lstStyle>
            <a:lvl1pPr>
              <a:defRPr/>
            </a:lvl1pPr>
          </a:lstStyle>
          <a:p>
            <a:fld id="{F889E3EA-058C-4233-9440-8551E2AAAC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8251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610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066800" cy="457200"/>
          </a:xfrm>
        </p:spPr>
        <p:txBody>
          <a:bodyPr/>
          <a:lstStyle>
            <a:lvl1pPr>
              <a:defRPr/>
            </a:lvl1pPr>
          </a:lstStyle>
          <a:p>
            <a:fld id="{3B94EAEC-8DF9-472C-96C0-31C36B3E4C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7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9/14/2016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10" r:id="rId13"/>
    <p:sldLayoutId id="2147483711" r:id="rId14"/>
    <p:sldLayoutId id="2147483712" r:id="rId15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unr.edu/~sushil" TargetMode="External"/><Relationship Id="rId2" Type="http://schemas.openxmlformats.org/officeDocument/2006/relationships/hyperlink" Target="mailto:sushil@cse.unr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e.unr.edu/~sushil/class/gas/assignments/as5/" TargetMode="External"/><Relationship Id="rId2" Type="http://schemas.openxmlformats.org/officeDocument/2006/relationships/hyperlink" Target="http://www2.denizyuret.com/pub/aitr1569/node19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Evolutionary Computation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7696200" cy="1066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Instructor: Sushil Louis, </a:t>
            </a:r>
            <a:r>
              <a:rPr lang="en-US" dirty="0" smtClean="0">
                <a:hlinkClick r:id="rId2"/>
              </a:rPr>
              <a:t>sushil@cse.unr.edu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http://www.cse.unr.edu/~sushil</a:t>
            </a:r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71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Selection</a:t>
            </a:r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286946" y="2128785"/>
            <a:ext cx="5203280" cy="3358890"/>
          </a:xfrm>
        </p:spPr>
        <p:txBody>
          <a:bodyPr/>
          <a:lstStyle/>
          <a:p>
            <a:r>
              <a:rPr lang="en-US" sz="2400"/>
              <a:t>Each member of the population gets a share of the pie proportional to fitness relative to other members of the population</a:t>
            </a:r>
          </a:p>
          <a:p>
            <a:r>
              <a:rPr lang="en-US" sz="2400"/>
              <a:t>Spin the roulette wheel pie and pick the individual that the ball lands on</a:t>
            </a:r>
          </a:p>
          <a:p>
            <a:r>
              <a:rPr lang="en-US" sz="2400"/>
              <a:t>Focuses search in promising areas</a:t>
            </a:r>
          </a:p>
        </p:txBody>
      </p:sp>
      <p:pic>
        <p:nvPicPr>
          <p:cNvPr id="115716" name="Picture 4" descr="MCj02905320000[1]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55285" y="1676258"/>
            <a:ext cx="2051661" cy="1988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5722" name="Picture 10" descr="MCBS00759_0000[1]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19783" y="3887900"/>
            <a:ext cx="2529904" cy="1988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4030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</a:t>
            </a:r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669540" y="1822851"/>
            <a:ext cx="7957958" cy="4469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797" tIns="45898" rIns="91797" bIns="45898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int roulette(IPTR pop, double sumFitness, int popsize)</a:t>
            </a:r>
          </a:p>
          <a:p>
            <a:r>
              <a:rPr lang="en-US" sz="1400" b="1">
                <a:latin typeface="Courier New" pitchFamily="49" charset="0"/>
              </a:rPr>
              <a:t>{ </a:t>
            </a:r>
          </a:p>
          <a:p>
            <a:endParaRPr lang="en-US" sz="1400" b="1">
              <a:latin typeface="Courier New" pitchFamily="49" charset="0"/>
            </a:endParaRPr>
          </a:p>
          <a:p>
            <a:r>
              <a:rPr lang="en-US" sz="1400" b="1">
                <a:latin typeface="Courier New" pitchFamily="49" charset="0"/>
              </a:rPr>
              <a:t>  /* select a single individual by roulette wheel selection */</a:t>
            </a:r>
          </a:p>
          <a:p>
            <a:r>
              <a:rPr lang="en-US" sz="1400" b="1">
                <a:latin typeface="Courier New" pitchFamily="49" charset="0"/>
              </a:rPr>
              <a:t>  </a:t>
            </a:r>
          </a:p>
          <a:p>
            <a:r>
              <a:rPr lang="en-US" sz="1400" b="1">
                <a:latin typeface="Courier New" pitchFamily="49" charset="0"/>
              </a:rPr>
              <a:t>  double rand,partsum;</a:t>
            </a:r>
          </a:p>
          <a:p>
            <a:r>
              <a:rPr lang="en-US" sz="1400" b="1">
                <a:latin typeface="Courier New" pitchFamily="49" charset="0"/>
              </a:rPr>
              <a:t>  int i;</a:t>
            </a:r>
          </a:p>
          <a:p>
            <a:endParaRPr lang="en-US" sz="1400" b="1">
              <a:latin typeface="Courier New" pitchFamily="49" charset="0"/>
            </a:endParaRPr>
          </a:p>
          <a:p>
            <a:r>
              <a:rPr lang="en-US" sz="1400" b="1">
                <a:latin typeface="Courier New" pitchFamily="49" charset="0"/>
              </a:rPr>
              <a:t>  partsum = 0.0; i = 0;</a:t>
            </a:r>
          </a:p>
          <a:p>
            <a:r>
              <a:rPr lang="en-US" sz="1400" b="1">
                <a:latin typeface="Courier New" pitchFamily="49" charset="0"/>
              </a:rPr>
              <a:t>  rand = f_random() * sumFitness; </a:t>
            </a:r>
          </a:p>
          <a:p>
            <a:r>
              <a:rPr lang="en-US" sz="1400" b="1">
                <a:latin typeface="Courier New" pitchFamily="49" charset="0"/>
              </a:rPr>
              <a:t>  </a:t>
            </a:r>
          </a:p>
          <a:p>
            <a:r>
              <a:rPr lang="en-US" sz="1400" b="1">
                <a:latin typeface="Courier New" pitchFamily="49" charset="0"/>
              </a:rPr>
              <a:t>  i = -1;</a:t>
            </a:r>
          </a:p>
          <a:p>
            <a:r>
              <a:rPr lang="en-US" sz="1400" b="1">
                <a:latin typeface="Courier New" pitchFamily="49" charset="0"/>
              </a:rPr>
              <a:t>  do{</a:t>
            </a:r>
          </a:p>
          <a:p>
            <a:r>
              <a:rPr lang="en-US" sz="1400" b="1">
                <a:latin typeface="Courier New" pitchFamily="49" charset="0"/>
              </a:rPr>
              <a:t>    i++;</a:t>
            </a:r>
          </a:p>
          <a:p>
            <a:r>
              <a:rPr lang="en-US" sz="1400" b="1">
                <a:latin typeface="Courier New" pitchFamily="49" charset="0"/>
              </a:rPr>
              <a:t>    partsum += pop[i].fitness;</a:t>
            </a:r>
          </a:p>
          <a:p>
            <a:r>
              <a:rPr lang="en-US" sz="1400" b="1">
                <a:latin typeface="Courier New" pitchFamily="49" charset="0"/>
              </a:rPr>
              <a:t>  } while (partsum &lt; rand &amp;&amp; i &lt; popsize - 1) ;</a:t>
            </a:r>
          </a:p>
          <a:p>
            <a:r>
              <a:rPr lang="en-US" sz="1400" b="1">
                <a:latin typeface="Courier New" pitchFamily="49" charset="0"/>
              </a:rPr>
              <a:t>  </a:t>
            </a:r>
          </a:p>
          <a:p>
            <a:r>
              <a:rPr lang="en-US" sz="1400" b="1">
                <a:latin typeface="Courier New" pitchFamily="49" charset="0"/>
              </a:rPr>
              <a:t>  return i;</a:t>
            </a:r>
          </a:p>
          <a:p>
            <a:r>
              <a:rPr lang="en-US" sz="1400" b="1">
                <a:latin typeface="Courier New" pitchFamily="49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en-US" sz="1400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680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Genetic Algorithm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Generate pop(0)</a:t>
            </a:r>
          </a:p>
          <a:p>
            <a:r>
              <a:rPr lang="en-US"/>
              <a:t>Evaluate pop(0)</a:t>
            </a:r>
          </a:p>
          <a:p>
            <a:r>
              <a:rPr lang="en-US"/>
              <a:t>T=0</a:t>
            </a:r>
          </a:p>
          <a:p>
            <a:r>
              <a:rPr lang="en-US"/>
              <a:t>While (T &lt; maxGen) do</a:t>
            </a:r>
          </a:p>
          <a:p>
            <a:pPr lvl="1"/>
            <a:r>
              <a:rPr lang="en-US"/>
              <a:t>Select pop(T+1) from pop(T)</a:t>
            </a:r>
          </a:p>
          <a:p>
            <a:pPr lvl="1"/>
            <a:r>
              <a:rPr lang="en-US">
                <a:solidFill>
                  <a:schemeClr val="accent1"/>
                </a:solidFill>
              </a:rPr>
              <a:t>Recombine pop(T+1)</a:t>
            </a:r>
          </a:p>
          <a:p>
            <a:pPr lvl="1"/>
            <a:r>
              <a:rPr lang="en-US"/>
              <a:t>Evaluate pop(T+1)</a:t>
            </a:r>
          </a:p>
          <a:p>
            <a:pPr lvl="1"/>
            <a:r>
              <a:rPr lang="en-US"/>
              <a:t>T = T + 1</a:t>
            </a:r>
          </a:p>
          <a:p>
            <a:r>
              <a:rPr lang="en-US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397075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Crossover and mutation</a:t>
            </a:r>
          </a:p>
        </p:txBody>
      </p:sp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1358209" y="1822851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1511247" y="1822851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24" name="Rectangle 20"/>
          <p:cNvSpPr>
            <a:spLocks noChangeArrowheads="1"/>
          </p:cNvSpPr>
          <p:nvPr/>
        </p:nvSpPr>
        <p:spPr bwMode="auto">
          <a:xfrm>
            <a:off x="1664284" y="1822851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25" name="Rectangle 21"/>
          <p:cNvSpPr>
            <a:spLocks noChangeArrowheads="1"/>
          </p:cNvSpPr>
          <p:nvPr/>
        </p:nvSpPr>
        <p:spPr bwMode="auto">
          <a:xfrm>
            <a:off x="1817322" y="1822851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26" name="Rectangle 22"/>
          <p:cNvSpPr>
            <a:spLocks noChangeArrowheads="1"/>
          </p:cNvSpPr>
          <p:nvPr/>
        </p:nvSpPr>
        <p:spPr bwMode="auto">
          <a:xfrm>
            <a:off x="1970360" y="1822851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27" name="Rectangle 23"/>
          <p:cNvSpPr>
            <a:spLocks noChangeArrowheads="1"/>
          </p:cNvSpPr>
          <p:nvPr/>
        </p:nvSpPr>
        <p:spPr bwMode="auto">
          <a:xfrm>
            <a:off x="2123397" y="1822851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28" name="Rectangle 24"/>
          <p:cNvSpPr>
            <a:spLocks noChangeArrowheads="1"/>
          </p:cNvSpPr>
          <p:nvPr/>
        </p:nvSpPr>
        <p:spPr bwMode="auto">
          <a:xfrm>
            <a:off x="2276435" y="1822851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29" name="Rectangle 25"/>
          <p:cNvSpPr>
            <a:spLocks noChangeArrowheads="1"/>
          </p:cNvSpPr>
          <p:nvPr/>
        </p:nvSpPr>
        <p:spPr bwMode="auto">
          <a:xfrm>
            <a:off x="2429473" y="1822851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30" name="Rectangle 26"/>
          <p:cNvSpPr>
            <a:spLocks noChangeArrowheads="1"/>
          </p:cNvSpPr>
          <p:nvPr/>
        </p:nvSpPr>
        <p:spPr bwMode="auto">
          <a:xfrm>
            <a:off x="2582510" y="1822851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31" name="Rectangle 27"/>
          <p:cNvSpPr>
            <a:spLocks noChangeArrowheads="1"/>
          </p:cNvSpPr>
          <p:nvPr/>
        </p:nvSpPr>
        <p:spPr bwMode="auto">
          <a:xfrm>
            <a:off x="2735548" y="1822851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32" name="Rectangle 28"/>
          <p:cNvSpPr>
            <a:spLocks noChangeArrowheads="1"/>
          </p:cNvSpPr>
          <p:nvPr/>
        </p:nvSpPr>
        <p:spPr bwMode="auto">
          <a:xfrm>
            <a:off x="2888586" y="1822851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33" name="Rectangle 29"/>
          <p:cNvSpPr>
            <a:spLocks noChangeArrowheads="1"/>
          </p:cNvSpPr>
          <p:nvPr/>
        </p:nvSpPr>
        <p:spPr bwMode="auto">
          <a:xfrm>
            <a:off x="3041623" y="1822851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34" name="Rectangle 30"/>
          <p:cNvSpPr>
            <a:spLocks noChangeArrowheads="1"/>
          </p:cNvSpPr>
          <p:nvPr/>
        </p:nvSpPr>
        <p:spPr bwMode="auto">
          <a:xfrm>
            <a:off x="3194661" y="1822851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35" name="Rectangle 31"/>
          <p:cNvSpPr>
            <a:spLocks noChangeArrowheads="1"/>
          </p:cNvSpPr>
          <p:nvPr/>
        </p:nvSpPr>
        <p:spPr bwMode="auto">
          <a:xfrm>
            <a:off x="3347699" y="1822851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36" name="Rectangle 32"/>
          <p:cNvSpPr>
            <a:spLocks noChangeArrowheads="1"/>
          </p:cNvSpPr>
          <p:nvPr/>
        </p:nvSpPr>
        <p:spPr bwMode="auto">
          <a:xfrm>
            <a:off x="3500736" y="1822851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37" name="Rectangle 33"/>
          <p:cNvSpPr>
            <a:spLocks noChangeArrowheads="1"/>
          </p:cNvSpPr>
          <p:nvPr/>
        </p:nvSpPr>
        <p:spPr bwMode="auto">
          <a:xfrm>
            <a:off x="3653774" y="1822851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38" name="Rectangle 34"/>
          <p:cNvSpPr>
            <a:spLocks noChangeArrowheads="1"/>
          </p:cNvSpPr>
          <p:nvPr/>
        </p:nvSpPr>
        <p:spPr bwMode="auto">
          <a:xfrm>
            <a:off x="3806812" y="1822851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39" name="Rectangle 35"/>
          <p:cNvSpPr>
            <a:spLocks noChangeArrowheads="1"/>
          </p:cNvSpPr>
          <p:nvPr/>
        </p:nvSpPr>
        <p:spPr bwMode="auto">
          <a:xfrm>
            <a:off x="3959849" y="1822851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40" name="Rectangle 36"/>
          <p:cNvSpPr>
            <a:spLocks noChangeArrowheads="1"/>
          </p:cNvSpPr>
          <p:nvPr/>
        </p:nvSpPr>
        <p:spPr bwMode="auto">
          <a:xfrm>
            <a:off x="4112887" y="1822851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41" name="Rectangle 37"/>
          <p:cNvSpPr>
            <a:spLocks noChangeArrowheads="1"/>
          </p:cNvSpPr>
          <p:nvPr/>
        </p:nvSpPr>
        <p:spPr bwMode="auto">
          <a:xfrm>
            <a:off x="4265925" y="1822851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42" name="Rectangle 38"/>
          <p:cNvSpPr>
            <a:spLocks noChangeArrowheads="1"/>
          </p:cNvSpPr>
          <p:nvPr/>
        </p:nvSpPr>
        <p:spPr bwMode="auto">
          <a:xfrm>
            <a:off x="1358209" y="2970101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43" name="Rectangle 39"/>
          <p:cNvSpPr>
            <a:spLocks noChangeArrowheads="1"/>
          </p:cNvSpPr>
          <p:nvPr/>
        </p:nvSpPr>
        <p:spPr bwMode="auto">
          <a:xfrm>
            <a:off x="1511247" y="2970101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44" name="Rectangle 40"/>
          <p:cNvSpPr>
            <a:spLocks noChangeArrowheads="1"/>
          </p:cNvSpPr>
          <p:nvPr/>
        </p:nvSpPr>
        <p:spPr bwMode="auto">
          <a:xfrm>
            <a:off x="1664284" y="2970101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45" name="Rectangle 41"/>
          <p:cNvSpPr>
            <a:spLocks noChangeArrowheads="1"/>
          </p:cNvSpPr>
          <p:nvPr/>
        </p:nvSpPr>
        <p:spPr bwMode="auto">
          <a:xfrm>
            <a:off x="1817322" y="2970101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46" name="Rectangle 42"/>
          <p:cNvSpPr>
            <a:spLocks noChangeArrowheads="1"/>
          </p:cNvSpPr>
          <p:nvPr/>
        </p:nvSpPr>
        <p:spPr bwMode="auto">
          <a:xfrm>
            <a:off x="1970360" y="2970101"/>
            <a:ext cx="153038" cy="382416"/>
          </a:xfrm>
          <a:prstGeom prst="rect">
            <a:avLst/>
          </a:prstGeom>
          <a:solidFill>
            <a:srgbClr val="EBE4F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pPr algn="ctr"/>
            <a:endParaRPr lang="en-US">
              <a:solidFill>
                <a:srgbClr val="EBE4FE"/>
              </a:solidFill>
            </a:endParaRPr>
          </a:p>
        </p:txBody>
      </p:sp>
      <p:sp>
        <p:nvSpPr>
          <p:cNvPr id="123947" name="Rectangle 43"/>
          <p:cNvSpPr>
            <a:spLocks noChangeArrowheads="1"/>
          </p:cNvSpPr>
          <p:nvPr/>
        </p:nvSpPr>
        <p:spPr bwMode="auto">
          <a:xfrm>
            <a:off x="2123397" y="2970101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48" name="Rectangle 44"/>
          <p:cNvSpPr>
            <a:spLocks noChangeArrowheads="1"/>
          </p:cNvSpPr>
          <p:nvPr/>
        </p:nvSpPr>
        <p:spPr bwMode="auto">
          <a:xfrm>
            <a:off x="2276435" y="2970101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49" name="Rectangle 45"/>
          <p:cNvSpPr>
            <a:spLocks noChangeArrowheads="1"/>
          </p:cNvSpPr>
          <p:nvPr/>
        </p:nvSpPr>
        <p:spPr bwMode="auto">
          <a:xfrm>
            <a:off x="2429473" y="2970101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50" name="Rectangle 46"/>
          <p:cNvSpPr>
            <a:spLocks noChangeArrowheads="1"/>
          </p:cNvSpPr>
          <p:nvPr/>
        </p:nvSpPr>
        <p:spPr bwMode="auto">
          <a:xfrm>
            <a:off x="2582510" y="2970101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51" name="Rectangle 47"/>
          <p:cNvSpPr>
            <a:spLocks noChangeArrowheads="1"/>
          </p:cNvSpPr>
          <p:nvPr/>
        </p:nvSpPr>
        <p:spPr bwMode="auto">
          <a:xfrm>
            <a:off x="2735548" y="2970101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52" name="Rectangle 48"/>
          <p:cNvSpPr>
            <a:spLocks noChangeArrowheads="1"/>
          </p:cNvSpPr>
          <p:nvPr/>
        </p:nvSpPr>
        <p:spPr bwMode="auto">
          <a:xfrm>
            <a:off x="2888586" y="2970101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53" name="Rectangle 49"/>
          <p:cNvSpPr>
            <a:spLocks noChangeArrowheads="1"/>
          </p:cNvSpPr>
          <p:nvPr/>
        </p:nvSpPr>
        <p:spPr bwMode="auto">
          <a:xfrm>
            <a:off x="3041623" y="2970101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54" name="Rectangle 50"/>
          <p:cNvSpPr>
            <a:spLocks noChangeArrowheads="1"/>
          </p:cNvSpPr>
          <p:nvPr/>
        </p:nvSpPr>
        <p:spPr bwMode="auto">
          <a:xfrm>
            <a:off x="3194661" y="2970101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55" name="Rectangle 51"/>
          <p:cNvSpPr>
            <a:spLocks noChangeArrowheads="1"/>
          </p:cNvSpPr>
          <p:nvPr/>
        </p:nvSpPr>
        <p:spPr bwMode="auto">
          <a:xfrm>
            <a:off x="3347699" y="2970101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56" name="Rectangle 52"/>
          <p:cNvSpPr>
            <a:spLocks noChangeArrowheads="1"/>
          </p:cNvSpPr>
          <p:nvPr/>
        </p:nvSpPr>
        <p:spPr bwMode="auto">
          <a:xfrm>
            <a:off x="3500736" y="2970101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57" name="Rectangle 53"/>
          <p:cNvSpPr>
            <a:spLocks noChangeArrowheads="1"/>
          </p:cNvSpPr>
          <p:nvPr/>
        </p:nvSpPr>
        <p:spPr bwMode="auto">
          <a:xfrm>
            <a:off x="3653774" y="2970101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58" name="Rectangle 54"/>
          <p:cNvSpPr>
            <a:spLocks noChangeArrowheads="1"/>
          </p:cNvSpPr>
          <p:nvPr/>
        </p:nvSpPr>
        <p:spPr bwMode="auto">
          <a:xfrm>
            <a:off x="3806812" y="2970101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59" name="Rectangle 55"/>
          <p:cNvSpPr>
            <a:spLocks noChangeArrowheads="1"/>
          </p:cNvSpPr>
          <p:nvPr/>
        </p:nvSpPr>
        <p:spPr bwMode="auto">
          <a:xfrm>
            <a:off x="3959849" y="2970101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60" name="Rectangle 56"/>
          <p:cNvSpPr>
            <a:spLocks noChangeArrowheads="1"/>
          </p:cNvSpPr>
          <p:nvPr/>
        </p:nvSpPr>
        <p:spPr bwMode="auto">
          <a:xfrm>
            <a:off x="4112887" y="2970101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61" name="Rectangle 57"/>
          <p:cNvSpPr>
            <a:spLocks noChangeArrowheads="1"/>
          </p:cNvSpPr>
          <p:nvPr/>
        </p:nvSpPr>
        <p:spPr bwMode="auto">
          <a:xfrm>
            <a:off x="4265925" y="2970101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62" name="AutoShape 58"/>
          <p:cNvSpPr>
            <a:spLocks noChangeArrowheads="1"/>
          </p:cNvSpPr>
          <p:nvPr/>
        </p:nvSpPr>
        <p:spPr bwMode="auto">
          <a:xfrm>
            <a:off x="2582510" y="2358234"/>
            <a:ext cx="459113" cy="4589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1797" tIns="45898" rIns="91797" bIns="45898" anchor="ctr"/>
          <a:lstStyle/>
          <a:p>
            <a:endParaRPr lang="en-US"/>
          </a:p>
        </p:txBody>
      </p:sp>
      <p:sp>
        <p:nvSpPr>
          <p:cNvPr id="123963" name="Text Box 59"/>
          <p:cNvSpPr txBox="1">
            <a:spLocks noChangeArrowheads="1"/>
          </p:cNvSpPr>
          <p:nvPr/>
        </p:nvSpPr>
        <p:spPr bwMode="auto">
          <a:xfrm>
            <a:off x="4725038" y="2052301"/>
            <a:ext cx="3825941" cy="785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797" tIns="45898" rIns="91797" bIns="4589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Mutation Probability = 0.001</a:t>
            </a:r>
          </a:p>
          <a:p>
            <a:pPr>
              <a:spcBef>
                <a:spcPct val="50000"/>
              </a:spcBef>
            </a:pPr>
            <a:r>
              <a:rPr lang="en-US"/>
              <a:t>Insurance</a:t>
            </a:r>
          </a:p>
        </p:txBody>
      </p:sp>
      <p:sp>
        <p:nvSpPr>
          <p:cNvPr id="123964" name="Rectangle 60"/>
          <p:cNvSpPr>
            <a:spLocks noChangeArrowheads="1"/>
          </p:cNvSpPr>
          <p:nvPr/>
        </p:nvSpPr>
        <p:spPr bwMode="auto">
          <a:xfrm>
            <a:off x="1358209" y="4040866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65" name="Rectangle 61"/>
          <p:cNvSpPr>
            <a:spLocks noChangeArrowheads="1"/>
          </p:cNvSpPr>
          <p:nvPr/>
        </p:nvSpPr>
        <p:spPr bwMode="auto">
          <a:xfrm>
            <a:off x="1511247" y="4040866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66" name="Rectangle 62"/>
          <p:cNvSpPr>
            <a:spLocks noChangeArrowheads="1"/>
          </p:cNvSpPr>
          <p:nvPr/>
        </p:nvSpPr>
        <p:spPr bwMode="auto">
          <a:xfrm>
            <a:off x="1664284" y="4040866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67" name="Rectangle 63"/>
          <p:cNvSpPr>
            <a:spLocks noChangeArrowheads="1"/>
          </p:cNvSpPr>
          <p:nvPr/>
        </p:nvSpPr>
        <p:spPr bwMode="auto">
          <a:xfrm>
            <a:off x="1817322" y="4040866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68" name="Rectangle 64"/>
          <p:cNvSpPr>
            <a:spLocks noChangeArrowheads="1"/>
          </p:cNvSpPr>
          <p:nvPr/>
        </p:nvSpPr>
        <p:spPr bwMode="auto">
          <a:xfrm>
            <a:off x="1970360" y="4040866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69" name="Rectangle 65"/>
          <p:cNvSpPr>
            <a:spLocks noChangeArrowheads="1"/>
          </p:cNvSpPr>
          <p:nvPr/>
        </p:nvSpPr>
        <p:spPr bwMode="auto">
          <a:xfrm>
            <a:off x="2123397" y="4040866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70" name="Rectangle 66"/>
          <p:cNvSpPr>
            <a:spLocks noChangeArrowheads="1"/>
          </p:cNvSpPr>
          <p:nvPr/>
        </p:nvSpPr>
        <p:spPr bwMode="auto">
          <a:xfrm>
            <a:off x="2276435" y="4040866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71" name="Rectangle 67"/>
          <p:cNvSpPr>
            <a:spLocks noChangeArrowheads="1"/>
          </p:cNvSpPr>
          <p:nvPr/>
        </p:nvSpPr>
        <p:spPr bwMode="auto">
          <a:xfrm>
            <a:off x="2429473" y="4040866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72" name="Rectangle 68"/>
          <p:cNvSpPr>
            <a:spLocks noChangeArrowheads="1"/>
          </p:cNvSpPr>
          <p:nvPr/>
        </p:nvSpPr>
        <p:spPr bwMode="auto">
          <a:xfrm>
            <a:off x="2582510" y="4040866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73" name="Rectangle 69"/>
          <p:cNvSpPr>
            <a:spLocks noChangeArrowheads="1"/>
          </p:cNvSpPr>
          <p:nvPr/>
        </p:nvSpPr>
        <p:spPr bwMode="auto">
          <a:xfrm>
            <a:off x="2735548" y="4040866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74" name="Rectangle 70"/>
          <p:cNvSpPr>
            <a:spLocks noChangeArrowheads="1"/>
          </p:cNvSpPr>
          <p:nvPr/>
        </p:nvSpPr>
        <p:spPr bwMode="auto">
          <a:xfrm>
            <a:off x="2888586" y="4040866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75" name="Rectangle 71"/>
          <p:cNvSpPr>
            <a:spLocks noChangeArrowheads="1"/>
          </p:cNvSpPr>
          <p:nvPr/>
        </p:nvSpPr>
        <p:spPr bwMode="auto">
          <a:xfrm>
            <a:off x="3041623" y="4040866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76" name="Rectangle 72"/>
          <p:cNvSpPr>
            <a:spLocks noChangeArrowheads="1"/>
          </p:cNvSpPr>
          <p:nvPr/>
        </p:nvSpPr>
        <p:spPr bwMode="auto">
          <a:xfrm>
            <a:off x="3194661" y="4040866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77" name="Rectangle 73"/>
          <p:cNvSpPr>
            <a:spLocks noChangeArrowheads="1"/>
          </p:cNvSpPr>
          <p:nvPr/>
        </p:nvSpPr>
        <p:spPr bwMode="auto">
          <a:xfrm>
            <a:off x="3347699" y="4040866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78" name="Rectangle 74"/>
          <p:cNvSpPr>
            <a:spLocks noChangeArrowheads="1"/>
          </p:cNvSpPr>
          <p:nvPr/>
        </p:nvSpPr>
        <p:spPr bwMode="auto">
          <a:xfrm>
            <a:off x="3500736" y="4040866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79" name="Rectangle 75"/>
          <p:cNvSpPr>
            <a:spLocks noChangeArrowheads="1"/>
          </p:cNvSpPr>
          <p:nvPr/>
        </p:nvSpPr>
        <p:spPr bwMode="auto">
          <a:xfrm>
            <a:off x="3653774" y="4040866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80" name="Rectangle 76"/>
          <p:cNvSpPr>
            <a:spLocks noChangeArrowheads="1"/>
          </p:cNvSpPr>
          <p:nvPr/>
        </p:nvSpPr>
        <p:spPr bwMode="auto">
          <a:xfrm>
            <a:off x="3806812" y="4040866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81" name="Rectangle 77"/>
          <p:cNvSpPr>
            <a:spLocks noChangeArrowheads="1"/>
          </p:cNvSpPr>
          <p:nvPr/>
        </p:nvSpPr>
        <p:spPr bwMode="auto">
          <a:xfrm>
            <a:off x="3959849" y="4040866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82" name="Rectangle 78"/>
          <p:cNvSpPr>
            <a:spLocks noChangeArrowheads="1"/>
          </p:cNvSpPr>
          <p:nvPr/>
        </p:nvSpPr>
        <p:spPr bwMode="auto">
          <a:xfrm>
            <a:off x="4112887" y="4040866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83" name="Rectangle 79"/>
          <p:cNvSpPr>
            <a:spLocks noChangeArrowheads="1"/>
          </p:cNvSpPr>
          <p:nvPr/>
        </p:nvSpPr>
        <p:spPr bwMode="auto">
          <a:xfrm>
            <a:off x="4265925" y="4040866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84" name="Rectangle 80"/>
          <p:cNvSpPr>
            <a:spLocks noChangeArrowheads="1"/>
          </p:cNvSpPr>
          <p:nvPr/>
        </p:nvSpPr>
        <p:spPr bwMode="auto">
          <a:xfrm>
            <a:off x="4801556" y="4040866"/>
            <a:ext cx="153038" cy="382416"/>
          </a:xfrm>
          <a:prstGeom prst="rect">
            <a:avLst/>
          </a:prstGeom>
          <a:solidFill>
            <a:srgbClr val="EBE4F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85" name="Rectangle 81"/>
          <p:cNvSpPr>
            <a:spLocks noChangeArrowheads="1"/>
          </p:cNvSpPr>
          <p:nvPr/>
        </p:nvSpPr>
        <p:spPr bwMode="auto">
          <a:xfrm>
            <a:off x="4954594" y="4040866"/>
            <a:ext cx="153038" cy="382416"/>
          </a:xfrm>
          <a:prstGeom prst="rect">
            <a:avLst/>
          </a:prstGeom>
          <a:solidFill>
            <a:srgbClr val="EBE4F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86" name="Rectangle 82"/>
          <p:cNvSpPr>
            <a:spLocks noChangeArrowheads="1"/>
          </p:cNvSpPr>
          <p:nvPr/>
        </p:nvSpPr>
        <p:spPr bwMode="auto">
          <a:xfrm>
            <a:off x="5107632" y="4040866"/>
            <a:ext cx="153038" cy="382416"/>
          </a:xfrm>
          <a:prstGeom prst="rect">
            <a:avLst/>
          </a:prstGeom>
          <a:solidFill>
            <a:srgbClr val="EBE4F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87" name="Rectangle 83"/>
          <p:cNvSpPr>
            <a:spLocks noChangeArrowheads="1"/>
          </p:cNvSpPr>
          <p:nvPr/>
        </p:nvSpPr>
        <p:spPr bwMode="auto">
          <a:xfrm>
            <a:off x="5260669" y="4040866"/>
            <a:ext cx="153038" cy="382416"/>
          </a:xfrm>
          <a:prstGeom prst="rect">
            <a:avLst/>
          </a:prstGeom>
          <a:solidFill>
            <a:srgbClr val="EBE4F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88" name="Rectangle 84"/>
          <p:cNvSpPr>
            <a:spLocks noChangeArrowheads="1"/>
          </p:cNvSpPr>
          <p:nvPr/>
        </p:nvSpPr>
        <p:spPr bwMode="auto">
          <a:xfrm>
            <a:off x="5413707" y="4040866"/>
            <a:ext cx="153038" cy="382416"/>
          </a:xfrm>
          <a:prstGeom prst="rect">
            <a:avLst/>
          </a:prstGeom>
          <a:solidFill>
            <a:srgbClr val="EBE4F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89" name="Rectangle 85"/>
          <p:cNvSpPr>
            <a:spLocks noChangeArrowheads="1"/>
          </p:cNvSpPr>
          <p:nvPr/>
        </p:nvSpPr>
        <p:spPr bwMode="auto">
          <a:xfrm>
            <a:off x="5566745" y="4040866"/>
            <a:ext cx="153038" cy="382416"/>
          </a:xfrm>
          <a:prstGeom prst="rect">
            <a:avLst/>
          </a:prstGeom>
          <a:solidFill>
            <a:srgbClr val="EBE4F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90" name="Rectangle 86"/>
          <p:cNvSpPr>
            <a:spLocks noChangeArrowheads="1"/>
          </p:cNvSpPr>
          <p:nvPr/>
        </p:nvSpPr>
        <p:spPr bwMode="auto">
          <a:xfrm>
            <a:off x="5719782" y="4040866"/>
            <a:ext cx="153038" cy="382416"/>
          </a:xfrm>
          <a:prstGeom prst="rect">
            <a:avLst/>
          </a:prstGeom>
          <a:solidFill>
            <a:srgbClr val="EBE4F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91" name="Rectangle 87"/>
          <p:cNvSpPr>
            <a:spLocks noChangeArrowheads="1"/>
          </p:cNvSpPr>
          <p:nvPr/>
        </p:nvSpPr>
        <p:spPr bwMode="auto">
          <a:xfrm>
            <a:off x="5872820" y="4040866"/>
            <a:ext cx="153038" cy="382416"/>
          </a:xfrm>
          <a:prstGeom prst="rect">
            <a:avLst/>
          </a:prstGeom>
          <a:solidFill>
            <a:srgbClr val="EBE4F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92" name="Rectangle 88"/>
          <p:cNvSpPr>
            <a:spLocks noChangeArrowheads="1"/>
          </p:cNvSpPr>
          <p:nvPr/>
        </p:nvSpPr>
        <p:spPr bwMode="auto">
          <a:xfrm>
            <a:off x="6025858" y="4040866"/>
            <a:ext cx="153038" cy="382416"/>
          </a:xfrm>
          <a:prstGeom prst="rect">
            <a:avLst/>
          </a:prstGeom>
          <a:solidFill>
            <a:srgbClr val="EBE4F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93" name="Rectangle 89"/>
          <p:cNvSpPr>
            <a:spLocks noChangeArrowheads="1"/>
          </p:cNvSpPr>
          <p:nvPr/>
        </p:nvSpPr>
        <p:spPr bwMode="auto">
          <a:xfrm>
            <a:off x="6178895" y="4040866"/>
            <a:ext cx="153038" cy="382416"/>
          </a:xfrm>
          <a:prstGeom prst="rect">
            <a:avLst/>
          </a:prstGeom>
          <a:solidFill>
            <a:srgbClr val="EBE4F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94" name="Rectangle 90"/>
          <p:cNvSpPr>
            <a:spLocks noChangeArrowheads="1"/>
          </p:cNvSpPr>
          <p:nvPr/>
        </p:nvSpPr>
        <p:spPr bwMode="auto">
          <a:xfrm>
            <a:off x="6331933" y="4040866"/>
            <a:ext cx="153038" cy="382416"/>
          </a:xfrm>
          <a:prstGeom prst="rect">
            <a:avLst/>
          </a:prstGeom>
          <a:solidFill>
            <a:srgbClr val="EBE4F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95" name="Rectangle 91"/>
          <p:cNvSpPr>
            <a:spLocks noChangeArrowheads="1"/>
          </p:cNvSpPr>
          <p:nvPr/>
        </p:nvSpPr>
        <p:spPr bwMode="auto">
          <a:xfrm>
            <a:off x="6484971" y="4040866"/>
            <a:ext cx="153038" cy="382416"/>
          </a:xfrm>
          <a:prstGeom prst="rect">
            <a:avLst/>
          </a:prstGeom>
          <a:solidFill>
            <a:srgbClr val="EBE4F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96" name="Rectangle 92"/>
          <p:cNvSpPr>
            <a:spLocks noChangeArrowheads="1"/>
          </p:cNvSpPr>
          <p:nvPr/>
        </p:nvSpPr>
        <p:spPr bwMode="auto">
          <a:xfrm>
            <a:off x="6638008" y="4040866"/>
            <a:ext cx="153038" cy="382416"/>
          </a:xfrm>
          <a:prstGeom prst="rect">
            <a:avLst/>
          </a:prstGeom>
          <a:solidFill>
            <a:srgbClr val="EBE4F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97" name="Rectangle 93"/>
          <p:cNvSpPr>
            <a:spLocks noChangeArrowheads="1"/>
          </p:cNvSpPr>
          <p:nvPr/>
        </p:nvSpPr>
        <p:spPr bwMode="auto">
          <a:xfrm>
            <a:off x="6791046" y="4040866"/>
            <a:ext cx="153038" cy="382416"/>
          </a:xfrm>
          <a:prstGeom prst="rect">
            <a:avLst/>
          </a:prstGeom>
          <a:solidFill>
            <a:srgbClr val="EBE4F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98" name="Rectangle 94"/>
          <p:cNvSpPr>
            <a:spLocks noChangeArrowheads="1"/>
          </p:cNvSpPr>
          <p:nvPr/>
        </p:nvSpPr>
        <p:spPr bwMode="auto">
          <a:xfrm>
            <a:off x="6944084" y="4040866"/>
            <a:ext cx="153038" cy="382416"/>
          </a:xfrm>
          <a:prstGeom prst="rect">
            <a:avLst/>
          </a:prstGeom>
          <a:solidFill>
            <a:srgbClr val="EBE4F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3999" name="Rectangle 95"/>
          <p:cNvSpPr>
            <a:spLocks noChangeArrowheads="1"/>
          </p:cNvSpPr>
          <p:nvPr/>
        </p:nvSpPr>
        <p:spPr bwMode="auto">
          <a:xfrm>
            <a:off x="7097121" y="4040866"/>
            <a:ext cx="153038" cy="382416"/>
          </a:xfrm>
          <a:prstGeom prst="rect">
            <a:avLst/>
          </a:prstGeom>
          <a:solidFill>
            <a:srgbClr val="EBE4F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4000" name="Rectangle 96"/>
          <p:cNvSpPr>
            <a:spLocks noChangeArrowheads="1"/>
          </p:cNvSpPr>
          <p:nvPr/>
        </p:nvSpPr>
        <p:spPr bwMode="auto">
          <a:xfrm>
            <a:off x="7250159" y="4040866"/>
            <a:ext cx="153038" cy="382416"/>
          </a:xfrm>
          <a:prstGeom prst="rect">
            <a:avLst/>
          </a:prstGeom>
          <a:solidFill>
            <a:srgbClr val="EBE4F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4001" name="Rectangle 97"/>
          <p:cNvSpPr>
            <a:spLocks noChangeArrowheads="1"/>
          </p:cNvSpPr>
          <p:nvPr/>
        </p:nvSpPr>
        <p:spPr bwMode="auto">
          <a:xfrm>
            <a:off x="7403196" y="4040866"/>
            <a:ext cx="153038" cy="382416"/>
          </a:xfrm>
          <a:prstGeom prst="rect">
            <a:avLst/>
          </a:prstGeom>
          <a:solidFill>
            <a:srgbClr val="EBE4F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4002" name="Rectangle 98"/>
          <p:cNvSpPr>
            <a:spLocks noChangeArrowheads="1"/>
          </p:cNvSpPr>
          <p:nvPr/>
        </p:nvSpPr>
        <p:spPr bwMode="auto">
          <a:xfrm>
            <a:off x="7556234" y="4040866"/>
            <a:ext cx="153038" cy="382416"/>
          </a:xfrm>
          <a:prstGeom prst="rect">
            <a:avLst/>
          </a:prstGeom>
          <a:solidFill>
            <a:srgbClr val="EBE4F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4003" name="Rectangle 99"/>
          <p:cNvSpPr>
            <a:spLocks noChangeArrowheads="1"/>
          </p:cNvSpPr>
          <p:nvPr/>
        </p:nvSpPr>
        <p:spPr bwMode="auto">
          <a:xfrm>
            <a:off x="7709272" y="4040866"/>
            <a:ext cx="153038" cy="382416"/>
          </a:xfrm>
          <a:prstGeom prst="rect">
            <a:avLst/>
          </a:prstGeom>
          <a:solidFill>
            <a:srgbClr val="EBE4F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4004" name="Rectangle 100"/>
          <p:cNvSpPr>
            <a:spLocks noChangeArrowheads="1"/>
          </p:cNvSpPr>
          <p:nvPr/>
        </p:nvSpPr>
        <p:spPr bwMode="auto">
          <a:xfrm>
            <a:off x="1358209" y="5417565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4005" name="Rectangle 101"/>
          <p:cNvSpPr>
            <a:spLocks noChangeArrowheads="1"/>
          </p:cNvSpPr>
          <p:nvPr/>
        </p:nvSpPr>
        <p:spPr bwMode="auto">
          <a:xfrm>
            <a:off x="1511247" y="5417565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4006" name="Rectangle 102"/>
          <p:cNvSpPr>
            <a:spLocks noChangeArrowheads="1"/>
          </p:cNvSpPr>
          <p:nvPr/>
        </p:nvSpPr>
        <p:spPr bwMode="auto">
          <a:xfrm>
            <a:off x="1664284" y="5417565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4007" name="Rectangle 103"/>
          <p:cNvSpPr>
            <a:spLocks noChangeArrowheads="1"/>
          </p:cNvSpPr>
          <p:nvPr/>
        </p:nvSpPr>
        <p:spPr bwMode="auto">
          <a:xfrm>
            <a:off x="1817322" y="5417565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4008" name="Rectangle 104"/>
          <p:cNvSpPr>
            <a:spLocks noChangeArrowheads="1"/>
          </p:cNvSpPr>
          <p:nvPr/>
        </p:nvSpPr>
        <p:spPr bwMode="auto">
          <a:xfrm>
            <a:off x="1970360" y="5417565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4009" name="Rectangle 105"/>
          <p:cNvSpPr>
            <a:spLocks noChangeArrowheads="1"/>
          </p:cNvSpPr>
          <p:nvPr/>
        </p:nvSpPr>
        <p:spPr bwMode="auto">
          <a:xfrm>
            <a:off x="2123397" y="5417565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4010" name="Rectangle 106"/>
          <p:cNvSpPr>
            <a:spLocks noChangeArrowheads="1"/>
          </p:cNvSpPr>
          <p:nvPr/>
        </p:nvSpPr>
        <p:spPr bwMode="auto">
          <a:xfrm>
            <a:off x="5796301" y="5417565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4011" name="Rectangle 107"/>
          <p:cNvSpPr>
            <a:spLocks noChangeArrowheads="1"/>
          </p:cNvSpPr>
          <p:nvPr/>
        </p:nvSpPr>
        <p:spPr bwMode="auto">
          <a:xfrm>
            <a:off x="5949339" y="5417565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4012" name="Rectangle 108"/>
          <p:cNvSpPr>
            <a:spLocks noChangeArrowheads="1"/>
          </p:cNvSpPr>
          <p:nvPr/>
        </p:nvSpPr>
        <p:spPr bwMode="auto">
          <a:xfrm>
            <a:off x="6102376" y="5417565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4013" name="Rectangle 109"/>
          <p:cNvSpPr>
            <a:spLocks noChangeArrowheads="1"/>
          </p:cNvSpPr>
          <p:nvPr/>
        </p:nvSpPr>
        <p:spPr bwMode="auto">
          <a:xfrm>
            <a:off x="6255414" y="5417565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4014" name="Rectangle 110"/>
          <p:cNvSpPr>
            <a:spLocks noChangeArrowheads="1"/>
          </p:cNvSpPr>
          <p:nvPr/>
        </p:nvSpPr>
        <p:spPr bwMode="auto">
          <a:xfrm>
            <a:off x="6408452" y="5417565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4015" name="Rectangle 111"/>
          <p:cNvSpPr>
            <a:spLocks noChangeArrowheads="1"/>
          </p:cNvSpPr>
          <p:nvPr/>
        </p:nvSpPr>
        <p:spPr bwMode="auto">
          <a:xfrm>
            <a:off x="6561489" y="5417565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4016" name="Rectangle 112"/>
          <p:cNvSpPr>
            <a:spLocks noChangeArrowheads="1"/>
          </p:cNvSpPr>
          <p:nvPr/>
        </p:nvSpPr>
        <p:spPr bwMode="auto">
          <a:xfrm>
            <a:off x="6714527" y="5417565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4017" name="Rectangle 113"/>
          <p:cNvSpPr>
            <a:spLocks noChangeArrowheads="1"/>
          </p:cNvSpPr>
          <p:nvPr/>
        </p:nvSpPr>
        <p:spPr bwMode="auto">
          <a:xfrm>
            <a:off x="6867565" y="5417565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4018" name="Rectangle 114"/>
          <p:cNvSpPr>
            <a:spLocks noChangeArrowheads="1"/>
          </p:cNvSpPr>
          <p:nvPr/>
        </p:nvSpPr>
        <p:spPr bwMode="auto">
          <a:xfrm>
            <a:off x="7020602" y="5417565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4019" name="Rectangle 115"/>
          <p:cNvSpPr>
            <a:spLocks noChangeArrowheads="1"/>
          </p:cNvSpPr>
          <p:nvPr/>
        </p:nvSpPr>
        <p:spPr bwMode="auto">
          <a:xfrm>
            <a:off x="7173640" y="5417565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4020" name="Rectangle 116"/>
          <p:cNvSpPr>
            <a:spLocks noChangeArrowheads="1"/>
          </p:cNvSpPr>
          <p:nvPr/>
        </p:nvSpPr>
        <p:spPr bwMode="auto">
          <a:xfrm>
            <a:off x="7326678" y="5417565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4021" name="Rectangle 117"/>
          <p:cNvSpPr>
            <a:spLocks noChangeArrowheads="1"/>
          </p:cNvSpPr>
          <p:nvPr/>
        </p:nvSpPr>
        <p:spPr bwMode="auto">
          <a:xfrm>
            <a:off x="7479715" y="5417565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4022" name="Rectangle 118"/>
          <p:cNvSpPr>
            <a:spLocks noChangeArrowheads="1"/>
          </p:cNvSpPr>
          <p:nvPr/>
        </p:nvSpPr>
        <p:spPr bwMode="auto">
          <a:xfrm>
            <a:off x="7632753" y="5417565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4023" name="Rectangle 119"/>
          <p:cNvSpPr>
            <a:spLocks noChangeArrowheads="1"/>
          </p:cNvSpPr>
          <p:nvPr/>
        </p:nvSpPr>
        <p:spPr bwMode="auto">
          <a:xfrm>
            <a:off x="7785791" y="5417565"/>
            <a:ext cx="153038" cy="3824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4024" name="Rectangle 120"/>
          <p:cNvSpPr>
            <a:spLocks noChangeArrowheads="1"/>
          </p:cNvSpPr>
          <p:nvPr/>
        </p:nvSpPr>
        <p:spPr bwMode="auto">
          <a:xfrm>
            <a:off x="4878075" y="5417565"/>
            <a:ext cx="153038" cy="382416"/>
          </a:xfrm>
          <a:prstGeom prst="rect">
            <a:avLst/>
          </a:prstGeom>
          <a:solidFill>
            <a:srgbClr val="EBE4F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4025" name="Rectangle 121"/>
          <p:cNvSpPr>
            <a:spLocks noChangeArrowheads="1"/>
          </p:cNvSpPr>
          <p:nvPr/>
        </p:nvSpPr>
        <p:spPr bwMode="auto">
          <a:xfrm>
            <a:off x="5031113" y="5417565"/>
            <a:ext cx="153038" cy="382416"/>
          </a:xfrm>
          <a:prstGeom prst="rect">
            <a:avLst/>
          </a:prstGeom>
          <a:solidFill>
            <a:srgbClr val="EBE4F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4026" name="Rectangle 122"/>
          <p:cNvSpPr>
            <a:spLocks noChangeArrowheads="1"/>
          </p:cNvSpPr>
          <p:nvPr/>
        </p:nvSpPr>
        <p:spPr bwMode="auto">
          <a:xfrm>
            <a:off x="5184150" y="5417565"/>
            <a:ext cx="153038" cy="382416"/>
          </a:xfrm>
          <a:prstGeom prst="rect">
            <a:avLst/>
          </a:prstGeom>
          <a:solidFill>
            <a:srgbClr val="EBE4F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4027" name="Rectangle 123"/>
          <p:cNvSpPr>
            <a:spLocks noChangeArrowheads="1"/>
          </p:cNvSpPr>
          <p:nvPr/>
        </p:nvSpPr>
        <p:spPr bwMode="auto">
          <a:xfrm>
            <a:off x="5337188" y="5417565"/>
            <a:ext cx="153038" cy="382416"/>
          </a:xfrm>
          <a:prstGeom prst="rect">
            <a:avLst/>
          </a:prstGeom>
          <a:solidFill>
            <a:srgbClr val="EBE4F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4028" name="Rectangle 124"/>
          <p:cNvSpPr>
            <a:spLocks noChangeArrowheads="1"/>
          </p:cNvSpPr>
          <p:nvPr/>
        </p:nvSpPr>
        <p:spPr bwMode="auto">
          <a:xfrm>
            <a:off x="5490226" y="5417565"/>
            <a:ext cx="153038" cy="382416"/>
          </a:xfrm>
          <a:prstGeom prst="rect">
            <a:avLst/>
          </a:prstGeom>
          <a:solidFill>
            <a:srgbClr val="EBE4F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4029" name="Rectangle 125"/>
          <p:cNvSpPr>
            <a:spLocks noChangeArrowheads="1"/>
          </p:cNvSpPr>
          <p:nvPr/>
        </p:nvSpPr>
        <p:spPr bwMode="auto">
          <a:xfrm>
            <a:off x="5643263" y="5417565"/>
            <a:ext cx="153038" cy="382416"/>
          </a:xfrm>
          <a:prstGeom prst="rect">
            <a:avLst/>
          </a:prstGeom>
          <a:solidFill>
            <a:srgbClr val="EBE4F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4030" name="Rectangle 126"/>
          <p:cNvSpPr>
            <a:spLocks noChangeArrowheads="1"/>
          </p:cNvSpPr>
          <p:nvPr/>
        </p:nvSpPr>
        <p:spPr bwMode="auto">
          <a:xfrm>
            <a:off x="2276435" y="5417565"/>
            <a:ext cx="153038" cy="382416"/>
          </a:xfrm>
          <a:prstGeom prst="rect">
            <a:avLst/>
          </a:prstGeom>
          <a:solidFill>
            <a:srgbClr val="EBE4F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4031" name="Rectangle 127"/>
          <p:cNvSpPr>
            <a:spLocks noChangeArrowheads="1"/>
          </p:cNvSpPr>
          <p:nvPr/>
        </p:nvSpPr>
        <p:spPr bwMode="auto">
          <a:xfrm>
            <a:off x="2429473" y="5417565"/>
            <a:ext cx="153038" cy="382416"/>
          </a:xfrm>
          <a:prstGeom prst="rect">
            <a:avLst/>
          </a:prstGeom>
          <a:solidFill>
            <a:srgbClr val="EBE4F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4032" name="Rectangle 128"/>
          <p:cNvSpPr>
            <a:spLocks noChangeArrowheads="1"/>
          </p:cNvSpPr>
          <p:nvPr/>
        </p:nvSpPr>
        <p:spPr bwMode="auto">
          <a:xfrm>
            <a:off x="2582510" y="5417565"/>
            <a:ext cx="153038" cy="382416"/>
          </a:xfrm>
          <a:prstGeom prst="rect">
            <a:avLst/>
          </a:prstGeom>
          <a:solidFill>
            <a:srgbClr val="EBE4F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4033" name="Rectangle 129"/>
          <p:cNvSpPr>
            <a:spLocks noChangeArrowheads="1"/>
          </p:cNvSpPr>
          <p:nvPr/>
        </p:nvSpPr>
        <p:spPr bwMode="auto">
          <a:xfrm>
            <a:off x="2735548" y="5417565"/>
            <a:ext cx="153038" cy="382416"/>
          </a:xfrm>
          <a:prstGeom prst="rect">
            <a:avLst/>
          </a:prstGeom>
          <a:solidFill>
            <a:srgbClr val="EBE4F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4034" name="Rectangle 130"/>
          <p:cNvSpPr>
            <a:spLocks noChangeArrowheads="1"/>
          </p:cNvSpPr>
          <p:nvPr/>
        </p:nvSpPr>
        <p:spPr bwMode="auto">
          <a:xfrm>
            <a:off x="2888586" y="5417565"/>
            <a:ext cx="153038" cy="382416"/>
          </a:xfrm>
          <a:prstGeom prst="rect">
            <a:avLst/>
          </a:prstGeom>
          <a:solidFill>
            <a:srgbClr val="EBE4F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4035" name="Rectangle 131"/>
          <p:cNvSpPr>
            <a:spLocks noChangeArrowheads="1"/>
          </p:cNvSpPr>
          <p:nvPr/>
        </p:nvSpPr>
        <p:spPr bwMode="auto">
          <a:xfrm>
            <a:off x="3041623" y="5417565"/>
            <a:ext cx="153038" cy="382416"/>
          </a:xfrm>
          <a:prstGeom prst="rect">
            <a:avLst/>
          </a:prstGeom>
          <a:solidFill>
            <a:srgbClr val="EBE4F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4036" name="Rectangle 132"/>
          <p:cNvSpPr>
            <a:spLocks noChangeArrowheads="1"/>
          </p:cNvSpPr>
          <p:nvPr/>
        </p:nvSpPr>
        <p:spPr bwMode="auto">
          <a:xfrm>
            <a:off x="3194661" y="5417565"/>
            <a:ext cx="153038" cy="382416"/>
          </a:xfrm>
          <a:prstGeom prst="rect">
            <a:avLst/>
          </a:prstGeom>
          <a:solidFill>
            <a:srgbClr val="EBE4F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4037" name="Rectangle 133"/>
          <p:cNvSpPr>
            <a:spLocks noChangeArrowheads="1"/>
          </p:cNvSpPr>
          <p:nvPr/>
        </p:nvSpPr>
        <p:spPr bwMode="auto">
          <a:xfrm>
            <a:off x="3347699" y="5417565"/>
            <a:ext cx="153038" cy="382416"/>
          </a:xfrm>
          <a:prstGeom prst="rect">
            <a:avLst/>
          </a:prstGeom>
          <a:solidFill>
            <a:srgbClr val="EBE4F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4038" name="Rectangle 134"/>
          <p:cNvSpPr>
            <a:spLocks noChangeArrowheads="1"/>
          </p:cNvSpPr>
          <p:nvPr/>
        </p:nvSpPr>
        <p:spPr bwMode="auto">
          <a:xfrm>
            <a:off x="3500736" y="5417565"/>
            <a:ext cx="153038" cy="382416"/>
          </a:xfrm>
          <a:prstGeom prst="rect">
            <a:avLst/>
          </a:prstGeom>
          <a:solidFill>
            <a:srgbClr val="EBE4F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4039" name="Rectangle 135"/>
          <p:cNvSpPr>
            <a:spLocks noChangeArrowheads="1"/>
          </p:cNvSpPr>
          <p:nvPr/>
        </p:nvSpPr>
        <p:spPr bwMode="auto">
          <a:xfrm>
            <a:off x="3653774" y="5417565"/>
            <a:ext cx="153038" cy="382416"/>
          </a:xfrm>
          <a:prstGeom prst="rect">
            <a:avLst/>
          </a:prstGeom>
          <a:solidFill>
            <a:srgbClr val="EBE4F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4040" name="Rectangle 136"/>
          <p:cNvSpPr>
            <a:spLocks noChangeArrowheads="1"/>
          </p:cNvSpPr>
          <p:nvPr/>
        </p:nvSpPr>
        <p:spPr bwMode="auto">
          <a:xfrm>
            <a:off x="3806812" y="5417565"/>
            <a:ext cx="153038" cy="382416"/>
          </a:xfrm>
          <a:prstGeom prst="rect">
            <a:avLst/>
          </a:prstGeom>
          <a:solidFill>
            <a:srgbClr val="EBE4F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4041" name="Rectangle 137"/>
          <p:cNvSpPr>
            <a:spLocks noChangeArrowheads="1"/>
          </p:cNvSpPr>
          <p:nvPr/>
        </p:nvSpPr>
        <p:spPr bwMode="auto">
          <a:xfrm>
            <a:off x="3959849" y="5417565"/>
            <a:ext cx="153038" cy="382416"/>
          </a:xfrm>
          <a:prstGeom prst="rect">
            <a:avLst/>
          </a:prstGeom>
          <a:solidFill>
            <a:srgbClr val="EBE4F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4042" name="Rectangle 138"/>
          <p:cNvSpPr>
            <a:spLocks noChangeArrowheads="1"/>
          </p:cNvSpPr>
          <p:nvPr/>
        </p:nvSpPr>
        <p:spPr bwMode="auto">
          <a:xfrm>
            <a:off x="4112887" y="5417565"/>
            <a:ext cx="153038" cy="382416"/>
          </a:xfrm>
          <a:prstGeom prst="rect">
            <a:avLst/>
          </a:prstGeom>
          <a:solidFill>
            <a:srgbClr val="EBE4F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4043" name="Rectangle 139"/>
          <p:cNvSpPr>
            <a:spLocks noChangeArrowheads="1"/>
          </p:cNvSpPr>
          <p:nvPr/>
        </p:nvSpPr>
        <p:spPr bwMode="auto">
          <a:xfrm>
            <a:off x="4265925" y="5417565"/>
            <a:ext cx="153038" cy="382416"/>
          </a:xfrm>
          <a:prstGeom prst="rect">
            <a:avLst/>
          </a:prstGeom>
          <a:solidFill>
            <a:srgbClr val="EBE4F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124044" name="AutoShape 140"/>
          <p:cNvSpPr>
            <a:spLocks noChangeArrowheads="1"/>
          </p:cNvSpPr>
          <p:nvPr/>
        </p:nvSpPr>
        <p:spPr bwMode="auto">
          <a:xfrm>
            <a:off x="4418962" y="4729215"/>
            <a:ext cx="459113" cy="4589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1797" tIns="45898" rIns="91797" bIns="45898" anchor="ctr"/>
          <a:lstStyle/>
          <a:p>
            <a:endParaRPr lang="en-US"/>
          </a:p>
        </p:txBody>
      </p:sp>
      <p:sp>
        <p:nvSpPr>
          <p:cNvPr id="124045" name="Line 141"/>
          <p:cNvSpPr>
            <a:spLocks noChangeShapeType="1"/>
          </p:cNvSpPr>
          <p:nvPr/>
        </p:nvSpPr>
        <p:spPr bwMode="auto">
          <a:xfrm>
            <a:off x="286945" y="3581967"/>
            <a:ext cx="818751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797" tIns="45898" rIns="91797" bIns="45898"/>
          <a:lstStyle/>
          <a:p>
            <a:endParaRPr lang="en-US"/>
          </a:p>
        </p:txBody>
      </p:sp>
      <p:sp>
        <p:nvSpPr>
          <p:cNvPr id="124046" name="Text Box 142"/>
          <p:cNvSpPr txBox="1">
            <a:spLocks noChangeArrowheads="1"/>
          </p:cNvSpPr>
          <p:nvPr/>
        </p:nvSpPr>
        <p:spPr bwMode="auto">
          <a:xfrm>
            <a:off x="5184151" y="4423282"/>
            <a:ext cx="3825941" cy="785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797" tIns="45898" rIns="91797" bIns="4589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Xover Probability = 0.7</a:t>
            </a:r>
          </a:p>
          <a:p>
            <a:pPr>
              <a:spcBef>
                <a:spcPct val="50000"/>
              </a:spcBef>
            </a:pPr>
            <a:r>
              <a:rPr lang="en-US"/>
              <a:t>Exploration operator</a:t>
            </a:r>
          </a:p>
        </p:txBody>
      </p:sp>
    </p:spTree>
    <p:extLst>
      <p:ext uri="{BB962C8B-B14F-4D97-AF65-F5344CB8AC3E}">
        <p14:creationId xmlns:p14="http://schemas.microsoft.com/office/powerpoint/2010/main" val="1150812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Crossover code</a:t>
            </a:r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746059" y="1451590"/>
            <a:ext cx="8397941" cy="540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797" tIns="45898" rIns="91797" bIns="45898">
            <a:spAutoFit/>
          </a:bodyPr>
          <a:lstStyle/>
          <a:p>
            <a:r>
              <a:rPr lang="en-US" sz="1200" b="1">
                <a:latin typeface="Courier New" pitchFamily="49" charset="0"/>
              </a:rPr>
              <a:t>void crossover(POPULATION *p, IPTR p1, IPTR p2, IPTR c1, IPTR c2)</a:t>
            </a:r>
          </a:p>
          <a:p>
            <a:r>
              <a:rPr lang="en-US" sz="1200" b="1">
                <a:latin typeface="Courier New" pitchFamily="49" charset="0"/>
              </a:rPr>
              <a:t>{</a:t>
            </a:r>
          </a:p>
          <a:p>
            <a:r>
              <a:rPr lang="en-US" sz="1200" b="1">
                <a:latin typeface="Courier New" pitchFamily="49" charset="0"/>
              </a:rPr>
              <a:t>/* p1,p2,c1,c2,m1,m2,mc1,mc2 */</a:t>
            </a:r>
          </a:p>
          <a:p>
            <a:r>
              <a:rPr lang="en-US" sz="1200" b="1">
                <a:latin typeface="Courier New" pitchFamily="49" charset="0"/>
              </a:rPr>
              <a:t>  int *pi1,*pi2,*ci1,*ci2;</a:t>
            </a:r>
          </a:p>
          <a:p>
            <a:r>
              <a:rPr lang="en-US" sz="1200" b="1">
                <a:latin typeface="Courier New" pitchFamily="49" charset="0"/>
              </a:rPr>
              <a:t>  int xp, i;</a:t>
            </a:r>
          </a:p>
          <a:p>
            <a:endParaRPr lang="en-US" sz="1200" b="1">
              <a:latin typeface="Courier New" pitchFamily="49" charset="0"/>
            </a:endParaRPr>
          </a:p>
          <a:p>
            <a:r>
              <a:rPr lang="en-US" sz="1200" b="1">
                <a:latin typeface="Courier New" pitchFamily="49" charset="0"/>
              </a:rPr>
              <a:t>  pi1 = p1-&gt;chrom;</a:t>
            </a:r>
          </a:p>
          <a:p>
            <a:r>
              <a:rPr lang="en-US" sz="1200" b="1">
                <a:latin typeface="Courier New" pitchFamily="49" charset="0"/>
              </a:rPr>
              <a:t>  pi2 = p2-&gt;chrom;</a:t>
            </a:r>
          </a:p>
          <a:p>
            <a:r>
              <a:rPr lang="en-US" sz="1200" b="1">
                <a:latin typeface="Courier New" pitchFamily="49" charset="0"/>
              </a:rPr>
              <a:t>  ci1 = c1-&gt;chrom;</a:t>
            </a:r>
          </a:p>
          <a:p>
            <a:r>
              <a:rPr lang="en-US" sz="1200" b="1">
                <a:latin typeface="Courier New" pitchFamily="49" charset="0"/>
              </a:rPr>
              <a:t>  ci2 = c2-&gt;chrom;</a:t>
            </a:r>
          </a:p>
          <a:p>
            <a:r>
              <a:rPr lang="en-US" sz="1200" b="1">
                <a:latin typeface="Courier New" pitchFamily="49" charset="0"/>
              </a:rPr>
              <a:t>  </a:t>
            </a:r>
          </a:p>
          <a:p>
            <a:r>
              <a:rPr lang="en-US" sz="1200" b="1">
                <a:latin typeface="Courier New" pitchFamily="49" charset="0"/>
              </a:rPr>
              <a:t>  if(flip(p-&gt;pCross)){</a:t>
            </a:r>
          </a:p>
          <a:p>
            <a:endParaRPr lang="en-US" sz="1200" b="1">
              <a:latin typeface="Courier New" pitchFamily="49" charset="0"/>
            </a:endParaRPr>
          </a:p>
          <a:p>
            <a:r>
              <a:rPr lang="en-US" sz="1200" b="1">
                <a:latin typeface="Courier New" pitchFamily="49" charset="0"/>
              </a:rPr>
              <a:t>    xp = rnd(0, p-&gt;lchrom - 1);</a:t>
            </a:r>
          </a:p>
          <a:p>
            <a:r>
              <a:rPr lang="en-US" sz="1200" b="1">
                <a:latin typeface="Courier New" pitchFamily="49" charset="0"/>
              </a:rPr>
              <a:t>    for(i = 0; i &lt; xp; i++){</a:t>
            </a:r>
          </a:p>
          <a:p>
            <a:r>
              <a:rPr lang="en-US" sz="1200" b="1">
                <a:latin typeface="Courier New" pitchFamily="49" charset="0"/>
              </a:rPr>
              <a:t>      ci1[i] = muteX(p, pi1[i]);</a:t>
            </a:r>
          </a:p>
          <a:p>
            <a:r>
              <a:rPr lang="en-US" sz="1200" b="1">
                <a:latin typeface="Courier New" pitchFamily="49" charset="0"/>
              </a:rPr>
              <a:t>      ci2[i] = muteX(p, pi2[i]);</a:t>
            </a:r>
          </a:p>
          <a:p>
            <a:r>
              <a:rPr lang="en-US" sz="1200" b="1">
                <a:latin typeface="Courier New" pitchFamily="49" charset="0"/>
              </a:rPr>
              <a:t>    }</a:t>
            </a:r>
          </a:p>
          <a:p>
            <a:r>
              <a:rPr lang="en-US" sz="1200" b="1">
                <a:latin typeface="Courier New" pitchFamily="49" charset="0"/>
              </a:rPr>
              <a:t>    for(i = xp; i &lt; p-&gt;lchrom; i++){</a:t>
            </a:r>
          </a:p>
          <a:p>
            <a:r>
              <a:rPr lang="en-US" sz="1200" b="1">
                <a:latin typeface="Courier New" pitchFamily="49" charset="0"/>
              </a:rPr>
              <a:t>      ci1[i] = muteX(p, pi2[i]);</a:t>
            </a:r>
          </a:p>
          <a:p>
            <a:r>
              <a:rPr lang="en-US" sz="1200" b="1">
                <a:latin typeface="Courier New" pitchFamily="49" charset="0"/>
              </a:rPr>
              <a:t>      ci2[i] = muteX(p, pi1[i]);</a:t>
            </a:r>
          </a:p>
          <a:p>
            <a:r>
              <a:rPr lang="en-US" sz="1200" b="1">
                <a:latin typeface="Courier New" pitchFamily="49" charset="0"/>
              </a:rPr>
              <a:t>    }</a:t>
            </a:r>
          </a:p>
          <a:p>
            <a:r>
              <a:rPr lang="en-US" sz="1200" b="1">
                <a:latin typeface="Courier New" pitchFamily="49" charset="0"/>
              </a:rPr>
              <a:t>  } else {</a:t>
            </a:r>
          </a:p>
          <a:p>
            <a:r>
              <a:rPr lang="en-US" sz="1200" b="1">
                <a:latin typeface="Courier New" pitchFamily="49" charset="0"/>
              </a:rPr>
              <a:t>    for(i = 0; i &lt; p-&gt;lchrom; i++){</a:t>
            </a:r>
          </a:p>
          <a:p>
            <a:r>
              <a:rPr lang="en-US" sz="1200" b="1">
                <a:latin typeface="Courier New" pitchFamily="49" charset="0"/>
              </a:rPr>
              <a:t>      ci1[i] = muteX(p, pi1[i]);</a:t>
            </a:r>
          </a:p>
          <a:p>
            <a:r>
              <a:rPr lang="en-US" sz="1200" b="1">
                <a:latin typeface="Courier New" pitchFamily="49" charset="0"/>
              </a:rPr>
              <a:t>      ci2[i] = muteX(p, pi2[i]);</a:t>
            </a:r>
          </a:p>
          <a:p>
            <a:r>
              <a:rPr lang="en-US" sz="1200" b="1">
                <a:latin typeface="Courier New" pitchFamily="49" charset="0"/>
              </a:rPr>
              <a:t>    }</a:t>
            </a:r>
          </a:p>
          <a:p>
            <a:r>
              <a:rPr lang="en-US" sz="1200" b="1">
                <a:latin typeface="Courier New" pitchFamily="49" charset="0"/>
              </a:rPr>
              <a:t>  }</a:t>
            </a:r>
          </a:p>
          <a:p>
            <a:r>
              <a:rPr lang="en-US" sz="1200" b="1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8807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Mutation code</a:t>
            </a:r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210427" y="2205268"/>
            <a:ext cx="8168385" cy="147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797" tIns="45898" rIns="91797" bIns="45898">
            <a:spAutoFit/>
          </a:bodyPr>
          <a:lstStyle/>
          <a:p>
            <a:endParaRPr lang="en-US" b="1"/>
          </a:p>
          <a:p>
            <a:r>
              <a:rPr lang="en-US" b="1">
                <a:latin typeface="Courier New" pitchFamily="49" charset="0"/>
              </a:rPr>
              <a:t>int muteX(POPULATION *p, int pa)</a:t>
            </a:r>
          </a:p>
          <a:p>
            <a:r>
              <a:rPr lang="en-US" b="1">
                <a:latin typeface="Courier New" pitchFamily="49" charset="0"/>
              </a:rPr>
              <a:t>{</a:t>
            </a:r>
          </a:p>
          <a:p>
            <a:r>
              <a:rPr lang="en-US" b="1">
                <a:latin typeface="Courier New" pitchFamily="49" charset="0"/>
              </a:rPr>
              <a:t>  return (flip(p-&gt;pMut) ? 1 - pa  : pa);</a:t>
            </a:r>
          </a:p>
          <a:p>
            <a:r>
              <a:rPr lang="en-US" b="1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1699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Toy example, hand cranked</a:t>
            </a:r>
          </a:p>
          <a:p>
            <a:r>
              <a:rPr lang="en-US" dirty="0" smtClean="0"/>
              <a:t>Maximize f(x) = x^2 in the range [0 .. 31]</a:t>
            </a:r>
          </a:p>
          <a:p>
            <a:r>
              <a:rPr lang="en-US" dirty="0" smtClean="0"/>
              <a:t>Binary representation is simple</a:t>
            </a:r>
          </a:p>
          <a:p>
            <a:pPr lvl="1"/>
            <a:r>
              <a:rPr lang="en-US" dirty="0" smtClean="0"/>
              <a:t>00000 </a:t>
            </a:r>
            <a:r>
              <a:rPr lang="en-US" dirty="0" smtClean="0">
                <a:sym typeface="Wingdings" panose="05000000000000000000" pitchFamily="2" charset="2"/>
              </a:rPr>
              <a:t> 0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00001  1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…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11111  31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Population size  4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maxGen</a:t>
            </a:r>
            <a:r>
              <a:rPr lang="en-US" dirty="0" smtClean="0">
                <a:sym typeface="Wingdings" panose="05000000000000000000" pitchFamily="2" charset="2"/>
              </a:rPr>
              <a:t> =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916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41A23-4B54-4453-BAF1-FBE6A8ED422A}" type="slidenum">
              <a:rPr lang="en-US"/>
              <a:pPr/>
              <a:t>17</a:t>
            </a:fld>
            <a:endParaRPr lang="en-US"/>
          </a:p>
        </p:txBody>
      </p:sp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does it work</a:t>
            </a:r>
          </a:p>
        </p:txBody>
      </p:sp>
      <p:graphicFrame>
        <p:nvGraphicFramePr>
          <p:cNvPr id="218195" name="Group 83"/>
          <p:cNvGraphicFramePr>
            <a:graphicFrameLocks noGrp="1"/>
          </p:cNvGraphicFramePr>
          <p:nvPr>
            <p:ph idx="1"/>
          </p:nvPr>
        </p:nvGraphicFramePr>
        <p:xfrm>
          <a:off x="381000" y="1600200"/>
          <a:ext cx="8077200" cy="4064000"/>
        </p:xfrm>
        <a:graphic>
          <a:graphicData uri="http://schemas.openxmlformats.org/drawingml/2006/table">
            <a:tbl>
              <a:tblPr/>
              <a:tblGrid>
                <a:gridCol w="1219200"/>
                <a:gridCol w="1089025"/>
                <a:gridCol w="1154113"/>
                <a:gridCol w="1152525"/>
                <a:gridCol w="1154112"/>
                <a:gridCol w="1154113"/>
                <a:gridCol w="1154112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01101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169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0.14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0.58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11000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576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0.49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1.97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01000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0.06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0.22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10011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361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0.31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1.23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Sum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1170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4.00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4.00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Avg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293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1.00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1.00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Max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576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.49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1.97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2.00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8196" name="Text Box 84"/>
          <p:cNvSpPr txBox="1">
            <a:spLocks noChangeArrowheads="1"/>
          </p:cNvSpPr>
          <p:nvPr/>
        </p:nvSpPr>
        <p:spPr bwMode="auto">
          <a:xfrm>
            <a:off x="228600" y="1143000"/>
            <a:ext cx="830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 String                    decoded           f(x^2)                  fi/Sum(fi)         Expected         Actual</a:t>
            </a:r>
          </a:p>
        </p:txBody>
      </p:sp>
    </p:spTree>
    <p:extLst>
      <p:ext uri="{BB962C8B-B14F-4D97-AF65-F5344CB8AC3E}">
        <p14:creationId xmlns:p14="http://schemas.microsoft.com/office/powerpoint/2010/main" val="3478643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AD3312-8507-408C-A1A0-E4F80EF11BD0}" type="slidenum">
              <a:rPr lang="en-US"/>
              <a:pPr/>
              <a:t>18</a:t>
            </a:fld>
            <a:endParaRPr lang="en-US"/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does it work cont’d</a:t>
            </a:r>
          </a:p>
        </p:txBody>
      </p:sp>
      <p:graphicFrame>
        <p:nvGraphicFramePr>
          <p:cNvPr id="220163" name="Group 3"/>
          <p:cNvGraphicFramePr>
            <a:graphicFrameLocks noGrp="1"/>
          </p:cNvGraphicFramePr>
          <p:nvPr>
            <p:ph idx="1"/>
          </p:nvPr>
        </p:nvGraphicFramePr>
        <p:xfrm>
          <a:off x="381000" y="1600200"/>
          <a:ext cx="8077200" cy="4064000"/>
        </p:xfrm>
        <a:graphic>
          <a:graphicData uri="http://schemas.openxmlformats.org/drawingml/2006/table">
            <a:tbl>
              <a:tblPr/>
              <a:tblGrid>
                <a:gridCol w="1219200"/>
                <a:gridCol w="1089025"/>
                <a:gridCol w="1154113"/>
                <a:gridCol w="1152525"/>
                <a:gridCol w="1154112"/>
                <a:gridCol w="1154113"/>
                <a:gridCol w="1154112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0110|1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01100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144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1100|0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11001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625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11|000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11011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729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10|011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10000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256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Sum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1754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Avg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439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Max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729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0237" name="Text Box 77"/>
          <p:cNvSpPr txBox="1">
            <a:spLocks noChangeArrowheads="1"/>
          </p:cNvSpPr>
          <p:nvPr/>
        </p:nvSpPr>
        <p:spPr bwMode="auto">
          <a:xfrm>
            <a:off x="228600" y="1143000"/>
            <a:ext cx="830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    String                    mate                offspring              decoded          f(x^2)</a:t>
            </a:r>
          </a:p>
        </p:txBody>
      </p:sp>
    </p:spTree>
    <p:extLst>
      <p:ext uri="{BB962C8B-B14F-4D97-AF65-F5344CB8AC3E}">
        <p14:creationId xmlns:p14="http://schemas.microsoft.com/office/powerpoint/2010/main" val="404204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Randomized versus Random versus </a:t>
            </a:r>
            <a:r>
              <a:rPr lang="en-US" sz="3200" dirty="0" smtClean="0"/>
              <a:t>Deterministic search algorithms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We want fast, reliable, near-optimal solutions from our algorithms</a:t>
            </a:r>
          </a:p>
          <a:p>
            <a:r>
              <a:rPr lang="en-US" dirty="0" smtClean="0"/>
              <a:t>Reliability</a:t>
            </a:r>
          </a:p>
          <a:p>
            <a:r>
              <a:rPr lang="en-US" dirty="0" smtClean="0"/>
              <a:t>Speed</a:t>
            </a:r>
          </a:p>
          <a:p>
            <a:r>
              <a:rPr lang="en-US" dirty="0" smtClean="0"/>
              <a:t>Performance</a:t>
            </a:r>
          </a:p>
          <a:p>
            <a:endParaRPr lang="en-US" dirty="0"/>
          </a:p>
          <a:p>
            <a:r>
              <a:rPr lang="en-US" dirty="0" smtClean="0"/>
              <a:t>Deterministic</a:t>
            </a:r>
          </a:p>
          <a:p>
            <a:pPr lvl="1"/>
            <a:r>
              <a:rPr lang="en-US" dirty="0" smtClean="0"/>
              <a:t>Search once</a:t>
            </a:r>
          </a:p>
          <a:p>
            <a:r>
              <a:rPr lang="en-US" dirty="0" smtClean="0"/>
              <a:t>Random</a:t>
            </a:r>
          </a:p>
          <a:p>
            <a:pPr lvl="1"/>
            <a:r>
              <a:rPr lang="en-US" dirty="0" smtClean="0"/>
              <a:t>Average over multiple runs</a:t>
            </a:r>
          </a:p>
          <a:p>
            <a:r>
              <a:rPr lang="en-US" dirty="0" smtClean="0"/>
              <a:t>Randomized hill climber, GA, SA, …</a:t>
            </a:r>
          </a:p>
          <a:p>
            <a:pPr lvl="1"/>
            <a:r>
              <a:rPr lang="en-US" dirty="0" smtClean="0"/>
              <a:t>Average over multiple runs</a:t>
            </a:r>
          </a:p>
          <a:p>
            <a:r>
              <a:rPr lang="en-US" dirty="0" smtClean="0"/>
              <a:t>We need reproducible results so understand the role of the </a:t>
            </a:r>
            <a:r>
              <a:rPr lang="en-US" dirty="0" smtClean="0">
                <a:solidFill>
                  <a:srgbClr val="00B050"/>
                </a:solidFill>
              </a:rPr>
              <a:t>random seed </a:t>
            </a:r>
            <a:r>
              <a:rPr lang="en-US" dirty="0" smtClean="0"/>
              <a:t>in a random number generator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28600" y="32766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888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Non-classical search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39" y="1600200"/>
            <a:ext cx="7393361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05000" y="5791200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Path does not matter, just the final state</a:t>
            </a:r>
          </a:p>
          <a:p>
            <a:r>
              <a:rPr lang="en-US" dirty="0" smtClean="0"/>
              <a:t>- Maximize objective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480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binary?</a:t>
            </a:r>
          </a:p>
          <a:p>
            <a:pPr lvl="1"/>
            <a:r>
              <a:rPr lang="en-US" dirty="0" smtClean="0"/>
              <a:t>Later</a:t>
            </a:r>
          </a:p>
          <a:p>
            <a:r>
              <a:rPr lang="en-US" dirty="0" smtClean="0"/>
              <a:t>Multiple parameters (x, y, z…)</a:t>
            </a:r>
          </a:p>
          <a:p>
            <a:pPr lvl="1"/>
            <a:r>
              <a:rPr lang="en-US" dirty="0" smtClean="0"/>
              <a:t>Encode x, encode y, encode z, … concatenate encodings to build chromosome </a:t>
            </a:r>
          </a:p>
          <a:p>
            <a:pPr lvl="1"/>
            <a:r>
              <a:rPr lang="en-US" dirty="0" smtClean="0"/>
              <a:t>As an example consider the </a:t>
            </a:r>
            <a:r>
              <a:rPr lang="en-US" dirty="0" smtClean="0">
                <a:hlinkClick r:id="rId2"/>
              </a:rPr>
              <a:t>DeJong Functions</a:t>
            </a:r>
            <a:endParaRPr lang="en-US" dirty="0" smtClean="0"/>
          </a:p>
          <a:p>
            <a:r>
              <a:rPr lang="en-US" dirty="0" smtClean="0"/>
              <a:t>And now for something completely different: </a:t>
            </a:r>
            <a:r>
              <a:rPr lang="en-US" dirty="0" err="1" smtClean="0">
                <a:hlinkClick r:id="rId3"/>
              </a:rPr>
              <a:t>Floorplanning</a:t>
            </a:r>
            <a:endParaRPr lang="en-US" dirty="0" smtClean="0"/>
          </a:p>
          <a:p>
            <a:r>
              <a:rPr lang="en-US" dirty="0" smtClean="0"/>
              <a:t>TSP</a:t>
            </a:r>
          </a:p>
          <a:p>
            <a:pPr lvl="1"/>
            <a:r>
              <a:rPr lang="en-US" dirty="0" smtClean="0"/>
              <a:t>Later</a:t>
            </a:r>
          </a:p>
          <a:p>
            <a:r>
              <a:rPr lang="en-US" dirty="0" smtClean="0"/>
              <a:t>JSSP/OSSP/…</a:t>
            </a:r>
          </a:p>
          <a:p>
            <a:pPr lvl="1"/>
            <a:r>
              <a:rPr lang="en-US" dirty="0" smtClean="0"/>
              <a:t>Later</a:t>
            </a:r>
          </a:p>
        </p:txBody>
      </p:sp>
    </p:spTree>
    <p:extLst>
      <p:ext uri="{BB962C8B-B14F-4D97-AF65-F5344CB8AC3E}">
        <p14:creationId xmlns:p14="http://schemas.microsoft.com/office/powerpoint/2010/main" val="179255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4624E-6F52-487D-A33D-56827D0A22AF}" type="slidenum">
              <a:rPr lang="en-US" altLang="en-US"/>
              <a:pPr/>
              <a:t>21</a:t>
            </a:fld>
            <a:endParaRPr lang="en-US" altLang="en-US"/>
          </a:p>
        </p:txBody>
      </p:sp>
      <p:pic>
        <p:nvPicPr>
          <p:cNvPr id="192521" name="Picture 9" descr="de-7400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990600"/>
            <a:ext cx="2276475" cy="13430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2525" name="Picture 13" descr="de-7404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90800" y="990600"/>
            <a:ext cx="2286000" cy="1362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25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Designing a parity checker</a:t>
            </a:r>
          </a:p>
        </p:txBody>
      </p:sp>
      <p:sp>
        <p:nvSpPr>
          <p:cNvPr id="192518" name="Text Box 6"/>
          <p:cNvSpPr txBox="1">
            <a:spLocks noChangeArrowheads="1"/>
          </p:cNvSpPr>
          <p:nvPr/>
        </p:nvSpPr>
        <p:spPr bwMode="auto">
          <a:xfrm>
            <a:off x="0" y="2667000"/>
            <a:ext cx="3810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400">
                <a:solidFill>
                  <a:schemeClr val="accent2"/>
                </a:solidFill>
                <a:latin typeface="Arial" charset="0"/>
              </a:rPr>
              <a:t>Search for circuit that performs parity checking</a:t>
            </a:r>
            <a:r>
              <a:rPr lang="en-US" altLang="en-US" sz="2400">
                <a:solidFill>
                  <a:schemeClr val="accent2"/>
                </a:solidFill>
                <a:latin typeface="Arial Black" pitchFamily="34" charset="0"/>
              </a:rPr>
              <a:t> </a:t>
            </a:r>
          </a:p>
        </p:txBody>
      </p:sp>
      <p:sp>
        <p:nvSpPr>
          <p:cNvPr id="192519" name="Text Box 7"/>
          <p:cNvSpPr txBox="1">
            <a:spLocks noChangeArrowheads="1"/>
          </p:cNvSpPr>
          <p:nvPr/>
        </p:nvSpPr>
        <p:spPr bwMode="auto">
          <a:xfrm>
            <a:off x="5105400" y="1219200"/>
            <a:ext cx="3810000" cy="246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Parity: if even number of 1s in input correct output is 0, else output is 1</a:t>
            </a:r>
          </a:p>
          <a:p>
            <a:pPr algn="l">
              <a:spcBef>
                <a:spcPct val="50000"/>
              </a:spcBef>
            </a:pPr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Important for computer memory and data communication chips</a:t>
            </a:r>
          </a:p>
        </p:txBody>
      </p:sp>
      <p:sp>
        <p:nvSpPr>
          <p:cNvPr id="192520" name="Text Box 8"/>
          <p:cNvSpPr txBox="1">
            <a:spLocks noChangeArrowheads="1"/>
          </p:cNvSpPr>
          <p:nvPr/>
        </p:nvSpPr>
        <p:spPr bwMode="auto">
          <a:xfrm>
            <a:off x="0" y="3657600"/>
            <a:ext cx="86106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400" b="1">
                <a:solidFill>
                  <a:schemeClr val="accent2"/>
                </a:solidFill>
                <a:latin typeface="Arial" charset="0"/>
              </a:rPr>
              <a:t>What is the genotype? – selected, crossed over and mutated</a:t>
            </a:r>
          </a:p>
          <a:p>
            <a:pPr algn="l">
              <a:spcBef>
                <a:spcPct val="50000"/>
              </a:spcBef>
            </a:pPr>
            <a:r>
              <a:rPr lang="en-US" altLang="en-US" sz="2400" b="1">
                <a:solidFill>
                  <a:schemeClr val="accent2"/>
                </a:solidFill>
                <a:latin typeface="Arial" charset="0"/>
              </a:rPr>
              <a:t>A circuit is the phenotype – evaluated for fitness</a:t>
            </a:r>
            <a:r>
              <a:rPr lang="en-US" altLang="en-US" b="1">
                <a:solidFill>
                  <a:schemeClr val="accent2"/>
                </a:solidFill>
              </a:rPr>
              <a:t>.</a:t>
            </a:r>
          </a:p>
          <a:p>
            <a:pPr algn="l">
              <a:spcBef>
                <a:spcPct val="50000"/>
              </a:spcBef>
            </a:pPr>
            <a:r>
              <a:rPr lang="en-US" altLang="en-US" sz="2400" b="1">
                <a:solidFill>
                  <a:schemeClr val="accent2"/>
                </a:solidFill>
                <a:latin typeface="Arial" charset="0"/>
              </a:rPr>
              <a:t>How do you construct a phenotype from a genotype to evaluate?</a:t>
            </a:r>
          </a:p>
        </p:txBody>
      </p:sp>
    </p:spTree>
    <p:extLst>
      <p:ext uri="{BB962C8B-B14F-4D97-AF65-F5344CB8AC3E}">
        <p14:creationId xmlns:p14="http://schemas.microsoft.com/office/powerpoint/2010/main" val="324824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27221-A231-47B3-B6F6-9958C74DEE22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98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a genotype?</a:t>
            </a:r>
          </a:p>
        </p:txBody>
      </p:sp>
      <p:sp>
        <p:nvSpPr>
          <p:cNvPr id="198666" name="Rectangle 10"/>
          <p:cNvSpPr>
            <a:spLocks noChangeArrowheads="1"/>
          </p:cNvSpPr>
          <p:nvPr/>
        </p:nvSpPr>
        <p:spPr bwMode="auto">
          <a:xfrm>
            <a:off x="0" y="28956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8667" name="Rectangle 11"/>
          <p:cNvSpPr>
            <a:spLocks noChangeArrowheads="1"/>
          </p:cNvSpPr>
          <p:nvPr/>
        </p:nvSpPr>
        <p:spPr bwMode="auto">
          <a:xfrm>
            <a:off x="609600" y="28956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8668" name="Rectangle 12"/>
          <p:cNvSpPr>
            <a:spLocks noChangeArrowheads="1"/>
          </p:cNvSpPr>
          <p:nvPr/>
        </p:nvSpPr>
        <p:spPr bwMode="auto">
          <a:xfrm>
            <a:off x="1219200" y="28956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8681" name="Rectangle 25"/>
          <p:cNvSpPr>
            <a:spLocks noChangeArrowheads="1"/>
          </p:cNvSpPr>
          <p:nvPr/>
        </p:nvSpPr>
        <p:spPr bwMode="auto">
          <a:xfrm>
            <a:off x="1828800" y="28956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8682" name="Rectangle 26"/>
          <p:cNvSpPr>
            <a:spLocks noChangeArrowheads="1"/>
          </p:cNvSpPr>
          <p:nvPr/>
        </p:nvSpPr>
        <p:spPr bwMode="auto">
          <a:xfrm>
            <a:off x="2438400" y="28956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8683" name="Rectangle 27"/>
          <p:cNvSpPr>
            <a:spLocks noChangeArrowheads="1"/>
          </p:cNvSpPr>
          <p:nvPr/>
        </p:nvSpPr>
        <p:spPr bwMode="auto">
          <a:xfrm>
            <a:off x="3048000" y="28956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8684" name="Rectangle 28"/>
          <p:cNvSpPr>
            <a:spLocks noChangeArrowheads="1"/>
          </p:cNvSpPr>
          <p:nvPr/>
        </p:nvSpPr>
        <p:spPr bwMode="auto">
          <a:xfrm>
            <a:off x="4419600" y="17526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8685" name="Rectangle 29"/>
          <p:cNvSpPr>
            <a:spLocks noChangeArrowheads="1"/>
          </p:cNvSpPr>
          <p:nvPr/>
        </p:nvSpPr>
        <p:spPr bwMode="auto">
          <a:xfrm>
            <a:off x="5029200" y="17526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0</a:t>
            </a:r>
          </a:p>
        </p:txBody>
      </p:sp>
      <p:sp>
        <p:nvSpPr>
          <p:cNvPr id="198686" name="Rectangle 30"/>
          <p:cNvSpPr>
            <a:spLocks noChangeArrowheads="1"/>
          </p:cNvSpPr>
          <p:nvPr/>
        </p:nvSpPr>
        <p:spPr bwMode="auto">
          <a:xfrm>
            <a:off x="5638800" y="17526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0</a:t>
            </a:r>
          </a:p>
        </p:txBody>
      </p:sp>
      <p:sp>
        <p:nvSpPr>
          <p:cNvPr id="198687" name="Rectangle 31"/>
          <p:cNvSpPr>
            <a:spLocks noChangeArrowheads="1"/>
          </p:cNvSpPr>
          <p:nvPr/>
        </p:nvSpPr>
        <p:spPr bwMode="auto">
          <a:xfrm>
            <a:off x="6248400" y="17526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8688" name="Rectangle 32"/>
          <p:cNvSpPr>
            <a:spLocks noChangeArrowheads="1"/>
          </p:cNvSpPr>
          <p:nvPr/>
        </p:nvSpPr>
        <p:spPr bwMode="auto">
          <a:xfrm>
            <a:off x="6858000" y="17526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8689" name="Rectangle 33"/>
          <p:cNvSpPr>
            <a:spLocks noChangeArrowheads="1"/>
          </p:cNvSpPr>
          <p:nvPr/>
        </p:nvSpPr>
        <p:spPr bwMode="auto">
          <a:xfrm>
            <a:off x="7467600" y="17526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8690" name="Text Box 34"/>
          <p:cNvSpPr txBox="1">
            <a:spLocks noChangeArrowheads="1"/>
          </p:cNvSpPr>
          <p:nvPr/>
        </p:nvSpPr>
        <p:spPr bwMode="auto">
          <a:xfrm>
            <a:off x="762000" y="1295400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400">
                <a:solidFill>
                  <a:schemeClr val="accent2"/>
                </a:solidFill>
                <a:latin typeface="Arial" charset="0"/>
              </a:rPr>
              <a:t>A genotype is a bit string that codes for a phenotype</a:t>
            </a:r>
            <a:endParaRPr lang="en-US" altLang="en-US" sz="2400">
              <a:solidFill>
                <a:srgbClr val="336699"/>
              </a:solidFill>
              <a:latin typeface="Arial" charset="0"/>
            </a:endParaRPr>
          </a:p>
        </p:txBody>
      </p:sp>
      <p:sp>
        <p:nvSpPr>
          <p:cNvPr id="198691" name="Rectangle 35"/>
          <p:cNvSpPr>
            <a:spLocks noChangeArrowheads="1"/>
          </p:cNvSpPr>
          <p:nvPr/>
        </p:nvSpPr>
        <p:spPr bwMode="auto">
          <a:xfrm>
            <a:off x="0" y="37338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0</a:t>
            </a:r>
          </a:p>
        </p:txBody>
      </p:sp>
      <p:sp>
        <p:nvSpPr>
          <p:cNvPr id="198692" name="Rectangle 36"/>
          <p:cNvSpPr>
            <a:spLocks noChangeArrowheads="1"/>
          </p:cNvSpPr>
          <p:nvPr/>
        </p:nvSpPr>
        <p:spPr bwMode="auto">
          <a:xfrm>
            <a:off x="609600" y="37338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0</a:t>
            </a:r>
          </a:p>
        </p:txBody>
      </p:sp>
      <p:sp>
        <p:nvSpPr>
          <p:cNvPr id="198693" name="Rectangle 37"/>
          <p:cNvSpPr>
            <a:spLocks noChangeArrowheads="1"/>
          </p:cNvSpPr>
          <p:nvPr/>
        </p:nvSpPr>
        <p:spPr bwMode="auto">
          <a:xfrm>
            <a:off x="1219200" y="37338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0</a:t>
            </a:r>
          </a:p>
        </p:txBody>
      </p:sp>
      <p:sp>
        <p:nvSpPr>
          <p:cNvPr id="198694" name="Rectangle 38"/>
          <p:cNvSpPr>
            <a:spLocks noChangeArrowheads="1"/>
          </p:cNvSpPr>
          <p:nvPr/>
        </p:nvSpPr>
        <p:spPr bwMode="auto">
          <a:xfrm>
            <a:off x="1828800" y="37338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0</a:t>
            </a:r>
          </a:p>
        </p:txBody>
      </p:sp>
      <p:sp>
        <p:nvSpPr>
          <p:cNvPr id="198695" name="Rectangle 39"/>
          <p:cNvSpPr>
            <a:spLocks noChangeArrowheads="1"/>
          </p:cNvSpPr>
          <p:nvPr/>
        </p:nvSpPr>
        <p:spPr bwMode="auto">
          <a:xfrm>
            <a:off x="2438400" y="37338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0</a:t>
            </a:r>
          </a:p>
        </p:txBody>
      </p:sp>
      <p:sp>
        <p:nvSpPr>
          <p:cNvPr id="198696" name="Rectangle 40"/>
          <p:cNvSpPr>
            <a:spLocks noChangeArrowheads="1"/>
          </p:cNvSpPr>
          <p:nvPr/>
        </p:nvSpPr>
        <p:spPr bwMode="auto">
          <a:xfrm>
            <a:off x="3048000" y="37338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0</a:t>
            </a:r>
          </a:p>
        </p:txBody>
      </p:sp>
      <p:sp>
        <p:nvSpPr>
          <p:cNvPr id="198697" name="Line 41"/>
          <p:cNvSpPr>
            <a:spLocks noChangeShapeType="1"/>
          </p:cNvSpPr>
          <p:nvPr/>
        </p:nvSpPr>
        <p:spPr bwMode="auto">
          <a:xfrm>
            <a:off x="1219200" y="2590800"/>
            <a:ext cx="0" cy="2286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98698" name="Text Box 42"/>
          <p:cNvSpPr txBox="1">
            <a:spLocks noChangeArrowheads="1"/>
          </p:cNvSpPr>
          <p:nvPr/>
        </p:nvSpPr>
        <p:spPr bwMode="auto">
          <a:xfrm>
            <a:off x="0" y="2362200"/>
            <a:ext cx="297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Randomly chosen crossover point</a:t>
            </a:r>
          </a:p>
        </p:txBody>
      </p:sp>
      <p:sp>
        <p:nvSpPr>
          <p:cNvPr id="198699" name="Rectangle 43"/>
          <p:cNvSpPr>
            <a:spLocks noChangeArrowheads="1"/>
          </p:cNvSpPr>
          <p:nvPr/>
        </p:nvSpPr>
        <p:spPr bwMode="auto">
          <a:xfrm>
            <a:off x="5486400" y="28956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8700" name="Rectangle 44"/>
          <p:cNvSpPr>
            <a:spLocks noChangeArrowheads="1"/>
          </p:cNvSpPr>
          <p:nvPr/>
        </p:nvSpPr>
        <p:spPr bwMode="auto">
          <a:xfrm>
            <a:off x="6096000" y="28956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8701" name="Rectangle 45"/>
          <p:cNvSpPr>
            <a:spLocks noChangeArrowheads="1"/>
          </p:cNvSpPr>
          <p:nvPr/>
        </p:nvSpPr>
        <p:spPr bwMode="auto">
          <a:xfrm>
            <a:off x="6705600" y="37338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8702" name="Rectangle 46"/>
          <p:cNvSpPr>
            <a:spLocks noChangeArrowheads="1"/>
          </p:cNvSpPr>
          <p:nvPr/>
        </p:nvSpPr>
        <p:spPr bwMode="auto">
          <a:xfrm>
            <a:off x="7315200" y="37338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8703" name="Rectangle 47"/>
          <p:cNvSpPr>
            <a:spLocks noChangeArrowheads="1"/>
          </p:cNvSpPr>
          <p:nvPr/>
        </p:nvSpPr>
        <p:spPr bwMode="auto">
          <a:xfrm>
            <a:off x="7924800" y="37338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8704" name="Rectangle 48"/>
          <p:cNvSpPr>
            <a:spLocks noChangeArrowheads="1"/>
          </p:cNvSpPr>
          <p:nvPr/>
        </p:nvSpPr>
        <p:spPr bwMode="auto">
          <a:xfrm>
            <a:off x="8534400" y="37338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8705" name="Rectangle 49"/>
          <p:cNvSpPr>
            <a:spLocks noChangeArrowheads="1"/>
          </p:cNvSpPr>
          <p:nvPr/>
        </p:nvSpPr>
        <p:spPr bwMode="auto">
          <a:xfrm>
            <a:off x="5486400" y="37338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0</a:t>
            </a:r>
          </a:p>
        </p:txBody>
      </p:sp>
      <p:sp>
        <p:nvSpPr>
          <p:cNvPr id="198706" name="Rectangle 50"/>
          <p:cNvSpPr>
            <a:spLocks noChangeArrowheads="1"/>
          </p:cNvSpPr>
          <p:nvPr/>
        </p:nvSpPr>
        <p:spPr bwMode="auto">
          <a:xfrm>
            <a:off x="6096000" y="37338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0</a:t>
            </a:r>
          </a:p>
        </p:txBody>
      </p:sp>
      <p:sp>
        <p:nvSpPr>
          <p:cNvPr id="198707" name="Rectangle 51"/>
          <p:cNvSpPr>
            <a:spLocks noChangeArrowheads="1"/>
          </p:cNvSpPr>
          <p:nvPr/>
        </p:nvSpPr>
        <p:spPr bwMode="auto">
          <a:xfrm>
            <a:off x="6705600" y="28956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0</a:t>
            </a:r>
          </a:p>
        </p:txBody>
      </p:sp>
      <p:sp>
        <p:nvSpPr>
          <p:cNvPr id="198708" name="Rectangle 52"/>
          <p:cNvSpPr>
            <a:spLocks noChangeArrowheads="1"/>
          </p:cNvSpPr>
          <p:nvPr/>
        </p:nvSpPr>
        <p:spPr bwMode="auto">
          <a:xfrm>
            <a:off x="7315200" y="28956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0</a:t>
            </a:r>
          </a:p>
        </p:txBody>
      </p:sp>
      <p:sp>
        <p:nvSpPr>
          <p:cNvPr id="198709" name="Rectangle 53"/>
          <p:cNvSpPr>
            <a:spLocks noChangeArrowheads="1"/>
          </p:cNvSpPr>
          <p:nvPr/>
        </p:nvSpPr>
        <p:spPr bwMode="auto">
          <a:xfrm>
            <a:off x="7924800" y="28956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0</a:t>
            </a:r>
          </a:p>
        </p:txBody>
      </p:sp>
      <p:sp>
        <p:nvSpPr>
          <p:cNvPr id="198710" name="Rectangle 54"/>
          <p:cNvSpPr>
            <a:spLocks noChangeArrowheads="1"/>
          </p:cNvSpPr>
          <p:nvPr/>
        </p:nvSpPr>
        <p:spPr bwMode="auto">
          <a:xfrm>
            <a:off x="8534400" y="28956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0</a:t>
            </a:r>
          </a:p>
        </p:txBody>
      </p:sp>
      <p:sp>
        <p:nvSpPr>
          <p:cNvPr id="198711" name="Text Box 55"/>
          <p:cNvSpPr txBox="1">
            <a:spLocks noChangeArrowheads="1"/>
          </p:cNvSpPr>
          <p:nvPr/>
        </p:nvSpPr>
        <p:spPr bwMode="auto">
          <a:xfrm>
            <a:off x="3733800" y="33528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chemeClr val="accent2"/>
                </a:solidFill>
                <a:latin typeface="Arial" charset="0"/>
              </a:rPr>
              <a:t>Crossover</a:t>
            </a:r>
          </a:p>
        </p:txBody>
      </p:sp>
      <p:sp>
        <p:nvSpPr>
          <p:cNvPr id="198713" name="Text Box 57"/>
          <p:cNvSpPr txBox="1">
            <a:spLocks noChangeArrowheads="1"/>
          </p:cNvSpPr>
          <p:nvPr/>
        </p:nvSpPr>
        <p:spPr bwMode="auto">
          <a:xfrm>
            <a:off x="1219200" y="3352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chemeClr val="accent2"/>
                </a:solidFill>
                <a:latin typeface="Arial" charset="0"/>
              </a:rPr>
              <a:t>Parents</a:t>
            </a:r>
          </a:p>
        </p:txBody>
      </p:sp>
      <p:sp>
        <p:nvSpPr>
          <p:cNvPr id="198714" name="Text Box 58"/>
          <p:cNvSpPr txBox="1">
            <a:spLocks noChangeArrowheads="1"/>
          </p:cNvSpPr>
          <p:nvPr/>
        </p:nvSpPr>
        <p:spPr bwMode="auto">
          <a:xfrm>
            <a:off x="6248400" y="33528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chemeClr val="accent2"/>
                </a:solidFill>
                <a:latin typeface="Arial" charset="0"/>
              </a:rPr>
              <a:t>Offspring</a:t>
            </a:r>
          </a:p>
        </p:txBody>
      </p:sp>
      <p:sp>
        <p:nvSpPr>
          <p:cNvPr id="198715" name="Rectangle 59"/>
          <p:cNvSpPr>
            <a:spLocks noChangeArrowheads="1"/>
          </p:cNvSpPr>
          <p:nvPr/>
        </p:nvSpPr>
        <p:spPr bwMode="auto">
          <a:xfrm>
            <a:off x="762000" y="17526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8716" name="Rectangle 60"/>
          <p:cNvSpPr>
            <a:spLocks noChangeArrowheads="1"/>
          </p:cNvSpPr>
          <p:nvPr/>
        </p:nvSpPr>
        <p:spPr bwMode="auto">
          <a:xfrm>
            <a:off x="1371600" y="17526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8717" name="Rectangle 61"/>
          <p:cNvSpPr>
            <a:spLocks noChangeArrowheads="1"/>
          </p:cNvSpPr>
          <p:nvPr/>
        </p:nvSpPr>
        <p:spPr bwMode="auto">
          <a:xfrm>
            <a:off x="1981200" y="17526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0</a:t>
            </a:r>
          </a:p>
        </p:txBody>
      </p:sp>
      <p:sp>
        <p:nvSpPr>
          <p:cNvPr id="198718" name="Rectangle 62"/>
          <p:cNvSpPr>
            <a:spLocks noChangeArrowheads="1"/>
          </p:cNvSpPr>
          <p:nvPr/>
        </p:nvSpPr>
        <p:spPr bwMode="auto">
          <a:xfrm>
            <a:off x="2590800" y="17526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8719" name="Rectangle 63"/>
          <p:cNvSpPr>
            <a:spLocks noChangeArrowheads="1"/>
          </p:cNvSpPr>
          <p:nvPr/>
        </p:nvSpPr>
        <p:spPr bwMode="auto">
          <a:xfrm>
            <a:off x="3200400" y="17526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0</a:t>
            </a:r>
          </a:p>
        </p:txBody>
      </p:sp>
      <p:sp>
        <p:nvSpPr>
          <p:cNvPr id="198720" name="Rectangle 64"/>
          <p:cNvSpPr>
            <a:spLocks noChangeArrowheads="1"/>
          </p:cNvSpPr>
          <p:nvPr/>
        </p:nvSpPr>
        <p:spPr bwMode="auto">
          <a:xfrm>
            <a:off x="3810000" y="17526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0</a:t>
            </a:r>
          </a:p>
        </p:txBody>
      </p:sp>
      <p:sp>
        <p:nvSpPr>
          <p:cNvPr id="198721" name="Rectangle 65"/>
          <p:cNvSpPr>
            <a:spLocks noChangeArrowheads="1"/>
          </p:cNvSpPr>
          <p:nvPr/>
        </p:nvSpPr>
        <p:spPr bwMode="auto">
          <a:xfrm>
            <a:off x="3886200" y="48768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8722" name="Rectangle 66"/>
          <p:cNvSpPr>
            <a:spLocks noChangeArrowheads="1"/>
          </p:cNvSpPr>
          <p:nvPr/>
        </p:nvSpPr>
        <p:spPr bwMode="auto">
          <a:xfrm>
            <a:off x="4495800" y="48768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8723" name="Rectangle 67"/>
          <p:cNvSpPr>
            <a:spLocks noChangeArrowheads="1"/>
          </p:cNvSpPr>
          <p:nvPr/>
        </p:nvSpPr>
        <p:spPr bwMode="auto">
          <a:xfrm>
            <a:off x="5105400" y="48768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8724" name="Rectangle 68"/>
          <p:cNvSpPr>
            <a:spLocks noChangeArrowheads="1"/>
          </p:cNvSpPr>
          <p:nvPr/>
        </p:nvSpPr>
        <p:spPr bwMode="auto">
          <a:xfrm>
            <a:off x="5715000" y="48768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8725" name="Rectangle 69"/>
          <p:cNvSpPr>
            <a:spLocks noChangeArrowheads="1"/>
          </p:cNvSpPr>
          <p:nvPr/>
        </p:nvSpPr>
        <p:spPr bwMode="auto">
          <a:xfrm>
            <a:off x="2667000" y="48768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8726" name="Rectangle 70"/>
          <p:cNvSpPr>
            <a:spLocks noChangeArrowheads="1"/>
          </p:cNvSpPr>
          <p:nvPr/>
        </p:nvSpPr>
        <p:spPr bwMode="auto">
          <a:xfrm>
            <a:off x="3276600" y="48768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8727" name="Rectangle 71"/>
          <p:cNvSpPr>
            <a:spLocks noChangeArrowheads="1"/>
          </p:cNvSpPr>
          <p:nvPr/>
        </p:nvSpPr>
        <p:spPr bwMode="auto">
          <a:xfrm>
            <a:off x="3886200" y="59436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8728" name="Rectangle 72"/>
          <p:cNvSpPr>
            <a:spLocks noChangeArrowheads="1"/>
          </p:cNvSpPr>
          <p:nvPr/>
        </p:nvSpPr>
        <p:spPr bwMode="auto">
          <a:xfrm>
            <a:off x="4495800" y="59436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8729" name="Rectangle 73"/>
          <p:cNvSpPr>
            <a:spLocks noChangeArrowheads="1"/>
          </p:cNvSpPr>
          <p:nvPr/>
        </p:nvSpPr>
        <p:spPr bwMode="auto">
          <a:xfrm>
            <a:off x="5105400" y="59436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0</a:t>
            </a:r>
          </a:p>
        </p:txBody>
      </p:sp>
      <p:sp>
        <p:nvSpPr>
          <p:cNvPr id="198730" name="Rectangle 74"/>
          <p:cNvSpPr>
            <a:spLocks noChangeArrowheads="1"/>
          </p:cNvSpPr>
          <p:nvPr/>
        </p:nvSpPr>
        <p:spPr bwMode="auto">
          <a:xfrm>
            <a:off x="5715000" y="59436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8731" name="Rectangle 75"/>
          <p:cNvSpPr>
            <a:spLocks noChangeArrowheads="1"/>
          </p:cNvSpPr>
          <p:nvPr/>
        </p:nvSpPr>
        <p:spPr bwMode="auto">
          <a:xfrm>
            <a:off x="2667000" y="59436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8732" name="Rectangle 76"/>
          <p:cNvSpPr>
            <a:spLocks noChangeArrowheads="1"/>
          </p:cNvSpPr>
          <p:nvPr/>
        </p:nvSpPr>
        <p:spPr bwMode="auto">
          <a:xfrm>
            <a:off x="3276600" y="59436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8733" name="Line 77"/>
          <p:cNvSpPr>
            <a:spLocks noChangeShapeType="1"/>
          </p:cNvSpPr>
          <p:nvPr/>
        </p:nvSpPr>
        <p:spPr bwMode="auto">
          <a:xfrm>
            <a:off x="5410200" y="54102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98734" name="Text Box 78"/>
          <p:cNvSpPr txBox="1">
            <a:spLocks noChangeArrowheads="1"/>
          </p:cNvSpPr>
          <p:nvPr/>
        </p:nvSpPr>
        <p:spPr bwMode="auto">
          <a:xfrm>
            <a:off x="3581400" y="44196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chemeClr val="accent2"/>
                </a:solidFill>
                <a:latin typeface="Arial" charset="0"/>
              </a:rPr>
              <a:t>Mutation</a:t>
            </a:r>
          </a:p>
        </p:txBody>
      </p:sp>
      <p:sp>
        <p:nvSpPr>
          <p:cNvPr id="198735" name="Text Box 79"/>
          <p:cNvSpPr txBox="1">
            <a:spLocks noChangeArrowheads="1"/>
          </p:cNvSpPr>
          <p:nvPr/>
        </p:nvSpPr>
        <p:spPr bwMode="auto">
          <a:xfrm>
            <a:off x="2590800" y="5562600"/>
            <a:ext cx="297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Randomly chosen mutation point</a:t>
            </a:r>
          </a:p>
        </p:txBody>
      </p:sp>
    </p:spTree>
    <p:extLst>
      <p:ext uri="{BB962C8B-B14F-4D97-AF65-F5344CB8AC3E}">
        <p14:creationId xmlns:p14="http://schemas.microsoft.com/office/powerpoint/2010/main" val="312698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C89ED-5913-4210-BC03-20C5B0D69520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Genotype to Phenotype mapping</a:t>
            </a:r>
          </a:p>
        </p:txBody>
      </p:sp>
      <p:sp>
        <p:nvSpPr>
          <p:cNvPr id="200784" name="Rectangle 80"/>
          <p:cNvSpPr>
            <a:spLocks noChangeArrowheads="1"/>
          </p:cNvSpPr>
          <p:nvPr/>
        </p:nvSpPr>
        <p:spPr bwMode="auto">
          <a:xfrm>
            <a:off x="1752600" y="2133600"/>
            <a:ext cx="914400" cy="685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785" name="Rectangle 81"/>
          <p:cNvSpPr>
            <a:spLocks noChangeArrowheads="1"/>
          </p:cNvSpPr>
          <p:nvPr/>
        </p:nvSpPr>
        <p:spPr bwMode="auto">
          <a:xfrm>
            <a:off x="2667000" y="2133600"/>
            <a:ext cx="914400" cy="685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786" name="Rectangle 82"/>
          <p:cNvSpPr>
            <a:spLocks noChangeArrowheads="1"/>
          </p:cNvSpPr>
          <p:nvPr/>
        </p:nvSpPr>
        <p:spPr bwMode="auto">
          <a:xfrm>
            <a:off x="3581400" y="2133600"/>
            <a:ext cx="914400" cy="685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787" name="Rectangle 83"/>
          <p:cNvSpPr>
            <a:spLocks noChangeArrowheads="1"/>
          </p:cNvSpPr>
          <p:nvPr/>
        </p:nvSpPr>
        <p:spPr bwMode="auto">
          <a:xfrm>
            <a:off x="4495800" y="2133600"/>
            <a:ext cx="914400" cy="685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788" name="Rectangle 84"/>
          <p:cNvSpPr>
            <a:spLocks noChangeArrowheads="1"/>
          </p:cNvSpPr>
          <p:nvPr/>
        </p:nvSpPr>
        <p:spPr bwMode="auto">
          <a:xfrm>
            <a:off x="5410200" y="2133600"/>
            <a:ext cx="914400" cy="685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789" name="Rectangle 85"/>
          <p:cNvSpPr>
            <a:spLocks noChangeArrowheads="1"/>
          </p:cNvSpPr>
          <p:nvPr/>
        </p:nvSpPr>
        <p:spPr bwMode="auto">
          <a:xfrm>
            <a:off x="1752600" y="2819400"/>
            <a:ext cx="914400" cy="685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790" name="Rectangle 86"/>
          <p:cNvSpPr>
            <a:spLocks noChangeArrowheads="1"/>
          </p:cNvSpPr>
          <p:nvPr/>
        </p:nvSpPr>
        <p:spPr bwMode="auto">
          <a:xfrm>
            <a:off x="2667000" y="2819400"/>
            <a:ext cx="914400" cy="685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791" name="Rectangle 87"/>
          <p:cNvSpPr>
            <a:spLocks noChangeArrowheads="1"/>
          </p:cNvSpPr>
          <p:nvPr/>
        </p:nvSpPr>
        <p:spPr bwMode="auto">
          <a:xfrm>
            <a:off x="3581400" y="2819400"/>
            <a:ext cx="914400" cy="685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792" name="Rectangle 88"/>
          <p:cNvSpPr>
            <a:spLocks noChangeArrowheads="1"/>
          </p:cNvSpPr>
          <p:nvPr/>
        </p:nvSpPr>
        <p:spPr bwMode="auto">
          <a:xfrm>
            <a:off x="4495800" y="2819400"/>
            <a:ext cx="914400" cy="685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793" name="Rectangle 89"/>
          <p:cNvSpPr>
            <a:spLocks noChangeArrowheads="1"/>
          </p:cNvSpPr>
          <p:nvPr/>
        </p:nvSpPr>
        <p:spPr bwMode="auto">
          <a:xfrm>
            <a:off x="5410200" y="2819400"/>
            <a:ext cx="914400" cy="685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794" name="Rectangle 90"/>
          <p:cNvSpPr>
            <a:spLocks noChangeArrowheads="1"/>
          </p:cNvSpPr>
          <p:nvPr/>
        </p:nvSpPr>
        <p:spPr bwMode="auto">
          <a:xfrm>
            <a:off x="1752600" y="3505200"/>
            <a:ext cx="914400" cy="685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795" name="Rectangle 91"/>
          <p:cNvSpPr>
            <a:spLocks noChangeArrowheads="1"/>
          </p:cNvSpPr>
          <p:nvPr/>
        </p:nvSpPr>
        <p:spPr bwMode="auto">
          <a:xfrm>
            <a:off x="2667000" y="3505200"/>
            <a:ext cx="914400" cy="685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796" name="Rectangle 92"/>
          <p:cNvSpPr>
            <a:spLocks noChangeArrowheads="1"/>
          </p:cNvSpPr>
          <p:nvPr/>
        </p:nvSpPr>
        <p:spPr bwMode="auto">
          <a:xfrm>
            <a:off x="3581400" y="3505200"/>
            <a:ext cx="914400" cy="685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797" name="Rectangle 93"/>
          <p:cNvSpPr>
            <a:spLocks noChangeArrowheads="1"/>
          </p:cNvSpPr>
          <p:nvPr/>
        </p:nvSpPr>
        <p:spPr bwMode="auto">
          <a:xfrm>
            <a:off x="4495800" y="3505200"/>
            <a:ext cx="914400" cy="685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798" name="Rectangle 94"/>
          <p:cNvSpPr>
            <a:spLocks noChangeArrowheads="1"/>
          </p:cNvSpPr>
          <p:nvPr/>
        </p:nvSpPr>
        <p:spPr bwMode="auto">
          <a:xfrm>
            <a:off x="5410200" y="3505200"/>
            <a:ext cx="914400" cy="685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799" name="Rectangle 95"/>
          <p:cNvSpPr>
            <a:spLocks noChangeArrowheads="1"/>
          </p:cNvSpPr>
          <p:nvPr/>
        </p:nvSpPr>
        <p:spPr bwMode="auto">
          <a:xfrm>
            <a:off x="1752600" y="4191000"/>
            <a:ext cx="914400" cy="685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800" name="Rectangle 96"/>
          <p:cNvSpPr>
            <a:spLocks noChangeArrowheads="1"/>
          </p:cNvSpPr>
          <p:nvPr/>
        </p:nvSpPr>
        <p:spPr bwMode="auto">
          <a:xfrm>
            <a:off x="2667000" y="4191000"/>
            <a:ext cx="914400" cy="685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801" name="Rectangle 97"/>
          <p:cNvSpPr>
            <a:spLocks noChangeArrowheads="1"/>
          </p:cNvSpPr>
          <p:nvPr/>
        </p:nvSpPr>
        <p:spPr bwMode="auto">
          <a:xfrm>
            <a:off x="3581400" y="4191000"/>
            <a:ext cx="914400" cy="685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802" name="Rectangle 98"/>
          <p:cNvSpPr>
            <a:spLocks noChangeArrowheads="1"/>
          </p:cNvSpPr>
          <p:nvPr/>
        </p:nvSpPr>
        <p:spPr bwMode="auto">
          <a:xfrm>
            <a:off x="4495800" y="4191000"/>
            <a:ext cx="914400" cy="685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803" name="Rectangle 99"/>
          <p:cNvSpPr>
            <a:spLocks noChangeArrowheads="1"/>
          </p:cNvSpPr>
          <p:nvPr/>
        </p:nvSpPr>
        <p:spPr bwMode="auto">
          <a:xfrm>
            <a:off x="5410200" y="4191000"/>
            <a:ext cx="914400" cy="685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804" name="Rectangle 100"/>
          <p:cNvSpPr>
            <a:spLocks noChangeArrowheads="1"/>
          </p:cNvSpPr>
          <p:nvPr/>
        </p:nvSpPr>
        <p:spPr bwMode="auto">
          <a:xfrm>
            <a:off x="1752600" y="4876800"/>
            <a:ext cx="914400" cy="685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805" name="Rectangle 101"/>
          <p:cNvSpPr>
            <a:spLocks noChangeArrowheads="1"/>
          </p:cNvSpPr>
          <p:nvPr/>
        </p:nvSpPr>
        <p:spPr bwMode="auto">
          <a:xfrm>
            <a:off x="2667000" y="4876800"/>
            <a:ext cx="914400" cy="685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806" name="Rectangle 102"/>
          <p:cNvSpPr>
            <a:spLocks noChangeArrowheads="1"/>
          </p:cNvSpPr>
          <p:nvPr/>
        </p:nvSpPr>
        <p:spPr bwMode="auto">
          <a:xfrm>
            <a:off x="3581400" y="4876800"/>
            <a:ext cx="914400" cy="685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807" name="Rectangle 103"/>
          <p:cNvSpPr>
            <a:spLocks noChangeArrowheads="1"/>
          </p:cNvSpPr>
          <p:nvPr/>
        </p:nvSpPr>
        <p:spPr bwMode="auto">
          <a:xfrm>
            <a:off x="4495800" y="4876800"/>
            <a:ext cx="914400" cy="685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808" name="Rectangle 104"/>
          <p:cNvSpPr>
            <a:spLocks noChangeArrowheads="1"/>
          </p:cNvSpPr>
          <p:nvPr/>
        </p:nvSpPr>
        <p:spPr bwMode="auto">
          <a:xfrm>
            <a:off x="5410200" y="4876800"/>
            <a:ext cx="914400" cy="685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809" name="Text Box 105"/>
          <p:cNvSpPr txBox="1">
            <a:spLocks noChangeArrowheads="1"/>
          </p:cNvSpPr>
          <p:nvPr/>
        </p:nvSpPr>
        <p:spPr bwMode="auto">
          <a:xfrm>
            <a:off x="381000" y="1295400"/>
            <a:ext cx="8382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chemeClr val="accent2"/>
                </a:solidFill>
                <a:latin typeface="Arial" charset="0"/>
              </a:rPr>
              <a:t>A circuit is made of logic gates. Receives input from the 1</a:t>
            </a:r>
            <a:r>
              <a:rPr lang="en-US" altLang="en-US" sz="2400" baseline="30000">
                <a:solidFill>
                  <a:schemeClr val="accent2"/>
                </a:solidFill>
                <a:latin typeface="Arial" charset="0"/>
              </a:rPr>
              <a:t>st</a:t>
            </a:r>
            <a:r>
              <a:rPr lang="en-US" altLang="en-US" sz="2400">
                <a:solidFill>
                  <a:schemeClr val="accent2"/>
                </a:solidFill>
                <a:latin typeface="Arial" charset="0"/>
              </a:rPr>
              <a:t> column and we check output at last column.  </a:t>
            </a:r>
          </a:p>
        </p:txBody>
      </p:sp>
      <p:sp>
        <p:nvSpPr>
          <p:cNvPr id="200810" name="Text Box 106"/>
          <p:cNvSpPr txBox="1">
            <a:spLocks noChangeArrowheads="1"/>
          </p:cNvSpPr>
          <p:nvPr/>
        </p:nvSpPr>
        <p:spPr bwMode="auto">
          <a:xfrm>
            <a:off x="1752600" y="2133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200811" name="Text Box 107"/>
          <p:cNvSpPr txBox="1">
            <a:spLocks noChangeArrowheads="1"/>
          </p:cNvSpPr>
          <p:nvPr/>
        </p:nvSpPr>
        <p:spPr bwMode="auto">
          <a:xfrm>
            <a:off x="2667000" y="2133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6</a:t>
            </a:r>
          </a:p>
        </p:txBody>
      </p:sp>
      <p:sp>
        <p:nvSpPr>
          <p:cNvPr id="200812" name="Text Box 108"/>
          <p:cNvSpPr txBox="1">
            <a:spLocks noChangeArrowheads="1"/>
          </p:cNvSpPr>
          <p:nvPr/>
        </p:nvSpPr>
        <p:spPr bwMode="auto">
          <a:xfrm>
            <a:off x="3581400" y="21336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11</a:t>
            </a:r>
          </a:p>
        </p:txBody>
      </p:sp>
      <p:sp>
        <p:nvSpPr>
          <p:cNvPr id="200813" name="Text Box 109"/>
          <p:cNvSpPr txBox="1">
            <a:spLocks noChangeArrowheads="1"/>
          </p:cNvSpPr>
          <p:nvPr/>
        </p:nvSpPr>
        <p:spPr bwMode="auto">
          <a:xfrm>
            <a:off x="4495800" y="21336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16</a:t>
            </a:r>
          </a:p>
        </p:txBody>
      </p:sp>
      <p:sp>
        <p:nvSpPr>
          <p:cNvPr id="200814" name="Text Box 110"/>
          <p:cNvSpPr txBox="1">
            <a:spLocks noChangeArrowheads="1"/>
          </p:cNvSpPr>
          <p:nvPr/>
        </p:nvSpPr>
        <p:spPr bwMode="auto">
          <a:xfrm>
            <a:off x="5410200" y="21336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21</a:t>
            </a:r>
          </a:p>
        </p:txBody>
      </p:sp>
      <p:sp>
        <p:nvSpPr>
          <p:cNvPr id="200815" name="Text Box 111"/>
          <p:cNvSpPr txBox="1">
            <a:spLocks noChangeArrowheads="1"/>
          </p:cNvSpPr>
          <p:nvPr/>
        </p:nvSpPr>
        <p:spPr bwMode="auto">
          <a:xfrm>
            <a:off x="1752600" y="28194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26</a:t>
            </a:r>
          </a:p>
        </p:txBody>
      </p:sp>
      <p:sp>
        <p:nvSpPr>
          <p:cNvPr id="200816" name="Text Box 112"/>
          <p:cNvSpPr txBox="1">
            <a:spLocks noChangeArrowheads="1"/>
          </p:cNvSpPr>
          <p:nvPr/>
        </p:nvSpPr>
        <p:spPr bwMode="auto">
          <a:xfrm>
            <a:off x="2667000" y="28194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31</a:t>
            </a:r>
          </a:p>
        </p:txBody>
      </p:sp>
      <p:sp>
        <p:nvSpPr>
          <p:cNvPr id="200819" name="Oval 115"/>
          <p:cNvSpPr>
            <a:spLocks noChangeArrowheads="1"/>
          </p:cNvSpPr>
          <p:nvPr/>
        </p:nvSpPr>
        <p:spPr bwMode="auto">
          <a:xfrm>
            <a:off x="533400" y="2362200"/>
            <a:ext cx="228600" cy="1524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820" name="Oval 116"/>
          <p:cNvSpPr>
            <a:spLocks noChangeArrowheads="1"/>
          </p:cNvSpPr>
          <p:nvPr/>
        </p:nvSpPr>
        <p:spPr bwMode="auto">
          <a:xfrm>
            <a:off x="533400" y="3048000"/>
            <a:ext cx="228600" cy="1524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821" name="Oval 117"/>
          <p:cNvSpPr>
            <a:spLocks noChangeArrowheads="1"/>
          </p:cNvSpPr>
          <p:nvPr/>
        </p:nvSpPr>
        <p:spPr bwMode="auto">
          <a:xfrm>
            <a:off x="533400" y="3810000"/>
            <a:ext cx="228600" cy="1524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822" name="Oval 118"/>
          <p:cNvSpPr>
            <a:spLocks noChangeArrowheads="1"/>
          </p:cNvSpPr>
          <p:nvPr/>
        </p:nvSpPr>
        <p:spPr bwMode="auto">
          <a:xfrm>
            <a:off x="533400" y="4572000"/>
            <a:ext cx="228600" cy="1524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823" name="Oval 119"/>
          <p:cNvSpPr>
            <a:spLocks noChangeArrowheads="1"/>
          </p:cNvSpPr>
          <p:nvPr/>
        </p:nvSpPr>
        <p:spPr bwMode="auto">
          <a:xfrm>
            <a:off x="533400" y="5334000"/>
            <a:ext cx="228600" cy="1524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824" name="Line 120"/>
          <p:cNvSpPr>
            <a:spLocks noChangeShapeType="1"/>
          </p:cNvSpPr>
          <p:nvPr/>
        </p:nvSpPr>
        <p:spPr bwMode="auto">
          <a:xfrm>
            <a:off x="762000" y="24384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cxnSp>
        <p:nvCxnSpPr>
          <p:cNvPr id="200825" name="AutoShape 121"/>
          <p:cNvCxnSpPr>
            <a:cxnSpLocks noChangeShapeType="1"/>
            <a:stCxn id="200820" idx="6"/>
          </p:cNvCxnSpPr>
          <p:nvPr/>
        </p:nvCxnSpPr>
        <p:spPr bwMode="auto">
          <a:xfrm flipV="1">
            <a:off x="774700" y="2667000"/>
            <a:ext cx="901700" cy="457200"/>
          </a:xfrm>
          <a:prstGeom prst="bentConnector3">
            <a:avLst>
              <a:gd name="adj1" fmla="val 49296"/>
            </a:avLst>
          </a:prstGeom>
          <a:noFill/>
          <a:ln w="25400">
            <a:solidFill>
              <a:schemeClr val="tx1"/>
            </a:solidFill>
            <a:miter lim="800000"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0826" name="Line 122"/>
          <p:cNvSpPr>
            <a:spLocks noChangeShapeType="1"/>
          </p:cNvSpPr>
          <p:nvPr/>
        </p:nvSpPr>
        <p:spPr bwMode="auto">
          <a:xfrm>
            <a:off x="762000" y="31242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cxnSp>
        <p:nvCxnSpPr>
          <p:cNvPr id="200827" name="AutoShape 123"/>
          <p:cNvCxnSpPr>
            <a:cxnSpLocks noChangeShapeType="1"/>
            <a:stCxn id="200821" idx="6"/>
          </p:cNvCxnSpPr>
          <p:nvPr/>
        </p:nvCxnSpPr>
        <p:spPr bwMode="auto">
          <a:xfrm flipV="1">
            <a:off x="774700" y="3352800"/>
            <a:ext cx="901700" cy="533400"/>
          </a:xfrm>
          <a:prstGeom prst="bentConnector3">
            <a:avLst>
              <a:gd name="adj1" fmla="val 49296"/>
            </a:avLst>
          </a:prstGeom>
          <a:noFill/>
          <a:ln w="25400">
            <a:solidFill>
              <a:schemeClr val="tx1"/>
            </a:solidFill>
            <a:miter lim="800000"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0828" name="Line 124"/>
          <p:cNvSpPr>
            <a:spLocks noChangeShapeType="1"/>
          </p:cNvSpPr>
          <p:nvPr/>
        </p:nvSpPr>
        <p:spPr bwMode="auto">
          <a:xfrm>
            <a:off x="762000" y="3886200"/>
            <a:ext cx="990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cxnSp>
        <p:nvCxnSpPr>
          <p:cNvPr id="200829" name="AutoShape 125"/>
          <p:cNvCxnSpPr>
            <a:cxnSpLocks noChangeShapeType="1"/>
            <a:stCxn id="200826" idx="0"/>
          </p:cNvCxnSpPr>
          <p:nvPr/>
        </p:nvCxnSpPr>
        <p:spPr bwMode="auto">
          <a:xfrm rot="5400000" flipV="1">
            <a:off x="717550" y="3155950"/>
            <a:ext cx="1003300" cy="914400"/>
          </a:xfrm>
          <a:prstGeom prst="bentConnector5">
            <a:avLst>
              <a:gd name="adj1" fmla="val 41769"/>
              <a:gd name="adj2" fmla="val 25000"/>
              <a:gd name="adj3" fmla="val 102528"/>
            </a:avLst>
          </a:prstGeom>
          <a:noFill/>
          <a:ln w="25400">
            <a:solidFill>
              <a:schemeClr val="tx1"/>
            </a:solidFill>
            <a:miter lim="800000"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0830" name="Line 126"/>
          <p:cNvSpPr>
            <a:spLocks noChangeShapeType="1"/>
          </p:cNvSpPr>
          <p:nvPr/>
        </p:nvSpPr>
        <p:spPr bwMode="auto">
          <a:xfrm>
            <a:off x="762000" y="4648200"/>
            <a:ext cx="990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00831" name="Line 127"/>
          <p:cNvSpPr>
            <a:spLocks noChangeShapeType="1"/>
          </p:cNvSpPr>
          <p:nvPr/>
        </p:nvSpPr>
        <p:spPr bwMode="auto">
          <a:xfrm>
            <a:off x="762000" y="5410200"/>
            <a:ext cx="990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cxnSp>
        <p:nvCxnSpPr>
          <p:cNvPr id="200832" name="AutoShape 128"/>
          <p:cNvCxnSpPr>
            <a:cxnSpLocks noChangeShapeType="1"/>
            <a:stCxn id="200821" idx="6"/>
          </p:cNvCxnSpPr>
          <p:nvPr/>
        </p:nvCxnSpPr>
        <p:spPr bwMode="auto">
          <a:xfrm>
            <a:off x="774700" y="3886200"/>
            <a:ext cx="901700" cy="533400"/>
          </a:xfrm>
          <a:prstGeom prst="bentConnector3">
            <a:avLst>
              <a:gd name="adj1" fmla="val -1407"/>
            </a:avLst>
          </a:prstGeom>
          <a:noFill/>
          <a:ln w="25400">
            <a:solidFill>
              <a:schemeClr val="tx1"/>
            </a:solidFill>
            <a:miter lim="800000"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833" name="AutoShape 129"/>
          <p:cNvCxnSpPr>
            <a:cxnSpLocks noChangeShapeType="1"/>
            <a:stCxn id="200822" idx="7"/>
          </p:cNvCxnSpPr>
          <p:nvPr/>
        </p:nvCxnSpPr>
        <p:spPr bwMode="auto">
          <a:xfrm rot="5400000" flipV="1">
            <a:off x="978694" y="4331494"/>
            <a:ext cx="523875" cy="1023937"/>
          </a:xfrm>
          <a:prstGeom prst="bentConnector4">
            <a:avLst>
              <a:gd name="adj1" fmla="val 100301"/>
              <a:gd name="adj2" fmla="val 51630"/>
            </a:avLst>
          </a:prstGeom>
          <a:noFill/>
          <a:ln w="25400">
            <a:solidFill>
              <a:schemeClr val="tx1"/>
            </a:solidFill>
            <a:miter lim="800000"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0834" name="Rectangle 130"/>
          <p:cNvSpPr>
            <a:spLocks noChangeArrowheads="1"/>
          </p:cNvSpPr>
          <p:nvPr/>
        </p:nvSpPr>
        <p:spPr bwMode="auto">
          <a:xfrm>
            <a:off x="1752600" y="5562600"/>
            <a:ext cx="914400" cy="685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835" name="Rectangle 131"/>
          <p:cNvSpPr>
            <a:spLocks noChangeArrowheads="1"/>
          </p:cNvSpPr>
          <p:nvPr/>
        </p:nvSpPr>
        <p:spPr bwMode="auto">
          <a:xfrm>
            <a:off x="2667000" y="5562600"/>
            <a:ext cx="914400" cy="685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836" name="Rectangle 132"/>
          <p:cNvSpPr>
            <a:spLocks noChangeArrowheads="1"/>
          </p:cNvSpPr>
          <p:nvPr/>
        </p:nvSpPr>
        <p:spPr bwMode="auto">
          <a:xfrm>
            <a:off x="3581400" y="5562600"/>
            <a:ext cx="914400" cy="685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837" name="Rectangle 133"/>
          <p:cNvSpPr>
            <a:spLocks noChangeArrowheads="1"/>
          </p:cNvSpPr>
          <p:nvPr/>
        </p:nvSpPr>
        <p:spPr bwMode="auto">
          <a:xfrm>
            <a:off x="4495800" y="5562600"/>
            <a:ext cx="914400" cy="685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838" name="Rectangle 134"/>
          <p:cNvSpPr>
            <a:spLocks noChangeArrowheads="1"/>
          </p:cNvSpPr>
          <p:nvPr/>
        </p:nvSpPr>
        <p:spPr bwMode="auto">
          <a:xfrm>
            <a:off x="5410200" y="5562600"/>
            <a:ext cx="914400" cy="685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839" name="Oval 135"/>
          <p:cNvSpPr>
            <a:spLocks noChangeArrowheads="1"/>
          </p:cNvSpPr>
          <p:nvPr/>
        </p:nvSpPr>
        <p:spPr bwMode="auto">
          <a:xfrm>
            <a:off x="533400" y="6019800"/>
            <a:ext cx="228600" cy="1524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840" name="Line 136"/>
          <p:cNvSpPr>
            <a:spLocks noChangeShapeType="1"/>
          </p:cNvSpPr>
          <p:nvPr/>
        </p:nvSpPr>
        <p:spPr bwMode="auto">
          <a:xfrm>
            <a:off x="762000" y="6096000"/>
            <a:ext cx="990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cxnSp>
        <p:nvCxnSpPr>
          <p:cNvPr id="200841" name="AutoShape 137"/>
          <p:cNvCxnSpPr>
            <a:cxnSpLocks noChangeShapeType="1"/>
            <a:stCxn id="200823" idx="6"/>
          </p:cNvCxnSpPr>
          <p:nvPr/>
        </p:nvCxnSpPr>
        <p:spPr bwMode="auto">
          <a:xfrm>
            <a:off x="774700" y="5410200"/>
            <a:ext cx="901700" cy="381000"/>
          </a:xfrm>
          <a:prstGeom prst="bentConnector3">
            <a:avLst>
              <a:gd name="adj1" fmla="val 49296"/>
            </a:avLst>
          </a:prstGeom>
          <a:noFill/>
          <a:ln w="25400">
            <a:solidFill>
              <a:schemeClr val="tx1"/>
            </a:solidFill>
            <a:miter lim="800000"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0844" name="Text Box 140"/>
          <p:cNvSpPr txBox="1">
            <a:spLocks noChangeArrowheads="1"/>
          </p:cNvSpPr>
          <p:nvPr/>
        </p:nvSpPr>
        <p:spPr bwMode="auto">
          <a:xfrm>
            <a:off x="5486400" y="56388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146</a:t>
            </a:r>
          </a:p>
        </p:txBody>
      </p:sp>
      <p:sp>
        <p:nvSpPr>
          <p:cNvPr id="200845" name="Line 141"/>
          <p:cNvSpPr>
            <a:spLocks noChangeShapeType="1"/>
          </p:cNvSpPr>
          <p:nvPr/>
        </p:nvSpPr>
        <p:spPr bwMode="auto">
          <a:xfrm>
            <a:off x="6324600" y="243840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00846" name="Text Box 142"/>
          <p:cNvSpPr txBox="1">
            <a:spLocks noChangeArrowheads="1"/>
          </p:cNvSpPr>
          <p:nvPr/>
        </p:nvSpPr>
        <p:spPr bwMode="auto">
          <a:xfrm>
            <a:off x="6553200" y="3886200"/>
            <a:ext cx="190500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000" b="1">
                <a:solidFill>
                  <a:schemeClr val="accent2"/>
                </a:solidFill>
                <a:latin typeface="Arial" charset="0"/>
              </a:rPr>
              <a:t>Each group of five bits codes for one of 16 possible gates and the location of second input</a:t>
            </a:r>
          </a:p>
        </p:txBody>
      </p:sp>
    </p:spTree>
    <p:extLst>
      <p:ext uri="{BB962C8B-B14F-4D97-AF65-F5344CB8AC3E}">
        <p14:creationId xmlns:p14="http://schemas.microsoft.com/office/powerpoint/2010/main" val="98879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45F8A-AD50-4CD5-8DD7-F4B7EA419E2D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Genotype to Phenotype mapping</a:t>
            </a:r>
          </a:p>
        </p:txBody>
      </p:sp>
      <p:sp>
        <p:nvSpPr>
          <p:cNvPr id="199689" name="Rectangle 9"/>
          <p:cNvSpPr>
            <a:spLocks noChangeArrowheads="1"/>
          </p:cNvSpPr>
          <p:nvPr/>
        </p:nvSpPr>
        <p:spPr bwMode="auto">
          <a:xfrm>
            <a:off x="3657600" y="14478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9690" name="Rectangle 10"/>
          <p:cNvSpPr>
            <a:spLocks noChangeArrowheads="1"/>
          </p:cNvSpPr>
          <p:nvPr/>
        </p:nvSpPr>
        <p:spPr bwMode="auto">
          <a:xfrm>
            <a:off x="4267200" y="14478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0</a:t>
            </a:r>
          </a:p>
        </p:txBody>
      </p:sp>
      <p:sp>
        <p:nvSpPr>
          <p:cNvPr id="199691" name="Rectangle 11"/>
          <p:cNvSpPr>
            <a:spLocks noChangeArrowheads="1"/>
          </p:cNvSpPr>
          <p:nvPr/>
        </p:nvSpPr>
        <p:spPr bwMode="auto">
          <a:xfrm>
            <a:off x="4876800" y="14478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0</a:t>
            </a:r>
          </a:p>
        </p:txBody>
      </p:sp>
      <p:sp>
        <p:nvSpPr>
          <p:cNvPr id="199692" name="Rectangle 12"/>
          <p:cNvSpPr>
            <a:spLocks noChangeArrowheads="1"/>
          </p:cNvSpPr>
          <p:nvPr/>
        </p:nvSpPr>
        <p:spPr bwMode="auto">
          <a:xfrm>
            <a:off x="7315200" y="14478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9693" name="Rectangle 13"/>
          <p:cNvSpPr>
            <a:spLocks noChangeArrowheads="1"/>
          </p:cNvSpPr>
          <p:nvPr/>
        </p:nvSpPr>
        <p:spPr bwMode="auto">
          <a:xfrm>
            <a:off x="7924800" y="14478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9694" name="Rectangle 14"/>
          <p:cNvSpPr>
            <a:spLocks noChangeArrowheads="1"/>
          </p:cNvSpPr>
          <p:nvPr/>
        </p:nvSpPr>
        <p:spPr bwMode="auto">
          <a:xfrm>
            <a:off x="8534400" y="14478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9719" name="Rectangle 39"/>
          <p:cNvSpPr>
            <a:spLocks noChangeArrowheads="1"/>
          </p:cNvSpPr>
          <p:nvPr/>
        </p:nvSpPr>
        <p:spPr bwMode="auto">
          <a:xfrm>
            <a:off x="0" y="14478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9720" name="Rectangle 40"/>
          <p:cNvSpPr>
            <a:spLocks noChangeArrowheads="1"/>
          </p:cNvSpPr>
          <p:nvPr/>
        </p:nvSpPr>
        <p:spPr bwMode="auto">
          <a:xfrm>
            <a:off x="609600" y="14478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9721" name="Rectangle 41"/>
          <p:cNvSpPr>
            <a:spLocks noChangeArrowheads="1"/>
          </p:cNvSpPr>
          <p:nvPr/>
        </p:nvSpPr>
        <p:spPr bwMode="auto">
          <a:xfrm>
            <a:off x="1219200" y="14478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0</a:t>
            </a:r>
          </a:p>
        </p:txBody>
      </p:sp>
      <p:sp>
        <p:nvSpPr>
          <p:cNvPr id="199722" name="Rectangle 42"/>
          <p:cNvSpPr>
            <a:spLocks noChangeArrowheads="1"/>
          </p:cNvSpPr>
          <p:nvPr/>
        </p:nvSpPr>
        <p:spPr bwMode="auto">
          <a:xfrm>
            <a:off x="1828800" y="14478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9723" name="Rectangle 43"/>
          <p:cNvSpPr>
            <a:spLocks noChangeArrowheads="1"/>
          </p:cNvSpPr>
          <p:nvPr/>
        </p:nvSpPr>
        <p:spPr bwMode="auto">
          <a:xfrm>
            <a:off x="2438400" y="14478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0</a:t>
            </a:r>
          </a:p>
        </p:txBody>
      </p:sp>
      <p:sp>
        <p:nvSpPr>
          <p:cNvPr id="199724" name="Rectangle 44"/>
          <p:cNvSpPr>
            <a:spLocks noChangeArrowheads="1"/>
          </p:cNvSpPr>
          <p:nvPr/>
        </p:nvSpPr>
        <p:spPr bwMode="auto">
          <a:xfrm>
            <a:off x="3048000" y="14478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0</a:t>
            </a:r>
          </a:p>
        </p:txBody>
      </p:sp>
      <p:sp>
        <p:nvSpPr>
          <p:cNvPr id="199740" name="Oval 60"/>
          <p:cNvSpPr>
            <a:spLocks noChangeArrowheads="1"/>
          </p:cNvSpPr>
          <p:nvPr/>
        </p:nvSpPr>
        <p:spPr bwMode="auto">
          <a:xfrm>
            <a:off x="5715000" y="1676400"/>
            <a:ext cx="152400" cy="762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741" name="Oval 61"/>
          <p:cNvSpPr>
            <a:spLocks noChangeArrowheads="1"/>
          </p:cNvSpPr>
          <p:nvPr/>
        </p:nvSpPr>
        <p:spPr bwMode="auto">
          <a:xfrm>
            <a:off x="6172200" y="1676400"/>
            <a:ext cx="152400" cy="762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742" name="Oval 62"/>
          <p:cNvSpPr>
            <a:spLocks noChangeArrowheads="1"/>
          </p:cNvSpPr>
          <p:nvPr/>
        </p:nvSpPr>
        <p:spPr bwMode="auto">
          <a:xfrm>
            <a:off x="6705600" y="1676400"/>
            <a:ext cx="152400" cy="762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743" name="Text Box 63"/>
          <p:cNvSpPr txBox="1">
            <a:spLocks noChangeArrowheads="1"/>
          </p:cNvSpPr>
          <p:nvPr/>
        </p:nvSpPr>
        <p:spPr bwMode="auto">
          <a:xfrm>
            <a:off x="5105400" y="1143000"/>
            <a:ext cx="289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chemeClr val="accent2"/>
                </a:solidFill>
                <a:latin typeface="Arial" charset="0"/>
              </a:rPr>
              <a:t>150 length binary string</a:t>
            </a:r>
          </a:p>
        </p:txBody>
      </p:sp>
      <p:sp>
        <p:nvSpPr>
          <p:cNvPr id="199744" name="Rectangle 64"/>
          <p:cNvSpPr>
            <a:spLocks noChangeArrowheads="1"/>
          </p:cNvSpPr>
          <p:nvPr/>
        </p:nvSpPr>
        <p:spPr bwMode="auto">
          <a:xfrm>
            <a:off x="6019800" y="28194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9745" name="Rectangle 65"/>
          <p:cNvSpPr>
            <a:spLocks noChangeArrowheads="1"/>
          </p:cNvSpPr>
          <p:nvPr/>
        </p:nvSpPr>
        <p:spPr bwMode="auto">
          <a:xfrm>
            <a:off x="914400" y="28194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9746" name="Rectangle 66"/>
          <p:cNvSpPr>
            <a:spLocks noChangeArrowheads="1"/>
          </p:cNvSpPr>
          <p:nvPr/>
        </p:nvSpPr>
        <p:spPr bwMode="auto">
          <a:xfrm>
            <a:off x="1524000" y="28194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0</a:t>
            </a:r>
          </a:p>
        </p:txBody>
      </p:sp>
      <p:sp>
        <p:nvSpPr>
          <p:cNvPr id="199747" name="Rectangle 67"/>
          <p:cNvSpPr>
            <a:spLocks noChangeArrowheads="1"/>
          </p:cNvSpPr>
          <p:nvPr/>
        </p:nvSpPr>
        <p:spPr bwMode="auto">
          <a:xfrm>
            <a:off x="2133600" y="28194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9748" name="Rectangle 68"/>
          <p:cNvSpPr>
            <a:spLocks noChangeArrowheads="1"/>
          </p:cNvSpPr>
          <p:nvPr/>
        </p:nvSpPr>
        <p:spPr bwMode="auto">
          <a:xfrm>
            <a:off x="2743200" y="28194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9749" name="Rectangle 69"/>
          <p:cNvSpPr>
            <a:spLocks noChangeArrowheads="1"/>
          </p:cNvSpPr>
          <p:nvPr/>
        </p:nvSpPr>
        <p:spPr bwMode="auto">
          <a:xfrm>
            <a:off x="4800600" y="28194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9750" name="Rectangle 70"/>
          <p:cNvSpPr>
            <a:spLocks noChangeArrowheads="1"/>
          </p:cNvSpPr>
          <p:nvPr/>
        </p:nvSpPr>
        <p:spPr bwMode="auto">
          <a:xfrm>
            <a:off x="5410200" y="28194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0</a:t>
            </a:r>
          </a:p>
        </p:txBody>
      </p:sp>
      <p:sp>
        <p:nvSpPr>
          <p:cNvPr id="199751" name="Rectangle 71"/>
          <p:cNvSpPr>
            <a:spLocks noChangeArrowheads="1"/>
          </p:cNvSpPr>
          <p:nvPr/>
        </p:nvSpPr>
        <p:spPr bwMode="auto">
          <a:xfrm>
            <a:off x="6019800" y="33528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9752" name="Rectangle 72"/>
          <p:cNvSpPr>
            <a:spLocks noChangeArrowheads="1"/>
          </p:cNvSpPr>
          <p:nvPr/>
        </p:nvSpPr>
        <p:spPr bwMode="auto">
          <a:xfrm>
            <a:off x="914400" y="33528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0</a:t>
            </a:r>
          </a:p>
        </p:txBody>
      </p:sp>
      <p:sp>
        <p:nvSpPr>
          <p:cNvPr id="199753" name="Rectangle 73"/>
          <p:cNvSpPr>
            <a:spLocks noChangeArrowheads="1"/>
          </p:cNvSpPr>
          <p:nvPr/>
        </p:nvSpPr>
        <p:spPr bwMode="auto">
          <a:xfrm>
            <a:off x="1524000" y="33528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9754" name="Rectangle 74"/>
          <p:cNvSpPr>
            <a:spLocks noChangeArrowheads="1"/>
          </p:cNvSpPr>
          <p:nvPr/>
        </p:nvSpPr>
        <p:spPr bwMode="auto">
          <a:xfrm>
            <a:off x="2133600" y="33528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0</a:t>
            </a:r>
          </a:p>
        </p:txBody>
      </p:sp>
      <p:sp>
        <p:nvSpPr>
          <p:cNvPr id="199755" name="Rectangle 75"/>
          <p:cNvSpPr>
            <a:spLocks noChangeArrowheads="1"/>
          </p:cNvSpPr>
          <p:nvPr/>
        </p:nvSpPr>
        <p:spPr bwMode="auto">
          <a:xfrm>
            <a:off x="2743200" y="33528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9756" name="Rectangle 76"/>
          <p:cNvSpPr>
            <a:spLocks noChangeArrowheads="1"/>
          </p:cNvSpPr>
          <p:nvPr/>
        </p:nvSpPr>
        <p:spPr bwMode="auto">
          <a:xfrm>
            <a:off x="4800600" y="33528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0</a:t>
            </a:r>
          </a:p>
        </p:txBody>
      </p:sp>
      <p:sp>
        <p:nvSpPr>
          <p:cNvPr id="199757" name="Rectangle 77"/>
          <p:cNvSpPr>
            <a:spLocks noChangeArrowheads="1"/>
          </p:cNvSpPr>
          <p:nvPr/>
        </p:nvSpPr>
        <p:spPr bwMode="auto">
          <a:xfrm>
            <a:off x="5410200" y="33528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0</a:t>
            </a:r>
          </a:p>
        </p:txBody>
      </p:sp>
      <p:sp>
        <p:nvSpPr>
          <p:cNvPr id="199758" name="Rectangle 78"/>
          <p:cNvSpPr>
            <a:spLocks noChangeArrowheads="1"/>
          </p:cNvSpPr>
          <p:nvPr/>
        </p:nvSpPr>
        <p:spPr bwMode="auto">
          <a:xfrm>
            <a:off x="6019800" y="38862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0</a:t>
            </a:r>
          </a:p>
        </p:txBody>
      </p:sp>
      <p:sp>
        <p:nvSpPr>
          <p:cNvPr id="199759" name="Rectangle 79"/>
          <p:cNvSpPr>
            <a:spLocks noChangeArrowheads="1"/>
          </p:cNvSpPr>
          <p:nvPr/>
        </p:nvSpPr>
        <p:spPr bwMode="auto">
          <a:xfrm>
            <a:off x="914400" y="38862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9760" name="Rectangle 80"/>
          <p:cNvSpPr>
            <a:spLocks noChangeArrowheads="1"/>
          </p:cNvSpPr>
          <p:nvPr/>
        </p:nvSpPr>
        <p:spPr bwMode="auto">
          <a:xfrm>
            <a:off x="1524000" y="38862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0</a:t>
            </a:r>
          </a:p>
        </p:txBody>
      </p:sp>
      <p:sp>
        <p:nvSpPr>
          <p:cNvPr id="199761" name="Rectangle 81"/>
          <p:cNvSpPr>
            <a:spLocks noChangeArrowheads="1"/>
          </p:cNvSpPr>
          <p:nvPr/>
        </p:nvSpPr>
        <p:spPr bwMode="auto">
          <a:xfrm>
            <a:off x="2133600" y="38862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0</a:t>
            </a:r>
          </a:p>
        </p:txBody>
      </p:sp>
      <p:sp>
        <p:nvSpPr>
          <p:cNvPr id="199762" name="Rectangle 82"/>
          <p:cNvSpPr>
            <a:spLocks noChangeArrowheads="1"/>
          </p:cNvSpPr>
          <p:nvPr/>
        </p:nvSpPr>
        <p:spPr bwMode="auto">
          <a:xfrm>
            <a:off x="2743200" y="38862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0</a:t>
            </a:r>
          </a:p>
        </p:txBody>
      </p:sp>
      <p:sp>
        <p:nvSpPr>
          <p:cNvPr id="199763" name="Rectangle 83"/>
          <p:cNvSpPr>
            <a:spLocks noChangeArrowheads="1"/>
          </p:cNvSpPr>
          <p:nvPr/>
        </p:nvSpPr>
        <p:spPr bwMode="auto">
          <a:xfrm>
            <a:off x="4800600" y="38862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0</a:t>
            </a:r>
          </a:p>
        </p:txBody>
      </p:sp>
      <p:sp>
        <p:nvSpPr>
          <p:cNvPr id="199764" name="Rectangle 84"/>
          <p:cNvSpPr>
            <a:spLocks noChangeArrowheads="1"/>
          </p:cNvSpPr>
          <p:nvPr/>
        </p:nvSpPr>
        <p:spPr bwMode="auto">
          <a:xfrm>
            <a:off x="5410200" y="38862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0</a:t>
            </a:r>
          </a:p>
        </p:txBody>
      </p:sp>
      <p:sp>
        <p:nvSpPr>
          <p:cNvPr id="199765" name="Rectangle 85"/>
          <p:cNvSpPr>
            <a:spLocks noChangeArrowheads="1"/>
          </p:cNvSpPr>
          <p:nvPr/>
        </p:nvSpPr>
        <p:spPr bwMode="auto">
          <a:xfrm>
            <a:off x="6019800" y="44196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9766" name="Rectangle 86"/>
          <p:cNvSpPr>
            <a:spLocks noChangeArrowheads="1"/>
          </p:cNvSpPr>
          <p:nvPr/>
        </p:nvSpPr>
        <p:spPr bwMode="auto">
          <a:xfrm>
            <a:off x="914400" y="44196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9767" name="Rectangle 87"/>
          <p:cNvSpPr>
            <a:spLocks noChangeArrowheads="1"/>
          </p:cNvSpPr>
          <p:nvPr/>
        </p:nvSpPr>
        <p:spPr bwMode="auto">
          <a:xfrm>
            <a:off x="1524000" y="44196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0</a:t>
            </a:r>
          </a:p>
        </p:txBody>
      </p:sp>
      <p:sp>
        <p:nvSpPr>
          <p:cNvPr id="199768" name="Rectangle 88"/>
          <p:cNvSpPr>
            <a:spLocks noChangeArrowheads="1"/>
          </p:cNvSpPr>
          <p:nvPr/>
        </p:nvSpPr>
        <p:spPr bwMode="auto">
          <a:xfrm>
            <a:off x="2133600" y="44196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9769" name="Rectangle 89"/>
          <p:cNvSpPr>
            <a:spLocks noChangeArrowheads="1"/>
          </p:cNvSpPr>
          <p:nvPr/>
        </p:nvSpPr>
        <p:spPr bwMode="auto">
          <a:xfrm>
            <a:off x="2743200" y="44196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9770" name="Rectangle 90"/>
          <p:cNvSpPr>
            <a:spLocks noChangeArrowheads="1"/>
          </p:cNvSpPr>
          <p:nvPr/>
        </p:nvSpPr>
        <p:spPr bwMode="auto">
          <a:xfrm>
            <a:off x="4800600" y="44196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0</a:t>
            </a:r>
          </a:p>
        </p:txBody>
      </p:sp>
      <p:sp>
        <p:nvSpPr>
          <p:cNvPr id="199771" name="Rectangle 91"/>
          <p:cNvSpPr>
            <a:spLocks noChangeArrowheads="1"/>
          </p:cNvSpPr>
          <p:nvPr/>
        </p:nvSpPr>
        <p:spPr bwMode="auto">
          <a:xfrm>
            <a:off x="5410200" y="44196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0</a:t>
            </a:r>
          </a:p>
        </p:txBody>
      </p:sp>
      <p:sp>
        <p:nvSpPr>
          <p:cNvPr id="199772" name="Rectangle 92"/>
          <p:cNvSpPr>
            <a:spLocks noChangeArrowheads="1"/>
          </p:cNvSpPr>
          <p:nvPr/>
        </p:nvSpPr>
        <p:spPr bwMode="auto">
          <a:xfrm>
            <a:off x="6019800" y="49530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0</a:t>
            </a:r>
          </a:p>
        </p:txBody>
      </p:sp>
      <p:sp>
        <p:nvSpPr>
          <p:cNvPr id="199773" name="Rectangle 93"/>
          <p:cNvSpPr>
            <a:spLocks noChangeArrowheads="1"/>
          </p:cNvSpPr>
          <p:nvPr/>
        </p:nvSpPr>
        <p:spPr bwMode="auto">
          <a:xfrm>
            <a:off x="914400" y="49530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9774" name="Rectangle 94"/>
          <p:cNvSpPr>
            <a:spLocks noChangeArrowheads="1"/>
          </p:cNvSpPr>
          <p:nvPr/>
        </p:nvSpPr>
        <p:spPr bwMode="auto">
          <a:xfrm>
            <a:off x="1524000" y="49530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9775" name="Rectangle 95"/>
          <p:cNvSpPr>
            <a:spLocks noChangeArrowheads="1"/>
          </p:cNvSpPr>
          <p:nvPr/>
        </p:nvSpPr>
        <p:spPr bwMode="auto">
          <a:xfrm>
            <a:off x="2133600" y="49530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0</a:t>
            </a:r>
          </a:p>
        </p:txBody>
      </p:sp>
      <p:sp>
        <p:nvSpPr>
          <p:cNvPr id="199776" name="Rectangle 96"/>
          <p:cNvSpPr>
            <a:spLocks noChangeArrowheads="1"/>
          </p:cNvSpPr>
          <p:nvPr/>
        </p:nvSpPr>
        <p:spPr bwMode="auto">
          <a:xfrm>
            <a:off x="2743200" y="49530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9777" name="Rectangle 97"/>
          <p:cNvSpPr>
            <a:spLocks noChangeArrowheads="1"/>
          </p:cNvSpPr>
          <p:nvPr/>
        </p:nvSpPr>
        <p:spPr bwMode="auto">
          <a:xfrm>
            <a:off x="4800600" y="49530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9778" name="Rectangle 98"/>
          <p:cNvSpPr>
            <a:spLocks noChangeArrowheads="1"/>
          </p:cNvSpPr>
          <p:nvPr/>
        </p:nvSpPr>
        <p:spPr bwMode="auto">
          <a:xfrm>
            <a:off x="5410200" y="49530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0</a:t>
            </a:r>
          </a:p>
        </p:txBody>
      </p:sp>
      <p:sp>
        <p:nvSpPr>
          <p:cNvPr id="199779" name="Rectangle 99"/>
          <p:cNvSpPr>
            <a:spLocks noChangeArrowheads="1"/>
          </p:cNvSpPr>
          <p:nvPr/>
        </p:nvSpPr>
        <p:spPr bwMode="auto">
          <a:xfrm>
            <a:off x="6019800" y="54864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9780" name="Rectangle 100"/>
          <p:cNvSpPr>
            <a:spLocks noChangeArrowheads="1"/>
          </p:cNvSpPr>
          <p:nvPr/>
        </p:nvSpPr>
        <p:spPr bwMode="auto">
          <a:xfrm>
            <a:off x="914400" y="54864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0</a:t>
            </a:r>
          </a:p>
        </p:txBody>
      </p:sp>
      <p:sp>
        <p:nvSpPr>
          <p:cNvPr id="199781" name="Rectangle 101"/>
          <p:cNvSpPr>
            <a:spLocks noChangeArrowheads="1"/>
          </p:cNvSpPr>
          <p:nvPr/>
        </p:nvSpPr>
        <p:spPr bwMode="auto">
          <a:xfrm>
            <a:off x="1524000" y="54864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9782" name="Rectangle 102"/>
          <p:cNvSpPr>
            <a:spLocks noChangeArrowheads="1"/>
          </p:cNvSpPr>
          <p:nvPr/>
        </p:nvSpPr>
        <p:spPr bwMode="auto">
          <a:xfrm>
            <a:off x="2133600" y="54864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0</a:t>
            </a:r>
          </a:p>
        </p:txBody>
      </p:sp>
      <p:sp>
        <p:nvSpPr>
          <p:cNvPr id="199783" name="Rectangle 103"/>
          <p:cNvSpPr>
            <a:spLocks noChangeArrowheads="1"/>
          </p:cNvSpPr>
          <p:nvPr/>
        </p:nvSpPr>
        <p:spPr bwMode="auto">
          <a:xfrm>
            <a:off x="2743200" y="54864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0</a:t>
            </a:r>
          </a:p>
        </p:txBody>
      </p:sp>
      <p:sp>
        <p:nvSpPr>
          <p:cNvPr id="199784" name="Rectangle 104"/>
          <p:cNvSpPr>
            <a:spLocks noChangeArrowheads="1"/>
          </p:cNvSpPr>
          <p:nvPr/>
        </p:nvSpPr>
        <p:spPr bwMode="auto">
          <a:xfrm>
            <a:off x="4800600" y="54864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0</a:t>
            </a:r>
          </a:p>
        </p:txBody>
      </p:sp>
      <p:sp>
        <p:nvSpPr>
          <p:cNvPr id="199785" name="Rectangle 105"/>
          <p:cNvSpPr>
            <a:spLocks noChangeArrowheads="1"/>
          </p:cNvSpPr>
          <p:nvPr/>
        </p:nvSpPr>
        <p:spPr bwMode="auto">
          <a:xfrm>
            <a:off x="5410200" y="54864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0</a:t>
            </a:r>
          </a:p>
        </p:txBody>
      </p:sp>
      <p:sp>
        <p:nvSpPr>
          <p:cNvPr id="199786" name="Oval 106"/>
          <p:cNvSpPr>
            <a:spLocks noChangeArrowheads="1"/>
          </p:cNvSpPr>
          <p:nvPr/>
        </p:nvSpPr>
        <p:spPr bwMode="auto">
          <a:xfrm>
            <a:off x="3505200" y="3048000"/>
            <a:ext cx="152400" cy="762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787" name="Oval 107"/>
          <p:cNvSpPr>
            <a:spLocks noChangeArrowheads="1"/>
          </p:cNvSpPr>
          <p:nvPr/>
        </p:nvSpPr>
        <p:spPr bwMode="auto">
          <a:xfrm>
            <a:off x="3962400" y="3048000"/>
            <a:ext cx="152400" cy="762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788" name="Oval 108"/>
          <p:cNvSpPr>
            <a:spLocks noChangeArrowheads="1"/>
          </p:cNvSpPr>
          <p:nvPr/>
        </p:nvSpPr>
        <p:spPr bwMode="auto">
          <a:xfrm>
            <a:off x="4495800" y="3048000"/>
            <a:ext cx="152400" cy="762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789" name="Oval 109"/>
          <p:cNvSpPr>
            <a:spLocks noChangeArrowheads="1"/>
          </p:cNvSpPr>
          <p:nvPr/>
        </p:nvSpPr>
        <p:spPr bwMode="auto">
          <a:xfrm>
            <a:off x="3505200" y="3581400"/>
            <a:ext cx="152400" cy="762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790" name="Oval 110"/>
          <p:cNvSpPr>
            <a:spLocks noChangeArrowheads="1"/>
          </p:cNvSpPr>
          <p:nvPr/>
        </p:nvSpPr>
        <p:spPr bwMode="auto">
          <a:xfrm>
            <a:off x="3962400" y="3581400"/>
            <a:ext cx="152400" cy="762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791" name="Oval 111"/>
          <p:cNvSpPr>
            <a:spLocks noChangeArrowheads="1"/>
          </p:cNvSpPr>
          <p:nvPr/>
        </p:nvSpPr>
        <p:spPr bwMode="auto">
          <a:xfrm>
            <a:off x="4495800" y="3581400"/>
            <a:ext cx="152400" cy="762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792" name="Oval 112"/>
          <p:cNvSpPr>
            <a:spLocks noChangeArrowheads="1"/>
          </p:cNvSpPr>
          <p:nvPr/>
        </p:nvSpPr>
        <p:spPr bwMode="auto">
          <a:xfrm>
            <a:off x="3505200" y="4114800"/>
            <a:ext cx="152400" cy="762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793" name="Oval 113"/>
          <p:cNvSpPr>
            <a:spLocks noChangeArrowheads="1"/>
          </p:cNvSpPr>
          <p:nvPr/>
        </p:nvSpPr>
        <p:spPr bwMode="auto">
          <a:xfrm>
            <a:off x="3962400" y="4114800"/>
            <a:ext cx="152400" cy="762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794" name="Oval 114"/>
          <p:cNvSpPr>
            <a:spLocks noChangeArrowheads="1"/>
          </p:cNvSpPr>
          <p:nvPr/>
        </p:nvSpPr>
        <p:spPr bwMode="auto">
          <a:xfrm>
            <a:off x="4495800" y="4114800"/>
            <a:ext cx="152400" cy="762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795" name="Oval 115"/>
          <p:cNvSpPr>
            <a:spLocks noChangeArrowheads="1"/>
          </p:cNvSpPr>
          <p:nvPr/>
        </p:nvSpPr>
        <p:spPr bwMode="auto">
          <a:xfrm>
            <a:off x="3505200" y="4648200"/>
            <a:ext cx="152400" cy="762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796" name="Oval 116"/>
          <p:cNvSpPr>
            <a:spLocks noChangeArrowheads="1"/>
          </p:cNvSpPr>
          <p:nvPr/>
        </p:nvSpPr>
        <p:spPr bwMode="auto">
          <a:xfrm>
            <a:off x="3962400" y="4648200"/>
            <a:ext cx="152400" cy="762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797" name="Oval 117"/>
          <p:cNvSpPr>
            <a:spLocks noChangeArrowheads="1"/>
          </p:cNvSpPr>
          <p:nvPr/>
        </p:nvSpPr>
        <p:spPr bwMode="auto">
          <a:xfrm>
            <a:off x="4495800" y="4648200"/>
            <a:ext cx="152400" cy="762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798" name="Oval 118"/>
          <p:cNvSpPr>
            <a:spLocks noChangeArrowheads="1"/>
          </p:cNvSpPr>
          <p:nvPr/>
        </p:nvSpPr>
        <p:spPr bwMode="auto">
          <a:xfrm>
            <a:off x="3505200" y="5181600"/>
            <a:ext cx="152400" cy="762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799" name="Oval 119"/>
          <p:cNvSpPr>
            <a:spLocks noChangeArrowheads="1"/>
          </p:cNvSpPr>
          <p:nvPr/>
        </p:nvSpPr>
        <p:spPr bwMode="auto">
          <a:xfrm>
            <a:off x="3962400" y="5181600"/>
            <a:ext cx="152400" cy="762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800" name="Oval 120"/>
          <p:cNvSpPr>
            <a:spLocks noChangeArrowheads="1"/>
          </p:cNvSpPr>
          <p:nvPr/>
        </p:nvSpPr>
        <p:spPr bwMode="auto">
          <a:xfrm>
            <a:off x="4495800" y="5181600"/>
            <a:ext cx="152400" cy="762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801" name="Oval 121"/>
          <p:cNvSpPr>
            <a:spLocks noChangeArrowheads="1"/>
          </p:cNvSpPr>
          <p:nvPr/>
        </p:nvSpPr>
        <p:spPr bwMode="auto">
          <a:xfrm>
            <a:off x="3505200" y="5715000"/>
            <a:ext cx="152400" cy="762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802" name="Oval 122"/>
          <p:cNvSpPr>
            <a:spLocks noChangeArrowheads="1"/>
          </p:cNvSpPr>
          <p:nvPr/>
        </p:nvSpPr>
        <p:spPr bwMode="auto">
          <a:xfrm>
            <a:off x="3962400" y="5715000"/>
            <a:ext cx="152400" cy="762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803" name="Oval 123"/>
          <p:cNvSpPr>
            <a:spLocks noChangeArrowheads="1"/>
          </p:cNvSpPr>
          <p:nvPr/>
        </p:nvSpPr>
        <p:spPr bwMode="auto">
          <a:xfrm>
            <a:off x="4495800" y="5715000"/>
            <a:ext cx="152400" cy="762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804" name="Text Box 124"/>
          <p:cNvSpPr txBox="1">
            <a:spLocks noChangeArrowheads="1"/>
          </p:cNvSpPr>
          <p:nvPr/>
        </p:nvSpPr>
        <p:spPr bwMode="auto">
          <a:xfrm>
            <a:off x="6858000" y="2971800"/>
            <a:ext cx="1752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>
                <a:solidFill>
                  <a:schemeClr val="accent2"/>
                </a:solidFill>
                <a:latin typeface="Arial" charset="0"/>
              </a:rPr>
              <a:t>1 row of 150 </a:t>
            </a:r>
          </a:p>
          <a:p>
            <a:pPr>
              <a:spcBef>
                <a:spcPct val="50000"/>
              </a:spcBef>
            </a:pPr>
            <a:r>
              <a:rPr lang="en-US" altLang="en-US" sz="2000" b="1">
                <a:solidFill>
                  <a:schemeClr val="accent2"/>
                </a:solidFill>
                <a:latin typeface="Arial" charset="0"/>
              </a:rPr>
              <a:t>becomes</a:t>
            </a:r>
          </a:p>
          <a:p>
            <a:pPr>
              <a:spcBef>
                <a:spcPct val="50000"/>
              </a:spcBef>
            </a:pPr>
            <a:r>
              <a:rPr lang="en-US" altLang="en-US" sz="2000" b="1">
                <a:solidFill>
                  <a:schemeClr val="accent2"/>
                </a:solidFill>
                <a:latin typeface="Arial" charset="0"/>
              </a:rPr>
              <a:t>6 rows of 25</a:t>
            </a:r>
          </a:p>
        </p:txBody>
      </p:sp>
    </p:spTree>
    <p:extLst>
      <p:ext uri="{BB962C8B-B14F-4D97-AF65-F5344CB8AC3E}">
        <p14:creationId xmlns:p14="http://schemas.microsoft.com/office/powerpoint/2010/main" val="376387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94653-EF57-4116-A426-D7D77A9A599E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Evaluating the phenotype</a:t>
            </a:r>
          </a:p>
        </p:txBody>
      </p:sp>
      <p:sp>
        <p:nvSpPr>
          <p:cNvPr id="201791" name="Rectangle 6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Feed the gate an input combination</a:t>
            </a:r>
          </a:p>
          <a:p>
            <a:r>
              <a:rPr lang="en-US" altLang="en-US" dirty="0"/>
              <a:t>Check whether the output produced by a decoded member of the population is correct</a:t>
            </a:r>
          </a:p>
          <a:p>
            <a:r>
              <a:rPr lang="en-US" altLang="en-US" dirty="0"/>
              <a:t>Give one point for each correct output</a:t>
            </a:r>
          </a:p>
          <a:p>
            <a:endParaRPr lang="en-US" altLang="en-US" dirty="0"/>
          </a:p>
          <a:p>
            <a:r>
              <a:rPr lang="en-US" altLang="en-US" dirty="0" smtClean="0"/>
              <a:t>That is: Simulate the circuit</a:t>
            </a:r>
          </a:p>
          <a:p>
            <a:pPr lvl="1"/>
            <a:r>
              <a:rPr lang="en-US" altLang="en-US" dirty="0" smtClean="0"/>
              <a:t>The black box can be a simulation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1231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9E8F3-93B2-48A0-8158-DAB0ADD932AE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2109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Circuits</a:t>
            </a:r>
          </a:p>
        </p:txBody>
      </p:sp>
      <p:pic>
        <p:nvPicPr>
          <p:cNvPr id="210949" name="Picture 5" descr="4bit_dga_parcircuit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066800"/>
            <a:ext cx="3810000" cy="3473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0951" name="Picture 7" descr="4bit_dga_addercirc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24400" y="3276600"/>
            <a:ext cx="3810000" cy="28590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10953" name="Text Box 9"/>
          <p:cNvSpPr txBox="1">
            <a:spLocks noChangeArrowheads="1"/>
          </p:cNvSpPr>
          <p:nvPr/>
        </p:nvSpPr>
        <p:spPr bwMode="auto">
          <a:xfrm>
            <a:off x="3810000" y="1143000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chemeClr val="accent2"/>
                </a:solidFill>
                <a:latin typeface="Arial Black" pitchFamily="34" charset="0"/>
              </a:rPr>
              <a:t>Parity Checker</a:t>
            </a:r>
          </a:p>
        </p:txBody>
      </p:sp>
      <p:sp>
        <p:nvSpPr>
          <p:cNvPr id="210954" name="Text Box 10"/>
          <p:cNvSpPr txBox="1">
            <a:spLocks noChangeArrowheads="1"/>
          </p:cNvSpPr>
          <p:nvPr/>
        </p:nvSpPr>
        <p:spPr bwMode="auto">
          <a:xfrm>
            <a:off x="3276600" y="54864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chemeClr val="accent2"/>
                </a:solidFill>
                <a:latin typeface="Arial Black" pitchFamily="34" charset="0"/>
              </a:rPr>
              <a:t>Adder</a:t>
            </a:r>
          </a:p>
        </p:txBody>
      </p:sp>
    </p:spTree>
    <p:extLst>
      <p:ext uri="{BB962C8B-B14F-4D97-AF65-F5344CB8AC3E}">
        <p14:creationId xmlns:p14="http://schemas.microsoft.com/office/powerpoint/2010/main" val="304062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9E1E8-AED0-46ED-B002-89874B849B91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Predicting subsurface structure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800"/>
              <a:t>Find subsurface structure that agrees with experimental observations</a:t>
            </a:r>
          </a:p>
          <a:p>
            <a:endParaRPr lang="en-US" altLang="en-US" sz="2800"/>
          </a:p>
          <a:p>
            <a:r>
              <a:rPr lang="en-US" altLang="en-US" sz="2800"/>
              <a:t>Mining, oil exploration, swimming pools</a:t>
            </a:r>
          </a:p>
          <a:p>
            <a:endParaRPr lang="en-US" altLang="en-US" sz="2800"/>
          </a:p>
        </p:txBody>
      </p:sp>
      <p:pic>
        <p:nvPicPr>
          <p:cNvPr id="206852" name="Picture 4" descr="2d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67200" y="1524000"/>
            <a:ext cx="4876800" cy="3859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6966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905" name="Picture 9" descr="beam6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29000" y="3810000"/>
            <a:ext cx="4953000" cy="2590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8903" name="Picture 7" descr="3dbeam1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28281" y="533400"/>
            <a:ext cx="4724400" cy="2638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066800" cy="457200"/>
          </a:xfrm>
          <a:prstGeom prst="rect">
            <a:avLst/>
          </a:prstGeom>
        </p:spPr>
        <p:txBody>
          <a:bodyPr/>
          <a:lstStyle/>
          <a:p>
            <a:fld id="{E317D209-3298-4742-B969-B62CD070AA11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Designing a truss</a:t>
            </a:r>
          </a:p>
        </p:txBody>
      </p:sp>
      <p:sp>
        <p:nvSpPr>
          <p:cNvPr id="208902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76400"/>
            <a:ext cx="3825941" cy="4130097"/>
          </a:xfrm>
        </p:spPr>
        <p:txBody>
          <a:bodyPr/>
          <a:lstStyle/>
          <a:p>
            <a:r>
              <a:rPr lang="en-US" altLang="en-US" sz="2800" dirty="0"/>
              <a:t>Find a truss configuration that minimizes vibration, minimizes weight, and maximizes </a:t>
            </a:r>
            <a:r>
              <a:rPr lang="en-US" altLang="en-US" sz="2800" dirty="0" smtClean="0"/>
              <a:t>stiffness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072685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E7C0F-B823-437E-AE75-7112AF46A824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Traveling Salesperson Problem 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Find a shortest length tour of N cities</a:t>
            </a:r>
          </a:p>
          <a:p>
            <a:r>
              <a:rPr lang="en-US" altLang="en-US" sz="2800"/>
              <a:t>N! possible tours</a:t>
            </a:r>
          </a:p>
          <a:p>
            <a:r>
              <a:rPr lang="en-US" altLang="en-US" sz="2800"/>
              <a:t>10! = 3628800</a:t>
            </a:r>
          </a:p>
          <a:p>
            <a:r>
              <a:rPr lang="en-US" altLang="en-US" sz="2800"/>
              <a:t>70! = </a:t>
            </a:r>
            <a:r>
              <a:rPr lang="en-US" altLang="en-US" sz="2000"/>
              <a:t>11978571669969891796072783721689098736458938142546425857555362864628009582789845319680000000000000000</a:t>
            </a:r>
          </a:p>
          <a:p>
            <a:endParaRPr lang="en-US" altLang="en-US" sz="2800"/>
          </a:p>
          <a:p>
            <a:r>
              <a:rPr lang="en-US" altLang="en-US" sz="2800"/>
              <a:t>Chip layout, truck routing, logistics</a:t>
            </a:r>
          </a:p>
        </p:txBody>
      </p:sp>
    </p:spTree>
    <p:extLst>
      <p:ext uri="{BB962C8B-B14F-4D97-AF65-F5344CB8AC3E}">
        <p14:creationId xmlns:p14="http://schemas.microsoft.com/office/powerpoint/2010/main" val="857901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a black box “evaluate” function that returns an objective function value</a:t>
            </a:r>
            <a:endParaRPr lang="en-US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2965450" y="2587625"/>
            <a:ext cx="2754313" cy="1530350"/>
          </a:xfrm>
          <a:prstGeom prst="roundRect">
            <a:avLst>
              <a:gd name="adj" fmla="val 16667"/>
            </a:avLst>
          </a:prstGeom>
          <a:solidFill>
            <a:srgbClr val="EBE4FE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pPr defTabSz="917575" eaLnBrk="0" hangingPunct="0"/>
            <a:r>
              <a:rPr lang="en-US" sz="2400" dirty="0" smtClean="0">
                <a:latin typeface="Times" pitchFamily="18" charset="0"/>
              </a:rPr>
              <a:t>          Evaluate</a:t>
            </a:r>
            <a:endParaRPr lang="en-US" sz="2400" dirty="0">
              <a:latin typeface="Times" pitchFamily="18" charset="0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822325" y="3352800"/>
            <a:ext cx="2143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5719763" y="3352800"/>
            <a:ext cx="2143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46125" y="2894013"/>
            <a:ext cx="1989138" cy="462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797" tIns="45898" rIns="91797" bIns="45898">
            <a:spAutoFit/>
          </a:bodyPr>
          <a:lstStyle>
            <a:lvl1pPr algn="l" defTabSz="9175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58788" algn="l" defTabSz="9175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17575" algn="l" defTabSz="9175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76363" algn="l" defTabSz="9175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835150" algn="l" defTabSz="9175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29235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74955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20675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66395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latin typeface="Times" pitchFamily="18" charset="0"/>
              </a:rPr>
              <a:t>c</a:t>
            </a:r>
            <a:r>
              <a:rPr lang="en-US" dirty="0" smtClean="0">
                <a:latin typeface="Times" pitchFamily="18" charset="0"/>
              </a:rPr>
              <a:t>andidate state</a:t>
            </a:r>
            <a:endParaRPr lang="en-US" dirty="0">
              <a:latin typeface="Times" pitchFamily="18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178550" y="2817813"/>
            <a:ext cx="1365250" cy="462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797" tIns="45898" rIns="91797" bIns="45898">
            <a:spAutoFit/>
          </a:bodyPr>
          <a:lstStyle>
            <a:lvl1pPr algn="l" defTabSz="9175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58788" algn="l" defTabSz="9175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17575" algn="l" defTabSz="9175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76363" algn="l" defTabSz="9175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835150" algn="l" defTabSz="9175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29235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74955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20675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66395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smtClean="0">
                <a:latin typeface="Times" pitchFamily="18" charset="0"/>
              </a:rPr>
              <a:t>Obj. </a:t>
            </a:r>
            <a:r>
              <a:rPr lang="en-US" dirty="0" err="1" smtClean="0">
                <a:latin typeface="Times" pitchFamily="18" charset="0"/>
              </a:rPr>
              <a:t>func</a:t>
            </a:r>
            <a:endParaRPr lang="en-US" dirty="0">
              <a:latin typeface="Times" pitchFamily="18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124075" y="4422775"/>
            <a:ext cx="5202238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797" tIns="45898" rIns="91797" bIns="45898">
            <a:spAutoFit/>
          </a:bodyPr>
          <a:lstStyle>
            <a:lvl1pPr algn="l" defTabSz="9175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58788" algn="l" defTabSz="9175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17575" algn="l" defTabSz="9175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76363" algn="l" defTabSz="9175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835150" algn="l" defTabSz="9175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29235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74955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20675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66395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Times" pitchFamily="18" charset="0"/>
              </a:rPr>
              <a:t>Application dependent fitness function</a:t>
            </a:r>
          </a:p>
        </p:txBody>
      </p:sp>
    </p:spTree>
    <p:extLst>
      <p:ext uri="{BB962C8B-B14F-4D97-AF65-F5344CB8AC3E}">
        <p14:creationId xmlns:p14="http://schemas.microsoft.com/office/powerpoint/2010/main" val="23088078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 Theory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fitness proportional selection?</a:t>
            </a:r>
          </a:p>
          <a:p>
            <a:pPr lvl="1"/>
            <a:r>
              <a:rPr lang="en-US" dirty="0" smtClean="0"/>
              <a:t>Fitness proportional selection optimizes the tradeoff between exploration and exploitation. Minimizes the expected loss from choosing unwisely among competing schema</a:t>
            </a:r>
          </a:p>
          <a:p>
            <a:r>
              <a:rPr lang="en-US" dirty="0" smtClean="0"/>
              <a:t>Why binary representations?</a:t>
            </a:r>
          </a:p>
          <a:p>
            <a:pPr lvl="1"/>
            <a:r>
              <a:rPr lang="en-US" dirty="0" smtClean="0"/>
              <a:t>Binary representations maximize the ratio of the number of schemas to number of strings</a:t>
            </a:r>
          </a:p>
          <a:p>
            <a:r>
              <a:rPr lang="en-US" dirty="0" smtClean="0"/>
              <a:t>Excuse me, but what is a </a:t>
            </a:r>
            <a:r>
              <a:rPr lang="en-US" b="1" dirty="0" smtClean="0"/>
              <a:t>schema</a:t>
            </a:r>
            <a:r>
              <a:rPr lang="en-US" dirty="0" smtClean="0"/>
              <a:t>?</a:t>
            </a:r>
          </a:p>
          <a:p>
            <a:r>
              <a:rPr lang="en-US" dirty="0" smtClean="0"/>
              <a:t>Mutation can be thought of as beam hill-climbing. Why have crossover?</a:t>
            </a:r>
          </a:p>
          <a:p>
            <a:pPr lvl="1"/>
            <a:r>
              <a:rPr lang="en-US" dirty="0" smtClean="0"/>
              <a:t>Crossover allows information exchange that can lead to better performance in some spaces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6469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C3B44-9E64-4024-B86C-E6BD40FCC6DE}" type="slidenum">
              <a:rPr lang="en-US"/>
              <a:pPr/>
              <a:t>31</a:t>
            </a:fld>
            <a:endParaRPr lang="en-US"/>
          </a:p>
        </p:txBody>
      </p:sp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Schemas and Schema </a:t>
            </a:r>
            <a:r>
              <a:rPr lang="en-US" dirty="0"/>
              <a:t>Theorem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How do we analyze GAs?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Individuals do not survive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Bits and pieces of individuals survive</a:t>
            </a:r>
          </a:p>
          <a:p>
            <a:pPr>
              <a:lnSpc>
                <a:spcPct val="90000"/>
              </a:lnSpc>
            </a:pPr>
            <a:r>
              <a:rPr lang="en-US"/>
              <a:t>Three questions: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What do these bits and pieces signify?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How do we describe bits and pieces?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What happens to these bits and pieces over time?</a:t>
            </a:r>
          </a:p>
        </p:txBody>
      </p:sp>
    </p:spTree>
    <p:extLst>
      <p:ext uri="{BB962C8B-B14F-4D97-AF65-F5344CB8AC3E}">
        <p14:creationId xmlns:p14="http://schemas.microsoft.com/office/powerpoint/2010/main" val="12837186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DEC59-CD92-4A2D-965D-7219A7CB864C}" type="slidenum">
              <a:rPr lang="en-US"/>
              <a:pPr/>
              <a:t>32</a:t>
            </a:fld>
            <a:endParaRPr lang="en-US"/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Schemas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772400" cy="1066800"/>
          </a:xfrm>
        </p:spPr>
        <p:txBody>
          <a:bodyPr/>
          <a:lstStyle/>
          <a:p>
            <a:r>
              <a:rPr lang="en-US"/>
              <a:t>What does part of a string that encodes a candidate solution signify?</a:t>
            </a:r>
          </a:p>
          <a:p>
            <a:endParaRPr lang="en-US"/>
          </a:p>
        </p:txBody>
      </p:sp>
      <p:sp>
        <p:nvSpPr>
          <p:cNvPr id="219140" name="Rectangle 4"/>
          <p:cNvSpPr>
            <a:spLocks noChangeArrowheads="1"/>
          </p:cNvSpPr>
          <p:nvPr/>
        </p:nvSpPr>
        <p:spPr bwMode="auto">
          <a:xfrm>
            <a:off x="990600" y="2971800"/>
            <a:ext cx="228600" cy="457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219141" name="Rectangle 5"/>
          <p:cNvSpPr>
            <a:spLocks noChangeArrowheads="1"/>
          </p:cNvSpPr>
          <p:nvPr/>
        </p:nvSpPr>
        <p:spPr bwMode="auto">
          <a:xfrm>
            <a:off x="1219200" y="2971800"/>
            <a:ext cx="228600" cy="457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219142" name="Rectangle 6"/>
          <p:cNvSpPr>
            <a:spLocks noChangeArrowheads="1"/>
          </p:cNvSpPr>
          <p:nvPr/>
        </p:nvSpPr>
        <p:spPr bwMode="auto">
          <a:xfrm>
            <a:off x="1447800" y="2971800"/>
            <a:ext cx="228600" cy="457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219148" name="Rectangle 12"/>
          <p:cNvSpPr>
            <a:spLocks noChangeArrowheads="1"/>
          </p:cNvSpPr>
          <p:nvPr/>
        </p:nvSpPr>
        <p:spPr bwMode="auto">
          <a:xfrm>
            <a:off x="1676400" y="2971800"/>
            <a:ext cx="228600" cy="457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0</a:t>
            </a:r>
          </a:p>
        </p:txBody>
      </p:sp>
      <p:sp>
        <p:nvSpPr>
          <p:cNvPr id="219149" name="Rectangle 13"/>
          <p:cNvSpPr>
            <a:spLocks noChangeArrowheads="1"/>
          </p:cNvSpPr>
          <p:nvPr/>
        </p:nvSpPr>
        <p:spPr bwMode="auto">
          <a:xfrm>
            <a:off x="1905000" y="2971800"/>
            <a:ext cx="228600" cy="457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0</a:t>
            </a:r>
          </a:p>
        </p:txBody>
      </p:sp>
      <p:sp>
        <p:nvSpPr>
          <p:cNvPr id="219150" name="Rectangle 14"/>
          <p:cNvSpPr>
            <a:spLocks noChangeArrowheads="1"/>
          </p:cNvSpPr>
          <p:nvPr/>
        </p:nvSpPr>
        <p:spPr bwMode="auto">
          <a:xfrm>
            <a:off x="2133600" y="2971800"/>
            <a:ext cx="228600" cy="457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0</a:t>
            </a:r>
          </a:p>
        </p:txBody>
      </p:sp>
      <p:sp>
        <p:nvSpPr>
          <p:cNvPr id="219151" name="Rectangle 15"/>
          <p:cNvSpPr>
            <a:spLocks noChangeArrowheads="1"/>
          </p:cNvSpPr>
          <p:nvPr/>
        </p:nvSpPr>
        <p:spPr bwMode="auto">
          <a:xfrm>
            <a:off x="990600" y="3733800"/>
            <a:ext cx="228600" cy="457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219152" name="Rectangle 16"/>
          <p:cNvSpPr>
            <a:spLocks noChangeArrowheads="1"/>
          </p:cNvSpPr>
          <p:nvPr/>
        </p:nvSpPr>
        <p:spPr bwMode="auto">
          <a:xfrm>
            <a:off x="1219200" y="3733800"/>
            <a:ext cx="228600" cy="457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219153" name="Rectangle 17"/>
          <p:cNvSpPr>
            <a:spLocks noChangeArrowheads="1"/>
          </p:cNvSpPr>
          <p:nvPr/>
        </p:nvSpPr>
        <p:spPr bwMode="auto">
          <a:xfrm>
            <a:off x="1447800" y="3733800"/>
            <a:ext cx="228600" cy="457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219154" name="Rectangle 18"/>
          <p:cNvSpPr>
            <a:spLocks noChangeArrowheads="1"/>
          </p:cNvSpPr>
          <p:nvPr/>
        </p:nvSpPr>
        <p:spPr bwMode="auto">
          <a:xfrm>
            <a:off x="1676400" y="3733800"/>
            <a:ext cx="228600" cy="457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155" name="Rectangle 19"/>
          <p:cNvSpPr>
            <a:spLocks noChangeArrowheads="1"/>
          </p:cNvSpPr>
          <p:nvPr/>
        </p:nvSpPr>
        <p:spPr bwMode="auto">
          <a:xfrm>
            <a:off x="1905000" y="3733800"/>
            <a:ext cx="228600" cy="457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156" name="Rectangle 20"/>
          <p:cNvSpPr>
            <a:spLocks noChangeArrowheads="1"/>
          </p:cNvSpPr>
          <p:nvPr/>
        </p:nvSpPr>
        <p:spPr bwMode="auto">
          <a:xfrm>
            <a:off x="2133600" y="3733800"/>
            <a:ext cx="228600" cy="457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157" name="Text Box 21"/>
          <p:cNvSpPr txBox="1">
            <a:spLocks noChangeArrowheads="1"/>
          </p:cNvSpPr>
          <p:nvPr/>
        </p:nvSpPr>
        <p:spPr bwMode="auto">
          <a:xfrm>
            <a:off x="2590800" y="2971800"/>
            <a:ext cx="2819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 point in the search space</a:t>
            </a:r>
          </a:p>
        </p:txBody>
      </p:sp>
      <p:sp>
        <p:nvSpPr>
          <p:cNvPr id="219158" name="Text Box 22"/>
          <p:cNvSpPr txBox="1">
            <a:spLocks noChangeArrowheads="1"/>
          </p:cNvSpPr>
          <p:nvPr/>
        </p:nvSpPr>
        <p:spPr bwMode="auto">
          <a:xfrm>
            <a:off x="2667000" y="3733800"/>
            <a:ext cx="2819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An area of the search space</a:t>
            </a:r>
          </a:p>
        </p:txBody>
      </p:sp>
      <p:sp>
        <p:nvSpPr>
          <p:cNvPr id="219159" name="Rectangle 23"/>
          <p:cNvSpPr>
            <a:spLocks noChangeArrowheads="1"/>
          </p:cNvSpPr>
          <p:nvPr/>
        </p:nvSpPr>
        <p:spPr bwMode="auto">
          <a:xfrm>
            <a:off x="1066800" y="4953000"/>
            <a:ext cx="228600" cy="457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219160" name="Rectangle 24"/>
          <p:cNvSpPr>
            <a:spLocks noChangeArrowheads="1"/>
          </p:cNvSpPr>
          <p:nvPr/>
        </p:nvSpPr>
        <p:spPr bwMode="auto">
          <a:xfrm>
            <a:off x="1295400" y="4953000"/>
            <a:ext cx="228600" cy="457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161" name="Rectangle 25"/>
          <p:cNvSpPr>
            <a:spLocks noChangeArrowheads="1"/>
          </p:cNvSpPr>
          <p:nvPr/>
        </p:nvSpPr>
        <p:spPr bwMode="auto">
          <a:xfrm>
            <a:off x="1524000" y="4953000"/>
            <a:ext cx="228600" cy="457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162" name="Rectangle 26"/>
          <p:cNvSpPr>
            <a:spLocks noChangeArrowheads="1"/>
          </p:cNvSpPr>
          <p:nvPr/>
        </p:nvSpPr>
        <p:spPr bwMode="auto">
          <a:xfrm>
            <a:off x="1752600" y="4953000"/>
            <a:ext cx="228600" cy="457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0</a:t>
            </a:r>
          </a:p>
        </p:txBody>
      </p:sp>
      <p:sp>
        <p:nvSpPr>
          <p:cNvPr id="219163" name="Rectangle 27"/>
          <p:cNvSpPr>
            <a:spLocks noChangeArrowheads="1"/>
          </p:cNvSpPr>
          <p:nvPr/>
        </p:nvSpPr>
        <p:spPr bwMode="auto">
          <a:xfrm>
            <a:off x="1981200" y="4953000"/>
            <a:ext cx="228600" cy="457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219164" name="Rectangle 28"/>
          <p:cNvSpPr>
            <a:spLocks noChangeArrowheads="1"/>
          </p:cNvSpPr>
          <p:nvPr/>
        </p:nvSpPr>
        <p:spPr bwMode="auto">
          <a:xfrm>
            <a:off x="2209800" y="4953000"/>
            <a:ext cx="228600" cy="457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165" name="Text Box 29"/>
          <p:cNvSpPr txBox="1">
            <a:spLocks noChangeArrowheads="1"/>
          </p:cNvSpPr>
          <p:nvPr/>
        </p:nvSpPr>
        <p:spPr bwMode="auto">
          <a:xfrm>
            <a:off x="2895600" y="4953000"/>
            <a:ext cx="2819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 different kind of area</a:t>
            </a:r>
          </a:p>
        </p:txBody>
      </p:sp>
      <p:sp>
        <p:nvSpPr>
          <p:cNvPr id="219166" name="Rectangle 30"/>
          <p:cNvSpPr>
            <a:spLocks noChangeArrowheads="1"/>
          </p:cNvSpPr>
          <p:nvPr/>
        </p:nvSpPr>
        <p:spPr bwMode="auto">
          <a:xfrm>
            <a:off x="1981200" y="5791200"/>
            <a:ext cx="228600" cy="457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219167" name="Rectangle 31"/>
          <p:cNvSpPr>
            <a:spLocks noChangeArrowheads="1"/>
          </p:cNvSpPr>
          <p:nvPr/>
        </p:nvSpPr>
        <p:spPr bwMode="auto">
          <a:xfrm>
            <a:off x="2209800" y="5791200"/>
            <a:ext cx="228600" cy="457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*</a:t>
            </a:r>
          </a:p>
        </p:txBody>
      </p:sp>
      <p:sp>
        <p:nvSpPr>
          <p:cNvPr id="219168" name="Rectangle 32"/>
          <p:cNvSpPr>
            <a:spLocks noChangeArrowheads="1"/>
          </p:cNvSpPr>
          <p:nvPr/>
        </p:nvSpPr>
        <p:spPr bwMode="auto">
          <a:xfrm>
            <a:off x="2438400" y="5791200"/>
            <a:ext cx="228600" cy="457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*</a:t>
            </a:r>
          </a:p>
        </p:txBody>
      </p:sp>
      <p:sp>
        <p:nvSpPr>
          <p:cNvPr id="219169" name="Rectangle 33"/>
          <p:cNvSpPr>
            <a:spLocks noChangeArrowheads="1"/>
          </p:cNvSpPr>
          <p:nvPr/>
        </p:nvSpPr>
        <p:spPr bwMode="auto">
          <a:xfrm>
            <a:off x="2667000" y="5791200"/>
            <a:ext cx="228600" cy="457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0</a:t>
            </a:r>
          </a:p>
        </p:txBody>
      </p:sp>
      <p:sp>
        <p:nvSpPr>
          <p:cNvPr id="219170" name="Rectangle 34"/>
          <p:cNvSpPr>
            <a:spLocks noChangeArrowheads="1"/>
          </p:cNvSpPr>
          <p:nvPr/>
        </p:nvSpPr>
        <p:spPr bwMode="auto">
          <a:xfrm>
            <a:off x="2895600" y="5791200"/>
            <a:ext cx="228600" cy="457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219171" name="Rectangle 35"/>
          <p:cNvSpPr>
            <a:spLocks noChangeArrowheads="1"/>
          </p:cNvSpPr>
          <p:nvPr/>
        </p:nvSpPr>
        <p:spPr bwMode="auto">
          <a:xfrm>
            <a:off x="3124200" y="5791200"/>
            <a:ext cx="228600" cy="457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*</a:t>
            </a:r>
          </a:p>
        </p:txBody>
      </p:sp>
      <p:sp>
        <p:nvSpPr>
          <p:cNvPr id="219172" name="Text Box 36"/>
          <p:cNvSpPr txBox="1">
            <a:spLocks noChangeArrowheads="1"/>
          </p:cNvSpPr>
          <p:nvPr/>
        </p:nvSpPr>
        <p:spPr bwMode="auto">
          <a:xfrm>
            <a:off x="3429000" y="5867400"/>
            <a:ext cx="502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</a:rPr>
              <a:t>A schema denotes a portion of the search space</a:t>
            </a:r>
          </a:p>
        </p:txBody>
      </p:sp>
      <p:sp>
        <p:nvSpPr>
          <p:cNvPr id="219173" name="Text Box 37"/>
          <p:cNvSpPr txBox="1">
            <a:spLocks noChangeArrowheads="1"/>
          </p:cNvSpPr>
          <p:nvPr/>
        </p:nvSpPr>
        <p:spPr bwMode="auto">
          <a:xfrm>
            <a:off x="609600" y="4419600"/>
            <a:ext cx="73152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solidFill>
                  <a:srgbClr val="FF0000"/>
                </a:solidFill>
              </a:rPr>
              <a:t>Different </a:t>
            </a:r>
            <a:r>
              <a:rPr lang="en-US" sz="1600" dirty="0" smtClean="0">
                <a:solidFill>
                  <a:srgbClr val="FF0000"/>
                </a:solidFill>
              </a:rPr>
              <a:t>kinds </a:t>
            </a:r>
            <a:r>
              <a:rPr lang="en-US" sz="1600" dirty="0">
                <a:solidFill>
                  <a:srgbClr val="FF0000"/>
                </a:solidFill>
              </a:rPr>
              <a:t>of crossover lead to different kinds of areas that need to be described</a:t>
            </a:r>
          </a:p>
        </p:txBody>
      </p:sp>
    </p:spTree>
    <p:extLst>
      <p:ext uri="{BB962C8B-B14F-4D97-AF65-F5344CB8AC3E}">
        <p14:creationId xmlns:p14="http://schemas.microsoft.com/office/powerpoint/2010/main" val="1667738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7C407-68A6-4738-AEFF-54DCE54E1099}" type="slidenum">
              <a:rPr lang="en-US"/>
              <a:pPr/>
              <a:t>33</a:t>
            </a:fld>
            <a:endParaRPr lang="en-US"/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Schema notation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Schema H = 01*0* denotes the set of strings:</a:t>
            </a:r>
          </a:p>
          <a:p>
            <a:pPr lvl="1"/>
            <a:r>
              <a:rPr lang="en-US"/>
              <a:t>01000</a:t>
            </a:r>
          </a:p>
          <a:p>
            <a:pPr lvl="1"/>
            <a:r>
              <a:rPr lang="en-US"/>
              <a:t>01001</a:t>
            </a:r>
          </a:p>
          <a:p>
            <a:pPr lvl="1"/>
            <a:r>
              <a:rPr lang="en-US"/>
              <a:t>01100</a:t>
            </a:r>
          </a:p>
          <a:p>
            <a:pPr lvl="1"/>
            <a:r>
              <a:rPr lang="en-US"/>
              <a:t>01101</a:t>
            </a:r>
          </a:p>
          <a:p>
            <a:pPr lvl="1">
              <a:buFontTx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153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CDE3E-6389-4213-8F3D-214592ACBABD}" type="slidenum">
              <a:rPr lang="en-US"/>
              <a:pPr/>
              <a:t>34</a:t>
            </a:fld>
            <a:endParaRPr lang="en-US"/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Schema properties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Order of a schema H </a:t>
            </a:r>
            <a:r>
              <a:rPr lang="en-US">
                <a:sym typeface="Wingdings" pitchFamily="2" charset="2"/>
              </a:rPr>
              <a:t></a:t>
            </a:r>
            <a:r>
              <a:rPr lang="en-US"/>
              <a:t>O(H)</a:t>
            </a:r>
          </a:p>
          <a:p>
            <a:pPr lvl="1">
              <a:lnSpc>
                <a:spcPct val="90000"/>
              </a:lnSpc>
            </a:pPr>
            <a:r>
              <a:rPr lang="en-US"/>
              <a:t>Number of fixed positions</a:t>
            </a:r>
          </a:p>
          <a:p>
            <a:pPr lvl="1">
              <a:lnSpc>
                <a:spcPct val="90000"/>
              </a:lnSpc>
            </a:pPr>
            <a:r>
              <a:rPr lang="en-US"/>
              <a:t>O(10**0) = 3</a:t>
            </a:r>
          </a:p>
          <a:p>
            <a:pPr>
              <a:lnSpc>
                <a:spcPct val="90000"/>
              </a:lnSpc>
            </a:pPr>
            <a:r>
              <a:rPr lang="en-US"/>
              <a:t>Defining length of a schema</a:t>
            </a:r>
          </a:p>
          <a:p>
            <a:pPr lvl="1">
              <a:lnSpc>
                <a:spcPct val="90000"/>
              </a:lnSpc>
            </a:pPr>
            <a:r>
              <a:rPr lang="en-US"/>
              <a:t>Distance between first and last fixed position</a:t>
            </a:r>
          </a:p>
          <a:p>
            <a:pPr lvl="1">
              <a:lnSpc>
                <a:spcPct val="90000"/>
              </a:lnSpc>
            </a:pPr>
            <a:r>
              <a:rPr lang="en-US"/>
              <a:t>d(10**0) = 4</a:t>
            </a:r>
          </a:p>
          <a:p>
            <a:pPr lvl="1">
              <a:lnSpc>
                <a:spcPct val="90000"/>
              </a:lnSpc>
            </a:pPr>
            <a:r>
              <a:rPr lang="en-US"/>
              <a:t>d(*1*00) = 3</a:t>
            </a:r>
          </a:p>
        </p:txBody>
      </p:sp>
    </p:spTree>
    <p:extLst>
      <p:ext uri="{BB962C8B-B14F-4D97-AF65-F5344CB8AC3E}">
        <p14:creationId xmlns:p14="http://schemas.microsoft.com/office/powerpoint/2010/main" val="25256620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8F92C-0AB5-42AB-8E2A-0D87BCA93694}" type="slidenum">
              <a:rPr lang="en-US"/>
              <a:pPr/>
              <a:t>35</a:t>
            </a:fld>
            <a:endParaRPr lang="en-US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GA do to </a:t>
            </a:r>
            <a:r>
              <a:rPr lang="en-US" dirty="0" smtClean="0"/>
              <a:t>schemas?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221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0200"/>
                <a:ext cx="8839200" cy="48006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What does selection do to schemas?</a:t>
                </a:r>
              </a:p>
              <a:p>
                <a:pPr lvl="1"/>
                <a:r>
                  <a:rPr lang="en-US" dirty="0" smtClean="0"/>
                  <a:t>If m (h, t) is the number of schemas h at time t then</a:t>
                </a:r>
              </a:p>
              <a:p>
                <a:pPr lvl="1"/>
                <a:r>
                  <a:rPr lang="en-US" dirty="0" smtClean="0"/>
                  <a:t>m(h, t+1)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</m:acc>
                      </m:den>
                    </m:f>
                  </m:oMath>
                </a14:m>
                <a:r>
                  <a:rPr lang="en-US" dirty="0" smtClean="0"/>
                  <a:t> m (h, t)   </a:t>
                </a:r>
                <a:r>
                  <a:rPr lang="en-US" dirty="0" smtClean="0">
                    <a:sym typeface="Wingdings" pitchFamily="2" charset="2"/>
                  </a:rPr>
                  <a:t> above average schemas increase </a:t>
                </a:r>
                <a:r>
                  <a:rPr lang="en-US" dirty="0" err="1" smtClean="0">
                    <a:sym typeface="Wingdings" pitchFamily="2" charset="2"/>
                  </a:rPr>
                  <a:t>exponentionally</a:t>
                </a:r>
                <a:r>
                  <a:rPr lang="en-US" dirty="0" smtClean="0">
                    <a:sym typeface="Wingdings" pitchFamily="2" charset="2"/>
                  </a:rPr>
                  <a:t>!</a:t>
                </a:r>
                <a:endParaRPr lang="en-US" dirty="0" smtClean="0"/>
              </a:p>
              <a:p>
                <a:r>
                  <a:rPr lang="en-US" dirty="0" smtClean="0"/>
                  <a:t>What does crossover do to schemas?</a:t>
                </a:r>
              </a:p>
              <a:p>
                <a:pPr lvl="1"/>
                <a:r>
                  <a:rPr lang="en-US" dirty="0" smtClean="0"/>
                  <a:t>Probability that schema gets disrupted</a:t>
                </a:r>
              </a:p>
              <a:p>
                <a:pPr lvl="1"/>
                <a:r>
                  <a:rPr lang="en-US" dirty="0" smtClean="0"/>
                  <a:t>Probability of disruption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h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dirty="0" smtClean="0"/>
                  <a:t>   </a:t>
                </a:r>
              </a:p>
              <a:p>
                <a:pPr lvl="2"/>
                <a:r>
                  <a:rPr lang="en-US" dirty="0" smtClean="0"/>
                  <a:t>This is a conservative probability of disruption. Consider what happens when you crossover identical strings</a:t>
                </a:r>
              </a:p>
              <a:p>
                <a:r>
                  <a:rPr lang="en-US" dirty="0" smtClean="0"/>
                  <a:t>What does mutation do to schemas?</a:t>
                </a:r>
              </a:p>
              <a:p>
                <a:pPr lvl="1"/>
                <a:r>
                  <a:rPr lang="en-US" dirty="0" smtClean="0"/>
                  <a:t>Probability that mutation does not destroy a schema</a:t>
                </a:r>
              </a:p>
              <a:p>
                <a:pPr lvl="1"/>
                <a:r>
                  <a:rPr lang="en-US" dirty="0" smtClean="0"/>
                  <a:t>Probability of conservation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(1 −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𝑜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 smtClean="0"/>
                  <a:t> = (1 -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𝑜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h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 -  </a:t>
                </a:r>
                <a:r>
                  <a:rPr lang="en-US" sz="1300" dirty="0" smtClean="0"/>
                  <a:t>(higher order terms</a:t>
                </a:r>
                <a:r>
                  <a:rPr lang="en-US" sz="1500" dirty="0" smtClean="0"/>
                  <a:t>)</a:t>
                </a:r>
                <a:r>
                  <a:rPr lang="en-US" dirty="0" smtClean="0"/>
                  <a:t>)</a:t>
                </a:r>
              </a:p>
            </p:txBody>
          </p:sp>
        </mc:Choice>
        <mc:Fallback xmlns="">
          <p:sp>
            <p:nvSpPr>
              <p:cNvPr id="2222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0200"/>
                <a:ext cx="8839200" cy="4800600"/>
              </a:xfrm>
              <a:blipFill rotWithShape="1">
                <a:blip r:embed="rId2"/>
                <a:stretch>
                  <a:fillRect t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2367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Schema theorem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600200"/>
                <a:ext cx="8305800" cy="4800600"/>
              </a:xfrm>
            </p:spPr>
            <p:txBody>
              <a:bodyPr/>
              <a:lstStyle/>
              <a:p>
                <a:r>
                  <a:rPr lang="en-US" dirty="0" smtClean="0"/>
                  <a:t>Schema Theorem:</a:t>
                </a:r>
              </a:p>
              <a:p>
                <a:pPr lvl="1"/>
                <a:r>
                  <a:rPr lang="en-US" dirty="0" smtClean="0"/>
                  <a:t>M(h, t+1)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acc>
                          <m:accPr>
                            <m:chr m:val="̅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</m:e>
                        </m:acc>
                      </m:den>
                    </m:f>
                  </m:oMath>
                </a14:m>
                <a:r>
                  <a:rPr lang="en-US" dirty="0"/>
                  <a:t> m (h, t)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1 −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h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𝑙</m:t>
                            </m:r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 −</m:t>
                        </m:r>
                        <m:r>
                          <a:rPr lang="en-US" i="1">
                            <a:latin typeface="Cambria Math"/>
                          </a:rPr>
                          <m:t>𝑜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h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… </a:t>
                </a:r>
                <a:r>
                  <a:rPr lang="en-US" sz="1400" dirty="0" smtClean="0"/>
                  <a:t>ignoring higher order terms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pPr marL="114300" indent="0">
                  <a:buNone/>
                </a:pPr>
                <a:endParaRPr lang="en-US" dirty="0"/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schema theorem leads to the </a:t>
                </a:r>
                <a:r>
                  <a:rPr lang="en-US" b="1" dirty="0"/>
                  <a:t>building block hypothesis </a:t>
                </a:r>
                <a:r>
                  <a:rPr lang="en-US" dirty="0"/>
                  <a:t>that says:</a:t>
                </a:r>
              </a:p>
              <a:p>
                <a:pPr lvl="1"/>
                <a:r>
                  <a:rPr lang="en-US" i="1" dirty="0"/>
                  <a:t>GAs work by juxtaposing, short (in defining length), low-order, above average fitness schema or building blocks into more complete solutions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600200"/>
                <a:ext cx="8305800" cy="4800600"/>
              </a:xfrm>
              <a:blipFill rotWithShape="1">
                <a:blip r:embed="rId2"/>
                <a:stretch>
                  <a:fillRect t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97343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Games and game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Multi-agent systems + competitive environment </a:t>
            </a:r>
            <a:r>
              <a:rPr lang="en-US" dirty="0" smtClean="0">
                <a:sym typeface="Wingdings" pitchFamily="2" charset="2"/>
              </a:rPr>
              <a:t> games and a</a:t>
            </a:r>
            <a:r>
              <a:rPr lang="en-US" dirty="0" smtClean="0"/>
              <a:t>dversarial search</a:t>
            </a:r>
          </a:p>
          <a:p>
            <a:r>
              <a:rPr lang="en-US" dirty="0" smtClean="0"/>
              <a:t>In game theory any </a:t>
            </a:r>
            <a:r>
              <a:rPr lang="en-US" dirty="0" err="1" smtClean="0"/>
              <a:t>multiagent</a:t>
            </a:r>
            <a:r>
              <a:rPr lang="en-US" dirty="0" smtClean="0"/>
              <a:t> environment is a game as long as each agent has “significant” impact on others</a:t>
            </a:r>
          </a:p>
          <a:p>
            <a:r>
              <a:rPr lang="en-US" dirty="0" smtClean="0"/>
              <a:t>In AI many games were</a:t>
            </a:r>
          </a:p>
          <a:p>
            <a:pPr lvl="1"/>
            <a:r>
              <a:rPr lang="en-US" dirty="0" smtClean="0"/>
              <a:t>Game theoretically: Deterministic, Turn taking, Two-player, Zero-sum, Perfect information</a:t>
            </a:r>
          </a:p>
          <a:p>
            <a:pPr lvl="1"/>
            <a:r>
              <a:rPr lang="en-US" dirty="0" smtClean="0"/>
              <a:t>AI: deterministic, fully observable environments in which two agents act alternately and utility values at the end are equal but opposite. </a:t>
            </a:r>
            <a:r>
              <a:rPr lang="en-US" dirty="0"/>
              <a:t>O</a:t>
            </a:r>
            <a:r>
              <a:rPr lang="en-US" dirty="0" smtClean="0"/>
              <a:t>ne wins the other loses</a:t>
            </a:r>
          </a:p>
          <a:p>
            <a:r>
              <a:rPr lang="en-US" dirty="0" smtClean="0"/>
              <a:t>Chess, Checkers</a:t>
            </a:r>
          </a:p>
          <a:p>
            <a:r>
              <a:rPr lang="en-US" dirty="0" smtClean="0"/>
              <a:t>Not Poker, backgammon,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404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types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527705"/>
            <a:ext cx="8334779" cy="2587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5666" y="4800599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Starcraft</a:t>
            </a:r>
            <a:r>
              <a:rPr lang="en-US" sz="2400" b="1" dirty="0" smtClean="0"/>
              <a:t>? Counterstrike? Halo? </a:t>
            </a:r>
            <a:r>
              <a:rPr lang="en-US" sz="2400" b="1" dirty="0" err="1" smtClean="0"/>
              <a:t>WoW</a:t>
            </a:r>
            <a:r>
              <a:rPr lang="en-US" sz="2400" b="1" dirty="0" smtClean="0"/>
              <a:t>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041562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in Games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599"/>
            <a:ext cx="7696200" cy="4789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60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detailed GA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pop(0)</a:t>
            </a:r>
          </a:p>
          <a:p>
            <a:r>
              <a:rPr lang="en-US" dirty="0"/>
              <a:t>Evaluate pop(0)</a:t>
            </a:r>
          </a:p>
          <a:p>
            <a:r>
              <a:rPr lang="en-US" dirty="0"/>
              <a:t>T=0</a:t>
            </a:r>
          </a:p>
          <a:p>
            <a:r>
              <a:rPr lang="en-US" dirty="0"/>
              <a:t>While (not converged) do</a:t>
            </a:r>
          </a:p>
          <a:p>
            <a:pPr lvl="1"/>
            <a:r>
              <a:rPr lang="en-US" dirty="0"/>
              <a:t>Select pop(T+1) from pop(T)</a:t>
            </a:r>
          </a:p>
          <a:p>
            <a:pPr lvl="1"/>
            <a:r>
              <a:rPr lang="en-US" dirty="0"/>
              <a:t>Recombine pop(T+1)</a:t>
            </a:r>
          </a:p>
          <a:p>
            <a:pPr lvl="1"/>
            <a:r>
              <a:rPr lang="en-US" dirty="0"/>
              <a:t>Evaluate pop(T+1)</a:t>
            </a:r>
          </a:p>
          <a:p>
            <a:pPr lvl="1"/>
            <a:r>
              <a:rPr lang="en-US" dirty="0"/>
              <a:t>T = T + 1</a:t>
            </a:r>
          </a:p>
          <a:p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33911044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Tic-Tac-Toe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8" y="1209675"/>
            <a:ext cx="7248525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82103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Minimax search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7365178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91002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Minimax algorithm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7648832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9015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player Minimax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4800600"/>
          </a:xfrm>
        </p:spPr>
        <p:txBody>
          <a:bodyPr/>
          <a:lstStyle/>
          <a:p>
            <a:r>
              <a:rPr lang="en-US" dirty="0" smtClean="0"/>
              <a:t>Two player </a:t>
            </a:r>
            <a:r>
              <a:rPr lang="en-US" dirty="0" err="1" smtClean="0"/>
              <a:t>minimax</a:t>
            </a:r>
            <a:r>
              <a:rPr lang="en-US" dirty="0" smtClean="0"/>
              <a:t> reduces to one number because utilities are opposite – knowing one is enough</a:t>
            </a:r>
          </a:p>
          <a:p>
            <a:r>
              <a:rPr lang="en-US" dirty="0" smtClean="0"/>
              <a:t>But there should actually be a vector of two utilities with player choosing to maximize their utility at their turn</a:t>
            </a:r>
          </a:p>
          <a:p>
            <a:r>
              <a:rPr lang="en-US" dirty="0" smtClean="0"/>
              <a:t>So with three players </a:t>
            </a:r>
            <a:r>
              <a:rPr lang="en-US" dirty="0" smtClean="0">
                <a:sym typeface="Wingdings" pitchFamily="2" charset="2"/>
              </a:rPr>
              <a:t> you have a 3 vector</a:t>
            </a:r>
          </a:p>
          <a:p>
            <a:r>
              <a:rPr lang="en-US" dirty="0" smtClean="0">
                <a:sym typeface="Wingdings" pitchFamily="2" charset="2"/>
              </a:rPr>
              <a:t>Alliances?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3476625"/>
            <a:ext cx="7134225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123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Minimax properties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Complete? </a:t>
                </a:r>
              </a:p>
              <a:p>
                <a:pPr lvl="1"/>
                <a:r>
                  <a:rPr lang="en-US" dirty="0" smtClean="0"/>
                  <a:t>Only if tree is finite</a:t>
                </a:r>
              </a:p>
              <a:p>
                <a:pPr lvl="2"/>
                <a:r>
                  <a:rPr lang="en-US" dirty="0" smtClean="0"/>
                  <a:t>Note: A finite strategy can exist for an infinite tree!</a:t>
                </a:r>
              </a:p>
              <a:p>
                <a:r>
                  <a:rPr lang="en-US" dirty="0" smtClean="0"/>
                  <a:t>Optimal?</a:t>
                </a:r>
              </a:p>
              <a:p>
                <a:pPr lvl="1"/>
                <a:r>
                  <a:rPr lang="en-US" dirty="0" smtClean="0"/>
                  <a:t>Yes, against an optimal opponent! Otherwise, </a:t>
                </a:r>
                <a:r>
                  <a:rPr lang="en-US" dirty="0" err="1" smtClean="0"/>
                  <a:t>hmmmm</a:t>
                </a:r>
                <a:endParaRPr lang="en-US" dirty="0" smtClean="0"/>
              </a:p>
              <a:p>
                <a:r>
                  <a:rPr lang="en-US" dirty="0" smtClean="0"/>
                  <a:t>Time Complexity?</a:t>
                </a:r>
              </a:p>
              <a:p>
                <a:pPr lvl="1"/>
                <a:r>
                  <a:rPr lang="en-US" dirty="0" smtClean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Space Complexity?</a:t>
                </a:r>
              </a:p>
              <a:p>
                <a:pPr lvl="1"/>
                <a:r>
                  <a:rPr lang="en-US" dirty="0" smtClean="0"/>
                  <a:t>O(</a:t>
                </a:r>
                <a:r>
                  <a:rPr lang="en-US" dirty="0" err="1" smtClean="0"/>
                  <a:t>bm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Chess:</a:t>
                </a:r>
              </a:p>
              <a:p>
                <a:pPr lvl="1"/>
                <a:r>
                  <a:rPr lang="en-US" dirty="0"/>
                  <a:t>b</a:t>
                </a:r>
                <a:r>
                  <a:rPr lang="en-US" dirty="0" smtClean="0"/>
                  <a:t> ~= 35, m ~= 100 for reasonable games</a:t>
                </a:r>
              </a:p>
              <a:p>
                <a:pPr lvl="1"/>
                <a:r>
                  <a:rPr lang="en-US" dirty="0" smtClean="0"/>
                  <a:t>Exact solution still completely infeasible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593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Alpha-beta pruning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1828800"/>
            <a:ext cx="6038850" cy="4046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929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Alpha-beta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6019800" cy="4060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878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Alpha-beta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524000"/>
            <a:ext cx="6322711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121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Alpha-beta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7882091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373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Alpha-beta 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7818329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945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Generate pop(0)</a:t>
            </a:r>
          </a:p>
        </p:txBody>
      </p:sp>
      <p:sp>
        <p:nvSpPr>
          <p:cNvPr id="109574" name="AutoShape 6"/>
          <p:cNvSpPr>
            <a:spLocks noChangeArrowheads="1"/>
          </p:cNvSpPr>
          <p:nvPr/>
        </p:nvSpPr>
        <p:spPr bwMode="auto">
          <a:xfrm>
            <a:off x="1664285" y="2664168"/>
            <a:ext cx="5203280" cy="3518230"/>
          </a:xfrm>
          <a:prstGeom prst="roundRect">
            <a:avLst>
              <a:gd name="adj" fmla="val 16667"/>
            </a:avLst>
          </a:prstGeom>
          <a:solidFill>
            <a:srgbClr val="EBE4FE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pPr algn="ctr"/>
            <a:r>
              <a:rPr lang="en-US"/>
              <a:t>for(i = 0 ; i &lt; popSize; i++){        </a:t>
            </a:r>
          </a:p>
          <a:p>
            <a:pPr algn="ctr"/>
            <a:r>
              <a:rPr lang="en-US"/>
              <a:t>for(j = 0; j &lt; chromLen; j++){</a:t>
            </a:r>
          </a:p>
          <a:p>
            <a:pPr algn="ctr"/>
            <a:r>
              <a:rPr lang="en-US"/>
              <a:t>Pop[i].chrom[j] = flip(0.5);</a:t>
            </a:r>
          </a:p>
          <a:p>
            <a:pPr algn="ctr"/>
            <a:r>
              <a:rPr lang="en-US"/>
              <a:t>}                                               </a:t>
            </a:r>
          </a:p>
          <a:p>
            <a:pPr algn="ctr"/>
            <a:r>
              <a:rPr lang="en-US"/>
              <a:t>}                                                   </a:t>
            </a:r>
          </a:p>
        </p:txBody>
      </p:sp>
      <p:sp>
        <p:nvSpPr>
          <p:cNvPr id="109575" name="Text Box 7"/>
          <p:cNvSpPr txBox="1">
            <a:spLocks noChangeArrowheads="1"/>
          </p:cNvSpPr>
          <p:nvPr/>
        </p:nvSpPr>
        <p:spPr bwMode="auto">
          <a:xfrm>
            <a:off x="1128653" y="1669885"/>
            <a:ext cx="5968469" cy="646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797" tIns="45898" rIns="91797" bIns="4589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Initialize population with randomly generated strings of 1’s and 0’s</a:t>
            </a:r>
          </a:p>
        </p:txBody>
      </p:sp>
    </p:spTree>
    <p:extLst>
      <p:ext uri="{BB962C8B-B14F-4D97-AF65-F5344CB8AC3E}">
        <p14:creationId xmlns:p14="http://schemas.microsoft.com/office/powerpoint/2010/main" val="270207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Alpha-beta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153400" cy="4800600"/>
          </a:xfrm>
        </p:spPr>
        <p:txBody>
          <a:bodyPr/>
          <a:lstStyle/>
          <a:p>
            <a:r>
              <a:rPr lang="en-US" dirty="0" smtClean="0"/>
              <a:t>Alpha is the best value (for Max) found so far at any choice point along the path for Max</a:t>
            </a:r>
          </a:p>
          <a:p>
            <a:pPr lvl="1"/>
            <a:r>
              <a:rPr lang="en-US" dirty="0" smtClean="0"/>
              <a:t>Best means highest</a:t>
            </a:r>
          </a:p>
          <a:p>
            <a:pPr lvl="1"/>
            <a:r>
              <a:rPr lang="en-US" dirty="0" smtClean="0"/>
              <a:t>If utility v is worse than alpha, max will avoid it</a:t>
            </a:r>
          </a:p>
          <a:p>
            <a:r>
              <a:rPr lang="en-US" dirty="0" smtClean="0"/>
              <a:t>Beta is the best value (for Min) found so far at any choice point along the path for Min</a:t>
            </a:r>
          </a:p>
          <a:p>
            <a:pPr lvl="1"/>
            <a:r>
              <a:rPr lang="en-US" dirty="0" smtClean="0"/>
              <a:t>Best means lowest</a:t>
            </a:r>
          </a:p>
          <a:p>
            <a:pPr lvl="1"/>
            <a:r>
              <a:rPr lang="en-US" dirty="0" smtClean="0"/>
              <a:t>If utility v is larger than beta, min will avoid it</a:t>
            </a:r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21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Alpha-beta algorithm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7772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632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 beta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800600"/>
          </a:xfrm>
        </p:spPr>
        <p:txBody>
          <a:bodyPr/>
          <a:lstStyle/>
          <a:p>
            <a:r>
              <a:rPr lang="en-US" dirty="0" smtClean="0"/>
              <a:t>Minimax(root) </a:t>
            </a:r>
          </a:p>
          <a:p>
            <a:pPr lvl="1"/>
            <a:r>
              <a:rPr lang="en-US" dirty="0" smtClean="0"/>
              <a:t>= max (min (3, 12, 8), min(2, x, y), min (14, 5, 2))</a:t>
            </a:r>
          </a:p>
          <a:p>
            <a:pPr lvl="1"/>
            <a:r>
              <a:rPr lang="en-US" dirty="0" smtClean="0"/>
              <a:t>= max(3, min(2, x, y), 2)</a:t>
            </a:r>
          </a:p>
          <a:p>
            <a:pPr lvl="1"/>
            <a:r>
              <a:rPr lang="en-US" dirty="0" smtClean="0"/>
              <a:t>= max(3, </a:t>
            </a:r>
            <a:r>
              <a:rPr lang="en-US" dirty="0" err="1" smtClean="0"/>
              <a:t>aValue</a:t>
            </a:r>
            <a:r>
              <a:rPr lang="en-US" dirty="0" smtClean="0"/>
              <a:t> &lt;= 2, 2) </a:t>
            </a:r>
          </a:p>
          <a:p>
            <a:pPr lvl="1"/>
            <a:r>
              <a:rPr lang="en-US" dirty="0" smtClean="0"/>
              <a:t>=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4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286000"/>
            <a:ext cx="5026069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Alpha-beta pruning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Alpha-beta pruning can reduce the effective branching factor</a:t>
                </a:r>
              </a:p>
              <a:p>
                <a:r>
                  <a:rPr lang="en-US" dirty="0" smtClean="0"/>
                  <a:t>Alpha-beta pruning’s effectiveness is heavily dependent on </a:t>
                </a:r>
                <a:r>
                  <a:rPr lang="en-US" b="1" dirty="0" smtClean="0"/>
                  <a:t>MOVE ORDERING</a:t>
                </a:r>
              </a:p>
              <a:p>
                <a:r>
                  <a:rPr lang="en-US" b="1" dirty="0" smtClean="0"/>
                  <a:t>14, 5, 2 versus 2, 5, 14</a:t>
                </a:r>
              </a:p>
              <a:p>
                <a:r>
                  <a:rPr lang="en-US" b="1" dirty="0" smtClean="0"/>
                  <a:t>If </a:t>
                </a:r>
                <a:r>
                  <a:rPr lang="en-US" dirty="0" smtClean="0"/>
                  <a:t>we can order moves well</a:t>
                </a:r>
              </a:p>
              <a:p>
                <a:r>
                  <a:rPr lang="en-US" dirty="0" smtClean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  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Which is O((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1/2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.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Effective branching factor then become square root of b</a:t>
                </a:r>
              </a:p>
              <a:p>
                <a:r>
                  <a:rPr lang="en-US" dirty="0" smtClean="0"/>
                  <a:t>For chess this is huge </a:t>
                </a:r>
                <a:r>
                  <a:rPr lang="en-US" dirty="0" smtClean="0">
                    <a:sym typeface="Wingdings" pitchFamily="2" charset="2"/>
                  </a:rPr>
                  <a:t> from 35 to 6</a:t>
                </a:r>
              </a:p>
              <a:p>
                <a:r>
                  <a:rPr lang="en-US" dirty="0" smtClean="0">
                    <a:sym typeface="Wingdings" pitchFamily="2" charset="2"/>
                  </a:rPr>
                  <a:t>Alpha-beta can solve a tree twice as deep as </a:t>
                </a:r>
                <a:r>
                  <a:rPr lang="en-US" dirty="0" err="1" smtClean="0">
                    <a:sym typeface="Wingdings" pitchFamily="2" charset="2"/>
                  </a:rPr>
                  <a:t>minimax</a:t>
                </a:r>
                <a:r>
                  <a:rPr lang="en-US" dirty="0" smtClean="0">
                    <a:sym typeface="Wingdings" pitchFamily="2" charset="2"/>
                  </a:rPr>
                  <a:t> in the same amount of time!</a:t>
                </a:r>
              </a:p>
              <a:p>
                <a:pPr lvl="1"/>
                <a:r>
                  <a:rPr lang="en-US" dirty="0" smtClean="0">
                    <a:sym typeface="Wingdings" pitchFamily="2" charset="2"/>
                  </a:rPr>
                  <a:t>Chess: Try captures first, then threats, then forward moves, then backward moves comes close to b = 12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758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Imperfect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still cannot reach all leaves of the chess search tree!</a:t>
            </a:r>
          </a:p>
          <a:p>
            <a:r>
              <a:rPr lang="en-US" dirty="0" smtClean="0"/>
              <a:t>What can we do?</a:t>
            </a:r>
          </a:p>
          <a:p>
            <a:pPr lvl="1"/>
            <a:r>
              <a:rPr lang="en-US" dirty="0" smtClean="0"/>
              <a:t>Go as deep as you can, then</a:t>
            </a:r>
          </a:p>
          <a:p>
            <a:pPr lvl="1"/>
            <a:r>
              <a:rPr lang="en-US" dirty="0" smtClean="0"/>
              <a:t>Utility Value = Evaluate(Current Board)</a:t>
            </a:r>
          </a:p>
          <a:p>
            <a:pPr lvl="1"/>
            <a:r>
              <a:rPr lang="en-US" dirty="0" smtClean="0"/>
              <a:t>Proposed in 1950 by </a:t>
            </a:r>
            <a:r>
              <a:rPr lang="en-US" smtClean="0"/>
              <a:t>Claude Shannon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60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solving by searching for a solution in a space of possible solutions</a:t>
            </a:r>
          </a:p>
          <a:p>
            <a:r>
              <a:rPr lang="en-US" dirty="0" smtClean="0"/>
              <a:t>Uninformed versus Informed search</a:t>
            </a:r>
          </a:p>
          <a:p>
            <a:r>
              <a:rPr lang="en-US" dirty="0" smtClean="0"/>
              <a:t>Atomic representation of state</a:t>
            </a:r>
          </a:p>
          <a:p>
            <a:r>
              <a:rPr lang="en-US" dirty="0" smtClean="0"/>
              <a:t>Solutions are fixed sequences of 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09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Genetic Algorithm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Generate pop(0)</a:t>
            </a:r>
          </a:p>
          <a:p>
            <a:r>
              <a:rPr lang="en-US">
                <a:solidFill>
                  <a:srgbClr val="FF0000"/>
                </a:solidFill>
              </a:rPr>
              <a:t>Evaluate pop(0)</a:t>
            </a:r>
          </a:p>
          <a:p>
            <a:r>
              <a:rPr lang="en-US"/>
              <a:t>T=0</a:t>
            </a:r>
          </a:p>
          <a:p>
            <a:r>
              <a:rPr lang="en-US"/>
              <a:t>While (not converged) do</a:t>
            </a:r>
          </a:p>
          <a:p>
            <a:pPr lvl="1"/>
            <a:r>
              <a:rPr lang="en-US"/>
              <a:t>Select pop(T+1) from pop(T)</a:t>
            </a:r>
          </a:p>
          <a:p>
            <a:pPr lvl="1"/>
            <a:r>
              <a:rPr lang="en-US"/>
              <a:t>Recombine pop(T+1)</a:t>
            </a:r>
          </a:p>
          <a:p>
            <a:pPr lvl="1"/>
            <a:r>
              <a:rPr lang="en-US"/>
              <a:t>Evaluate pop(T+1)</a:t>
            </a:r>
          </a:p>
          <a:p>
            <a:pPr lvl="1"/>
            <a:r>
              <a:rPr lang="en-US"/>
              <a:t>T = T + 1</a:t>
            </a:r>
          </a:p>
          <a:p>
            <a:r>
              <a:rPr lang="en-US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58220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Evaluate pop(0)</a:t>
            </a:r>
          </a:p>
        </p:txBody>
      </p:sp>
      <p:sp>
        <p:nvSpPr>
          <p:cNvPr id="111619" name="AutoShape 3"/>
          <p:cNvSpPr>
            <a:spLocks noChangeArrowheads="1"/>
          </p:cNvSpPr>
          <p:nvPr/>
        </p:nvSpPr>
        <p:spPr bwMode="auto">
          <a:xfrm>
            <a:off x="2965105" y="2587684"/>
            <a:ext cx="2754678" cy="1529665"/>
          </a:xfrm>
          <a:prstGeom prst="roundRect">
            <a:avLst>
              <a:gd name="adj" fmla="val 16667"/>
            </a:avLst>
          </a:prstGeom>
          <a:solidFill>
            <a:srgbClr val="EBE4FE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pPr algn="ctr"/>
            <a:r>
              <a:rPr lang="en-US"/>
              <a:t>Evaluate</a:t>
            </a:r>
          </a:p>
        </p:txBody>
      </p:sp>
      <p:sp>
        <p:nvSpPr>
          <p:cNvPr id="111621" name="Line 5"/>
          <p:cNvSpPr>
            <a:spLocks noChangeShapeType="1"/>
          </p:cNvSpPr>
          <p:nvPr/>
        </p:nvSpPr>
        <p:spPr bwMode="auto">
          <a:xfrm>
            <a:off x="822578" y="3352517"/>
            <a:ext cx="214252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797" tIns="45898" rIns="91797" bIns="45898"/>
          <a:lstStyle/>
          <a:p>
            <a:endParaRPr lang="en-US"/>
          </a:p>
        </p:txBody>
      </p:sp>
      <p:sp>
        <p:nvSpPr>
          <p:cNvPr id="111622" name="Line 6"/>
          <p:cNvSpPr>
            <a:spLocks noChangeShapeType="1"/>
          </p:cNvSpPr>
          <p:nvPr/>
        </p:nvSpPr>
        <p:spPr bwMode="auto">
          <a:xfrm>
            <a:off x="5719783" y="3352517"/>
            <a:ext cx="214252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797" tIns="45898" rIns="91797" bIns="45898"/>
          <a:lstStyle/>
          <a:p>
            <a:endParaRPr lang="en-US"/>
          </a:p>
        </p:txBody>
      </p:sp>
      <p:sp>
        <p:nvSpPr>
          <p:cNvPr id="111623" name="Text Box 7"/>
          <p:cNvSpPr txBox="1">
            <a:spLocks noChangeArrowheads="1"/>
          </p:cNvSpPr>
          <p:nvPr/>
        </p:nvSpPr>
        <p:spPr bwMode="auto">
          <a:xfrm>
            <a:off x="746058" y="2893618"/>
            <a:ext cx="1989490" cy="369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797" tIns="45898" rIns="91797" bIns="4589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Decoded individual</a:t>
            </a:r>
          </a:p>
        </p:txBody>
      </p:sp>
      <p:sp>
        <p:nvSpPr>
          <p:cNvPr id="111624" name="Text Box 8"/>
          <p:cNvSpPr txBox="1">
            <a:spLocks noChangeArrowheads="1"/>
          </p:cNvSpPr>
          <p:nvPr/>
        </p:nvSpPr>
        <p:spPr bwMode="auto">
          <a:xfrm>
            <a:off x="6178896" y="2817134"/>
            <a:ext cx="1147782" cy="369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797" tIns="45898" rIns="91797" bIns="4589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Fitness</a:t>
            </a:r>
          </a:p>
        </p:txBody>
      </p:sp>
      <p:sp>
        <p:nvSpPr>
          <p:cNvPr id="111625" name="Text Box 9"/>
          <p:cNvSpPr txBox="1">
            <a:spLocks noChangeArrowheads="1"/>
          </p:cNvSpPr>
          <p:nvPr/>
        </p:nvSpPr>
        <p:spPr bwMode="auto">
          <a:xfrm>
            <a:off x="2123398" y="4423282"/>
            <a:ext cx="5203280" cy="369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797" tIns="45898" rIns="91797" bIns="4589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Application dependent fitness function</a:t>
            </a:r>
          </a:p>
        </p:txBody>
      </p:sp>
    </p:spTree>
    <p:extLst>
      <p:ext uri="{BB962C8B-B14F-4D97-AF65-F5344CB8AC3E}">
        <p14:creationId xmlns:p14="http://schemas.microsoft.com/office/powerpoint/2010/main" val="280829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Genetic Algorithm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Generate pop(0)</a:t>
            </a:r>
          </a:p>
          <a:p>
            <a:r>
              <a:rPr lang="en-US"/>
              <a:t>Evaluate pop(0)</a:t>
            </a:r>
          </a:p>
          <a:p>
            <a:r>
              <a:rPr lang="en-US"/>
              <a:t>T=0</a:t>
            </a:r>
          </a:p>
          <a:p>
            <a:r>
              <a:rPr lang="en-US"/>
              <a:t>While </a:t>
            </a:r>
            <a:r>
              <a:rPr lang="en-US">
                <a:solidFill>
                  <a:schemeClr val="accent1"/>
                </a:solidFill>
              </a:rPr>
              <a:t>(T &lt; maxGen)</a:t>
            </a:r>
            <a:r>
              <a:rPr lang="en-US"/>
              <a:t> do</a:t>
            </a:r>
          </a:p>
          <a:p>
            <a:pPr lvl="1"/>
            <a:r>
              <a:rPr lang="en-US"/>
              <a:t>Select pop(T+1) from pop(T)</a:t>
            </a:r>
          </a:p>
          <a:p>
            <a:pPr lvl="1"/>
            <a:r>
              <a:rPr lang="en-US"/>
              <a:t>Recombine pop(T+1)</a:t>
            </a:r>
          </a:p>
          <a:p>
            <a:pPr lvl="1"/>
            <a:r>
              <a:rPr lang="en-US"/>
              <a:t>Evaluate pop(T+1)</a:t>
            </a:r>
          </a:p>
          <a:p>
            <a:pPr lvl="1"/>
            <a:r>
              <a:rPr lang="en-US"/>
              <a:t>T = T + 1</a:t>
            </a:r>
          </a:p>
          <a:p>
            <a:r>
              <a:rPr lang="en-US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09828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Genetic Algorithm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Generate pop(0)</a:t>
            </a:r>
          </a:p>
          <a:p>
            <a:r>
              <a:rPr lang="en-US"/>
              <a:t>Evaluate pop(0)</a:t>
            </a:r>
          </a:p>
          <a:p>
            <a:r>
              <a:rPr lang="en-US"/>
              <a:t>T=0</a:t>
            </a:r>
          </a:p>
          <a:p>
            <a:r>
              <a:rPr lang="en-US"/>
              <a:t>While (T &lt; maxGen) do</a:t>
            </a:r>
          </a:p>
          <a:p>
            <a:pPr lvl="1"/>
            <a:r>
              <a:rPr lang="en-US">
                <a:solidFill>
                  <a:schemeClr val="accent1"/>
                </a:solidFill>
              </a:rPr>
              <a:t>Select pop(T+1) from pop(T)</a:t>
            </a:r>
          </a:p>
          <a:p>
            <a:pPr lvl="1"/>
            <a:r>
              <a:rPr lang="en-US"/>
              <a:t>Recombine pop(T+1)</a:t>
            </a:r>
          </a:p>
          <a:p>
            <a:pPr lvl="1"/>
            <a:r>
              <a:rPr lang="en-US"/>
              <a:t>Evaluate pop(T+1)</a:t>
            </a:r>
          </a:p>
          <a:p>
            <a:pPr lvl="1"/>
            <a:r>
              <a:rPr lang="en-US"/>
              <a:t>T = T + 1</a:t>
            </a:r>
          </a:p>
          <a:p>
            <a:r>
              <a:rPr lang="en-US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82143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1313</TotalTime>
  <Words>2321</Words>
  <Application>Microsoft Office PowerPoint</Application>
  <PresentationFormat>On-screen Show (4:3)</PresentationFormat>
  <Paragraphs>561</Paragraphs>
  <Slides>55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Adjacency</vt:lpstr>
      <vt:lpstr>Evolutionary Computation</vt:lpstr>
      <vt:lpstr>Non-classical search</vt:lpstr>
      <vt:lpstr>Model</vt:lpstr>
      <vt:lpstr>More detailed GA</vt:lpstr>
      <vt:lpstr>Generate pop(0)</vt:lpstr>
      <vt:lpstr>Genetic Algorithm</vt:lpstr>
      <vt:lpstr>Evaluate pop(0)</vt:lpstr>
      <vt:lpstr>Genetic Algorithm</vt:lpstr>
      <vt:lpstr>Genetic Algorithm</vt:lpstr>
      <vt:lpstr>Selection</vt:lpstr>
      <vt:lpstr>Code</vt:lpstr>
      <vt:lpstr>Genetic Algorithm</vt:lpstr>
      <vt:lpstr>Crossover and mutation</vt:lpstr>
      <vt:lpstr>Crossover code</vt:lpstr>
      <vt:lpstr>Mutation code</vt:lpstr>
      <vt:lpstr>How does it work?</vt:lpstr>
      <vt:lpstr>How does it work</vt:lpstr>
      <vt:lpstr>How does it work cont’d</vt:lpstr>
      <vt:lpstr>Randomized versus Random versus Deterministic search algorithms</vt:lpstr>
      <vt:lpstr>Representations</vt:lpstr>
      <vt:lpstr>Designing a parity checker</vt:lpstr>
      <vt:lpstr>What is a genotype?</vt:lpstr>
      <vt:lpstr>Genotype to Phenotype mapping</vt:lpstr>
      <vt:lpstr>Genotype to Phenotype mapping</vt:lpstr>
      <vt:lpstr>Evaluating the phenotype</vt:lpstr>
      <vt:lpstr>Circuits</vt:lpstr>
      <vt:lpstr>Predicting subsurface structure</vt:lpstr>
      <vt:lpstr>Designing a truss</vt:lpstr>
      <vt:lpstr>Traveling Salesperson Problem </vt:lpstr>
      <vt:lpstr>GA Theory</vt:lpstr>
      <vt:lpstr>Schemas and Schema Theorem</vt:lpstr>
      <vt:lpstr>Schemas</vt:lpstr>
      <vt:lpstr>Schema notation</vt:lpstr>
      <vt:lpstr>Schema properties</vt:lpstr>
      <vt:lpstr>What does GA do to schemas?</vt:lpstr>
      <vt:lpstr>The Schema theorem </vt:lpstr>
      <vt:lpstr>Games and game trees</vt:lpstr>
      <vt:lpstr>Game types</vt:lpstr>
      <vt:lpstr>Search in Games</vt:lpstr>
      <vt:lpstr>Tic-Tac-Toe</vt:lpstr>
      <vt:lpstr>Minimax search</vt:lpstr>
      <vt:lpstr>Minimax algorithm</vt:lpstr>
      <vt:lpstr>3 player Minimax</vt:lpstr>
      <vt:lpstr>Minimax properties</vt:lpstr>
      <vt:lpstr>Alpha-beta pruning</vt:lpstr>
      <vt:lpstr>Alpha-beta</vt:lpstr>
      <vt:lpstr>Alpha-beta</vt:lpstr>
      <vt:lpstr>Alpha-beta</vt:lpstr>
      <vt:lpstr>Alpha-beta </vt:lpstr>
      <vt:lpstr>Alpha-beta</vt:lpstr>
      <vt:lpstr>Alpha-beta algorithm</vt:lpstr>
      <vt:lpstr>Alpha beta example</vt:lpstr>
      <vt:lpstr>Alpha-beta pruning analysis</vt:lpstr>
      <vt:lpstr>Imperfect information</vt:lpstr>
      <vt:lpstr>Search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Sushil Louis</dc:creator>
  <cp:lastModifiedBy>Sushil Louis</cp:lastModifiedBy>
  <cp:revision>433</cp:revision>
  <dcterms:created xsi:type="dcterms:W3CDTF">2006-08-16T00:00:00Z</dcterms:created>
  <dcterms:modified xsi:type="dcterms:W3CDTF">2016-09-14T21:25:35Z</dcterms:modified>
</cp:coreProperties>
</file>