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654" r:id="rId2"/>
    <p:sldId id="655" r:id="rId3"/>
    <p:sldId id="728" r:id="rId4"/>
  </p:sldIdLst>
  <p:sldSz cx="10972800" cy="5486400"/>
  <p:notesSz cx="6858000" cy="9144000"/>
  <p:defaultTextStyle>
    <a:defPPr>
      <a:defRPr lang="en-US"/>
    </a:defPPr>
    <a:lvl1pPr marL="0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1pPr>
    <a:lvl2pPr marL="373057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2pPr>
    <a:lvl3pPr marL="746115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4pPr>
    <a:lvl5pPr marL="1492231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7pPr>
    <a:lvl8pPr marL="2611403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8pPr>
    <a:lvl9pPr marL="2984462" algn="l" defTabSz="746115" rtl="0" eaLnBrk="1" latinLnBrk="0" hangingPunct="1">
      <a:defRPr sz="14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14" d="100"/>
          <a:sy n="114" d="100"/>
        </p:scale>
        <p:origin x="1352" y="872"/>
      </p:cViewPr>
      <p:guideLst>
        <p:guide orient="horz" pos="1728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0556A-E891-C241-ADFA-FA23D486858E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4236-4986-B144-BDAA-9803710C5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5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1pPr>
    <a:lvl2pPr marL="373057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2pPr>
    <a:lvl3pPr marL="746115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3pPr>
    <a:lvl4pPr marL="1119173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4pPr>
    <a:lvl5pPr marL="1492231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5pPr>
    <a:lvl6pPr marL="1865288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6pPr>
    <a:lvl7pPr marL="2238346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7pPr>
    <a:lvl8pPr marL="2611403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8pPr>
    <a:lvl9pPr marL="2984462" algn="l" defTabSz="746115" rtl="0" eaLnBrk="1" latinLnBrk="0" hangingPunct="1">
      <a:defRPr sz="9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3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emissions x and boundary condition BC</a:t>
            </a:r>
          </a:p>
          <a:p>
            <a:endParaRPr lang="en-US" dirty="0"/>
          </a:p>
          <a:p>
            <a:r>
              <a:rPr lang="en-US" dirty="0"/>
              <a:t>Lax-</a:t>
            </a:r>
            <a:r>
              <a:rPr lang="en-US" dirty="0" err="1"/>
              <a:t>Wendroff</a:t>
            </a:r>
            <a:r>
              <a:rPr lang="en-US" dirty="0"/>
              <a:t> scheme minimizes the diffusivity of the advection scheme</a:t>
            </a:r>
          </a:p>
          <a:p>
            <a:endParaRPr lang="en-US" dirty="0"/>
          </a:p>
          <a:p>
            <a:r>
              <a:rPr lang="en-US" dirty="0"/>
              <a:t>Last time I attempted to provide a math-y explanation</a:t>
            </a:r>
          </a:p>
          <a:p>
            <a:r>
              <a:rPr lang="en-US" dirty="0"/>
              <a:t>This time we're showing a numerical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4070E-E247-344C-9FBB-0A47F489F6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1A67-E230-C643-8AC9-064E65257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897892"/>
            <a:ext cx="8229600" cy="191008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2D194-E86D-0242-9D2E-9603C6ED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881631"/>
            <a:ext cx="8229600" cy="132460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5467-DA69-924F-8FB3-58FFD0F4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ED42-2356-DB48-8EEA-8B26914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7300-1A02-EF4F-99C3-905160F6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4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0296-3AEF-C943-B48E-CE1CC0A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88215-E968-9142-AA5A-65F356164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D11B-2932-4A48-A719-28EDCA20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02840-607B-5C49-8122-CCE12BE5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9905A-BE18-8C42-B9D8-C498F676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DF1D1-A88E-F34C-9279-ECB4AABAF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52410" y="292105"/>
            <a:ext cx="2366011" cy="46494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2E5AB-E923-0E4F-9778-169298D25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4380" y="292105"/>
            <a:ext cx="6960871" cy="46494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CBB76-DA22-7046-BE53-7A6B630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A3622-D62B-6748-883A-40F67672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C75F5-6DAD-5644-90E7-A4672C9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1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907" y="1018690"/>
            <a:ext cx="5231407" cy="404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5581532" y="1018689"/>
            <a:ext cx="5231365" cy="4045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8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AF28-DE30-DA43-BF5A-4A4F84E6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C760-D851-1E4D-B45F-6B957EB7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DE86-D0C2-3B41-A976-60045A9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161F-33E0-6444-B75A-3E2A183D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C381-24F6-B047-9F4A-A85FF4DC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0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DE18-5EEA-FE4D-A61D-9E3EE946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664" y="1367793"/>
            <a:ext cx="9464040" cy="228219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DE2E1-7B73-C049-927D-560FECEA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664" y="3671572"/>
            <a:ext cx="9464040" cy="12001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9E78-F4F4-1946-9616-C1D2C6DE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DCC2-CFD9-7D42-8C06-B7E13691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41D0-C007-D34A-962A-B65B5960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3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33E5-41E3-2145-B264-423E75AD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1D17C-EBE4-7F46-811E-884A430E4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907" y="1018690"/>
            <a:ext cx="5231407" cy="4045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826C7-2F09-8E4F-B684-C33825BB8680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5581532" y="1018689"/>
            <a:ext cx="5231365" cy="4045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D3D1F-0E20-7C4F-BF11-592F7656A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3BF6-4190-2640-AB9E-57A4183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2D5AF-38B0-8843-960C-679DAE463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7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3F67-C7E5-6E4F-B715-40869CA46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09" y="292104"/>
            <a:ext cx="9464040" cy="1060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36B-C7A6-714A-A78A-3472E6E1E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809" y="1344932"/>
            <a:ext cx="4642008" cy="659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131C1-CDBC-D54D-827C-D908A89D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809" y="2004063"/>
            <a:ext cx="4642008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98477-8CCE-6B4F-80A6-27A5B82FB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54984" y="1344932"/>
            <a:ext cx="4664869" cy="6591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D6190A-050D-2A42-9FD7-1CE76AC6B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54984" y="2004063"/>
            <a:ext cx="4664869" cy="2947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BE90E-F2D8-2E42-8CAA-D99FBF7E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9A4A0-0B5A-9C43-961F-2E1C35BB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E715B-1744-0940-8EC4-07B4B2C7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7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574C-3BCA-2347-AC47-C2066707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EBAF-54B6-A443-8F07-CB58BECC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81F0-BCA3-044B-B8E5-1C4C15D49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5FBD4-BC53-6E4B-BF01-68935E40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4C777-15EF-9740-A05A-2F3EF7B9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A3239-D06B-184F-9EF8-23180B3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4CA73-D8A6-4540-B39C-BE123299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9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59D8-ED2D-2C42-8964-F77305D8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5" y="365760"/>
            <a:ext cx="3539012" cy="12801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F372B-9B18-2A43-9D14-42A81B2E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4870" y="789940"/>
            <a:ext cx="5554980" cy="3898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A94C8-C6FF-DE47-929A-FD607357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5" y="1645924"/>
            <a:ext cx="3539012" cy="30492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7A5F6-4A5F-264D-A747-7778D0196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CB318-E622-CA44-AED2-76D8135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4D8D6-D39D-5246-8C36-3652B46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8807-A90E-2F43-9666-0D4F23D5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15" y="365760"/>
            <a:ext cx="3539012" cy="12801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B26D5-45D4-9A4A-AFBD-45DB3421A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64870" y="789940"/>
            <a:ext cx="5554980" cy="38989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C5CBA-0970-2540-973E-082EA346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815" y="1645924"/>
            <a:ext cx="3539012" cy="30492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D7060-E7DC-CC4E-ADEC-26A510A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E84EE-0BCA-E148-8469-F9225C0F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10277-A9E8-4B4B-9776-5B4DA34C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17144-51D2-C94E-9514-12142F13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972800" cy="890862"/>
          </a:xfrm>
          <a:prstGeom prst="rect">
            <a:avLst/>
          </a:prstGeom>
        </p:spPr>
        <p:txBody>
          <a:bodyPr vert="horz" lIns="182880" tIns="182880" rIns="182880" bIns="18288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D59F-CDC6-4D47-8B91-72A533237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911" y="1018696"/>
            <a:ext cx="10652987" cy="404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BD32-CDB8-D444-96F4-1C5DD4A86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03920" y="5194299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E7A57-1325-B14F-A447-20A016752477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0732A-5314-D44E-97ED-82D49CCF6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4740" y="5194301"/>
            <a:ext cx="37033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1F72-FC59-964E-8754-09B31E657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194299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707A-77C7-C44B-BB96-731D1BC4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9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marL="11113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sz="3000" kern="1200">
          <a:solidFill>
            <a:schemeClr val="tx1"/>
          </a:solidFill>
          <a:latin typeface="Century Gothic" panose="020B0502020202020204" pitchFamily="34" charset="0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" panose="020406040505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7F70F8-A028-8B4D-B579-7E0501372CCF}"/>
              </a:ext>
            </a:extLst>
          </p:cNvPr>
          <p:cNvGrpSpPr/>
          <p:nvPr/>
        </p:nvGrpSpPr>
        <p:grpSpPr>
          <a:xfrm>
            <a:off x="557564" y="246747"/>
            <a:ext cx="9477871" cy="5038071"/>
            <a:chOff x="557564" y="246747"/>
            <a:chExt cx="9477871" cy="503807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E1D2B71-0C58-154A-8266-774FD8207CDB}"/>
                </a:ext>
              </a:extLst>
            </p:cNvPr>
            <p:cNvGrpSpPr/>
            <p:nvPr/>
          </p:nvGrpSpPr>
          <p:grpSpPr>
            <a:xfrm>
              <a:off x="557564" y="246747"/>
              <a:ext cx="9477871" cy="5038071"/>
              <a:chOff x="16809" y="816193"/>
              <a:chExt cx="9477871" cy="50380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84B275B-8669-5F4C-BF21-91D15DE2F092}"/>
                  </a:ext>
                </a:extLst>
              </p:cNvPr>
              <p:cNvGrpSpPr/>
              <p:nvPr/>
            </p:nvGrpSpPr>
            <p:grpSpPr>
              <a:xfrm>
                <a:off x="1811991" y="2350581"/>
                <a:ext cx="5843388" cy="1465732"/>
                <a:chOff x="1210236" y="2622174"/>
                <a:chExt cx="4996417" cy="1734673"/>
              </a:xfrm>
              <a:solidFill>
                <a:schemeClr val="bg1"/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56DDA9F3-E2E9-7A48-8B1F-FD3EC81298AD}"/>
                    </a:ext>
                  </a:extLst>
                </p:cNvPr>
                <p:cNvSpPr/>
                <p:nvPr/>
              </p:nvSpPr>
              <p:spPr>
                <a:xfrm>
                  <a:off x="1210236" y="2622176"/>
                  <a:ext cx="15733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A313094-12DC-0C43-B819-038A066E627C}"/>
                    </a:ext>
                  </a:extLst>
                </p:cNvPr>
                <p:cNvSpPr/>
                <p:nvPr/>
              </p:nvSpPr>
              <p:spPr>
                <a:xfrm>
                  <a:off x="2783542" y="2622175"/>
                  <a:ext cx="15733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CC14AF4-AB35-0149-99C5-09864F166D14}"/>
                    </a:ext>
                  </a:extLst>
                </p:cNvPr>
                <p:cNvSpPr/>
                <p:nvPr/>
              </p:nvSpPr>
              <p:spPr>
                <a:xfrm>
                  <a:off x="4356847" y="2622174"/>
                  <a:ext cx="1849806" cy="1734671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FFC5E702-B717-5E46-95CC-3866A91BDF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1089" y="2059307"/>
                <a:ext cx="1840005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8642D4-C9D1-3545-913D-7C442746F758}"/>
                  </a:ext>
                </a:extLst>
              </p:cNvPr>
              <p:cNvSpPr txBox="1"/>
              <p:nvPr/>
            </p:nvSpPr>
            <p:spPr>
              <a:xfrm>
                <a:off x="1811088" y="1562474"/>
                <a:ext cx="184000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L</a:t>
                </a:r>
                <a:r>
                  <a:rPr lang="en-US" sz="2200" dirty="0">
                    <a:latin typeface="Century Gothic" panose="020B0502020202020204" pitchFamily="34" charset="0"/>
                  </a:rPr>
                  <a:t> (km)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ED31F5D7-387E-5E46-BE62-B1C91E546BF8}"/>
                  </a:ext>
                </a:extLst>
              </p:cNvPr>
              <p:cNvGrpSpPr/>
              <p:nvPr/>
            </p:nvGrpSpPr>
            <p:grpSpPr>
              <a:xfrm>
                <a:off x="16809" y="2844588"/>
                <a:ext cx="7636432" cy="1657423"/>
                <a:chOff x="396500" y="3704481"/>
                <a:chExt cx="5949782" cy="1657423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B0C683-C9A5-A544-8DF2-A370BC8C3CBF}"/>
                    </a:ext>
                  </a:extLst>
                </p:cNvPr>
                <p:cNvSpPr txBox="1"/>
                <p:nvPr/>
              </p:nvSpPr>
              <p:spPr>
                <a:xfrm>
                  <a:off x="396500" y="3704481"/>
                  <a:ext cx="139797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BC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(ppb)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17AAFC92-5413-E846-BA59-D06DC991642B}"/>
                    </a:ext>
                  </a:extLst>
                </p:cNvPr>
                <p:cNvGrpSpPr/>
                <p:nvPr/>
              </p:nvGrpSpPr>
              <p:grpSpPr>
                <a:xfrm>
                  <a:off x="1795182" y="4391120"/>
                  <a:ext cx="4551100" cy="970784"/>
                  <a:chOff x="1795182" y="4314210"/>
                  <a:chExt cx="4551100" cy="970784"/>
                </a:xfrm>
              </p:grpSpPr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BB547DB6-6E93-F74A-AFB8-CCE04A0E2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511985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E79F3E81-3095-424C-AB2F-894EF8238C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5591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12F4E420-17B9-684E-919A-3A107695C1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0210" y="4314210"/>
                    <a:ext cx="0" cy="526780"/>
                  </a:xfrm>
                  <a:prstGeom prst="straightConnector1">
                    <a:avLst/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10D844C-6110-D549-B678-AC072D92686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5182" y="4854107"/>
                    <a:ext cx="143360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x</a:t>
                    </a:r>
                    <a:r>
                      <a:rPr lang="en-US" sz="2200" baseline="-25000" dirty="0">
                        <a:latin typeface="Century Gothic" panose="020B0502020202020204" pitchFamily="34" charset="0"/>
                      </a:rPr>
                      <a:t>1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52F6BC3-0501-1648-82B8-DED8688032B5}"/>
                      </a:ext>
                    </a:extLst>
                  </p:cNvPr>
                  <p:cNvSpPr txBox="1"/>
                  <p:nvPr/>
                </p:nvSpPr>
                <p:spPr>
                  <a:xfrm>
                    <a:off x="3228788" y="4854106"/>
                    <a:ext cx="1433606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x</a:t>
                    </a:r>
                    <a:r>
                      <a:rPr lang="en-US" sz="2200" baseline="-25000" dirty="0">
                        <a:latin typeface="Century Gothic" panose="020B0502020202020204" pitchFamily="34" charset="0"/>
                      </a:rPr>
                      <a:t>2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1573933-B91A-A54C-85C1-21A28307907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2393" y="4854105"/>
                    <a:ext cx="1683889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t">
                    <a:spAutoFit/>
                  </a:bodyPr>
                  <a:lstStyle/>
                  <a:p>
                    <a:pPr algn="ctr"/>
                    <a:r>
                      <a:rPr lang="en-US" sz="2200" i="1" dirty="0">
                        <a:latin typeface="Century Gothic" panose="020B0502020202020204" pitchFamily="34" charset="0"/>
                      </a:rPr>
                      <a:t>…</a:t>
                    </a:r>
                    <a:endParaRPr lang="en-US" sz="2200" dirty="0">
                      <a:latin typeface="Century Gothic" panose="020B0502020202020204" pitchFamily="34" charset="0"/>
                    </a:endParaRP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C5AF2AF-FC10-5443-B6BD-37776FB60FD5}"/>
                  </a:ext>
                </a:extLst>
              </p:cNvPr>
              <p:cNvGrpSpPr/>
              <p:nvPr/>
            </p:nvGrpSpPr>
            <p:grpSpPr>
              <a:xfrm>
                <a:off x="1813398" y="2866285"/>
                <a:ext cx="5839851" cy="430889"/>
                <a:chOff x="1796589" y="3627573"/>
                <a:chExt cx="4550010" cy="430889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8C8D69A-B48F-5A40-B3FB-8150AB929C75}"/>
                    </a:ext>
                  </a:extLst>
                </p:cNvPr>
                <p:cNvSpPr txBox="1"/>
                <p:nvPr/>
              </p:nvSpPr>
              <p:spPr>
                <a:xfrm>
                  <a:off x="1796589" y="3627575"/>
                  <a:ext cx="1433606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y</a:t>
                  </a:r>
                  <a:r>
                    <a:rPr lang="en-US" sz="2200" baseline="30000" dirty="0">
                      <a:latin typeface="Century Gothic" panose="020B0502020202020204" pitchFamily="34" charset="0"/>
                    </a:rPr>
                    <a:t>S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1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1CABD5F-19F3-ED40-A7D5-DD1A00C503CC}"/>
                    </a:ext>
                  </a:extLst>
                </p:cNvPr>
                <p:cNvSpPr txBox="1"/>
                <p:nvPr/>
              </p:nvSpPr>
              <p:spPr>
                <a:xfrm>
                  <a:off x="3230195" y="3627574"/>
                  <a:ext cx="1433606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y</a:t>
                  </a:r>
                  <a:r>
                    <a:rPr lang="en-US" sz="2200" baseline="30000" dirty="0">
                      <a:latin typeface="Century Gothic" panose="020B0502020202020204" pitchFamily="34" charset="0"/>
                    </a:rPr>
                    <a:t>S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2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798F77D-8B5B-1B40-ACD0-F6280CE7EB0F}"/>
                    </a:ext>
                  </a:extLst>
                </p:cNvPr>
                <p:cNvSpPr txBox="1"/>
                <p:nvPr/>
              </p:nvSpPr>
              <p:spPr>
                <a:xfrm>
                  <a:off x="4663800" y="3627573"/>
                  <a:ext cx="1682799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…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312D9F-B74A-D74A-8B03-CD9EEDC9CEAC}"/>
                  </a:ext>
                </a:extLst>
              </p:cNvPr>
              <p:cNvSpPr txBox="1"/>
              <p:nvPr/>
            </p:nvSpPr>
            <p:spPr>
              <a:xfrm>
                <a:off x="3341960" y="4810965"/>
                <a:ext cx="4617459" cy="10432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200" b="1" dirty="0" err="1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 err="1">
                    <a:latin typeface="Century Gothic" panose="020B0502020202020204" pitchFamily="34" charset="0"/>
                  </a:rPr>
                  <a:t>S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[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, 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, …, </a:t>
                </a:r>
                <a:r>
                  <a:rPr lang="en-US" sz="2200" i="1" dirty="0" err="1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 err="1">
                    <a:latin typeface="Century Gothic" panose="020B0502020202020204" pitchFamily="34" charset="0"/>
                  </a:rPr>
                  <a:t>S</a:t>
                </a:r>
                <a:r>
                  <a:rPr lang="en-US" sz="2200" i="1" baseline="-25000" dirty="0" err="1">
                    <a:latin typeface="Century Gothic" panose="020B0502020202020204" pitchFamily="34" charset="0"/>
                  </a:rPr>
                  <a:t>n</a:t>
                </a:r>
                <a:r>
                  <a:rPr lang="en-US" sz="2200" dirty="0">
                    <a:latin typeface="Century Gothic" panose="020B0502020202020204" pitchFamily="34" charset="0"/>
                  </a:rPr>
                  <a:t>]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(ppb)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200" b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[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, </a:t>
                </a:r>
                <a:r>
                  <a:rPr lang="en-US" sz="2200" i="1" dirty="0">
                    <a:latin typeface="Century Gothic" panose="020B0502020202020204" pitchFamily="34" charset="0"/>
                  </a:rPr>
                  <a:t>x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, …, </a:t>
                </a:r>
                <a:r>
                  <a:rPr lang="en-US" sz="2200" i="1" dirty="0" err="1">
                    <a:latin typeface="Century Gothic" panose="020B0502020202020204" pitchFamily="34" charset="0"/>
                  </a:rPr>
                  <a:t>x</a:t>
                </a:r>
                <a:r>
                  <a:rPr lang="en-US" sz="2200" i="1" baseline="-25000" dirty="0" err="1">
                    <a:latin typeface="Century Gothic" panose="020B0502020202020204" pitchFamily="34" charset="0"/>
                  </a:rPr>
                  <a:t>n</a:t>
                </a:r>
                <a:r>
                  <a:rPr lang="en-US" sz="2200" dirty="0">
                    <a:latin typeface="Century Gothic" panose="020B0502020202020204" pitchFamily="34" charset="0"/>
                  </a:rPr>
                  <a:t>]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(ppb/</a:t>
                </a:r>
                <a:r>
                  <a:rPr lang="en-US" sz="2200" dirty="0" err="1">
                    <a:latin typeface="Century Gothic" panose="020B0502020202020204" pitchFamily="34" charset="0"/>
                  </a:rPr>
                  <a:t>hr</a:t>
                </a:r>
                <a:r>
                  <a:rPr lang="en-US" sz="2200" dirty="0">
                    <a:latin typeface="Century Gothic" panose="020B0502020202020204" pitchFamily="34" charset="0"/>
                  </a:rPr>
                  <a:t>)</a:t>
                </a:r>
                <a:endParaRPr lang="en-US" sz="2200" b="1" i="1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E18FCA1-28CA-1147-BD5C-02F239B7BA1B}"/>
                  </a:ext>
                </a:extLst>
              </p:cNvPr>
              <p:cNvGrpSpPr/>
              <p:nvPr/>
            </p:nvGrpSpPr>
            <p:grpSpPr>
              <a:xfrm>
                <a:off x="1811087" y="816193"/>
                <a:ext cx="7683593" cy="512224"/>
                <a:chOff x="3403264" y="2024373"/>
                <a:chExt cx="7683593" cy="5122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59761811-5002-8440-8EB2-F50BB9DD0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96953" y="2536597"/>
                  <a:ext cx="2691829" cy="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FF72C0-BBCF-D34F-894E-DB74DE92C352}"/>
                    </a:ext>
                  </a:extLst>
                </p:cNvPr>
                <p:cNvSpPr txBox="1"/>
                <p:nvPr/>
              </p:nvSpPr>
              <p:spPr>
                <a:xfrm>
                  <a:off x="3403264" y="2024373"/>
                  <a:ext cx="7683593" cy="446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U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(km/</a:t>
                  </a:r>
                  <a:r>
                    <a:rPr lang="en-US" sz="2200" dirty="0" err="1">
                      <a:latin typeface="Century Gothic" panose="020B0502020202020204" pitchFamily="34" charset="0"/>
                    </a:rPr>
                    <a:t>hr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)</a:t>
                  </a:r>
                </a:p>
              </p:txBody>
            </p:sp>
          </p:grp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CB6254-7E7C-B941-ADDD-A4160D83C5B1}"/>
                </a:ext>
              </a:extLst>
            </p:cNvPr>
            <p:cNvSpPr/>
            <p:nvPr/>
          </p:nvSpPr>
          <p:spPr>
            <a:xfrm>
              <a:off x="8195429" y="1781132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90064C-FAF6-CC4F-9DD3-01D4A63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3199" y="2961778"/>
              <a:ext cx="0" cy="5267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32236-6CD3-3E43-B213-C09F9D4B50DD}"/>
                </a:ext>
              </a:extLst>
            </p:cNvPr>
            <p:cNvSpPr txBox="1"/>
            <p:nvPr/>
          </p:nvSpPr>
          <p:spPr>
            <a:xfrm>
              <a:off x="8193996" y="3501676"/>
              <a:ext cx="184000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 err="1">
                  <a:latin typeface="Century Gothic" panose="020B0502020202020204" pitchFamily="34" charset="0"/>
                </a:rPr>
                <a:t>x</a:t>
              </a:r>
              <a:r>
                <a:rPr lang="en-US" sz="2200" i="1" baseline="-25000" dirty="0" err="1">
                  <a:latin typeface="Century Gothic" panose="020B0502020202020204" pitchFamily="34" charset="0"/>
                </a:rPr>
                <a:t>n</a:t>
              </a:r>
              <a:endParaRPr lang="en-US" sz="2200" i="1" dirty="0">
                <a:latin typeface="Century Gothic" panose="020B0502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BD95480-FE10-794D-80B9-A22EB75D14FD}"/>
                </a:ext>
              </a:extLst>
            </p:cNvPr>
            <p:cNvSpPr txBox="1"/>
            <p:nvPr/>
          </p:nvSpPr>
          <p:spPr>
            <a:xfrm>
              <a:off x="8195429" y="2275141"/>
              <a:ext cx="184000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 err="1">
                  <a:latin typeface="Century Gothic" panose="020B0502020202020204" pitchFamily="34" charset="0"/>
                </a:rPr>
                <a:t>y</a:t>
              </a:r>
              <a:r>
                <a:rPr lang="en-US" sz="2200" baseline="30000" dirty="0" err="1">
                  <a:latin typeface="Century Gothic" panose="020B0502020202020204" pitchFamily="34" charset="0"/>
                </a:rPr>
                <a:t>S</a:t>
              </a:r>
              <a:r>
                <a:rPr lang="en-US" sz="2200" i="1" baseline="-25000" dirty="0" err="1">
                  <a:latin typeface="Century Gothic" panose="020B0502020202020204" pitchFamily="34" charset="0"/>
                </a:rPr>
                <a:t>n</a:t>
              </a:r>
              <a:endParaRPr lang="en-US" sz="2200" i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194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719C723-09F8-E24A-8404-77B7AD4B146B}"/>
              </a:ext>
            </a:extLst>
          </p:cNvPr>
          <p:cNvGrpSpPr/>
          <p:nvPr/>
        </p:nvGrpSpPr>
        <p:grpSpPr>
          <a:xfrm>
            <a:off x="89210" y="246747"/>
            <a:ext cx="9946225" cy="5038071"/>
            <a:chOff x="89210" y="246747"/>
            <a:chExt cx="9946225" cy="50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DDA9F3-E2E9-7A48-8B1F-FD3EC81298AD}"/>
                </a:ext>
              </a:extLst>
            </p:cNvPr>
            <p:cNvSpPr/>
            <p:nvPr/>
          </p:nvSpPr>
          <p:spPr>
            <a:xfrm>
              <a:off x="2352746" y="1781137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13094-12DC-0C43-B819-038A066E627C}"/>
                </a:ext>
              </a:extLst>
            </p:cNvPr>
            <p:cNvSpPr/>
            <p:nvPr/>
          </p:nvSpPr>
          <p:spPr>
            <a:xfrm>
              <a:off x="4192752" y="1781136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C14AF4-AB35-0149-99C5-09864F166D14}"/>
                </a:ext>
              </a:extLst>
            </p:cNvPr>
            <p:cNvSpPr/>
            <p:nvPr/>
          </p:nvSpPr>
          <p:spPr>
            <a:xfrm>
              <a:off x="6032757" y="1781135"/>
              <a:ext cx="2163377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C5E702-B717-5E46-95CC-3866A91BDF29}"/>
                </a:ext>
              </a:extLst>
            </p:cNvPr>
            <p:cNvCxnSpPr>
              <a:cxnSpLocks/>
            </p:cNvCxnSpPr>
            <p:nvPr/>
          </p:nvCxnSpPr>
          <p:spPr>
            <a:xfrm>
              <a:off x="2351844" y="1489861"/>
              <a:ext cx="1840005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8642D4-C9D1-3545-913D-7C442746F758}"/>
                </a:ext>
              </a:extLst>
            </p:cNvPr>
            <p:cNvSpPr txBox="1"/>
            <p:nvPr/>
          </p:nvSpPr>
          <p:spPr>
            <a:xfrm>
              <a:off x="2351843" y="993028"/>
              <a:ext cx="18400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L</a:t>
              </a:r>
              <a:r>
                <a:rPr lang="en-US" sz="2200" dirty="0">
                  <a:latin typeface="Century Gothic" panose="020B0502020202020204" pitchFamily="34" charset="0"/>
                </a:rPr>
                <a:t> =  25 km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D31F5D7-387E-5E46-BE62-B1C91E546BF8}"/>
                </a:ext>
              </a:extLst>
            </p:cNvPr>
            <p:cNvGrpSpPr/>
            <p:nvPr/>
          </p:nvGrpSpPr>
          <p:grpSpPr>
            <a:xfrm>
              <a:off x="89210" y="2275142"/>
              <a:ext cx="8104786" cy="1995977"/>
              <a:chOff x="31591" y="3704481"/>
              <a:chExt cx="6314691" cy="199597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0C683-C9A5-A544-8DF2-A370BC8C3CBF}"/>
                  </a:ext>
                </a:extLst>
              </p:cNvPr>
              <p:cNvSpPr txBox="1"/>
              <p:nvPr/>
            </p:nvSpPr>
            <p:spPr>
              <a:xfrm>
                <a:off x="31591" y="3704481"/>
                <a:ext cx="176288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BC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T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1900 ppb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AFC92-5413-E846-BA59-D06DC991642B}"/>
                  </a:ext>
                </a:extLst>
              </p:cNvPr>
              <p:cNvGrpSpPr/>
              <p:nvPr/>
            </p:nvGrpSpPr>
            <p:grpSpPr>
              <a:xfrm>
                <a:off x="1795182" y="4391120"/>
                <a:ext cx="4551100" cy="1309338"/>
                <a:chOff x="1795182" y="4314210"/>
                <a:chExt cx="4551100" cy="1309338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BB547DB6-6E93-F74A-AFB8-CCE04A0E2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1985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79F3E81-3095-424C-AB2F-894EF8238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5591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2F4E420-17B9-684E-919A-3A107695C1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00210" y="4314210"/>
                  <a:ext cx="0" cy="526780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10D844C-6110-D549-B678-AC072D926867}"/>
                    </a:ext>
                  </a:extLst>
                </p:cNvPr>
                <p:cNvSpPr txBox="1"/>
                <p:nvPr/>
              </p:nvSpPr>
              <p:spPr>
                <a:xfrm>
                  <a:off x="1795182" y="4854107"/>
                  <a:ext cx="1433606" cy="7694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x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1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= </a:t>
                  </a:r>
                </a:p>
                <a:p>
                  <a:pPr algn="ctr"/>
                  <a:r>
                    <a:rPr lang="en-US" sz="2200" dirty="0">
                      <a:latin typeface="Century Gothic" panose="020B0502020202020204" pitchFamily="34" charset="0"/>
                    </a:rPr>
                    <a:t>100 ppb/d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2F6BC3-0501-1648-82B8-DED8688032B5}"/>
                    </a:ext>
                  </a:extLst>
                </p:cNvPr>
                <p:cNvSpPr txBox="1"/>
                <p:nvPr/>
              </p:nvSpPr>
              <p:spPr>
                <a:xfrm>
                  <a:off x="3228788" y="4854106"/>
                  <a:ext cx="1433606" cy="769441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x</a:t>
                  </a:r>
                  <a:r>
                    <a:rPr lang="en-US" sz="2200" baseline="-25000" dirty="0">
                      <a:latin typeface="Century Gothic" panose="020B0502020202020204" pitchFamily="34" charset="0"/>
                    </a:rPr>
                    <a:t>2</a:t>
                  </a:r>
                  <a:r>
                    <a:rPr lang="en-US" sz="2200" dirty="0">
                      <a:latin typeface="Century Gothic" panose="020B0502020202020204" pitchFamily="34" charset="0"/>
                    </a:rPr>
                    <a:t> = </a:t>
                  </a:r>
                </a:p>
                <a:p>
                  <a:pPr algn="ctr"/>
                  <a:r>
                    <a:rPr lang="en-US" sz="2200" dirty="0">
                      <a:latin typeface="Century Gothic" panose="020B0502020202020204" pitchFamily="34" charset="0"/>
                    </a:rPr>
                    <a:t>100 ppb/d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1573933-B91A-A54C-85C1-21A283079078}"/>
                    </a:ext>
                  </a:extLst>
                </p:cNvPr>
                <p:cNvSpPr txBox="1"/>
                <p:nvPr/>
              </p:nvSpPr>
              <p:spPr>
                <a:xfrm>
                  <a:off x="4662393" y="4854105"/>
                  <a:ext cx="1683889" cy="430887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en-US" sz="2200" i="1" dirty="0">
                      <a:latin typeface="Century Gothic" panose="020B0502020202020204" pitchFamily="34" charset="0"/>
                    </a:rPr>
                    <a:t>…</a:t>
                  </a:r>
                  <a:endParaRPr lang="en-US" sz="2200" dirty="0">
                    <a:latin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98F77D-8B5B-1B40-ACD0-F6280CE7EB0F}"/>
                </a:ext>
              </a:extLst>
            </p:cNvPr>
            <p:cNvSpPr txBox="1"/>
            <p:nvPr/>
          </p:nvSpPr>
          <p:spPr>
            <a:xfrm>
              <a:off x="6034164" y="2296839"/>
              <a:ext cx="2159840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…</a:t>
              </a:r>
              <a:endParaRPr lang="en-US" sz="2200" dirty="0">
                <a:latin typeface="Century Gothic" panose="020B0502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E18FCA1-28CA-1147-BD5C-02F239B7BA1B}"/>
                </a:ext>
              </a:extLst>
            </p:cNvPr>
            <p:cNvGrpSpPr/>
            <p:nvPr/>
          </p:nvGrpSpPr>
          <p:grpSpPr>
            <a:xfrm>
              <a:off x="2351842" y="246747"/>
              <a:ext cx="7683593" cy="512224"/>
              <a:chOff x="3403264" y="2024373"/>
              <a:chExt cx="7683593" cy="512224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761811-5002-8440-8EB2-F50BB9DD0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6953" y="2536597"/>
                <a:ext cx="269182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F72C0-BBCF-D34F-894E-DB74DE92C352}"/>
                  </a:ext>
                </a:extLst>
              </p:cNvPr>
              <p:cNvSpPr txBox="1"/>
              <p:nvPr/>
            </p:nvSpPr>
            <p:spPr>
              <a:xfrm>
                <a:off x="3403264" y="2024373"/>
                <a:ext cx="7683593" cy="446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U</a:t>
                </a:r>
                <a:r>
                  <a:rPr lang="en-US" sz="2200" dirty="0">
                    <a:latin typeface="Century Gothic" panose="020B0502020202020204" pitchFamily="34" charset="0"/>
                  </a:rPr>
                  <a:t> = 5 km/</a:t>
                </a:r>
                <a:r>
                  <a:rPr lang="en-US" sz="2200" dirty="0" err="1">
                    <a:latin typeface="Century Gothic" panose="020B0502020202020204" pitchFamily="34" charset="0"/>
                  </a:rPr>
                  <a:t>hr</a:t>
                </a:r>
                <a:endParaRPr lang="en-US" sz="2200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CB6254-7E7C-B941-ADDD-A4160D83C5B1}"/>
                </a:ext>
              </a:extLst>
            </p:cNvPr>
            <p:cNvSpPr/>
            <p:nvPr/>
          </p:nvSpPr>
          <p:spPr>
            <a:xfrm>
              <a:off x="8195429" y="1781132"/>
              <a:ext cx="1840006" cy="146573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290064C-FAF6-CC4F-9DD3-01D4A63A2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9340" y="2961778"/>
              <a:ext cx="0" cy="52678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E32236-6CD3-3E43-B213-C09F9D4B50DD}"/>
                </a:ext>
              </a:extLst>
            </p:cNvPr>
            <p:cNvSpPr txBox="1"/>
            <p:nvPr/>
          </p:nvSpPr>
          <p:spPr>
            <a:xfrm>
              <a:off x="8190137" y="3501676"/>
              <a:ext cx="1840006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sz="2200" i="1" dirty="0">
                  <a:latin typeface="Century Gothic" panose="020B0502020202020204" pitchFamily="34" charset="0"/>
                </a:rPr>
                <a:t>x</a:t>
              </a:r>
              <a:r>
                <a:rPr lang="en-US" sz="2200" baseline="-25000" dirty="0">
                  <a:latin typeface="Century Gothic" panose="020B0502020202020204" pitchFamily="34" charset="0"/>
                </a:rPr>
                <a:t>30</a:t>
              </a:r>
              <a:r>
                <a:rPr lang="en-US" sz="2200" dirty="0">
                  <a:latin typeface="Century Gothic" panose="020B0502020202020204" pitchFamily="34" charset="0"/>
                </a:rPr>
                <a:t> = </a:t>
              </a:r>
            </a:p>
            <a:p>
              <a:pPr algn="ctr"/>
              <a:r>
                <a:rPr lang="en-US" sz="2200" dirty="0">
                  <a:latin typeface="Century Gothic" panose="020B0502020202020204" pitchFamily="34" charset="0"/>
                </a:rPr>
                <a:t>100 ppb/d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B5E3E90-7548-1F4A-838C-5EFA46C64B92}"/>
                </a:ext>
              </a:extLst>
            </p:cNvPr>
            <p:cNvGrpSpPr/>
            <p:nvPr/>
          </p:nvGrpSpPr>
          <p:grpSpPr>
            <a:xfrm>
              <a:off x="2351842" y="2116453"/>
              <a:ext cx="7681282" cy="791141"/>
              <a:chOff x="2351842" y="2136081"/>
              <a:chExt cx="7681282" cy="79114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C8D69A-B48F-5A40-B3FB-8150AB929C75}"/>
                  </a:ext>
                </a:extLst>
              </p:cNvPr>
              <p:cNvSpPr txBox="1"/>
              <p:nvPr/>
            </p:nvSpPr>
            <p:spPr>
              <a:xfrm>
                <a:off x="2351842" y="2157781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1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</a:t>
                </a:r>
              </a:p>
              <a:p>
                <a:pPr algn="ctr"/>
                <a:r>
                  <a:rPr lang="en-US" sz="2200" dirty="0">
                    <a:latin typeface="Century Gothic" panose="020B0502020202020204" pitchFamily="34" charset="0"/>
                  </a:rPr>
                  <a:t>1921 ppb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1CABD5F-19F3-ED40-A7D5-DD1A00C503CC}"/>
                  </a:ext>
                </a:extLst>
              </p:cNvPr>
              <p:cNvSpPr txBox="1"/>
              <p:nvPr/>
            </p:nvSpPr>
            <p:spPr>
              <a:xfrm>
                <a:off x="4191848" y="2157780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2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</a:t>
                </a:r>
              </a:p>
              <a:p>
                <a:pPr algn="ctr"/>
                <a:r>
                  <a:rPr lang="en-US" sz="2200" dirty="0">
                    <a:latin typeface="Century Gothic" panose="020B0502020202020204" pitchFamily="34" charset="0"/>
                  </a:rPr>
                  <a:t>1942 ppb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D95480-FE10-794D-80B9-A22EB75D14FD}"/>
                  </a:ext>
                </a:extLst>
              </p:cNvPr>
              <p:cNvSpPr txBox="1"/>
              <p:nvPr/>
            </p:nvSpPr>
            <p:spPr>
              <a:xfrm>
                <a:off x="8193118" y="2136081"/>
                <a:ext cx="1840006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2200" i="1" dirty="0">
                    <a:latin typeface="Century Gothic" panose="020B0502020202020204" pitchFamily="34" charset="0"/>
                  </a:rPr>
                  <a:t>y</a:t>
                </a:r>
                <a:r>
                  <a:rPr lang="en-US" sz="2200" baseline="30000" dirty="0">
                    <a:latin typeface="Century Gothic" panose="020B0502020202020204" pitchFamily="34" charset="0"/>
                  </a:rPr>
                  <a:t>S</a:t>
                </a:r>
                <a:r>
                  <a:rPr lang="en-US" sz="2200" baseline="-25000" dirty="0">
                    <a:latin typeface="Century Gothic" panose="020B0502020202020204" pitchFamily="34" charset="0"/>
                  </a:rPr>
                  <a:t>30</a:t>
                </a:r>
                <a:r>
                  <a:rPr lang="en-US" sz="2200" dirty="0">
                    <a:latin typeface="Century Gothic" panose="020B0502020202020204" pitchFamily="34" charset="0"/>
                  </a:rPr>
                  <a:t>(0) = 2525 ppb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7944602-FCD2-6045-8453-65C8E651056B}"/>
                </a:ext>
              </a:extLst>
            </p:cNvPr>
            <p:cNvSpPr txBox="1"/>
            <p:nvPr/>
          </p:nvSpPr>
          <p:spPr>
            <a:xfrm>
              <a:off x="3882715" y="4749287"/>
              <a:ext cx="4617459" cy="5355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200" b="1" dirty="0">
                  <a:latin typeface="Century Gothic" panose="020B0502020202020204" pitchFamily="34" charset="0"/>
                </a:rPr>
                <a:t>t</a:t>
              </a:r>
              <a:r>
                <a:rPr lang="en-US" sz="2200" dirty="0">
                  <a:latin typeface="Century Gothic" panose="020B0502020202020204" pitchFamily="34" charset="0"/>
                </a:rPr>
                <a:t> = [0, 2.5, …, 300]</a:t>
              </a:r>
              <a:r>
                <a:rPr lang="en-US" sz="2200" baseline="30000" dirty="0">
                  <a:latin typeface="Century Gothic" panose="020B0502020202020204" pitchFamily="34" charset="0"/>
                </a:rPr>
                <a:t>T</a:t>
              </a:r>
              <a:r>
                <a:rPr lang="en-US" sz="2200" dirty="0">
                  <a:latin typeface="Century Gothic" panose="020B0502020202020204" pitchFamily="34" charset="0"/>
                </a:rPr>
                <a:t> (</a:t>
              </a:r>
              <a:r>
                <a:rPr lang="en-US" sz="2200" dirty="0" err="1">
                  <a:latin typeface="Century Gothic" panose="020B0502020202020204" pitchFamily="34" charset="0"/>
                </a:rPr>
                <a:t>hrs</a:t>
              </a:r>
              <a:r>
                <a:rPr lang="en-US" sz="2200" dirty="0">
                  <a:latin typeface="Century Gothic" panose="020B0502020202020204" pitchFamily="34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107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15B09316-DE1D-B747-B012-824F03037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7"/>
          <a:stretch/>
        </p:blipFill>
        <p:spPr>
          <a:xfrm>
            <a:off x="609600" y="1039446"/>
            <a:ext cx="8701237" cy="438912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F8BBF-D0A1-9A43-9A97-4A498D042333}"/>
              </a:ext>
            </a:extLst>
          </p:cNvPr>
          <p:cNvGrpSpPr/>
          <p:nvPr/>
        </p:nvGrpSpPr>
        <p:grpSpPr>
          <a:xfrm>
            <a:off x="1498805" y="639336"/>
            <a:ext cx="3461413" cy="818686"/>
            <a:chOff x="404171" y="1282060"/>
            <a:chExt cx="4326766" cy="1023357"/>
          </a:xfrm>
        </p:grpSpPr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DA614177-A568-B544-9103-BA8CB67ADBA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047665" y="1284656"/>
              <a:ext cx="371462" cy="995082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E57869-9C99-FE46-A43F-B89CB7C4430A}"/>
                </a:ext>
              </a:extLst>
            </p:cNvPr>
            <p:cNvSpPr txBox="1"/>
            <p:nvPr/>
          </p:nvSpPr>
          <p:spPr>
            <a:xfrm>
              <a:off x="404171" y="1282060"/>
              <a:ext cx="4073630" cy="1023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60" dirty="0">
                  <a:latin typeface="Century Gothic" panose="020B0502020202020204" pitchFamily="34" charset="0"/>
                </a:rPr>
                <a:t>Lax-</a:t>
              </a:r>
              <a:r>
                <a:rPr lang="en-US" sz="1760" dirty="0" err="1">
                  <a:latin typeface="Century Gothic" panose="020B0502020202020204" pitchFamily="34" charset="0"/>
                </a:rPr>
                <a:t>Wendroff</a:t>
              </a:r>
              <a:r>
                <a:rPr lang="en-US" sz="1760" dirty="0">
                  <a:latin typeface="Century Gothic" panose="020B0502020202020204" pitchFamily="34" charset="0"/>
                </a:rPr>
                <a:t> scheme*</a:t>
              </a:r>
            </a:p>
            <a:p>
              <a:r>
                <a:rPr lang="en-US" sz="1760" dirty="0">
                  <a:latin typeface="Century Gothic" panose="020B0502020202020204" pitchFamily="34" charset="0"/>
                </a:rPr>
                <a:t>*</a:t>
              </a:r>
              <a:r>
                <a:rPr lang="en-US" sz="1200" dirty="0">
                  <a:latin typeface="Century Gothic" panose="020B0502020202020204" pitchFamily="34" charset="0"/>
                </a:rPr>
                <a:t>except for the last grid box, where we use an upstream scheme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DD9C9D-AF28-F044-937A-BE6E47906F5D}"/>
              </a:ext>
            </a:extLst>
          </p:cNvPr>
          <p:cNvGrpSpPr/>
          <p:nvPr/>
        </p:nvGrpSpPr>
        <p:grpSpPr>
          <a:xfrm>
            <a:off x="2407920" y="1039446"/>
            <a:ext cx="7410510" cy="1429434"/>
            <a:chOff x="2247900" y="1299307"/>
            <a:chExt cx="9263137" cy="178679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5CA59E3-AF32-8040-92EA-155290727AB8}"/>
                </a:ext>
              </a:extLst>
            </p:cNvPr>
            <p:cNvGrpSpPr/>
            <p:nvPr/>
          </p:nvGrpSpPr>
          <p:grpSpPr>
            <a:xfrm>
              <a:off x="2247900" y="1299307"/>
              <a:ext cx="9263137" cy="1786793"/>
              <a:chOff x="2247900" y="1299307"/>
              <a:chExt cx="9263137" cy="178679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9216548-2EFC-E244-BB24-B4D1E9C404D6}"/>
                  </a:ext>
                </a:extLst>
              </p:cNvPr>
              <p:cNvGrpSpPr/>
              <p:nvPr/>
            </p:nvGrpSpPr>
            <p:grpSpPr>
              <a:xfrm rot="1467637">
                <a:off x="9029700" y="1299307"/>
                <a:ext cx="2481337" cy="500137"/>
                <a:chOff x="9029700" y="1299307"/>
                <a:chExt cx="2481337" cy="500137"/>
              </a:xfrm>
            </p:grpSpPr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329D4CFD-84BD-2440-9600-DCF3B95CCCFC}"/>
                    </a:ext>
                  </a:extLst>
                </p:cNvPr>
                <p:cNvSpPr/>
                <p:nvPr/>
              </p:nvSpPr>
              <p:spPr>
                <a:xfrm>
                  <a:off x="10020300" y="1299307"/>
                  <a:ext cx="500137" cy="50013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E72A361-5CEC-E54D-BDBE-B819ED1DD90B}"/>
                    </a:ext>
                  </a:extLst>
                </p:cNvPr>
                <p:cNvSpPr/>
                <p:nvPr/>
              </p:nvSpPr>
              <p:spPr>
                <a:xfrm>
                  <a:off x="9029700" y="1363644"/>
                  <a:ext cx="766252" cy="37146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5C0533D-FBF6-7345-A823-BC4122D98D81}"/>
                    </a:ext>
                  </a:extLst>
                </p:cNvPr>
                <p:cNvSpPr/>
                <p:nvPr/>
              </p:nvSpPr>
              <p:spPr>
                <a:xfrm>
                  <a:off x="10744785" y="1363644"/>
                  <a:ext cx="766252" cy="37146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75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5C0B658-61FA-C940-8436-3BD217B5FA46}"/>
                    </a:ext>
                  </a:extLst>
                </p:cNvPr>
                <p:cNvCxnSpPr>
                  <a:stCxn id="10" idx="1"/>
                  <a:endCxn id="3" idx="2"/>
                </p:cNvCxnSpPr>
                <p:nvPr/>
              </p:nvCxnSpPr>
              <p:spPr>
                <a:xfrm>
                  <a:off x="9029700" y="1549375"/>
                  <a:ext cx="990600" cy="1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9CD6EF9-40B4-FB49-9BC5-0F642868D094}"/>
                    </a:ext>
                  </a:extLst>
                </p:cNvPr>
                <p:cNvCxnSpPr>
                  <a:endCxn id="55" idx="3"/>
                </p:cNvCxnSpPr>
                <p:nvPr/>
              </p:nvCxnSpPr>
              <p:spPr>
                <a:xfrm>
                  <a:off x="10520437" y="1549375"/>
                  <a:ext cx="990600" cy="0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F3F20F0-EBE1-324B-863F-B6EEBFF7A870}"/>
                    </a:ext>
                  </a:extLst>
                </p:cNvPr>
                <p:cNvCxnSpPr>
                  <a:stCxn id="10" idx="0"/>
                  <a:endCxn id="10" idx="2"/>
                </p:cNvCxnSpPr>
                <p:nvPr/>
              </p:nvCxnSpPr>
              <p:spPr>
                <a:xfrm>
                  <a:off x="9412826" y="1363644"/>
                  <a:ext cx="0" cy="371462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53D48573-BF73-F84E-8C39-0D89FF844010}"/>
                    </a:ext>
                  </a:extLst>
                </p:cNvPr>
                <p:cNvCxnSpPr>
                  <a:stCxn id="55" idx="0"/>
                  <a:endCxn id="55" idx="2"/>
                </p:cNvCxnSpPr>
                <p:nvPr/>
              </p:nvCxnSpPr>
              <p:spPr>
                <a:xfrm>
                  <a:off x="11127911" y="1363644"/>
                  <a:ext cx="0" cy="371462"/>
                </a:xfrm>
                <a:prstGeom prst="line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9045183B-A39F-164E-A47E-8CC8D25FC087}"/>
                  </a:ext>
                </a:extLst>
              </p:cNvPr>
              <p:cNvSpPr/>
              <p:nvPr/>
            </p:nvSpPr>
            <p:spPr>
              <a:xfrm>
                <a:off x="2247900" y="1695450"/>
                <a:ext cx="7943850" cy="1390650"/>
              </a:xfrm>
              <a:custGeom>
                <a:avLst/>
                <a:gdLst>
                  <a:gd name="connsiteX0" fmla="*/ 0 w 7943850"/>
                  <a:gd name="connsiteY0" fmla="*/ 1371600 h 1390650"/>
                  <a:gd name="connsiteX1" fmla="*/ 7791450 w 7943850"/>
                  <a:gd name="connsiteY1" fmla="*/ 0 h 1390650"/>
                  <a:gd name="connsiteX2" fmla="*/ 7943850 w 7943850"/>
                  <a:gd name="connsiteY2" fmla="*/ 95250 h 1390650"/>
                  <a:gd name="connsiteX3" fmla="*/ 7677150 w 7943850"/>
                  <a:gd name="connsiteY3" fmla="*/ 1390650 h 1390650"/>
                  <a:gd name="connsiteX4" fmla="*/ 0 w 7943850"/>
                  <a:gd name="connsiteY4" fmla="*/ 1371600 h 1390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3850" h="1390650">
                    <a:moveTo>
                      <a:pt x="0" y="1371600"/>
                    </a:moveTo>
                    <a:lnTo>
                      <a:pt x="7791450" y="0"/>
                    </a:lnTo>
                    <a:lnTo>
                      <a:pt x="7943850" y="95250"/>
                    </a:lnTo>
                    <a:lnTo>
                      <a:pt x="7677150" y="1390650"/>
                    </a:lnTo>
                    <a:lnTo>
                      <a:pt x="0" y="1371600"/>
                    </a:lnTo>
                    <a:close/>
                  </a:path>
                </a:pathLst>
              </a:custGeom>
              <a:solidFill>
                <a:srgbClr val="7F7F7F">
                  <a:alpha val="25098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75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5DF343D-37D4-7442-99B1-22D3125157DE}"/>
                </a:ext>
              </a:extLst>
            </p:cNvPr>
            <p:cNvSpPr txBox="1"/>
            <p:nvPr/>
          </p:nvSpPr>
          <p:spPr>
            <a:xfrm>
              <a:off x="5302967" y="2476931"/>
              <a:ext cx="4636232" cy="453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60" b="1" dirty="0" err="1">
                  <a:latin typeface="Century Gothic" panose="020B0502020202020204" pitchFamily="34" charset="0"/>
                </a:rPr>
                <a:t>y</a:t>
              </a:r>
              <a:r>
                <a:rPr lang="en-US" sz="1760" baseline="30000" dirty="0" err="1">
                  <a:latin typeface="Century Gothic" panose="020B0502020202020204" pitchFamily="34" charset="0"/>
                </a:rPr>
                <a:t>S</a:t>
              </a:r>
              <a:r>
                <a:rPr lang="en-US" sz="1760" dirty="0">
                  <a:latin typeface="Century Gothic" panose="020B0502020202020204" pitchFamily="34" charset="0"/>
                </a:rPr>
                <a:t> + </a:t>
              </a:r>
              <a:r>
                <a:rPr lang="en-US" sz="1760" b="1" dirty="0" err="1">
                  <a:latin typeface="Century Gothic" panose="020B0502020202020204" pitchFamily="34" charset="0"/>
                </a:rPr>
                <a:t>ε</a:t>
              </a:r>
              <a:r>
                <a:rPr lang="en-US" sz="1760" dirty="0">
                  <a:latin typeface="Century Gothic" panose="020B0502020202020204" pitchFamily="34" charset="0"/>
                </a:rPr>
                <a:t> = </a:t>
              </a:r>
              <a:r>
                <a:rPr lang="en-US" sz="1760" b="1" dirty="0">
                  <a:latin typeface="Century Gothic" panose="020B0502020202020204" pitchFamily="34" charset="0"/>
                </a:rPr>
                <a:t>y</a:t>
              </a:r>
              <a:r>
                <a:rPr lang="en-US" sz="1760" dirty="0">
                  <a:latin typeface="Century Gothic" panose="020B0502020202020204" pitchFamily="34" charset="0"/>
                </a:rPr>
                <a:t> = [</a:t>
              </a:r>
              <a:r>
                <a:rPr lang="en-US" sz="1760" i="1" dirty="0">
                  <a:latin typeface="Century Gothic" panose="020B0502020202020204" pitchFamily="34" charset="0"/>
                </a:rPr>
                <a:t>y</a:t>
              </a:r>
              <a:r>
                <a:rPr lang="en-US" sz="1760" baseline="-25000" dirty="0">
                  <a:latin typeface="Century Gothic" panose="020B0502020202020204" pitchFamily="34" charset="0"/>
                </a:rPr>
                <a:t>1</a:t>
              </a:r>
              <a:r>
                <a:rPr lang="en-US" sz="1760" dirty="0">
                  <a:latin typeface="Century Gothic" panose="020B0502020202020204" pitchFamily="34" charset="0"/>
                </a:rPr>
                <a:t>, </a:t>
              </a:r>
              <a:r>
                <a:rPr lang="en-US" sz="1760" i="1" dirty="0">
                  <a:latin typeface="Century Gothic" panose="020B0502020202020204" pitchFamily="34" charset="0"/>
                </a:rPr>
                <a:t>y</a:t>
              </a:r>
              <a:r>
                <a:rPr lang="en-US" sz="1760" baseline="-25000" dirty="0">
                  <a:latin typeface="Century Gothic" panose="020B0502020202020204" pitchFamily="34" charset="0"/>
                </a:rPr>
                <a:t>2</a:t>
              </a:r>
              <a:r>
                <a:rPr lang="en-US" sz="1760" dirty="0">
                  <a:latin typeface="Century Gothic" panose="020B0502020202020204" pitchFamily="34" charset="0"/>
                </a:rPr>
                <a:t>, …, </a:t>
              </a:r>
              <a:r>
                <a:rPr lang="en-US" sz="1760" i="1" dirty="0" err="1">
                  <a:latin typeface="Century Gothic" panose="020B0502020202020204" pitchFamily="34" charset="0"/>
                </a:rPr>
                <a:t>y</a:t>
              </a:r>
              <a:r>
                <a:rPr lang="en-US" sz="1760" i="1" baseline="-25000" dirty="0" err="1">
                  <a:latin typeface="Century Gothic" panose="020B0502020202020204" pitchFamily="34" charset="0"/>
                </a:rPr>
                <a:t>m</a:t>
              </a:r>
              <a:r>
                <a:rPr lang="en-US" sz="1760" dirty="0">
                  <a:latin typeface="Century Gothic" panose="020B0502020202020204" pitchFamily="34" charset="0"/>
                </a:rPr>
                <a:t>]</a:t>
              </a:r>
              <a:r>
                <a:rPr lang="en-US" sz="1760" baseline="30000" dirty="0">
                  <a:latin typeface="Century Gothic" panose="020B0502020202020204" pitchFamily="34" charset="0"/>
                </a:rPr>
                <a:t>T</a:t>
              </a:r>
              <a:r>
                <a:rPr lang="en-US" sz="1760" dirty="0">
                  <a:latin typeface="Century Gothic" panose="020B0502020202020204" pitchFamily="34" charset="0"/>
                </a:rPr>
                <a:t> [</a:t>
              </a:r>
              <a:r>
                <a:rPr lang="en-US" sz="1760" b="1" dirty="0">
                  <a:latin typeface="Century Gothic" panose="020B0502020202020204" pitchFamily="34" charset="0"/>
                </a:rPr>
                <a:t> </a:t>
              </a:r>
              <a:r>
                <a:rPr lang="en-US" sz="1760" dirty="0">
                  <a:latin typeface="Century Gothic" panose="020B0502020202020204" pitchFamily="34" charset="0"/>
                </a:rPr>
                <a:t>(ppb)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36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4_presentation_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4_presentation_theme" id="{0248B39A-42C7-A247-9FAC-A75A48E10F01}" vid="{6DD37B22-2C24-1E48-9829-37E89BBA74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ch4_presentation_theme</Template>
  <TotalTime>5427</TotalTime>
  <Words>253</Words>
  <Application>Microsoft Macintosh PowerPoint</Application>
  <PresentationFormat>Custom</PresentationFormat>
  <Paragraphs>54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</vt:lpstr>
      <vt:lpstr>Century Gothic</vt:lpstr>
      <vt:lpstr>ch4_presentation_theme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Hannah Nesser</dc:creator>
  <cp:lastModifiedBy>Hannah Nesser</cp:lastModifiedBy>
  <cp:revision>6</cp:revision>
  <cp:lastPrinted>2021-09-28T18:30:38Z</cp:lastPrinted>
  <dcterms:created xsi:type="dcterms:W3CDTF">2021-09-16T19:08:56Z</dcterms:created>
  <dcterms:modified xsi:type="dcterms:W3CDTF">2021-09-29T14:47:18Z</dcterms:modified>
</cp:coreProperties>
</file>