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1" r:id="rId5"/>
    <p:sldId id="320" r:id="rId6"/>
    <p:sldId id="322" r:id="rId7"/>
    <p:sldId id="321" r:id="rId8"/>
    <p:sldId id="323" r:id="rId9"/>
    <p:sldId id="324" r:id="rId10"/>
    <p:sldId id="325" r:id="rId11"/>
    <p:sldId id="326"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20" d="100"/>
          <a:sy n="120" d="100"/>
        </p:scale>
        <p:origin x="2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67112" y="1557867"/>
            <a:ext cx="6795913" cy="2235200"/>
          </a:xfrm>
        </p:spPr>
        <p:txBody>
          <a:bodyPr anchor="b" anchorCtr="0">
            <a:noAutofit/>
          </a:bodyPr>
          <a:lstStyle>
            <a:lvl1pPr algn="l">
              <a:lnSpc>
                <a:spcPts val="3600"/>
              </a:lnSpc>
              <a:defRPr b="1" cap="all" spc="150">
                <a:solidFill>
                  <a:schemeClr val="tx1">
                    <a:lumMod val="50000"/>
                    <a:lumOff val="50000"/>
                  </a:schemeClr>
                </a:solidFill>
              </a:defRPr>
            </a:lvl1pPr>
          </a:lstStyle>
          <a:p>
            <a:r>
              <a:rPr lang="en-US" dirty="0"/>
              <a:t>Click to edit Master title style</a:t>
            </a:r>
          </a:p>
        </p:txBody>
      </p:sp>
      <p:sp>
        <p:nvSpPr>
          <p:cNvPr id="3" name="Subtitle 2"/>
          <p:cNvSpPr>
            <a:spLocks noGrp="1"/>
          </p:cNvSpPr>
          <p:nvPr>
            <p:ph type="subTitle" idx="1"/>
          </p:nvPr>
        </p:nvSpPr>
        <p:spPr>
          <a:xfrm>
            <a:off x="4967110" y="4275669"/>
            <a:ext cx="6795913" cy="1202267"/>
          </a:xfrm>
        </p:spPr>
        <p:txBody>
          <a:bodyPr>
            <a:noAutofit/>
          </a:bodyPr>
          <a:lstStyle>
            <a:lvl1pPr marL="0" indent="0" algn="l">
              <a:lnSpc>
                <a:spcPts val="2100"/>
              </a:lnSpc>
              <a:buNone/>
              <a:defRPr sz="1800" cap="all" spc="300">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7715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7112" y="1557867"/>
            <a:ext cx="6795913" cy="2235200"/>
          </a:xfrm>
        </p:spPr>
        <p:txBody>
          <a:bodyPr anchor="b" anchorCtr="0">
            <a:noAutofit/>
          </a:bodyPr>
          <a:lstStyle>
            <a:lvl1pPr algn="l">
              <a:lnSpc>
                <a:spcPts val="3600"/>
              </a:lnSpc>
              <a:defRPr b="1" cap="all" spc="150">
                <a:solidFill>
                  <a:schemeClr val="tx1">
                    <a:lumMod val="50000"/>
                    <a:lumOff val="50000"/>
                  </a:schemeClr>
                </a:solidFill>
              </a:defRPr>
            </a:lvl1pPr>
          </a:lstStyle>
          <a:p>
            <a:r>
              <a:rPr lang="en-US" dirty="0"/>
              <a:t>Click to edit Master title SLIDE</a:t>
            </a:r>
          </a:p>
        </p:txBody>
      </p:sp>
      <p:sp>
        <p:nvSpPr>
          <p:cNvPr id="3" name="Subtitle 2"/>
          <p:cNvSpPr>
            <a:spLocks noGrp="1"/>
          </p:cNvSpPr>
          <p:nvPr>
            <p:ph type="subTitle" idx="1"/>
          </p:nvPr>
        </p:nvSpPr>
        <p:spPr>
          <a:xfrm>
            <a:off x="4967110" y="4275669"/>
            <a:ext cx="6795913" cy="1202267"/>
          </a:xfrm>
        </p:spPr>
        <p:txBody>
          <a:bodyPr>
            <a:noAutofit/>
          </a:bodyPr>
          <a:lstStyle>
            <a:lvl1pPr marL="0" indent="0" algn="l">
              <a:lnSpc>
                <a:spcPts val="2100"/>
              </a:lnSpc>
              <a:buNone/>
              <a:defRPr sz="1800" cap="all" spc="300">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6381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1490133"/>
            <a:ext cx="11774311" cy="4673600"/>
          </a:xfrm>
        </p:spPr>
        <p:txBody>
          <a:bodyPr>
            <a:noAutofit/>
          </a:bodyPr>
          <a:lstStyle>
            <a:lvl1pPr marL="0" indent="0">
              <a:spcAft>
                <a:spcPts val="450"/>
              </a:spcAft>
              <a:buFontTx/>
              <a:buNone/>
              <a:defRPr sz="1800"/>
            </a:lvl1pPr>
            <a:lvl2pPr marL="349758" indent="-214313">
              <a:spcAft>
                <a:spcPts val="450"/>
              </a:spcAft>
              <a:buFont typeface="Lucida Grande"/>
              <a:buChar char="•"/>
              <a:defRPr sz="1575"/>
            </a:lvl2pPr>
            <a:lvl3pPr>
              <a:spcAft>
                <a:spcPts val="450"/>
              </a:spcAft>
              <a:defRPr sz="1575"/>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47007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128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27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342900" rtl="0" eaLnBrk="1" latinLnBrk="0" hangingPunct="1">
        <a:spcBef>
          <a:spcPct val="0"/>
        </a:spcBef>
        <a:buNone/>
        <a:defRPr sz="27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analytics in business</a:t>
            </a:r>
          </a:p>
        </p:txBody>
      </p:sp>
      <p:sp>
        <p:nvSpPr>
          <p:cNvPr id="3" name="Subtitle 2"/>
          <p:cNvSpPr>
            <a:spLocks noGrp="1"/>
          </p:cNvSpPr>
          <p:nvPr>
            <p:ph type="subTitle" idx="1"/>
          </p:nvPr>
        </p:nvSpPr>
        <p:spPr>
          <a:xfrm>
            <a:off x="4572001" y="4275669"/>
            <a:ext cx="5774267" cy="1202267"/>
          </a:xfrm>
        </p:spPr>
        <p:txBody>
          <a:bodyPr/>
          <a:lstStyle/>
          <a:p>
            <a:pPr algn="ctr"/>
            <a:r>
              <a:rPr lang="en-US" sz="2400" b="1" dirty="0"/>
              <a:t>Forecasting Demand</a:t>
            </a:r>
          </a:p>
        </p:txBody>
      </p:sp>
    </p:spTree>
    <p:extLst>
      <p:ext uri="{BB962C8B-B14F-4D97-AF65-F5344CB8AC3E}">
        <p14:creationId xmlns:p14="http://schemas.microsoft.com/office/powerpoint/2010/main" val="198224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D2859E-58ED-F744-AA03-26F2B5364D3B}"/>
              </a:ext>
            </a:extLst>
          </p:cNvPr>
          <p:cNvSpPr>
            <a:spLocks noGrp="1"/>
          </p:cNvSpPr>
          <p:nvPr>
            <p:ph idx="1"/>
          </p:nvPr>
        </p:nvSpPr>
        <p:spPr>
          <a:xfrm>
            <a:off x="1737361" y="1499616"/>
            <a:ext cx="8605181" cy="2112265"/>
          </a:xfrm>
        </p:spPr>
        <p:txBody>
          <a:bodyPr/>
          <a:lstStyle/>
          <a:p>
            <a:r>
              <a:rPr lang="en-US" dirty="0"/>
              <a:t>The data is from a meal delivery company that operates in multiple cities, it has number of orders received for each meal at different fulfillment center for week 1 to week 145.  </a:t>
            </a:r>
          </a:p>
          <a:p>
            <a:endParaRPr lang="en-US" dirty="0"/>
          </a:p>
          <a:p>
            <a:r>
              <a:rPr lang="en-US" dirty="0"/>
              <a:t>First let’s explore the data. This data set has 51 different meal options, 77 different distribution centers, and 456,548 total rows.</a:t>
            </a:r>
          </a:p>
        </p:txBody>
      </p:sp>
      <p:sp>
        <p:nvSpPr>
          <p:cNvPr id="8" name="Title 2">
            <a:extLst>
              <a:ext uri="{FF2B5EF4-FFF2-40B4-BE49-F238E27FC236}">
                <a16:creationId xmlns:a16="http://schemas.microsoft.com/office/drawing/2014/main" id="{3D896191-A923-7448-899A-BBFBCC3FDD52}"/>
              </a:ext>
            </a:extLst>
          </p:cNvPr>
          <p:cNvSpPr>
            <a:spLocks noGrp="1"/>
          </p:cNvSpPr>
          <p:nvPr>
            <p:ph type="title"/>
          </p:nvPr>
        </p:nvSpPr>
        <p:spPr>
          <a:xfrm>
            <a:off x="1737360" y="128334"/>
            <a:ext cx="6096000" cy="1143000"/>
          </a:xfrm>
        </p:spPr>
        <p:txBody>
          <a:bodyPr>
            <a:normAutofit/>
          </a:bodyPr>
          <a:lstStyle/>
          <a:p>
            <a:r>
              <a:rPr lang="en-US" sz="2400" dirty="0"/>
              <a:t>Data exploration</a:t>
            </a:r>
          </a:p>
        </p:txBody>
      </p:sp>
      <p:pic>
        <p:nvPicPr>
          <p:cNvPr id="10" name="Picture 9" descr="A picture containing table&#10;&#10;Description automatically generated">
            <a:extLst>
              <a:ext uri="{FF2B5EF4-FFF2-40B4-BE49-F238E27FC236}">
                <a16:creationId xmlns:a16="http://schemas.microsoft.com/office/drawing/2014/main" id="{2F2CCC0D-EEFF-9F45-815F-EC7FBA24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2295828"/>
          </a:xfrm>
          <a:prstGeom prst="rect">
            <a:avLst/>
          </a:prstGeom>
        </p:spPr>
      </p:pic>
    </p:spTree>
    <p:extLst>
      <p:ext uri="{BB962C8B-B14F-4D97-AF65-F5344CB8AC3E}">
        <p14:creationId xmlns:p14="http://schemas.microsoft.com/office/powerpoint/2010/main" val="63117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D2859E-58ED-F744-AA03-26F2B5364D3B}"/>
              </a:ext>
            </a:extLst>
          </p:cNvPr>
          <p:cNvSpPr>
            <a:spLocks noGrp="1"/>
          </p:cNvSpPr>
          <p:nvPr>
            <p:ph idx="1"/>
          </p:nvPr>
        </p:nvSpPr>
        <p:spPr>
          <a:xfrm>
            <a:off x="1737361" y="1499616"/>
            <a:ext cx="8605181" cy="2112265"/>
          </a:xfrm>
        </p:spPr>
        <p:txBody>
          <a:bodyPr/>
          <a:lstStyle/>
          <a:p>
            <a:r>
              <a:rPr lang="en-US" dirty="0"/>
              <a:t>Imagine we work in fulfillment center 13 and we want to forecast demand for Indian Rice Bowl, meal id 2290.</a:t>
            </a:r>
          </a:p>
          <a:p>
            <a:r>
              <a:rPr lang="en-US" dirty="0"/>
              <a:t>Let’s filter the data to only the information we are interested in.  We will also separate the data into training and a test set with the last 15 weeks to score our predictions.</a:t>
            </a:r>
          </a:p>
          <a:p>
            <a:r>
              <a:rPr lang="en-US" dirty="0"/>
              <a:t>Then we can plot the sales of meal 2290 over time.</a:t>
            </a:r>
          </a:p>
        </p:txBody>
      </p:sp>
      <p:sp>
        <p:nvSpPr>
          <p:cNvPr id="8" name="Title 2">
            <a:extLst>
              <a:ext uri="{FF2B5EF4-FFF2-40B4-BE49-F238E27FC236}">
                <a16:creationId xmlns:a16="http://schemas.microsoft.com/office/drawing/2014/main" id="{3D896191-A923-7448-899A-BBFBCC3FDD52}"/>
              </a:ext>
            </a:extLst>
          </p:cNvPr>
          <p:cNvSpPr>
            <a:spLocks noGrp="1"/>
          </p:cNvSpPr>
          <p:nvPr>
            <p:ph type="title"/>
          </p:nvPr>
        </p:nvSpPr>
        <p:spPr>
          <a:xfrm>
            <a:off x="1737360" y="128334"/>
            <a:ext cx="6096000" cy="1143000"/>
          </a:xfrm>
        </p:spPr>
        <p:txBody>
          <a:bodyPr>
            <a:normAutofit/>
          </a:bodyPr>
          <a:lstStyle/>
          <a:p>
            <a:r>
              <a:rPr lang="en-US" sz="2400" dirty="0"/>
              <a:t>Data exploration</a:t>
            </a:r>
          </a:p>
        </p:txBody>
      </p:sp>
      <p:pic>
        <p:nvPicPr>
          <p:cNvPr id="5" name="Picture 4">
            <a:extLst>
              <a:ext uri="{FF2B5EF4-FFF2-40B4-BE49-F238E27FC236}">
                <a16:creationId xmlns:a16="http://schemas.microsoft.com/office/drawing/2014/main" id="{71751A06-8516-45C0-85B3-429EDABE784A}"/>
              </a:ext>
            </a:extLst>
          </p:cNvPr>
          <p:cNvPicPr>
            <a:picLocks noChangeAspect="1"/>
          </p:cNvPicPr>
          <p:nvPr/>
        </p:nvPicPr>
        <p:blipFill>
          <a:blip r:embed="rId2"/>
          <a:stretch>
            <a:fillRect/>
          </a:stretch>
        </p:blipFill>
        <p:spPr>
          <a:xfrm>
            <a:off x="386323" y="3429000"/>
            <a:ext cx="5991278" cy="1595763"/>
          </a:xfrm>
          <a:prstGeom prst="rect">
            <a:avLst/>
          </a:prstGeom>
        </p:spPr>
      </p:pic>
      <p:pic>
        <p:nvPicPr>
          <p:cNvPr id="7" name="Picture 6">
            <a:extLst>
              <a:ext uri="{FF2B5EF4-FFF2-40B4-BE49-F238E27FC236}">
                <a16:creationId xmlns:a16="http://schemas.microsoft.com/office/drawing/2014/main" id="{01C80849-672E-451E-AFD2-4B687490F55F}"/>
              </a:ext>
            </a:extLst>
          </p:cNvPr>
          <p:cNvPicPr>
            <a:picLocks noChangeAspect="1"/>
          </p:cNvPicPr>
          <p:nvPr/>
        </p:nvPicPr>
        <p:blipFill>
          <a:blip r:embed="rId3"/>
          <a:stretch>
            <a:fillRect/>
          </a:stretch>
        </p:blipFill>
        <p:spPr>
          <a:xfrm>
            <a:off x="6854505" y="3198181"/>
            <a:ext cx="4801755" cy="2863378"/>
          </a:xfrm>
          <a:prstGeom prst="rect">
            <a:avLst/>
          </a:prstGeom>
        </p:spPr>
      </p:pic>
      <p:pic>
        <p:nvPicPr>
          <p:cNvPr id="10" name="Picture 9">
            <a:extLst>
              <a:ext uri="{FF2B5EF4-FFF2-40B4-BE49-F238E27FC236}">
                <a16:creationId xmlns:a16="http://schemas.microsoft.com/office/drawing/2014/main" id="{F652E7D2-CDD5-4435-A841-EBD2DB8EF1A6}"/>
              </a:ext>
            </a:extLst>
          </p:cNvPr>
          <p:cNvPicPr>
            <a:picLocks noChangeAspect="1"/>
          </p:cNvPicPr>
          <p:nvPr/>
        </p:nvPicPr>
        <p:blipFill>
          <a:blip r:embed="rId4"/>
          <a:stretch>
            <a:fillRect/>
          </a:stretch>
        </p:blipFill>
        <p:spPr>
          <a:xfrm>
            <a:off x="58510" y="5159947"/>
            <a:ext cx="6715152" cy="753741"/>
          </a:xfrm>
          <a:prstGeom prst="rect">
            <a:avLst/>
          </a:prstGeom>
        </p:spPr>
      </p:pic>
    </p:spTree>
    <p:extLst>
      <p:ext uri="{BB962C8B-B14F-4D97-AF65-F5344CB8AC3E}">
        <p14:creationId xmlns:p14="http://schemas.microsoft.com/office/powerpoint/2010/main" val="273167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77C12A-3F26-45D9-B645-D717EE0D2E6E}"/>
              </a:ext>
            </a:extLst>
          </p:cNvPr>
          <p:cNvSpPr>
            <a:spLocks noGrp="1"/>
          </p:cNvSpPr>
          <p:nvPr>
            <p:ph idx="1"/>
          </p:nvPr>
        </p:nvSpPr>
        <p:spPr>
          <a:xfrm>
            <a:off x="719094" y="1724487"/>
            <a:ext cx="11194740" cy="1377354"/>
          </a:xfrm>
        </p:spPr>
        <p:txBody>
          <a:bodyPr/>
          <a:lstStyle/>
          <a:p>
            <a:r>
              <a:rPr lang="en-US" dirty="0"/>
              <a:t>First, we’ll use </a:t>
            </a:r>
            <a:r>
              <a:rPr lang="en-US" dirty="0" err="1"/>
              <a:t>ses</a:t>
            </a:r>
            <a:r>
              <a:rPr lang="en-US" dirty="0"/>
              <a:t>() for simple exponential smoothing.  H = the number of periods we want to predict out to</a:t>
            </a:r>
          </a:p>
        </p:txBody>
      </p:sp>
      <p:sp>
        <p:nvSpPr>
          <p:cNvPr id="3" name="Title 2">
            <a:extLst>
              <a:ext uri="{FF2B5EF4-FFF2-40B4-BE49-F238E27FC236}">
                <a16:creationId xmlns:a16="http://schemas.microsoft.com/office/drawing/2014/main" id="{17EC7F2F-3DF0-4A20-B5CC-FCCC7276A213}"/>
              </a:ext>
            </a:extLst>
          </p:cNvPr>
          <p:cNvSpPr>
            <a:spLocks noGrp="1"/>
          </p:cNvSpPr>
          <p:nvPr>
            <p:ph type="title"/>
          </p:nvPr>
        </p:nvSpPr>
        <p:spPr/>
        <p:txBody>
          <a:bodyPr/>
          <a:lstStyle/>
          <a:p>
            <a:r>
              <a:rPr lang="en-US" dirty="0"/>
              <a:t>Simple Exponential Smoothing</a:t>
            </a:r>
          </a:p>
        </p:txBody>
      </p:sp>
      <p:pic>
        <p:nvPicPr>
          <p:cNvPr id="5" name="Picture 4">
            <a:extLst>
              <a:ext uri="{FF2B5EF4-FFF2-40B4-BE49-F238E27FC236}">
                <a16:creationId xmlns:a16="http://schemas.microsoft.com/office/drawing/2014/main" id="{FC2617C9-1694-421C-AE27-2165D9341B8E}"/>
              </a:ext>
            </a:extLst>
          </p:cNvPr>
          <p:cNvPicPr>
            <a:picLocks noChangeAspect="1"/>
          </p:cNvPicPr>
          <p:nvPr/>
        </p:nvPicPr>
        <p:blipFill>
          <a:blip r:embed="rId2"/>
          <a:stretch>
            <a:fillRect/>
          </a:stretch>
        </p:blipFill>
        <p:spPr>
          <a:xfrm>
            <a:off x="719094" y="2200737"/>
            <a:ext cx="5329561" cy="3698063"/>
          </a:xfrm>
          <a:prstGeom prst="rect">
            <a:avLst/>
          </a:prstGeom>
        </p:spPr>
      </p:pic>
      <p:pic>
        <p:nvPicPr>
          <p:cNvPr id="7" name="Picture 6">
            <a:extLst>
              <a:ext uri="{FF2B5EF4-FFF2-40B4-BE49-F238E27FC236}">
                <a16:creationId xmlns:a16="http://schemas.microsoft.com/office/drawing/2014/main" id="{0F985A29-3D40-4D5B-B078-F0664BFD5D62}"/>
              </a:ext>
            </a:extLst>
          </p:cNvPr>
          <p:cNvPicPr>
            <a:picLocks noChangeAspect="1"/>
          </p:cNvPicPr>
          <p:nvPr/>
        </p:nvPicPr>
        <p:blipFill>
          <a:blip r:embed="rId3"/>
          <a:stretch>
            <a:fillRect/>
          </a:stretch>
        </p:blipFill>
        <p:spPr>
          <a:xfrm>
            <a:off x="6143347" y="2200737"/>
            <a:ext cx="5868197" cy="3577404"/>
          </a:xfrm>
          <a:prstGeom prst="rect">
            <a:avLst/>
          </a:prstGeom>
        </p:spPr>
      </p:pic>
    </p:spTree>
    <p:extLst>
      <p:ext uri="{BB962C8B-B14F-4D97-AF65-F5344CB8AC3E}">
        <p14:creationId xmlns:p14="http://schemas.microsoft.com/office/powerpoint/2010/main" val="54057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1FEA82-D31B-4C05-9C29-98D941E83B26}"/>
              </a:ext>
            </a:extLst>
          </p:cNvPr>
          <p:cNvPicPr>
            <a:picLocks noGrp="1" noChangeAspect="1"/>
          </p:cNvPicPr>
          <p:nvPr>
            <p:ph idx="1"/>
          </p:nvPr>
        </p:nvPicPr>
        <p:blipFill>
          <a:blip r:embed="rId2"/>
          <a:stretch>
            <a:fillRect/>
          </a:stretch>
        </p:blipFill>
        <p:spPr>
          <a:xfrm>
            <a:off x="683584" y="1883318"/>
            <a:ext cx="4684799" cy="4130386"/>
          </a:xfrm>
        </p:spPr>
      </p:pic>
      <p:sp>
        <p:nvSpPr>
          <p:cNvPr id="3" name="Title 2">
            <a:extLst>
              <a:ext uri="{FF2B5EF4-FFF2-40B4-BE49-F238E27FC236}">
                <a16:creationId xmlns:a16="http://schemas.microsoft.com/office/drawing/2014/main" id="{33C07E33-7187-4EF2-A665-9461226012E1}"/>
              </a:ext>
            </a:extLst>
          </p:cNvPr>
          <p:cNvSpPr>
            <a:spLocks noGrp="1"/>
          </p:cNvSpPr>
          <p:nvPr>
            <p:ph type="title"/>
          </p:nvPr>
        </p:nvSpPr>
        <p:spPr/>
        <p:txBody>
          <a:bodyPr/>
          <a:lstStyle/>
          <a:p>
            <a:r>
              <a:rPr lang="en-US" dirty="0"/>
              <a:t>Holt Winters – Exponential Smoothing with trend</a:t>
            </a:r>
          </a:p>
        </p:txBody>
      </p:sp>
      <p:pic>
        <p:nvPicPr>
          <p:cNvPr id="7" name="Picture 6">
            <a:extLst>
              <a:ext uri="{FF2B5EF4-FFF2-40B4-BE49-F238E27FC236}">
                <a16:creationId xmlns:a16="http://schemas.microsoft.com/office/drawing/2014/main" id="{930854CA-460D-4917-BF65-1EFE3EC1C5E7}"/>
              </a:ext>
            </a:extLst>
          </p:cNvPr>
          <p:cNvPicPr>
            <a:picLocks noChangeAspect="1"/>
          </p:cNvPicPr>
          <p:nvPr/>
        </p:nvPicPr>
        <p:blipFill>
          <a:blip r:embed="rId3"/>
          <a:stretch>
            <a:fillRect/>
          </a:stretch>
        </p:blipFill>
        <p:spPr>
          <a:xfrm>
            <a:off x="5874732" y="1837354"/>
            <a:ext cx="6202227" cy="3533637"/>
          </a:xfrm>
          <a:prstGeom prst="rect">
            <a:avLst/>
          </a:prstGeom>
        </p:spPr>
      </p:pic>
      <p:sp>
        <p:nvSpPr>
          <p:cNvPr id="8" name="Content Placeholder 1">
            <a:extLst>
              <a:ext uri="{FF2B5EF4-FFF2-40B4-BE49-F238E27FC236}">
                <a16:creationId xmlns:a16="http://schemas.microsoft.com/office/drawing/2014/main" id="{DE6404F7-D418-46C1-B017-1E94F1FCB034}"/>
              </a:ext>
            </a:extLst>
          </p:cNvPr>
          <p:cNvSpPr txBox="1">
            <a:spLocks/>
          </p:cNvSpPr>
          <p:nvPr/>
        </p:nvSpPr>
        <p:spPr>
          <a:xfrm>
            <a:off x="609600" y="1148677"/>
            <a:ext cx="11194740" cy="1377354"/>
          </a:xfrm>
          <a:prstGeom prst="rect">
            <a:avLst/>
          </a:prstGeom>
        </p:spPr>
        <p:txBody>
          <a:bodyPr vert="horz" lIns="91440" tIns="45720" rIns="91440" bIns="45720" rtlCol="0">
            <a:noAutofit/>
          </a:bodyPr>
          <a:lstStyle>
            <a:lvl1pPr marL="0" indent="0" algn="l" defTabSz="342900" rtl="0" eaLnBrk="1" latinLnBrk="0" hangingPunct="1">
              <a:spcBef>
                <a:spcPct val="20000"/>
              </a:spcBef>
              <a:spcAft>
                <a:spcPts val="450"/>
              </a:spcAft>
              <a:buFontTx/>
              <a:buNone/>
              <a:defRPr sz="1800" kern="1200">
                <a:solidFill>
                  <a:schemeClr val="tx1"/>
                </a:solidFill>
                <a:latin typeface="+mn-lt"/>
                <a:ea typeface="+mn-ea"/>
                <a:cs typeface="+mn-cs"/>
              </a:defRPr>
            </a:lvl1pPr>
            <a:lvl2pPr marL="349758" indent="-214313" algn="l" defTabSz="342900" rtl="0" eaLnBrk="1" latinLnBrk="0" hangingPunct="1">
              <a:spcBef>
                <a:spcPct val="20000"/>
              </a:spcBef>
              <a:spcAft>
                <a:spcPts val="450"/>
              </a:spcAft>
              <a:buFont typeface="Lucida Grande"/>
              <a:buChar char="•"/>
              <a:defRPr sz="1575"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Font typeface="Arial"/>
              <a:buChar char="•"/>
              <a:defRPr sz="1575"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Next, we’ll use Holt’s method to forecast using exponential smoothing with trend.</a:t>
            </a:r>
          </a:p>
        </p:txBody>
      </p:sp>
    </p:spTree>
    <p:extLst>
      <p:ext uri="{BB962C8B-B14F-4D97-AF65-F5344CB8AC3E}">
        <p14:creationId xmlns:p14="http://schemas.microsoft.com/office/powerpoint/2010/main" val="29324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47A544-08A1-4CBB-8DE3-327194C37EED}"/>
              </a:ext>
            </a:extLst>
          </p:cNvPr>
          <p:cNvPicPr>
            <a:picLocks noGrp="1" noChangeAspect="1"/>
          </p:cNvPicPr>
          <p:nvPr>
            <p:ph idx="1"/>
          </p:nvPr>
        </p:nvPicPr>
        <p:blipFill>
          <a:blip r:embed="rId2"/>
          <a:stretch>
            <a:fillRect/>
          </a:stretch>
        </p:blipFill>
        <p:spPr>
          <a:xfrm>
            <a:off x="436627" y="2413164"/>
            <a:ext cx="5932471" cy="3109974"/>
          </a:xfrm>
        </p:spPr>
      </p:pic>
      <p:sp>
        <p:nvSpPr>
          <p:cNvPr id="3" name="Title 2">
            <a:extLst>
              <a:ext uri="{FF2B5EF4-FFF2-40B4-BE49-F238E27FC236}">
                <a16:creationId xmlns:a16="http://schemas.microsoft.com/office/drawing/2014/main" id="{A39E1A26-CC4D-4D3C-83D9-4A1DCA680777}"/>
              </a:ext>
            </a:extLst>
          </p:cNvPr>
          <p:cNvSpPr>
            <a:spLocks noGrp="1"/>
          </p:cNvSpPr>
          <p:nvPr>
            <p:ph type="title"/>
          </p:nvPr>
        </p:nvSpPr>
        <p:spPr/>
        <p:txBody>
          <a:bodyPr/>
          <a:lstStyle/>
          <a:p>
            <a:r>
              <a:rPr lang="en-US" dirty="0"/>
              <a:t>ETS() – Error, Trend, and Smoothing</a:t>
            </a:r>
          </a:p>
        </p:txBody>
      </p:sp>
      <p:pic>
        <p:nvPicPr>
          <p:cNvPr id="7" name="Picture 6">
            <a:extLst>
              <a:ext uri="{FF2B5EF4-FFF2-40B4-BE49-F238E27FC236}">
                <a16:creationId xmlns:a16="http://schemas.microsoft.com/office/drawing/2014/main" id="{1CBC9250-4DDB-4F32-9387-756BB58A1324}"/>
              </a:ext>
            </a:extLst>
          </p:cNvPr>
          <p:cNvPicPr>
            <a:picLocks noChangeAspect="1"/>
          </p:cNvPicPr>
          <p:nvPr/>
        </p:nvPicPr>
        <p:blipFill>
          <a:blip r:embed="rId3"/>
          <a:stretch>
            <a:fillRect/>
          </a:stretch>
        </p:blipFill>
        <p:spPr>
          <a:xfrm>
            <a:off x="6576427" y="2413164"/>
            <a:ext cx="5544736" cy="3317752"/>
          </a:xfrm>
          <a:prstGeom prst="rect">
            <a:avLst/>
          </a:prstGeom>
        </p:spPr>
      </p:pic>
      <p:sp>
        <p:nvSpPr>
          <p:cNvPr id="8" name="Content Placeholder 1">
            <a:extLst>
              <a:ext uri="{FF2B5EF4-FFF2-40B4-BE49-F238E27FC236}">
                <a16:creationId xmlns:a16="http://schemas.microsoft.com/office/drawing/2014/main" id="{2F443A60-DFF1-4057-A721-8ADB5ED7F9FE}"/>
              </a:ext>
            </a:extLst>
          </p:cNvPr>
          <p:cNvSpPr txBox="1">
            <a:spLocks/>
          </p:cNvSpPr>
          <p:nvPr/>
        </p:nvSpPr>
        <p:spPr>
          <a:xfrm>
            <a:off x="719094" y="1724487"/>
            <a:ext cx="11194740" cy="1377354"/>
          </a:xfrm>
          <a:prstGeom prst="rect">
            <a:avLst/>
          </a:prstGeom>
        </p:spPr>
        <p:txBody>
          <a:bodyPr vert="horz" lIns="91440" tIns="45720" rIns="91440" bIns="45720" rtlCol="0">
            <a:noAutofit/>
          </a:bodyPr>
          <a:lstStyle>
            <a:lvl1pPr marL="0" indent="0" algn="l" defTabSz="342900" rtl="0" eaLnBrk="1" latinLnBrk="0" hangingPunct="1">
              <a:spcBef>
                <a:spcPct val="20000"/>
              </a:spcBef>
              <a:spcAft>
                <a:spcPts val="450"/>
              </a:spcAft>
              <a:buFontTx/>
              <a:buNone/>
              <a:defRPr sz="1800" kern="1200">
                <a:solidFill>
                  <a:schemeClr val="tx1"/>
                </a:solidFill>
                <a:latin typeface="+mn-lt"/>
                <a:ea typeface="+mn-ea"/>
                <a:cs typeface="+mn-cs"/>
              </a:defRPr>
            </a:lvl1pPr>
            <a:lvl2pPr marL="349758" indent="-214313" algn="l" defTabSz="342900" rtl="0" eaLnBrk="1" latinLnBrk="0" hangingPunct="1">
              <a:spcBef>
                <a:spcPct val="20000"/>
              </a:spcBef>
              <a:spcAft>
                <a:spcPts val="450"/>
              </a:spcAft>
              <a:buFont typeface="Lucida Grande"/>
              <a:buChar char="•"/>
              <a:defRPr sz="1575"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Font typeface="Arial"/>
              <a:buChar char="•"/>
              <a:defRPr sz="1575"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Next, we’ll use the ETS() method to forecast out the next 15 weeks.</a:t>
            </a:r>
          </a:p>
        </p:txBody>
      </p:sp>
    </p:spTree>
    <p:extLst>
      <p:ext uri="{BB962C8B-B14F-4D97-AF65-F5344CB8AC3E}">
        <p14:creationId xmlns:p14="http://schemas.microsoft.com/office/powerpoint/2010/main" val="263021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7B914-CDBA-4EE9-88AB-3AF5A56C17F8}"/>
              </a:ext>
            </a:extLst>
          </p:cNvPr>
          <p:cNvSpPr>
            <a:spLocks noGrp="1"/>
          </p:cNvSpPr>
          <p:nvPr>
            <p:ph type="title"/>
          </p:nvPr>
        </p:nvSpPr>
        <p:spPr/>
        <p:txBody>
          <a:bodyPr/>
          <a:lstStyle/>
          <a:p>
            <a:r>
              <a:rPr lang="en-US" dirty="0"/>
              <a:t>Simple Moving Average</a:t>
            </a:r>
          </a:p>
        </p:txBody>
      </p:sp>
      <p:sp>
        <p:nvSpPr>
          <p:cNvPr id="8" name="Content Placeholder 1">
            <a:extLst>
              <a:ext uri="{FF2B5EF4-FFF2-40B4-BE49-F238E27FC236}">
                <a16:creationId xmlns:a16="http://schemas.microsoft.com/office/drawing/2014/main" id="{532752DF-482F-4E94-A6BC-2CBDBEF49890}"/>
              </a:ext>
            </a:extLst>
          </p:cNvPr>
          <p:cNvSpPr txBox="1">
            <a:spLocks/>
          </p:cNvSpPr>
          <p:nvPr/>
        </p:nvSpPr>
        <p:spPr>
          <a:xfrm>
            <a:off x="632853" y="1413713"/>
            <a:ext cx="11194740" cy="1377354"/>
          </a:xfrm>
          <a:prstGeom prst="rect">
            <a:avLst/>
          </a:prstGeom>
        </p:spPr>
        <p:txBody>
          <a:bodyPr vert="horz" lIns="91440" tIns="45720" rIns="91440" bIns="45720" rtlCol="0">
            <a:noAutofit/>
          </a:bodyPr>
          <a:lstStyle>
            <a:lvl1pPr marL="0" indent="0" algn="l" defTabSz="342900" rtl="0" eaLnBrk="1" latinLnBrk="0" hangingPunct="1">
              <a:spcBef>
                <a:spcPct val="20000"/>
              </a:spcBef>
              <a:spcAft>
                <a:spcPts val="450"/>
              </a:spcAft>
              <a:buFontTx/>
              <a:buNone/>
              <a:defRPr sz="1800" kern="1200">
                <a:solidFill>
                  <a:schemeClr val="tx1"/>
                </a:solidFill>
                <a:latin typeface="+mn-lt"/>
                <a:ea typeface="+mn-ea"/>
                <a:cs typeface="+mn-cs"/>
              </a:defRPr>
            </a:lvl1pPr>
            <a:lvl2pPr marL="349758" indent="-214313" algn="l" defTabSz="342900" rtl="0" eaLnBrk="1" latinLnBrk="0" hangingPunct="1">
              <a:spcBef>
                <a:spcPct val="20000"/>
              </a:spcBef>
              <a:spcAft>
                <a:spcPts val="450"/>
              </a:spcAft>
              <a:buFont typeface="Lucida Grande"/>
              <a:buChar char="•"/>
              <a:defRPr sz="1575"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Font typeface="Arial"/>
              <a:buChar char="•"/>
              <a:defRPr sz="1575"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Then, we’ll use simple moving average.  N is the number of periods to average over.</a:t>
            </a:r>
          </a:p>
        </p:txBody>
      </p:sp>
      <p:pic>
        <p:nvPicPr>
          <p:cNvPr id="12" name="Picture 11">
            <a:extLst>
              <a:ext uri="{FF2B5EF4-FFF2-40B4-BE49-F238E27FC236}">
                <a16:creationId xmlns:a16="http://schemas.microsoft.com/office/drawing/2014/main" id="{3F1403CB-CADE-4ACA-9353-D4CCE06314FD}"/>
              </a:ext>
            </a:extLst>
          </p:cNvPr>
          <p:cNvPicPr>
            <a:picLocks noChangeAspect="1"/>
          </p:cNvPicPr>
          <p:nvPr/>
        </p:nvPicPr>
        <p:blipFill>
          <a:blip r:embed="rId2"/>
          <a:stretch>
            <a:fillRect/>
          </a:stretch>
        </p:blipFill>
        <p:spPr>
          <a:xfrm>
            <a:off x="609600" y="2451208"/>
            <a:ext cx="4924425" cy="2257425"/>
          </a:xfrm>
          <a:prstGeom prst="rect">
            <a:avLst/>
          </a:prstGeom>
        </p:spPr>
      </p:pic>
      <p:pic>
        <p:nvPicPr>
          <p:cNvPr id="14" name="Picture 13">
            <a:extLst>
              <a:ext uri="{FF2B5EF4-FFF2-40B4-BE49-F238E27FC236}">
                <a16:creationId xmlns:a16="http://schemas.microsoft.com/office/drawing/2014/main" id="{76CEA9F9-D642-484F-9C5A-C0B076595974}"/>
              </a:ext>
            </a:extLst>
          </p:cNvPr>
          <p:cNvPicPr>
            <a:picLocks noChangeAspect="1"/>
          </p:cNvPicPr>
          <p:nvPr/>
        </p:nvPicPr>
        <p:blipFill>
          <a:blip r:embed="rId3"/>
          <a:stretch>
            <a:fillRect/>
          </a:stretch>
        </p:blipFill>
        <p:spPr>
          <a:xfrm>
            <a:off x="5866119" y="2102390"/>
            <a:ext cx="5250989" cy="3123738"/>
          </a:xfrm>
          <a:prstGeom prst="rect">
            <a:avLst/>
          </a:prstGeom>
        </p:spPr>
      </p:pic>
    </p:spTree>
    <p:extLst>
      <p:ext uri="{BB962C8B-B14F-4D97-AF65-F5344CB8AC3E}">
        <p14:creationId xmlns:p14="http://schemas.microsoft.com/office/powerpoint/2010/main" val="371905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BFFF354-FC4C-4B8D-8941-9537299B2017}"/>
              </a:ext>
            </a:extLst>
          </p:cNvPr>
          <p:cNvPicPr>
            <a:picLocks noGrp="1" noChangeAspect="1"/>
          </p:cNvPicPr>
          <p:nvPr>
            <p:ph idx="1"/>
          </p:nvPr>
        </p:nvPicPr>
        <p:blipFill>
          <a:blip r:embed="rId2"/>
          <a:stretch>
            <a:fillRect/>
          </a:stretch>
        </p:blipFill>
        <p:spPr>
          <a:xfrm>
            <a:off x="6230223" y="2408130"/>
            <a:ext cx="5704830" cy="3540929"/>
          </a:xfrm>
        </p:spPr>
      </p:pic>
      <p:sp>
        <p:nvSpPr>
          <p:cNvPr id="3" name="Title 2">
            <a:extLst>
              <a:ext uri="{FF2B5EF4-FFF2-40B4-BE49-F238E27FC236}">
                <a16:creationId xmlns:a16="http://schemas.microsoft.com/office/drawing/2014/main" id="{6260601E-2AA6-448D-9AAF-CBACC7E0136D}"/>
              </a:ext>
            </a:extLst>
          </p:cNvPr>
          <p:cNvSpPr>
            <a:spLocks noGrp="1"/>
          </p:cNvSpPr>
          <p:nvPr>
            <p:ph type="title"/>
          </p:nvPr>
        </p:nvSpPr>
        <p:spPr/>
        <p:txBody>
          <a:bodyPr/>
          <a:lstStyle/>
          <a:p>
            <a:r>
              <a:rPr lang="en-US" dirty="0"/>
              <a:t>ARIMA</a:t>
            </a:r>
          </a:p>
        </p:txBody>
      </p:sp>
      <p:pic>
        <p:nvPicPr>
          <p:cNvPr id="7" name="Picture 6">
            <a:extLst>
              <a:ext uri="{FF2B5EF4-FFF2-40B4-BE49-F238E27FC236}">
                <a16:creationId xmlns:a16="http://schemas.microsoft.com/office/drawing/2014/main" id="{71EE29D9-E807-422B-B42B-3B26DD0DEAEB}"/>
              </a:ext>
            </a:extLst>
          </p:cNvPr>
          <p:cNvPicPr>
            <a:picLocks noChangeAspect="1"/>
          </p:cNvPicPr>
          <p:nvPr/>
        </p:nvPicPr>
        <p:blipFill>
          <a:blip r:embed="rId3"/>
          <a:stretch>
            <a:fillRect/>
          </a:stretch>
        </p:blipFill>
        <p:spPr>
          <a:xfrm>
            <a:off x="364407" y="2438063"/>
            <a:ext cx="5785658" cy="3481064"/>
          </a:xfrm>
          <a:prstGeom prst="rect">
            <a:avLst/>
          </a:prstGeom>
        </p:spPr>
      </p:pic>
      <p:sp>
        <p:nvSpPr>
          <p:cNvPr id="12" name="Content Placeholder 1">
            <a:extLst>
              <a:ext uri="{FF2B5EF4-FFF2-40B4-BE49-F238E27FC236}">
                <a16:creationId xmlns:a16="http://schemas.microsoft.com/office/drawing/2014/main" id="{D4E015B6-462F-4060-B05F-5F37012EA96C}"/>
              </a:ext>
            </a:extLst>
          </p:cNvPr>
          <p:cNvSpPr txBox="1">
            <a:spLocks/>
          </p:cNvSpPr>
          <p:nvPr/>
        </p:nvSpPr>
        <p:spPr>
          <a:xfrm>
            <a:off x="632853" y="1413713"/>
            <a:ext cx="11194740" cy="1377354"/>
          </a:xfrm>
          <a:prstGeom prst="rect">
            <a:avLst/>
          </a:prstGeom>
        </p:spPr>
        <p:txBody>
          <a:bodyPr vert="horz" lIns="91440" tIns="45720" rIns="91440" bIns="45720" rtlCol="0">
            <a:noAutofit/>
          </a:bodyPr>
          <a:lstStyle>
            <a:lvl1pPr marL="0" indent="0" algn="l" defTabSz="342900" rtl="0" eaLnBrk="1" latinLnBrk="0" hangingPunct="1">
              <a:spcBef>
                <a:spcPct val="20000"/>
              </a:spcBef>
              <a:spcAft>
                <a:spcPts val="450"/>
              </a:spcAft>
              <a:buFontTx/>
              <a:buNone/>
              <a:defRPr sz="1800" kern="1200">
                <a:solidFill>
                  <a:schemeClr val="tx1"/>
                </a:solidFill>
                <a:latin typeface="+mn-lt"/>
                <a:ea typeface="+mn-ea"/>
                <a:cs typeface="+mn-cs"/>
              </a:defRPr>
            </a:lvl1pPr>
            <a:lvl2pPr marL="349758" indent="-214313" algn="l" defTabSz="342900" rtl="0" eaLnBrk="1" latinLnBrk="0" hangingPunct="1">
              <a:spcBef>
                <a:spcPct val="20000"/>
              </a:spcBef>
              <a:spcAft>
                <a:spcPts val="450"/>
              </a:spcAft>
              <a:buFont typeface="Lucida Grande"/>
              <a:buChar char="•"/>
              <a:defRPr sz="1575"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Font typeface="Arial"/>
              <a:buChar char="•"/>
              <a:defRPr sz="1575"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Finally, we’ll compare that to ARIMA.  We can use </a:t>
            </a:r>
            <a:r>
              <a:rPr lang="en-US" dirty="0" err="1"/>
              <a:t>auto.arima</a:t>
            </a:r>
            <a:r>
              <a:rPr lang="en-US" dirty="0"/>
              <a:t> to find the optimal values for p, d, and q</a:t>
            </a:r>
          </a:p>
        </p:txBody>
      </p:sp>
    </p:spTree>
    <p:extLst>
      <p:ext uri="{BB962C8B-B14F-4D97-AF65-F5344CB8AC3E}">
        <p14:creationId xmlns:p14="http://schemas.microsoft.com/office/powerpoint/2010/main" val="291358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099998-CE4B-4B37-9ADD-236DA8F65E7E}"/>
              </a:ext>
            </a:extLst>
          </p:cNvPr>
          <p:cNvSpPr>
            <a:spLocks noGrp="1"/>
          </p:cNvSpPr>
          <p:nvPr>
            <p:ph idx="1"/>
          </p:nvPr>
        </p:nvSpPr>
        <p:spPr>
          <a:xfrm>
            <a:off x="878889" y="1490133"/>
            <a:ext cx="10895424" cy="2717883"/>
          </a:xfrm>
        </p:spPr>
        <p:txBody>
          <a:bodyPr/>
          <a:lstStyle/>
          <a:p>
            <a:r>
              <a:rPr lang="en-US" dirty="0"/>
              <a:t>We can then compare the accuracy scores for each model, trying to minimize the testing errors.  </a:t>
            </a:r>
          </a:p>
          <a:p>
            <a:endParaRPr lang="en-US" dirty="0"/>
          </a:p>
          <a:p>
            <a:r>
              <a:rPr lang="en-US" dirty="0"/>
              <a:t>Next, we can try different fulfillment center locations or different meal ids to see which patterns of data work best with each model. For instance, do any of the meals have cyclical patterns?</a:t>
            </a:r>
          </a:p>
        </p:txBody>
      </p:sp>
      <p:sp>
        <p:nvSpPr>
          <p:cNvPr id="3" name="Title 2">
            <a:extLst>
              <a:ext uri="{FF2B5EF4-FFF2-40B4-BE49-F238E27FC236}">
                <a16:creationId xmlns:a16="http://schemas.microsoft.com/office/drawing/2014/main" id="{9579A27E-0857-4CD0-A129-57572B45441D}"/>
              </a:ext>
            </a:extLst>
          </p:cNvPr>
          <p:cNvSpPr>
            <a:spLocks noGrp="1"/>
          </p:cNvSpPr>
          <p:nvPr>
            <p:ph type="title"/>
          </p:nvPr>
        </p:nvSpPr>
        <p:spPr/>
        <p:txBody>
          <a:bodyPr/>
          <a:lstStyle/>
          <a:p>
            <a:r>
              <a:rPr lang="en-US" dirty="0"/>
              <a:t>Accuracy Score</a:t>
            </a:r>
          </a:p>
        </p:txBody>
      </p:sp>
    </p:spTree>
    <p:extLst>
      <p:ext uri="{BB962C8B-B14F-4D97-AF65-F5344CB8AC3E}">
        <p14:creationId xmlns:p14="http://schemas.microsoft.com/office/powerpoint/2010/main" val="26631390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2697825A9BD546B48FEAFB34011559" ma:contentTypeVersion="10" ma:contentTypeDescription="Create a new document." ma:contentTypeScope="" ma:versionID="d75100ffa0bf1714ac8425eddf8ce76e">
  <xsd:schema xmlns:xsd="http://www.w3.org/2001/XMLSchema" xmlns:xs="http://www.w3.org/2001/XMLSchema" xmlns:p="http://schemas.microsoft.com/office/2006/metadata/properties" xmlns:ns2="8ff6022a-4727-4ecb-a5d2-4a73bce8309f" targetNamespace="http://schemas.microsoft.com/office/2006/metadata/properties" ma:root="true" ma:fieldsID="fd81028f333d253d8173fdb4ec425f2a" ns2:_="">
    <xsd:import namespace="8ff6022a-4727-4ecb-a5d2-4a73bce8309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f6022a-4727-4ecb-a5d2-4a73bce830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5FB616-64DA-4077-B594-ED1F626BD0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F41F83-D3E8-44B5-BD74-15692296EA47}">
  <ds:schemaRefs>
    <ds:schemaRef ds:uri="http://schemas.microsoft.com/sharepoint/v3/contenttype/forms"/>
  </ds:schemaRefs>
</ds:datastoreItem>
</file>

<file path=customXml/itemProps3.xml><?xml version="1.0" encoding="utf-8"?>
<ds:datastoreItem xmlns:ds="http://schemas.openxmlformats.org/officeDocument/2006/customXml" ds:itemID="{E3F886B0-A39E-4472-8239-DC27FA3000FE}"/>
</file>

<file path=docProps/app.xml><?xml version="1.0" encoding="utf-8"?>
<Properties xmlns="http://schemas.openxmlformats.org/officeDocument/2006/extended-properties" xmlns:vt="http://schemas.openxmlformats.org/officeDocument/2006/docPropsVTypes">
  <TotalTime>990</TotalTime>
  <Words>315</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Lucida Grande</vt:lpstr>
      <vt:lpstr>Custom Design</vt:lpstr>
      <vt:lpstr>Data analytics in business</vt:lpstr>
      <vt:lpstr>Data exploration</vt:lpstr>
      <vt:lpstr>Data exploration</vt:lpstr>
      <vt:lpstr>Simple Exponential Smoothing</vt:lpstr>
      <vt:lpstr>Holt Winters – Exponential Smoothing with trend</vt:lpstr>
      <vt:lpstr>ETS() – Error, Trend, and Smoothing</vt:lpstr>
      <vt:lpstr>Simple Moving Average</vt:lpstr>
      <vt:lpstr>ARIMA</vt:lpstr>
      <vt:lpstr>Accuracy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business</dc:title>
  <dc:creator>Contarino, Julia R</dc:creator>
  <cp:lastModifiedBy>Zhao, Xinyue</cp:lastModifiedBy>
  <cp:revision>11</cp:revision>
  <dcterms:created xsi:type="dcterms:W3CDTF">2021-05-11T02:31:24Z</dcterms:created>
  <dcterms:modified xsi:type="dcterms:W3CDTF">2021-11-11T20:34:56Z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0x010100392697825A9BD546B48FEAFB34011559</vt:lpwstr>
  </property>
</Properties>
</file>