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60"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B976-B1BC-47C0-B31B-7C522B96A9EF}"/>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ECA7EBF0-2803-47E5-96B4-6CC8B498DBC3}"/>
              </a:ext>
            </a:extLst>
          </p:cNvPr>
          <p:cNvSpPr>
            <a:spLocks noGrp="1"/>
          </p:cNvSpPr>
          <p:nvPr>
            <p:ph type="subTitle" idx="1"/>
          </p:nvPr>
        </p:nvSpPr>
        <p:spPr/>
        <p:txBody>
          <a:bodyPr/>
          <a:lstStyle/>
          <a:p>
            <a:r>
              <a:rPr lang="en-US" dirty="0"/>
              <a:t>Price Analysis</a:t>
            </a:r>
          </a:p>
          <a:p>
            <a:r>
              <a:rPr lang="en-US" dirty="0"/>
              <a:t>Prepared by Hannah Pierro</a:t>
            </a:r>
          </a:p>
        </p:txBody>
      </p:sp>
    </p:spTree>
    <p:extLst>
      <p:ext uri="{BB962C8B-B14F-4D97-AF65-F5344CB8AC3E}">
        <p14:creationId xmlns:p14="http://schemas.microsoft.com/office/powerpoint/2010/main" val="120580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0226-4044-406D-96BD-FCEE008E516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C00D7D-D092-433A-9A5C-270EEC6F8E6C}"/>
              </a:ext>
            </a:extLst>
          </p:cNvPr>
          <p:cNvSpPr>
            <a:spLocks noGrp="1"/>
          </p:cNvSpPr>
          <p:nvPr>
            <p:ph idx="1"/>
          </p:nvPr>
        </p:nvSpPr>
        <p:spPr/>
        <p:txBody>
          <a:bodyPr/>
          <a:lstStyle/>
          <a:p>
            <a:r>
              <a:rPr lang="en-US" dirty="0"/>
              <a:t>Big Mountain Resort has based its ticket price on the market average plus a premium, is that the optimal price? Can we build a model that compares multiple features to justify increasing the ticket price?</a:t>
            </a:r>
          </a:p>
          <a:p>
            <a:r>
              <a:rPr lang="en-US" dirty="0"/>
              <a:t>Using that model, can we predict how improving or reducing features of the resort will affect the optimal ticket price?  </a:t>
            </a:r>
          </a:p>
        </p:txBody>
      </p:sp>
    </p:spTree>
    <p:extLst>
      <p:ext uri="{BB962C8B-B14F-4D97-AF65-F5344CB8AC3E}">
        <p14:creationId xmlns:p14="http://schemas.microsoft.com/office/powerpoint/2010/main" val="258185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3048-DE44-4318-B828-B61E224545F8}"/>
              </a:ext>
            </a:extLst>
          </p:cNvPr>
          <p:cNvSpPr>
            <a:spLocks noGrp="1"/>
          </p:cNvSpPr>
          <p:nvPr>
            <p:ph type="title"/>
          </p:nvPr>
        </p:nvSpPr>
        <p:spPr/>
        <p:txBody>
          <a:bodyPr/>
          <a:lstStyle/>
          <a:p>
            <a:r>
              <a:rPr lang="en-US" dirty="0"/>
              <a:t>Optimal </a:t>
            </a:r>
            <a:br>
              <a:rPr lang="en-US" dirty="0"/>
            </a:br>
            <a:r>
              <a:rPr lang="en-US" dirty="0"/>
              <a:t>Ticket </a:t>
            </a:r>
            <a:br>
              <a:rPr lang="en-US" dirty="0"/>
            </a:br>
            <a:r>
              <a:rPr lang="en-US" dirty="0"/>
              <a:t>Price</a:t>
            </a:r>
            <a:br>
              <a:rPr lang="en-US" dirty="0"/>
            </a:br>
            <a:r>
              <a:rPr lang="en-US" dirty="0"/>
              <a:t>$95.87</a:t>
            </a:r>
          </a:p>
        </p:txBody>
      </p:sp>
      <p:pic>
        <p:nvPicPr>
          <p:cNvPr id="4" name="Content Placeholder 3">
            <a:extLst>
              <a:ext uri="{FF2B5EF4-FFF2-40B4-BE49-F238E27FC236}">
                <a16:creationId xmlns:a16="http://schemas.microsoft.com/office/drawing/2014/main" id="{7C6F6823-9BBB-41F2-9D8A-6A7C43C3C2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0744" y="3424428"/>
            <a:ext cx="5370512" cy="2557555"/>
          </a:xfrm>
          <a:prstGeom prst="rect">
            <a:avLst/>
          </a:prstGeom>
          <a:noFill/>
          <a:ln>
            <a:noFill/>
          </a:ln>
        </p:spPr>
      </p:pic>
      <p:sp>
        <p:nvSpPr>
          <p:cNvPr id="5" name="TextBox 4">
            <a:extLst>
              <a:ext uri="{FF2B5EF4-FFF2-40B4-BE49-F238E27FC236}">
                <a16:creationId xmlns:a16="http://schemas.microsoft.com/office/drawing/2014/main" id="{5F245BB7-7265-45E9-BF00-677CD7145C82}"/>
              </a:ext>
            </a:extLst>
          </p:cNvPr>
          <p:cNvSpPr txBox="1"/>
          <p:nvPr/>
        </p:nvSpPr>
        <p:spPr>
          <a:xfrm>
            <a:off x="3638550" y="780937"/>
            <a:ext cx="6515100" cy="2585323"/>
          </a:xfrm>
          <a:prstGeom prst="rect">
            <a:avLst/>
          </a:prstGeom>
          <a:noFill/>
        </p:spPr>
        <p:txBody>
          <a:bodyPr wrap="square" rtlCol="0">
            <a:spAutoFit/>
          </a:bodyPr>
          <a:lstStyle/>
          <a:p>
            <a:r>
              <a:rPr lang="en-US" dirty="0"/>
              <a:t>Montana Resort Average Price: 		$51.90</a:t>
            </a:r>
          </a:p>
          <a:p>
            <a:r>
              <a:rPr lang="en-US" dirty="0"/>
              <a:t>Nationwide Resort Average Price: 	$63.81</a:t>
            </a:r>
          </a:p>
          <a:p>
            <a:r>
              <a:rPr lang="en-US" dirty="0"/>
              <a:t>Big Mountain Resort’s Current Price: 	$81.00</a:t>
            </a:r>
          </a:p>
          <a:p>
            <a:r>
              <a:rPr lang="en-US" dirty="0"/>
              <a:t>Projected Big Mountain Resort Price: 	</a:t>
            </a:r>
            <a:r>
              <a:rPr lang="en-US" b="1" dirty="0"/>
              <a:t>$95.87</a:t>
            </a:r>
          </a:p>
          <a:p>
            <a:endParaRPr lang="en-US" dirty="0"/>
          </a:p>
          <a:p>
            <a:r>
              <a:rPr lang="en-US" dirty="0"/>
              <a:t> Our analysis supports increasing the ticket price to about $96. With 350,000 visitors buying an expected five tickets each, that’s roughly </a:t>
            </a:r>
            <a:r>
              <a:rPr lang="en-US" b="1" dirty="0"/>
              <a:t>$26 million per year</a:t>
            </a:r>
            <a:r>
              <a:rPr lang="en-US" dirty="0"/>
              <a:t> in additional revenue.</a:t>
            </a:r>
          </a:p>
          <a:p>
            <a:endParaRPr lang="en-US" dirty="0"/>
          </a:p>
        </p:txBody>
      </p:sp>
    </p:spTree>
    <p:extLst>
      <p:ext uri="{BB962C8B-B14F-4D97-AF65-F5344CB8AC3E}">
        <p14:creationId xmlns:p14="http://schemas.microsoft.com/office/powerpoint/2010/main" val="189889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9588-9E87-41DC-A682-A89E16C031AA}"/>
              </a:ext>
            </a:extLst>
          </p:cNvPr>
          <p:cNvSpPr>
            <a:spLocks noGrp="1"/>
          </p:cNvSpPr>
          <p:nvPr>
            <p:ph type="title"/>
          </p:nvPr>
        </p:nvSpPr>
        <p:spPr/>
        <p:txBody>
          <a:bodyPr/>
          <a:lstStyle/>
          <a:p>
            <a:r>
              <a:rPr lang="en-US" dirty="0"/>
              <a:t>Closing Runs</a:t>
            </a:r>
            <a:br>
              <a:rPr lang="en-US" dirty="0"/>
            </a:br>
            <a:r>
              <a:rPr lang="en-US" dirty="0"/>
              <a:t>(1-10)</a:t>
            </a:r>
          </a:p>
        </p:txBody>
      </p:sp>
      <p:sp>
        <p:nvSpPr>
          <p:cNvPr id="3" name="Content Placeholder 2">
            <a:extLst>
              <a:ext uri="{FF2B5EF4-FFF2-40B4-BE49-F238E27FC236}">
                <a16:creationId xmlns:a16="http://schemas.microsoft.com/office/drawing/2014/main" id="{48B2CC95-6D9F-4E83-BED6-E4F904CEB89F}"/>
              </a:ext>
            </a:extLst>
          </p:cNvPr>
          <p:cNvSpPr>
            <a:spLocks noGrp="1"/>
          </p:cNvSpPr>
          <p:nvPr>
            <p:ph idx="1"/>
          </p:nvPr>
        </p:nvSpPr>
        <p:spPr>
          <a:xfrm>
            <a:off x="3869268" y="864108"/>
            <a:ext cx="2293407" cy="5120640"/>
          </a:xfrm>
        </p:spPr>
        <p:txBody>
          <a:bodyPr/>
          <a:lstStyle/>
          <a:p>
            <a:r>
              <a:rPr lang="en-US" dirty="0"/>
              <a:t>Closing runs caused the model to reduce optimal ticket price</a:t>
            </a:r>
          </a:p>
          <a:p>
            <a:r>
              <a:rPr lang="en-US" dirty="0"/>
              <a:t>Removing one run made no change to the model</a:t>
            </a:r>
          </a:p>
          <a:p>
            <a:r>
              <a:rPr lang="en-US" dirty="0"/>
              <a:t>There were two plateaus at three and at six runs</a:t>
            </a:r>
          </a:p>
        </p:txBody>
      </p:sp>
      <p:pic>
        <p:nvPicPr>
          <p:cNvPr id="4" name="Picture 3">
            <a:extLst>
              <a:ext uri="{FF2B5EF4-FFF2-40B4-BE49-F238E27FC236}">
                <a16:creationId xmlns:a16="http://schemas.microsoft.com/office/drawing/2014/main" id="{70BD7C10-D807-4CD1-8F18-B17259104D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81775" y="3344405"/>
            <a:ext cx="4602693" cy="2380615"/>
          </a:xfrm>
          <a:prstGeom prst="rect">
            <a:avLst/>
          </a:prstGeom>
          <a:noFill/>
          <a:ln>
            <a:noFill/>
          </a:ln>
        </p:spPr>
      </p:pic>
      <p:graphicFrame>
        <p:nvGraphicFramePr>
          <p:cNvPr id="7" name="Table 6">
            <a:extLst>
              <a:ext uri="{FF2B5EF4-FFF2-40B4-BE49-F238E27FC236}">
                <a16:creationId xmlns:a16="http://schemas.microsoft.com/office/drawing/2014/main" id="{B95F78C3-1486-46F0-A1E2-764764DD6044}"/>
              </a:ext>
            </a:extLst>
          </p:cNvPr>
          <p:cNvGraphicFramePr>
            <a:graphicFrameLocks noGrp="1"/>
          </p:cNvGraphicFramePr>
          <p:nvPr>
            <p:extLst>
              <p:ext uri="{D42A27DB-BD31-4B8C-83A1-F6EECF244321}">
                <p14:modId xmlns:p14="http://schemas.microsoft.com/office/powerpoint/2010/main" val="1721855939"/>
              </p:ext>
            </p:extLst>
          </p:nvPr>
        </p:nvGraphicFramePr>
        <p:xfrm>
          <a:off x="6581774" y="1347019"/>
          <a:ext cx="4676774" cy="1514475"/>
        </p:xfrm>
        <a:graphic>
          <a:graphicData uri="http://schemas.openxmlformats.org/drawingml/2006/table">
            <a:tbl>
              <a:tblPr firstRow="1" firstCol="1" bandRow="1">
                <a:tableStyleId>{5C22544A-7EE6-4342-B048-85BDC9FD1C3A}</a:tableStyleId>
              </a:tblPr>
              <a:tblGrid>
                <a:gridCol w="1917373">
                  <a:extLst>
                    <a:ext uri="{9D8B030D-6E8A-4147-A177-3AD203B41FA5}">
                      <a16:colId xmlns:a16="http://schemas.microsoft.com/office/drawing/2014/main" val="2324706870"/>
                    </a:ext>
                  </a:extLst>
                </a:gridCol>
                <a:gridCol w="1009537">
                  <a:extLst>
                    <a:ext uri="{9D8B030D-6E8A-4147-A177-3AD203B41FA5}">
                      <a16:colId xmlns:a16="http://schemas.microsoft.com/office/drawing/2014/main" val="1482765676"/>
                    </a:ext>
                  </a:extLst>
                </a:gridCol>
                <a:gridCol w="1749864">
                  <a:extLst>
                    <a:ext uri="{9D8B030D-6E8A-4147-A177-3AD203B41FA5}">
                      <a16:colId xmlns:a16="http://schemas.microsoft.com/office/drawing/2014/main" val="3235579490"/>
                    </a:ext>
                  </a:extLst>
                </a:gridCol>
              </a:tblGrid>
              <a:tr h="379095">
                <a:tc>
                  <a:txBody>
                    <a:bodyPr/>
                    <a:lstStyle/>
                    <a:p>
                      <a:pPr marL="0" marR="0"/>
                      <a:r>
                        <a:rPr lang="en-US" sz="1200" dirty="0">
                          <a:effectLst/>
                        </a:rPr>
                        <a:t>Number of Runs Closed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dirty="0">
                          <a:effectLst/>
                        </a:rPr>
                        <a:t>Drop in Ticket Price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Drop in Annual Revenue (in millions)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6659454"/>
                  </a:ext>
                </a:extLst>
              </a:tr>
              <a:tr h="189230">
                <a:tc>
                  <a:txBody>
                    <a:bodyPr/>
                    <a:lstStyle/>
                    <a:p>
                      <a:pPr marL="0" marR="0"/>
                      <a:r>
                        <a:rPr lang="en-US" sz="1200">
                          <a:effectLst/>
                        </a:rPr>
                        <a:t>One Run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9884312"/>
                  </a:ext>
                </a:extLst>
              </a:tr>
              <a:tr h="189230">
                <a:tc>
                  <a:txBody>
                    <a:bodyPr/>
                    <a:lstStyle/>
                    <a:p>
                      <a:pPr marL="0" marR="0"/>
                      <a:r>
                        <a:rPr lang="en-US" sz="1200">
                          <a:effectLst/>
                        </a:rPr>
                        <a:t>Two Runs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-$0.41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-$0.71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3747870"/>
                  </a:ext>
                </a:extLst>
              </a:tr>
              <a:tr h="189230">
                <a:tc>
                  <a:txBody>
                    <a:bodyPr/>
                    <a:lstStyle/>
                    <a:p>
                      <a:pPr marL="0" marR="0"/>
                      <a:r>
                        <a:rPr lang="en-US" sz="1200">
                          <a:effectLst/>
                        </a:rPr>
                        <a:t>Three, Four or Five Runs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-$0.67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-$1.17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1646107"/>
                  </a:ext>
                </a:extLst>
              </a:tr>
              <a:tr h="189230">
                <a:tc>
                  <a:txBody>
                    <a:bodyPr/>
                    <a:lstStyle/>
                    <a:p>
                      <a:pPr marL="0" marR="0"/>
                      <a:r>
                        <a:rPr lang="en-US" sz="1200">
                          <a:effectLst/>
                        </a:rPr>
                        <a:t>Six, Seven, or Eight Runs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-$1.26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-$2.20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1940326"/>
                  </a:ext>
                </a:extLst>
              </a:tr>
              <a:tr h="189230">
                <a:tc>
                  <a:txBody>
                    <a:bodyPr/>
                    <a:lstStyle/>
                    <a:p>
                      <a:pPr marL="0" marR="0"/>
                      <a:r>
                        <a:rPr lang="en-US" sz="1200">
                          <a:effectLst/>
                        </a:rPr>
                        <a:t>Nine Runs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-$1.71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-$2.99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6108786"/>
                  </a:ext>
                </a:extLst>
              </a:tr>
              <a:tr h="189230">
                <a:tc>
                  <a:txBody>
                    <a:bodyPr/>
                    <a:lstStyle/>
                    <a:p>
                      <a:pPr marL="0" marR="0"/>
                      <a:r>
                        <a:rPr lang="en-US" sz="1200">
                          <a:effectLst/>
                        </a:rPr>
                        <a:t>Ten Runs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a:effectLst/>
                        </a:rPr>
                        <a:t>-$1.81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1200" dirty="0">
                          <a:effectLst/>
                        </a:rPr>
                        <a:t>-$3.17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6545782"/>
                  </a:ext>
                </a:extLst>
              </a:tr>
            </a:tbl>
          </a:graphicData>
        </a:graphic>
      </p:graphicFrame>
    </p:spTree>
    <p:extLst>
      <p:ext uri="{BB962C8B-B14F-4D97-AF65-F5344CB8AC3E}">
        <p14:creationId xmlns:p14="http://schemas.microsoft.com/office/powerpoint/2010/main" val="85168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FDF9-CE89-479B-9E20-778DEDE289E0}"/>
              </a:ext>
            </a:extLst>
          </p:cNvPr>
          <p:cNvSpPr>
            <a:spLocks noGrp="1"/>
          </p:cNvSpPr>
          <p:nvPr>
            <p:ph type="title"/>
          </p:nvPr>
        </p:nvSpPr>
        <p:spPr/>
        <p:txBody>
          <a:bodyPr/>
          <a:lstStyle/>
          <a:p>
            <a:r>
              <a:rPr lang="en-US" dirty="0"/>
              <a:t>Exploring Other Changes</a:t>
            </a:r>
          </a:p>
        </p:txBody>
      </p:sp>
      <p:sp>
        <p:nvSpPr>
          <p:cNvPr id="3" name="Content Placeholder 2">
            <a:extLst>
              <a:ext uri="{FF2B5EF4-FFF2-40B4-BE49-F238E27FC236}">
                <a16:creationId xmlns:a16="http://schemas.microsoft.com/office/drawing/2014/main" id="{8CDAB877-7AD8-40FE-B9E8-CA4C42BFDC07}"/>
              </a:ext>
            </a:extLst>
          </p:cNvPr>
          <p:cNvSpPr>
            <a:spLocks noGrp="1"/>
          </p:cNvSpPr>
          <p:nvPr>
            <p:ph idx="1"/>
          </p:nvPr>
        </p:nvSpPr>
        <p:spPr/>
        <p:txBody>
          <a:bodyPr/>
          <a:lstStyle/>
          <a:p>
            <a:pPr lvl="0"/>
            <a:r>
              <a:rPr lang="en-US" b="1" dirty="0"/>
              <a:t>Adding a Run, Increasing Vertical Drop, Adding a Chair: </a:t>
            </a:r>
            <a:r>
              <a:rPr lang="en-US" dirty="0"/>
              <a:t>We increased the numbers of runs by one, the vertical drop by 150 ft, and the total chairs by one, it would increase the ticket price by $1.99 and annual revenue by $3.48 million. </a:t>
            </a:r>
          </a:p>
          <a:p>
            <a:pPr lvl="0"/>
            <a:r>
              <a:rPr lang="en-US" b="1" dirty="0"/>
              <a:t>Run, Vertical Drop, Chair, AND Snow Making Acres: </a:t>
            </a:r>
            <a:r>
              <a:rPr lang="en-US" dirty="0"/>
              <a:t>We reran the same increases as above except adding two acres to snow making. There was no change to the price, the snow making area appears to be too small to affect the model. </a:t>
            </a:r>
          </a:p>
          <a:p>
            <a:pPr lvl="0"/>
            <a:r>
              <a:rPr lang="en-US" b="1" dirty="0"/>
              <a:t>Longest Run: </a:t>
            </a:r>
            <a:r>
              <a:rPr lang="en-US" dirty="0"/>
              <a:t>We added 0.2 miles to the longest run and four acres to the snow making area and found no change. </a:t>
            </a:r>
          </a:p>
          <a:p>
            <a:endParaRPr lang="en-US" dirty="0"/>
          </a:p>
        </p:txBody>
      </p:sp>
    </p:spTree>
    <p:extLst>
      <p:ext uri="{BB962C8B-B14F-4D97-AF65-F5344CB8AC3E}">
        <p14:creationId xmlns:p14="http://schemas.microsoft.com/office/powerpoint/2010/main" val="307191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6EC6-0FC5-4760-982B-5B6B6CF161C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F6BA5D8-63FF-4C8D-AD7D-91DF5F460C3B}"/>
              </a:ext>
            </a:extLst>
          </p:cNvPr>
          <p:cNvSpPr>
            <a:spLocks noGrp="1"/>
          </p:cNvSpPr>
          <p:nvPr>
            <p:ph idx="1"/>
          </p:nvPr>
        </p:nvSpPr>
        <p:spPr/>
        <p:txBody>
          <a:bodyPr/>
          <a:lstStyle/>
          <a:p>
            <a:pPr marL="0" indent="0">
              <a:buNone/>
            </a:pPr>
            <a:endParaRPr lang="en-US" dirty="0"/>
          </a:p>
          <a:p>
            <a:r>
              <a:rPr lang="en-US" dirty="0"/>
              <a:t>Increase ticket price to $96</a:t>
            </a:r>
          </a:p>
          <a:p>
            <a:r>
              <a:rPr lang="en-US" dirty="0"/>
              <a:t>If the operating cost supports it, close one, five, or eight of the less used runs</a:t>
            </a:r>
          </a:p>
          <a:p>
            <a:r>
              <a:rPr lang="en-US" dirty="0"/>
              <a:t>Depending on operating cost, add a run, increase the vertical drop, and a chair</a:t>
            </a:r>
          </a:p>
          <a:p>
            <a:r>
              <a:rPr lang="en-US" dirty="0"/>
              <a:t>No benefit was found to increasing the longest run or adding man made snow acres</a:t>
            </a:r>
          </a:p>
        </p:txBody>
      </p:sp>
      <p:sp>
        <p:nvSpPr>
          <p:cNvPr id="5" name="TextBox 4">
            <a:extLst>
              <a:ext uri="{FF2B5EF4-FFF2-40B4-BE49-F238E27FC236}">
                <a16:creationId xmlns:a16="http://schemas.microsoft.com/office/drawing/2014/main" id="{229D88D4-68B2-4DEF-A9DE-1C9FC7A10B34}"/>
              </a:ext>
            </a:extLst>
          </p:cNvPr>
          <p:cNvSpPr txBox="1"/>
          <p:nvPr/>
        </p:nvSpPr>
        <p:spPr>
          <a:xfrm>
            <a:off x="3867056" y="1123837"/>
            <a:ext cx="4457887" cy="707886"/>
          </a:xfrm>
          <a:prstGeom prst="rect">
            <a:avLst/>
          </a:prstGeom>
          <a:noFill/>
        </p:spPr>
        <p:txBody>
          <a:bodyPr wrap="none" rtlCol="0">
            <a:spAutoFit/>
          </a:bodyPr>
          <a:lstStyle/>
          <a:p>
            <a:r>
              <a:rPr lang="en-US" sz="4000" b="1" dirty="0"/>
              <a:t>Recommendations </a:t>
            </a:r>
          </a:p>
        </p:txBody>
      </p:sp>
    </p:spTree>
    <p:extLst>
      <p:ext uri="{BB962C8B-B14F-4D97-AF65-F5344CB8AC3E}">
        <p14:creationId xmlns:p14="http://schemas.microsoft.com/office/powerpoint/2010/main" val="25828379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50</TotalTime>
  <Words>431</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Corbel</vt:lpstr>
      <vt:lpstr>Wingdings 2</vt:lpstr>
      <vt:lpstr>Frame</vt:lpstr>
      <vt:lpstr>Big Mountain Resort</vt:lpstr>
      <vt:lpstr>Problem Statement</vt:lpstr>
      <vt:lpstr>Optimal  Ticket  Price $95.87</vt:lpstr>
      <vt:lpstr>Closing Runs (1-10)</vt:lpstr>
      <vt:lpstr>Exploring Other Changes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Hannah Pierro</dc:creator>
  <cp:lastModifiedBy>Hannah Pierro</cp:lastModifiedBy>
  <cp:revision>6</cp:revision>
  <dcterms:created xsi:type="dcterms:W3CDTF">2021-01-10T02:35:45Z</dcterms:created>
  <dcterms:modified xsi:type="dcterms:W3CDTF">2021-01-10T03:25:55Z</dcterms:modified>
</cp:coreProperties>
</file>