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p:regular r:id="rId48"/>
      <p:bold r:id="rId49"/>
      <p:italic r:id="rId50"/>
      <p:boldItalic r:id="rId51"/>
    </p:embeddedFont>
    <p:embeddedFont>
      <p:font typeface="Gill Sans"/>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4" roundtripDataSignature="AMtx7miG/x8w/YrOah3S17GhP6JWce3d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E5A97C6-493C-4FEA-B87F-9776E91B561C}">
  <a:tblStyle styleId="{7E5A97C6-493C-4FEA-B87F-9776E91B561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B2A0D35-F45C-45DB-B41D-5667C46DE4D5}"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slide" Target="slides/slide41.xml"/><Relationship Id="rId4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GillSans-bold.fntdata"/><Relationship Id="rId52" Type="http://schemas.openxmlformats.org/officeDocument/2006/relationships/font" Target="fonts/GillSans-regular.fntdata"/><Relationship Id="rId11" Type="http://schemas.openxmlformats.org/officeDocument/2006/relationships/slide" Target="slides/slide5.xml"/><Relationship Id="rId10" Type="http://schemas.openxmlformats.org/officeDocument/2006/relationships/slide" Target="slides/slide4.xml"/><Relationship Id="rId54"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maybekatz/introducing-npx-an-npm-package-runner-55f7d4bd282b" TargetMode="External"/><Relationship Id="rId3" Type="http://schemas.openxmlformats.org/officeDocument/2006/relationships/hyperlink" Target="https://egghead.io/lessons/npm-use-npx-to-run-locally-installed-node-module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Welcome to </a:t>
            </a:r>
            <a:r>
              <a:rPr b="1" lang="en"/>
              <a:t>Linting 101</a:t>
            </a:r>
            <a:r>
              <a:rPr lang="en"/>
              <a:t>! This talk is going to go over the basics of what linting is, so some pretty simple concepts, like adding ESLint to your project, basic setup, basic rules, etc. So if you’re looking for something more advanced, unfortunately, this talk isn’t it. I want to show how easy it is to get it up and running in a new or existing project, without the need for tons of configuration. So we won’t be going over how to create your own rules or anything. Just the basics!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 sz="1200">
                <a:latin typeface="Calibri"/>
                <a:ea typeface="Calibri"/>
                <a:cs typeface="Calibri"/>
                <a:sym typeface="Calibri"/>
              </a:rPr>
              <a:t>@START:</a:t>
            </a:r>
            <a:r>
              <a:rPr lang="en" sz="1200">
                <a:latin typeface="Calibri"/>
                <a:ea typeface="Calibri"/>
                <a:cs typeface="Calibri"/>
                <a:sym typeface="Calibri"/>
              </a:rPr>
              <a:t> So, not only do linters help enforce styling across your codebase, they also help with error detection and creating less code-clutter.</a:t>
            </a:r>
            <a:endParaRPr sz="1200">
              <a:latin typeface="Calibri"/>
              <a:ea typeface="Calibri"/>
              <a:cs typeface="Calibri"/>
              <a:sym typeface="Calibri"/>
            </a:endParaRPr>
          </a:p>
          <a:p>
            <a:pPr indent="0" lvl="0" marL="0" rtl="0" algn="l">
              <a:lnSpc>
                <a:spcPct val="100000"/>
              </a:lnSpc>
              <a:spcBef>
                <a:spcPts val="0"/>
              </a:spcBef>
              <a:spcAft>
                <a:spcPts val="0"/>
              </a:spcAft>
              <a:buClr>
                <a:srgbClr val="000000"/>
              </a:buClr>
              <a:buSzPts val="1100"/>
              <a:buFont typeface="Arial"/>
              <a:buNone/>
            </a:pPr>
            <a:r>
              <a:t/>
            </a:r>
            <a:endParaRPr b="1" sz="1200">
              <a:latin typeface="Calibri"/>
              <a:ea typeface="Calibri"/>
              <a:cs typeface="Calibri"/>
              <a:sym typeface="Calibri"/>
            </a:endParaRPr>
          </a:p>
          <a:p>
            <a:pPr indent="0" lvl="0" marL="0" rtl="0" algn="l">
              <a:lnSpc>
                <a:spcPct val="100000"/>
              </a:lnSpc>
              <a:spcBef>
                <a:spcPts val="0"/>
              </a:spcBef>
              <a:spcAft>
                <a:spcPts val="0"/>
              </a:spcAft>
              <a:buSzPts val="1100"/>
              <a:buNone/>
            </a:pPr>
            <a:r>
              <a:rPr b="1" lang="en" sz="1200">
                <a:latin typeface="Calibri"/>
                <a:ea typeface="Calibri"/>
                <a:cs typeface="Calibri"/>
                <a:sym typeface="Calibri"/>
              </a:rPr>
              <a:t>@END:</a:t>
            </a:r>
            <a:r>
              <a:rPr lang="en" sz="1200">
                <a:latin typeface="Calibri"/>
                <a:ea typeface="Calibri"/>
                <a:cs typeface="Calibri"/>
                <a:sym typeface="Calibri"/>
              </a:rPr>
              <a:t> Obviously, linters can do more than what’s mentioned here. I just wanted to point out some of the ones I was familiar with, as well as some pretty useful rules.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onto some practical examples! For the rest of the talk, we’ll be specifically referencing ESLint.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 sz="1200">
                <a:latin typeface="Calibri"/>
                <a:ea typeface="Calibri"/>
                <a:cs typeface="Calibri"/>
                <a:sym typeface="Calibri"/>
              </a:rPr>
              <a:t>@NOTE: </a:t>
            </a:r>
            <a:r>
              <a:rPr lang="en" sz="1200">
                <a:latin typeface="Calibri"/>
                <a:ea typeface="Calibri"/>
                <a:cs typeface="Calibri"/>
                <a:sym typeface="Calibri"/>
              </a:rPr>
              <a:t>Node.js is an open-source, cross-platform JavaScript run-time environment that executes JavaScript code outside of a browser.</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rPr b="1" lang="en" sz="1200">
                <a:latin typeface="Calibri"/>
                <a:ea typeface="Calibri"/>
                <a:cs typeface="Calibri"/>
                <a:sym typeface="Calibri"/>
              </a:rPr>
              <a:t>@END: </a:t>
            </a:r>
            <a:r>
              <a:rPr lang="en" sz="1200">
                <a:latin typeface="Calibri"/>
                <a:ea typeface="Calibri"/>
                <a:cs typeface="Calibri"/>
                <a:sym typeface="Calibri"/>
              </a:rPr>
              <a:t>ESLint has a few different guidelines (or as they call them, philosophies) regarding its functionality…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Calibri"/>
              <a:buNone/>
            </a:pPr>
            <a:r>
              <a:rPr b="1" lang="en" sz="1200">
                <a:latin typeface="Calibri"/>
                <a:ea typeface="Calibri"/>
                <a:cs typeface="Calibri"/>
                <a:sym typeface="Calibri"/>
              </a:rPr>
              <a:t>@AFTER 7: </a:t>
            </a:r>
            <a:r>
              <a:rPr lang="en" sz="1200">
                <a:latin typeface="Calibri"/>
                <a:ea typeface="Calibri"/>
                <a:cs typeface="Calibri"/>
                <a:sym typeface="Calibri"/>
              </a:rPr>
              <a:t>This makes displaying the location of the error possible as well as displaying the erroring code related to the AST node.</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c2472ebd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c2472ebd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slides are on my GitLab, so if you want to see the commands that I used to set up ESLint for my project, you can.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200">
                <a:latin typeface="Calibri"/>
                <a:ea typeface="Calibri"/>
                <a:cs typeface="Calibri"/>
                <a:sym typeface="Calibri"/>
              </a:rPr>
              <a:t>@END: </a:t>
            </a:r>
            <a:r>
              <a:rPr lang="en" sz="1200">
                <a:latin typeface="Calibri"/>
                <a:ea typeface="Calibri"/>
                <a:cs typeface="Calibri"/>
                <a:sym typeface="Calibri"/>
              </a:rPr>
              <a:t>In the </a:t>
            </a:r>
            <a:r>
              <a:rPr i="1" lang="en" sz="1200">
                <a:latin typeface="Calibri"/>
                <a:ea typeface="Calibri"/>
                <a:cs typeface="Calibri"/>
                <a:sym typeface="Calibri"/>
              </a:rPr>
              <a:t>Resources</a:t>
            </a:r>
            <a:r>
              <a:rPr lang="en" sz="1200">
                <a:latin typeface="Calibri"/>
                <a:ea typeface="Calibri"/>
                <a:cs typeface="Calibri"/>
                <a:sym typeface="Calibri"/>
              </a:rPr>
              <a:t> section of the slides, I have provided a link to installing Node.js and npm on Windows, macOS, and Linux.</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200">
                <a:latin typeface="Calibri"/>
                <a:ea typeface="Calibri"/>
                <a:cs typeface="Calibri"/>
                <a:sym typeface="Calibri"/>
              </a:rPr>
              <a:t>@END: </a:t>
            </a:r>
            <a:r>
              <a:rPr lang="en" sz="1200">
                <a:latin typeface="Calibri"/>
                <a:ea typeface="Calibri"/>
                <a:cs typeface="Calibri"/>
                <a:sym typeface="Calibri"/>
              </a:rPr>
              <a:t>At the end of the project setup/initialization, I will provide the commands I used to create the project and install ESLint.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Calibri"/>
              <a:buNone/>
            </a:pPr>
            <a:r>
              <a:rPr b="1" lang="en" sz="1200">
                <a:latin typeface="Calibri"/>
                <a:ea typeface="Calibri"/>
                <a:cs typeface="Calibri"/>
                <a:sym typeface="Calibri"/>
              </a:rPr>
              <a:t>@START: </a:t>
            </a:r>
            <a:r>
              <a:rPr lang="en" sz="1200">
                <a:latin typeface="Calibri"/>
                <a:ea typeface="Calibri"/>
                <a:cs typeface="Calibri"/>
                <a:sym typeface="Calibri"/>
              </a:rPr>
              <a:t>First, we want to create the project directory. Rather than use Git for this project and then clone the repo, we will just make an empty folder and navigate into it.</a:t>
            </a:r>
            <a:endParaRPr sz="1200">
              <a:latin typeface="Calibri"/>
              <a:ea typeface="Calibri"/>
              <a:cs typeface="Calibri"/>
              <a:sym typeface="Calibri"/>
            </a:endParaRPr>
          </a:p>
          <a:p>
            <a:pPr indent="0" lvl="0" marL="0" rtl="0" algn="l">
              <a:lnSpc>
                <a:spcPct val="100000"/>
              </a:lnSpc>
              <a:spcBef>
                <a:spcPts val="0"/>
              </a:spcBef>
              <a:spcAft>
                <a:spcPts val="0"/>
              </a:spcAft>
              <a:buClr>
                <a:srgbClr val="000000"/>
              </a:buClr>
              <a:buSzPts val="1200"/>
              <a:buFont typeface="Calibri"/>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1200"/>
              <a:buFont typeface="Calibri"/>
              <a:buNone/>
            </a:pPr>
            <a:r>
              <a:rPr lang="en" sz="1200">
                <a:latin typeface="Courier New"/>
                <a:ea typeface="Courier New"/>
                <a:cs typeface="Courier New"/>
                <a:sym typeface="Courier New"/>
              </a:rPr>
              <a:t>m</a:t>
            </a:r>
            <a:r>
              <a:rPr lang="en" sz="1200">
                <a:latin typeface="Courier New"/>
                <a:ea typeface="Courier New"/>
                <a:cs typeface="Courier New"/>
                <a:sym typeface="Courier New"/>
              </a:rPr>
              <a:t>kdir codemash</a:t>
            </a:r>
            <a:endParaRPr sz="1200">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1200"/>
              <a:buFont typeface="Calibri"/>
              <a:buNone/>
            </a:pPr>
            <a:r>
              <a:rPr lang="en" sz="1200">
                <a:latin typeface="Courier New"/>
                <a:ea typeface="Courier New"/>
                <a:cs typeface="Courier New"/>
                <a:sym typeface="Courier New"/>
              </a:rPr>
              <a:t>c</a:t>
            </a:r>
            <a:r>
              <a:rPr lang="en" sz="1200">
                <a:latin typeface="Courier New"/>
                <a:ea typeface="Courier New"/>
                <a:cs typeface="Courier New"/>
                <a:sym typeface="Courier New"/>
              </a:rPr>
              <a:t>d codemash</a:t>
            </a:r>
            <a:endParaRPr sz="1200">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1200"/>
              <a:buFont typeface="Calibri"/>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1100"/>
              <a:buFont typeface="Arial"/>
              <a:buNone/>
            </a:pPr>
            <a:r>
              <a:t/>
            </a:r>
            <a:endParaRPr b="1" sz="1200">
              <a:latin typeface="Calibri"/>
              <a:ea typeface="Calibri"/>
              <a:cs typeface="Calibri"/>
              <a:sym typeface="Calibri"/>
            </a:endParaRPr>
          </a:p>
          <a:p>
            <a:pPr indent="0" lvl="0" marL="0" rtl="0" algn="l">
              <a:lnSpc>
                <a:spcPct val="100000"/>
              </a:lnSpc>
              <a:spcBef>
                <a:spcPts val="0"/>
              </a:spcBef>
              <a:spcAft>
                <a:spcPts val="0"/>
              </a:spcAft>
              <a:buSzPts val="1100"/>
              <a:buNone/>
            </a:pPr>
            <a:r>
              <a:rPr b="1" lang="en" sz="1200">
                <a:latin typeface="Calibri"/>
                <a:ea typeface="Calibri"/>
                <a:cs typeface="Calibri"/>
                <a:sym typeface="Calibri"/>
              </a:rPr>
              <a:t>@START: </a:t>
            </a:r>
            <a:r>
              <a:rPr lang="en" sz="1200">
                <a:latin typeface="Calibri"/>
                <a:ea typeface="Calibri"/>
                <a:cs typeface="Calibri"/>
                <a:sym typeface="Calibri"/>
              </a:rPr>
              <a:t>Next, we will go ahead and initialize the project. This will create a package.json file, which contains the project configuration. The package.json file will keep track of the libraries used in the project, which includes ESLint.</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rPr lang="en" sz="1200">
                <a:latin typeface="Calibri"/>
                <a:ea typeface="Calibri"/>
                <a:cs typeface="Calibri"/>
                <a:sym typeface="Calibri"/>
              </a:rPr>
              <a:t>If you want to make ESLint available to tools that run across all of your projects, then you should install it globally. If you want to make it available to the project you are currently working on only, then you will want to install it locally.</a:t>
            </a:r>
            <a:endParaRPr sz="1200">
              <a:latin typeface="Calibri"/>
              <a:ea typeface="Calibri"/>
              <a:cs typeface="Calibri"/>
              <a:sym typeface="Calibri"/>
            </a:endParaRPr>
          </a:p>
          <a:p>
            <a:pPr indent="0" lvl="0" marL="0" rtl="0" algn="l">
              <a:lnSpc>
                <a:spcPct val="100000"/>
              </a:lnSpc>
              <a:spcBef>
                <a:spcPts val="0"/>
              </a:spcBef>
              <a:spcAft>
                <a:spcPts val="0"/>
              </a:spcAft>
              <a:buClr>
                <a:srgbClr val="000000"/>
              </a:buClr>
              <a:buSzPts val="1100"/>
              <a:buFont typeface="Arial"/>
              <a:buNone/>
            </a:pPr>
            <a:r>
              <a:t/>
            </a:r>
            <a:endParaRPr b="1" sz="1200">
              <a:latin typeface="Calibri"/>
              <a:ea typeface="Calibri"/>
              <a:cs typeface="Calibri"/>
              <a:sym typeface="Calibri"/>
            </a:endParaRPr>
          </a:p>
          <a:p>
            <a:pPr indent="0" lvl="0" marL="0" rtl="0" algn="l">
              <a:lnSpc>
                <a:spcPct val="100000"/>
              </a:lnSpc>
              <a:spcBef>
                <a:spcPts val="0"/>
              </a:spcBef>
              <a:spcAft>
                <a:spcPts val="0"/>
              </a:spcAft>
              <a:buClr>
                <a:srgbClr val="000000"/>
              </a:buClr>
              <a:buSzPts val="1100"/>
              <a:buFont typeface="Arial"/>
              <a:buNone/>
            </a:pPr>
            <a:r>
              <a:rPr lang="en" sz="1200">
                <a:latin typeface="Calibri"/>
                <a:ea typeface="Calibri"/>
                <a:cs typeface="Calibri"/>
                <a:sym typeface="Calibri"/>
              </a:rPr>
              <a:t>For our examples, we will go ahead and install it locally. It’s up to you whether or not you want to install ESLint globally.</a:t>
            </a:r>
            <a:endParaRPr sz="1200">
              <a:latin typeface="Calibri"/>
              <a:ea typeface="Calibri"/>
              <a:cs typeface="Calibri"/>
              <a:sym typeface="Calibri"/>
            </a:endParaRPr>
          </a:p>
          <a:p>
            <a:pPr indent="0" lvl="0" marL="0" rtl="0" algn="l">
              <a:lnSpc>
                <a:spcPct val="100000"/>
              </a:lnSpc>
              <a:spcBef>
                <a:spcPts val="0"/>
              </a:spcBef>
              <a:spcAft>
                <a:spcPts val="0"/>
              </a:spcAft>
              <a:buClr>
                <a:srgbClr val="000000"/>
              </a:buClr>
              <a:buSzPts val="1100"/>
              <a:buFont typeface="Arial"/>
              <a:buNone/>
            </a:pPr>
            <a:r>
              <a:t/>
            </a:r>
            <a:endParaRPr sz="1200">
              <a:latin typeface="Calibri"/>
              <a:ea typeface="Calibri"/>
              <a:cs typeface="Calibri"/>
              <a:sym typeface="Calibri"/>
            </a:endParaRPr>
          </a:p>
          <a:p>
            <a:pPr indent="0" lvl="0" marL="0" rtl="0" algn="l">
              <a:lnSpc>
                <a:spcPct val="100000"/>
              </a:lnSpc>
              <a:spcBef>
                <a:spcPts val="0"/>
              </a:spcBef>
              <a:spcAft>
                <a:spcPts val="0"/>
              </a:spcAft>
              <a:buClr>
                <a:srgbClr val="000000"/>
              </a:buClr>
              <a:buSzPts val="1100"/>
              <a:buFont typeface="Arial"/>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1100"/>
              <a:buFont typeface="Arial"/>
              <a:buNone/>
            </a:pPr>
            <a:r>
              <a:rPr lang="en" sz="1200">
                <a:latin typeface="Courier New"/>
                <a:ea typeface="Courier New"/>
                <a:cs typeface="Courier New"/>
                <a:sym typeface="Courier New"/>
              </a:rPr>
              <a:t>npm init -y</a:t>
            </a:r>
            <a:endParaRPr sz="1200">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1100"/>
              <a:buFont typeface="Arial"/>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1100"/>
              <a:buFont typeface="Arial"/>
              <a:buNone/>
            </a:pPr>
            <a:r>
              <a:t/>
            </a:r>
            <a:endParaRPr sz="1200">
              <a:latin typeface="Calibri"/>
              <a:ea typeface="Calibri"/>
              <a:cs typeface="Calibri"/>
              <a:sym typeface="Calibri"/>
            </a:endParaRPr>
          </a:p>
          <a:p>
            <a:pPr indent="0" lvl="0" marL="0" rtl="0" algn="l">
              <a:spcBef>
                <a:spcPts val="0"/>
              </a:spcBef>
              <a:spcAft>
                <a:spcPts val="0"/>
              </a:spcAft>
              <a:buClr>
                <a:srgbClr val="000000"/>
              </a:buClr>
              <a:buSzPts val="1100"/>
              <a:buFont typeface="Arial"/>
              <a:buNone/>
            </a:pPr>
            <a:r>
              <a:rPr lang="en" sz="1200">
                <a:latin typeface="Calibri"/>
                <a:ea typeface="Calibri"/>
                <a:cs typeface="Calibri"/>
                <a:sym typeface="Calibri"/>
              </a:rPr>
              <a:t>The `-y` option for the `npm init` command means it won’t ask for confirmation every time. Instead, it will automatically answer “yes” everytime there is a question.</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rPr b="1" lang="en" sz="1200">
                <a:latin typeface="Calibri"/>
                <a:ea typeface="Calibri"/>
                <a:cs typeface="Calibri"/>
                <a:sym typeface="Calibri"/>
              </a:rPr>
              <a:t>@START: </a:t>
            </a:r>
            <a:r>
              <a:rPr lang="en" sz="1200">
                <a:latin typeface="Calibri"/>
                <a:ea typeface="Calibri"/>
                <a:cs typeface="Calibri"/>
                <a:sym typeface="Calibri"/>
              </a:rPr>
              <a:t>After initializing the project, the next step we will be doing is installing ESLint. This will create a “node_modules” folder, a directory where packages we install with NPM are stored.</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 sz="1200">
                <a:latin typeface="Courier New"/>
                <a:ea typeface="Courier New"/>
                <a:cs typeface="Courier New"/>
                <a:sym typeface="Courier New"/>
              </a:rPr>
              <a:t>n</a:t>
            </a:r>
            <a:r>
              <a:rPr lang="en" sz="1200">
                <a:latin typeface="Courier New"/>
                <a:ea typeface="Courier New"/>
                <a:cs typeface="Courier New"/>
                <a:sym typeface="Courier New"/>
              </a:rPr>
              <a:t>pm install eslint</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rPr b="1" lang="en" sz="1200">
                <a:latin typeface="Calibri"/>
                <a:ea typeface="Calibri"/>
                <a:cs typeface="Calibri"/>
                <a:sym typeface="Calibri"/>
              </a:rPr>
              <a:t>@START: </a:t>
            </a:r>
            <a:r>
              <a:rPr lang="en" sz="1200">
                <a:latin typeface="Calibri"/>
                <a:ea typeface="Calibri"/>
                <a:cs typeface="Calibri"/>
                <a:sym typeface="Calibri"/>
              </a:rPr>
              <a:t>Now that we have installed ESLint, we need to initialize it. This will create our configuration file with an empty rule set.</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 sz="1200">
                <a:latin typeface="Courier New"/>
                <a:ea typeface="Courier New"/>
                <a:cs typeface="Courier New"/>
                <a:sym typeface="Courier New"/>
              </a:rPr>
              <a:t>n</a:t>
            </a:r>
            <a:r>
              <a:rPr lang="en" sz="1200">
                <a:latin typeface="Courier New"/>
                <a:ea typeface="Courier New"/>
                <a:cs typeface="Courier New"/>
                <a:sym typeface="Courier New"/>
              </a:rPr>
              <a:t>px eslint --init</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rPr b="1" lang="en" sz="1200">
                <a:latin typeface="Calibri"/>
                <a:ea typeface="Calibri"/>
                <a:cs typeface="Calibri"/>
                <a:sym typeface="Calibri"/>
              </a:rPr>
              <a:t>@START: </a:t>
            </a:r>
            <a:r>
              <a:rPr lang="en" sz="1200">
                <a:latin typeface="Calibri"/>
                <a:ea typeface="Calibri"/>
                <a:cs typeface="Calibri"/>
                <a:sym typeface="Calibri"/>
              </a:rPr>
              <a:t>If we look at the file, you can see some of the configurations, as well as our rules declaration (which is empty).</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 sz="1200">
                <a:latin typeface="Courier New"/>
                <a:ea typeface="Courier New"/>
                <a:cs typeface="Courier New"/>
                <a:sym typeface="Courier New"/>
              </a:rPr>
              <a:t>n</a:t>
            </a:r>
            <a:r>
              <a:rPr lang="en" sz="1200">
                <a:latin typeface="Courier New"/>
                <a:ea typeface="Courier New"/>
                <a:cs typeface="Courier New"/>
                <a:sym typeface="Courier New"/>
              </a:rPr>
              <a:t>ano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1100"/>
              <a:buFont typeface="Arial"/>
              <a:buNone/>
            </a:pPr>
            <a:r>
              <a:t/>
            </a:r>
            <a:endParaRPr sz="1200">
              <a:latin typeface="Calibri"/>
              <a:ea typeface="Calibri"/>
              <a:cs typeface="Calibri"/>
              <a:sym typeface="Calibri"/>
            </a:endParaRPr>
          </a:p>
          <a:p>
            <a:pPr indent="0" lvl="0" marL="0" rtl="0" algn="l">
              <a:lnSpc>
                <a:spcPct val="100000"/>
              </a:lnSpc>
              <a:spcBef>
                <a:spcPts val="0"/>
              </a:spcBef>
              <a:spcAft>
                <a:spcPts val="0"/>
              </a:spcAft>
              <a:buClr>
                <a:srgbClr val="000000"/>
              </a:buClr>
              <a:buSzPts val="1200"/>
              <a:buFont typeface="Calibri"/>
              <a:buNone/>
            </a:pPr>
            <a:r>
              <a:t/>
            </a:r>
            <a:endParaRPr sz="1200">
              <a:latin typeface="Calibri"/>
              <a:ea typeface="Calibri"/>
              <a:cs typeface="Calibri"/>
              <a:sym typeface="Calibri"/>
            </a:endParaRPr>
          </a:p>
          <a:p>
            <a:pPr indent="0" lvl="0" marL="0" rtl="0" algn="l">
              <a:lnSpc>
                <a:spcPct val="100000"/>
              </a:lnSpc>
              <a:spcBef>
                <a:spcPts val="0"/>
              </a:spcBef>
              <a:spcAft>
                <a:spcPts val="0"/>
              </a:spcAft>
              <a:buClr>
                <a:srgbClr val="000000"/>
              </a:buClr>
              <a:buSzPts val="1200"/>
              <a:buFont typeface="Calibri"/>
              <a:buNone/>
            </a:pPr>
            <a:r>
              <a:rPr lang="en" sz="1200">
                <a:latin typeface="Calibri"/>
                <a:ea typeface="Calibri"/>
                <a:cs typeface="Calibri"/>
                <a:sym typeface="Calibri"/>
              </a:rPr>
              <a:t>What is npx?</a:t>
            </a:r>
            <a:endParaRPr sz="1200">
              <a:latin typeface="Calibri"/>
              <a:ea typeface="Calibri"/>
              <a:cs typeface="Calibri"/>
              <a:sym typeface="Calibri"/>
            </a:endParaRPr>
          </a:p>
          <a:p>
            <a:pPr indent="0" lvl="0" marL="0" rtl="0" algn="l">
              <a:lnSpc>
                <a:spcPct val="100000"/>
              </a:lnSpc>
              <a:spcBef>
                <a:spcPts val="0"/>
              </a:spcBef>
              <a:spcAft>
                <a:spcPts val="0"/>
              </a:spcAft>
              <a:buClr>
                <a:srgbClr val="000000"/>
              </a:buClr>
              <a:buSzPts val="1200"/>
              <a:buFont typeface="Calibri"/>
              <a:buNone/>
            </a:pPr>
            <a:r>
              <a:rPr b="1" lang="en" sz="1200">
                <a:solidFill>
                  <a:srgbClr val="222222"/>
                </a:solidFill>
                <a:highlight>
                  <a:srgbClr val="FFFFFF"/>
                </a:highlight>
                <a:latin typeface="Calibri"/>
                <a:ea typeface="Calibri"/>
                <a:cs typeface="Calibri"/>
                <a:sym typeface="Calibri"/>
              </a:rPr>
              <a:t>npx</a:t>
            </a:r>
            <a:r>
              <a:rPr lang="en" sz="1200">
                <a:solidFill>
                  <a:srgbClr val="222222"/>
                </a:solidFill>
                <a:highlight>
                  <a:srgbClr val="FFFFFF"/>
                </a:highlight>
                <a:latin typeface="Calibri"/>
                <a:ea typeface="Calibri"/>
                <a:cs typeface="Calibri"/>
                <a:sym typeface="Calibri"/>
              </a:rPr>
              <a:t> is a tool intended to help round out the experience of using packages from the npm registry — the same way npm makes it super easy to install and manage dependencies hosted on the registry, </a:t>
            </a:r>
            <a:r>
              <a:rPr b="1" lang="en" sz="1200">
                <a:solidFill>
                  <a:srgbClr val="222222"/>
                </a:solidFill>
                <a:highlight>
                  <a:srgbClr val="FFFFFF"/>
                </a:highlight>
                <a:latin typeface="Calibri"/>
                <a:ea typeface="Calibri"/>
                <a:cs typeface="Calibri"/>
                <a:sym typeface="Calibri"/>
              </a:rPr>
              <a:t>npx</a:t>
            </a:r>
            <a:r>
              <a:rPr lang="en" sz="1200">
                <a:solidFill>
                  <a:srgbClr val="222222"/>
                </a:solidFill>
                <a:highlight>
                  <a:srgbClr val="FFFFFF"/>
                </a:highlight>
                <a:latin typeface="Calibri"/>
                <a:ea typeface="Calibri"/>
                <a:cs typeface="Calibri"/>
                <a:sym typeface="Calibri"/>
              </a:rPr>
              <a:t> makes it easy to use CLI tools and other executables hosted on the registry</a:t>
            </a:r>
            <a:endParaRPr sz="1200">
              <a:solidFill>
                <a:srgbClr val="222222"/>
              </a:solidFill>
              <a:highlight>
                <a:srgbClr val="FFFFFF"/>
              </a:highlight>
              <a:latin typeface="Calibri"/>
              <a:ea typeface="Calibri"/>
              <a:cs typeface="Calibri"/>
              <a:sym typeface="Calibri"/>
            </a:endParaRPr>
          </a:p>
          <a:p>
            <a:pPr indent="-304800" lvl="0" marL="457200" rtl="0" algn="l">
              <a:lnSpc>
                <a:spcPct val="100000"/>
              </a:lnSpc>
              <a:spcBef>
                <a:spcPts val="0"/>
              </a:spcBef>
              <a:spcAft>
                <a:spcPts val="0"/>
              </a:spcAft>
              <a:buClr>
                <a:srgbClr val="222222"/>
              </a:buClr>
              <a:buSzPts val="1200"/>
              <a:buFont typeface="Calibri"/>
              <a:buChar char="-"/>
            </a:pPr>
            <a:r>
              <a:rPr lang="en" u="sng">
                <a:solidFill>
                  <a:schemeClr val="hlink"/>
                </a:solidFill>
                <a:hlinkClick r:id="rId2"/>
              </a:rPr>
              <a:t>https://medium.com/@maybekatz/introducing-npx-an-npm-package-runner-55f7d4bd282b</a:t>
            </a:r>
            <a:endParaRPr sz="1200">
              <a:solidFill>
                <a:srgbClr val="222222"/>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Clr>
                <a:srgbClr val="000000"/>
              </a:buClr>
              <a:buSzPts val="1200"/>
              <a:buFont typeface="Calibri"/>
              <a:buNone/>
            </a:pPr>
            <a:r>
              <a:t/>
            </a:r>
            <a:endParaRPr sz="1200">
              <a:solidFill>
                <a:srgbClr val="222222"/>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Clr>
                <a:srgbClr val="000000"/>
              </a:buClr>
              <a:buSzPts val="1200"/>
              <a:buFont typeface="Calibri"/>
              <a:buNone/>
            </a:pPr>
            <a:r>
              <a:rPr lang="en" sz="1200">
                <a:highlight>
                  <a:srgbClr val="FFFFFF"/>
                </a:highlight>
                <a:latin typeface="Calibri"/>
                <a:ea typeface="Calibri"/>
                <a:cs typeface="Calibri"/>
                <a:sym typeface="Calibri"/>
              </a:rPr>
              <a:t>One of the many things it can do is allow you to invoke locally installed Node modules from the terminal. Here, we can npx eslint --init, and it'll work just fine. No more messy commands in the terminal.</a:t>
            </a:r>
            <a:endParaRPr sz="1200">
              <a:highlight>
                <a:srgbClr val="FFFFFF"/>
              </a:highlight>
              <a:latin typeface="Calibri"/>
              <a:ea typeface="Calibri"/>
              <a:cs typeface="Calibri"/>
              <a:sym typeface="Calibri"/>
            </a:endParaRPr>
          </a:p>
          <a:p>
            <a:pPr indent="-304800" lvl="0" marL="457200" rtl="0" algn="l">
              <a:lnSpc>
                <a:spcPct val="100000"/>
              </a:lnSpc>
              <a:spcBef>
                <a:spcPts val="0"/>
              </a:spcBef>
              <a:spcAft>
                <a:spcPts val="0"/>
              </a:spcAft>
              <a:buSzPts val="1200"/>
              <a:buFont typeface="Calibri"/>
              <a:buChar char="-"/>
            </a:pPr>
            <a:r>
              <a:rPr lang="en" u="sng">
                <a:solidFill>
                  <a:schemeClr val="hlink"/>
                </a:solidFill>
                <a:hlinkClick r:id="rId3"/>
              </a:rPr>
              <a:t>https://egghead.io/lessons/npm-use-npx-to-run-locally-installed-node-modules</a:t>
            </a:r>
            <a:endParaRPr sz="1200">
              <a:highlight>
                <a:srgbClr val="FFFFFF"/>
              </a:highlight>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 sz="1200">
                <a:latin typeface="Calibri"/>
                <a:ea typeface="Calibri"/>
                <a:cs typeface="Calibri"/>
                <a:sym typeface="Calibri"/>
              </a:rPr>
              <a:t>@START: </a:t>
            </a:r>
            <a:r>
              <a:rPr lang="en" sz="1200">
                <a:latin typeface="Calibri"/>
                <a:ea typeface="Calibri"/>
                <a:cs typeface="Calibri"/>
                <a:sym typeface="Calibri"/>
              </a:rPr>
              <a:t>Obviously, we will need some JavaScript, otherwise, why in the world did we install ESLint?</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t/>
            </a:r>
            <a:endParaRPr b="1" sz="1200">
              <a:latin typeface="Calibri"/>
              <a:ea typeface="Calibri"/>
              <a:cs typeface="Calibri"/>
              <a:sym typeface="Calibri"/>
            </a:endParaRPr>
          </a:p>
          <a:p>
            <a:pPr indent="0" lvl="0" marL="0" rtl="0" algn="l">
              <a:lnSpc>
                <a:spcPct val="100000"/>
              </a:lnSpc>
              <a:spcBef>
                <a:spcPts val="0"/>
              </a:spcBef>
              <a:spcAft>
                <a:spcPts val="0"/>
              </a:spcAft>
              <a:buClr>
                <a:srgbClr val="000000"/>
              </a:buClr>
              <a:buSzPts val="1100"/>
              <a:buFont typeface="Arial"/>
              <a:buNone/>
            </a:pPr>
            <a:r>
              <a:rPr b="1" lang="en" sz="1200">
                <a:latin typeface="Calibri"/>
                <a:ea typeface="Calibri"/>
                <a:cs typeface="Calibri"/>
                <a:sym typeface="Calibri"/>
              </a:rPr>
              <a:t>@START: </a:t>
            </a:r>
            <a:r>
              <a:rPr lang="en" sz="1200">
                <a:latin typeface="Calibri"/>
                <a:ea typeface="Calibri"/>
                <a:cs typeface="Calibri"/>
                <a:sym typeface="Calibri"/>
              </a:rPr>
              <a:t>Once we have our simple JavaScript file created, we can go ahead and run ESLint on it.</a:t>
            </a:r>
            <a:endParaRPr sz="1200">
              <a:latin typeface="Calibri"/>
              <a:ea typeface="Calibri"/>
              <a:cs typeface="Calibri"/>
              <a:sym typeface="Calibri"/>
            </a:endParaRPr>
          </a:p>
          <a:p>
            <a:pPr indent="0" lvl="0" marL="0" rtl="0" algn="l">
              <a:lnSpc>
                <a:spcPct val="100000"/>
              </a:lnSpc>
              <a:spcBef>
                <a:spcPts val="0"/>
              </a:spcBef>
              <a:spcAft>
                <a:spcPts val="0"/>
              </a:spcAft>
              <a:buClr>
                <a:srgbClr val="000000"/>
              </a:buClr>
              <a:buSzPts val="1100"/>
              <a:buFont typeface="Arial"/>
              <a:buNone/>
            </a:pPr>
            <a:r>
              <a:t/>
            </a:r>
            <a:endParaRPr sz="1200">
              <a:latin typeface="Calibri"/>
              <a:ea typeface="Calibri"/>
              <a:cs typeface="Calibri"/>
              <a:sym typeface="Calibri"/>
            </a:endParaRPr>
          </a:p>
          <a:p>
            <a:pPr indent="0" lvl="0" marL="0" rtl="0" algn="l">
              <a:lnSpc>
                <a:spcPct val="100000"/>
              </a:lnSpc>
              <a:spcBef>
                <a:spcPts val="0"/>
              </a:spcBef>
              <a:spcAft>
                <a:spcPts val="0"/>
              </a:spcAft>
              <a:buClr>
                <a:srgbClr val="000000"/>
              </a:buClr>
              <a:buSzPts val="1100"/>
              <a:buFont typeface="Arial"/>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1100"/>
              <a:buFont typeface="Arial"/>
              <a:buNone/>
            </a:pPr>
            <a:r>
              <a:rPr lang="en" sz="1200">
                <a:latin typeface="Courier New"/>
                <a:ea typeface="Courier New"/>
                <a:cs typeface="Courier New"/>
                <a:sym typeface="Courier New"/>
              </a:rPr>
              <a:t>n</a:t>
            </a:r>
            <a:r>
              <a:rPr lang="en" sz="1200">
                <a:latin typeface="Courier New"/>
                <a:ea typeface="Courier New"/>
                <a:cs typeface="Courier New"/>
                <a:sym typeface="Courier New"/>
              </a:rPr>
              <a:t>px eslint my-file.js</a:t>
            </a:r>
            <a:endParaRPr sz="1200">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1100"/>
              <a:buFont typeface="Arial"/>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b="1" sz="1200">
              <a:latin typeface="Calibri"/>
              <a:ea typeface="Calibri"/>
              <a:cs typeface="Calibri"/>
              <a:sym typeface="Calibri"/>
            </a:endParaRPr>
          </a:p>
          <a:p>
            <a:pPr indent="0" lvl="0" marL="0" rtl="0" algn="l">
              <a:lnSpc>
                <a:spcPct val="100000"/>
              </a:lnSpc>
              <a:spcBef>
                <a:spcPts val="0"/>
              </a:spcBef>
              <a:spcAft>
                <a:spcPts val="0"/>
              </a:spcAft>
              <a:buSzPts val="1100"/>
              <a:buNone/>
            </a:pPr>
            <a:r>
              <a:rPr lang="en" sz="1200">
                <a:latin typeface="Calibri"/>
                <a:ea typeface="Calibri"/>
                <a:cs typeface="Calibri"/>
                <a:sym typeface="Calibri"/>
              </a:rPr>
              <a:t>Inside the file, add:</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 sz="1200">
                <a:latin typeface="Courier New"/>
                <a:ea typeface="Courier New"/>
                <a:cs typeface="Courier New"/>
                <a:sym typeface="Courier New"/>
              </a:rPr>
              <a:t>c</a:t>
            </a:r>
            <a:r>
              <a:rPr lang="en" sz="1200">
                <a:latin typeface="Courier New"/>
                <a:ea typeface="Courier New"/>
                <a:cs typeface="Courier New"/>
                <a:sym typeface="Courier New"/>
              </a:rPr>
              <a:t>onst helloWorld = “Hello World!”;</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 sz="1200">
                <a:latin typeface="Courier New"/>
                <a:ea typeface="Courier New"/>
                <a:cs typeface="Courier New"/>
                <a:sym typeface="Courier New"/>
              </a:rPr>
              <a:t>console.log(helloWorld);</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i="1" lang="en" sz="1200" u="sng">
                <a:solidFill>
                  <a:srgbClr val="FF0000"/>
                </a:solidFill>
                <a:latin typeface="Calibri"/>
                <a:ea typeface="Calibri"/>
                <a:cs typeface="Calibri"/>
                <a:sym typeface="Calibri"/>
              </a:rPr>
              <a:t>!!!DON’T FIX THE ERROR!!!</a:t>
            </a:r>
            <a:endParaRPr b="1" i="1" sz="1200" u="sng">
              <a:solidFill>
                <a:srgbClr val="FF0000"/>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Fix the errors from the previous example MANUALLY.</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“I’m Hannah and, if it wasn’t obvious at this point, I’m going to talk to you about linting your code.”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...We’ve all met code like this – I’ve seen it a lot of times…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[[describe why this is bad]]</a:t>
            </a:r>
            <a:endParaRPr/>
          </a:p>
          <a:p>
            <a:pPr indent="-298450" lvl="0" marL="457200" rtl="0" algn="l">
              <a:lnSpc>
                <a:spcPct val="100000"/>
              </a:lnSpc>
              <a:spcBef>
                <a:spcPts val="0"/>
              </a:spcBef>
              <a:spcAft>
                <a:spcPts val="0"/>
              </a:spcAft>
              <a:buSzPts val="1100"/>
              <a:buAutoNum type="arabicPeriod"/>
            </a:pPr>
            <a:r>
              <a:rPr lang="en"/>
              <a:t>Not using const,</a:t>
            </a:r>
            <a:endParaRPr/>
          </a:p>
          <a:p>
            <a:pPr indent="-298450" lvl="0" marL="457200" rtl="0" algn="l">
              <a:lnSpc>
                <a:spcPct val="100000"/>
              </a:lnSpc>
              <a:spcBef>
                <a:spcPts val="0"/>
              </a:spcBef>
              <a:spcAft>
                <a:spcPts val="0"/>
              </a:spcAft>
              <a:buSzPts val="1100"/>
              <a:buAutoNum type="arabicPeriod"/>
            </a:pPr>
            <a:r>
              <a:rPr lang="en"/>
              <a:t>Variables declared on the same line, separated by comma</a:t>
            </a:r>
            <a:endParaRPr/>
          </a:p>
          <a:p>
            <a:pPr indent="-298450" lvl="0" marL="457200" rtl="0" algn="l">
              <a:lnSpc>
                <a:spcPct val="100000"/>
              </a:lnSpc>
              <a:spcBef>
                <a:spcPts val="0"/>
              </a:spcBef>
              <a:spcAft>
                <a:spcPts val="0"/>
              </a:spcAft>
              <a:buSzPts val="1100"/>
              <a:buAutoNum type="arabicPeriod"/>
            </a:pPr>
            <a:r>
              <a:rPr lang="en"/>
              <a:t>i</a:t>
            </a:r>
            <a:r>
              <a:rPr lang="en"/>
              <a:t>f statement doesn’t have braces (bad if you have more than one statement after it relying on the condition being met)</a:t>
            </a:r>
            <a:endParaRPr/>
          </a:p>
          <a:p>
            <a:pPr indent="-298450" lvl="0" marL="457200" rtl="0" algn="l">
              <a:lnSpc>
                <a:spcPct val="100000"/>
              </a:lnSpc>
              <a:spcBef>
                <a:spcPts val="0"/>
              </a:spcBef>
              <a:spcAft>
                <a:spcPts val="0"/>
              </a:spcAft>
              <a:buSzPts val="1100"/>
              <a:buAutoNum type="arabicPeriod"/>
            </a:pPr>
            <a:r>
              <a:rPr lang="en"/>
              <a:t>Using console.log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 sz="1200">
                <a:latin typeface="Calibri"/>
                <a:ea typeface="Calibri"/>
                <a:cs typeface="Calibri"/>
                <a:sym typeface="Calibri"/>
              </a:rPr>
              <a:t>@START: </a:t>
            </a:r>
            <a:r>
              <a:rPr lang="en" sz="1200">
                <a:latin typeface="Calibri"/>
                <a:ea typeface="Calibri"/>
                <a:cs typeface="Calibri"/>
                <a:sym typeface="Calibri"/>
              </a:rPr>
              <a:t>Let’s say you had some semicolons in your JavaScript file, and some double quotes. By running the `--fix` option when running ESLint on your file, it can fix this for you. This can be helpful when running against an entire project so that you don’t have to spend all of your time hunting down stray semicolons in your file. Of course, this can be used on other options as well (it’s not just limited to semicolons).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200">
                <a:latin typeface="Calibri"/>
                <a:ea typeface="Calibri"/>
                <a:cs typeface="Calibri"/>
                <a:sym typeface="Calibri"/>
              </a:rPr>
              <a:t>@START: </a:t>
            </a:r>
            <a:r>
              <a:rPr lang="en" sz="1200">
                <a:latin typeface="Calibri"/>
                <a:ea typeface="Calibri"/>
                <a:cs typeface="Calibri"/>
                <a:sym typeface="Calibri"/>
              </a:rPr>
              <a:t>To show the --fix option in action, lets first go ahead and create a new JavaScript file with a switch statement.</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t/>
            </a:r>
            <a:endParaRPr sz="1200">
              <a:latin typeface="Calibri"/>
              <a:ea typeface="Calibri"/>
              <a:cs typeface="Calibri"/>
              <a:sym typeface="Calibri"/>
            </a:endParaRPr>
          </a:p>
          <a:p>
            <a:pPr indent="0" lvl="0" marL="0" rtl="0" algn="l">
              <a:lnSpc>
                <a:spcPct val="100000"/>
              </a:lnSpc>
              <a:spcBef>
                <a:spcPts val="0"/>
              </a:spcBef>
              <a:spcAft>
                <a:spcPts val="0"/>
              </a:spcAft>
              <a:buSzPts val="1100"/>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latin typeface="Courier New"/>
                <a:ea typeface="Courier New"/>
                <a:cs typeface="Courier New"/>
                <a:sym typeface="Courier New"/>
              </a:rPr>
              <a:t>"default-case": "error"</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latin typeface="Calibri"/>
                <a:ea typeface="Calibri"/>
                <a:cs typeface="Calibri"/>
                <a:sym typeface="Calibri"/>
              </a:rPr>
              <a:t>Also show:</a:t>
            </a:r>
            <a:endParaRPr sz="1200">
              <a:latin typeface="Calibri"/>
              <a:ea typeface="Calibri"/>
              <a:cs typeface="Calibri"/>
              <a:sym typeface="Calibri"/>
            </a:endParaRPr>
          </a:p>
          <a:p>
            <a:pPr indent="0" lvl="0" marL="0" rtl="0" algn="l">
              <a:lnSpc>
                <a:spcPct val="115000"/>
              </a:lnSpc>
              <a:spcBef>
                <a:spcPts val="0"/>
              </a:spcBef>
              <a:spcAft>
                <a:spcPts val="0"/>
              </a:spcAft>
              <a:buNone/>
            </a:pPr>
            <a:r>
              <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latin typeface="Courier New"/>
                <a:ea typeface="Courier New"/>
                <a:cs typeface="Courier New"/>
                <a:sym typeface="Courier New"/>
              </a:rPr>
              <a:t>"default-case": "warn"</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latin typeface="Calibri"/>
                <a:ea typeface="Calibri"/>
                <a:cs typeface="Calibri"/>
                <a:sym typeface="Calibri"/>
              </a:rPr>
              <a:t>and</a:t>
            </a:r>
            <a:endParaRPr sz="1200">
              <a:latin typeface="Calibri"/>
              <a:ea typeface="Calibri"/>
              <a:cs typeface="Calibri"/>
              <a:sym typeface="Calibri"/>
            </a:endParaRPr>
          </a:p>
          <a:p>
            <a:pPr indent="0" lvl="0" marL="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latin typeface="Courier New"/>
                <a:ea typeface="Courier New"/>
                <a:cs typeface="Courier New"/>
                <a:sym typeface="Courier New"/>
              </a:rPr>
              <a:t>"default-case": "off"</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c2472eb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c2472eb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Hopefully, you’ve learned how to install and setup ESLint, as well as how to run it on your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you finish, you thank them for their time, and recap what they can do and how you expect them to have better code bases applying what you just mentioned</a:t>
            </a:r>
            <a:endParaRPr/>
          </a:p>
          <a:p>
            <a:pPr indent="0" lvl="0" marL="0" rtl="0" algn="l">
              <a:spcBef>
                <a:spcPts val="0"/>
              </a:spcBef>
              <a:spcAft>
                <a:spcPts val="0"/>
              </a:spcAft>
              <a:buNone/>
            </a:pPr>
            <a:r>
              <a:rPr lang="en"/>
              <a:t>You should also leave your public links, like Twitter/LinkedIn. People like to take pictures and this let them know that you are approachable</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c2472ebd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c2472ebd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“Wouldn’t it be           </a:t>
            </a:r>
            <a:r>
              <a:rPr b="1" lang="en"/>
              <a:t>much</a:t>
            </a:r>
            <a:r>
              <a:rPr lang="en"/>
              <a:t>             nicer if            all             code read like this? But honestly,             even this doesn’t look perfect         (in my opinion) – so much empty spaces wasted with braces and parentheses in their own lines!”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Jane does improve on a couple of bad things from the previous code example (braces, variables on own lines)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@END: wouldn’t it be great if there were some standards that could be set? </a:t>
            </a:r>
            <a:r>
              <a:rPr b="1" lang="en"/>
              <a:t>Even though this is valid JavaScript,</a:t>
            </a:r>
            <a:r>
              <a:rPr lang="en"/>
              <a:t> it’s not great.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c2472ebd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c2472ebd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121"/>
                </a:solidFill>
                <a:highlight>
                  <a:srgbClr val="FEFFFF"/>
                </a:highlight>
                <a:latin typeface="Calibri"/>
                <a:ea typeface="Calibri"/>
                <a:cs typeface="Calibri"/>
                <a:sym typeface="Calibri"/>
              </a:rPr>
              <a:t>Stir Scholarship is a scholarship for young women pursuing a degree in software. Each year, Stir Scholarship provides one woman with a scholarship. The heart of Stir Scholarship, the motivation behind Stir Scholarship, is to promote gender diversity within the IT profession.</a:t>
            </a:r>
            <a:endParaRPr sz="1200">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c2472ebd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c2472ebd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slides are on my GitLab, so if you want to see the commands that I used to set up ESLint for my project, you can.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@START: but before we get into the weeds, let’s go over some definitions first.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200">
                <a:solidFill>
                  <a:srgbClr val="FF0000"/>
                </a:solidFill>
                <a:latin typeface="Calibri"/>
                <a:ea typeface="Calibri"/>
                <a:cs typeface="Calibri"/>
                <a:sym typeface="Calibri"/>
              </a:rPr>
              <a:t>@END: </a:t>
            </a:r>
            <a:r>
              <a:rPr lang="en" sz="1200">
                <a:latin typeface="Calibri"/>
                <a:ea typeface="Calibri"/>
                <a:cs typeface="Calibri"/>
                <a:sym typeface="Calibri"/>
              </a:rPr>
              <a:t>Why call it a “linter”? To understand that, we’ll need to go over the history of a linter.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 think this is a very helpful slide, specially the 3rd paragraph]]</a:t>
            </a:r>
            <a:endParaRPr/>
          </a:p>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SzPts val="1100"/>
              <a:buNone/>
            </a:pPr>
            <a:r>
              <a:rPr b="1" lang="en" sz="1200">
                <a:latin typeface="Calibri"/>
                <a:ea typeface="Calibri"/>
                <a:cs typeface="Calibri"/>
                <a:sym typeface="Calibri"/>
              </a:rPr>
              <a:t>@END: </a:t>
            </a:r>
            <a:r>
              <a:rPr lang="en" sz="1200">
                <a:latin typeface="Calibri"/>
                <a:ea typeface="Calibri"/>
                <a:cs typeface="Calibri"/>
                <a:sym typeface="Calibri"/>
              </a:rPr>
              <a:t>Usually, you have to execute the program </a:t>
            </a:r>
            <a:r>
              <a:rPr i="1" lang="en" sz="1200">
                <a:latin typeface="Calibri"/>
                <a:ea typeface="Calibri"/>
                <a:cs typeface="Calibri"/>
                <a:sym typeface="Calibri"/>
              </a:rPr>
              <a:t>first</a:t>
            </a:r>
            <a:r>
              <a:rPr lang="en" sz="1200">
                <a:latin typeface="Calibri"/>
                <a:ea typeface="Calibri"/>
                <a:cs typeface="Calibri"/>
                <a:sym typeface="Calibri"/>
              </a:rPr>
              <a:t> to be able to see if there are any errors in your code.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@END: this can also make code reviews easier.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Reference Joe’s and Jane’s examples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5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50"/>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50"/>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50"/>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5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59"/>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59"/>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0" name="Google Shape;60;p5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6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51"/>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5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5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1" name="Shape 21"/>
        <p:cNvGrpSpPr/>
        <p:nvPr/>
      </p:nvGrpSpPr>
      <p:grpSpPr>
        <a:xfrm>
          <a:off x="0" y="0"/>
          <a:ext cx="0" cy="0"/>
          <a:chOff x="0" y="0"/>
          <a:chExt cx="0" cy="0"/>
        </a:xfrm>
      </p:grpSpPr>
      <p:sp>
        <p:nvSpPr>
          <p:cNvPr id="22" name="Google Shape;22;p52"/>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23" name="Google Shape;23;p5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4" name="Shape 24"/>
        <p:cNvGrpSpPr/>
        <p:nvPr/>
      </p:nvGrpSpPr>
      <p:grpSpPr>
        <a:xfrm>
          <a:off x="0" y="0"/>
          <a:ext cx="0" cy="0"/>
          <a:chOff x="0" y="0"/>
          <a:chExt cx="0" cy="0"/>
        </a:xfrm>
      </p:grpSpPr>
      <p:sp>
        <p:nvSpPr>
          <p:cNvPr id="25" name="Google Shape;25;p53"/>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6" name="Google Shape;26;p5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7" name="Shape 27"/>
        <p:cNvGrpSpPr/>
        <p:nvPr/>
      </p:nvGrpSpPr>
      <p:grpSpPr>
        <a:xfrm>
          <a:off x="0" y="0"/>
          <a:ext cx="0" cy="0"/>
          <a:chOff x="0" y="0"/>
          <a:chExt cx="0" cy="0"/>
        </a:xfrm>
      </p:grpSpPr>
      <p:sp>
        <p:nvSpPr>
          <p:cNvPr id="28" name="Google Shape;28;p54"/>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4"/>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54"/>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32" name="Google Shape;32;p5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3" name="Shape 33"/>
        <p:cNvGrpSpPr/>
        <p:nvPr/>
      </p:nvGrpSpPr>
      <p:grpSpPr>
        <a:xfrm>
          <a:off x="0" y="0"/>
          <a:ext cx="0" cy="0"/>
          <a:chOff x="0" y="0"/>
          <a:chExt cx="0" cy="0"/>
        </a:xfrm>
      </p:grpSpPr>
      <p:sp>
        <p:nvSpPr>
          <p:cNvPr id="34" name="Google Shape;34;p5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7" name="Google Shape;37;p55"/>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55"/>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5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5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4" name="Google Shape;44;p5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57"/>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57"/>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5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5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58"/>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8"/>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8"/>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5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4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4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4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UNCLOGGING YOUR CODE:</a:t>
            </a:r>
            <a:endParaRPr/>
          </a:p>
          <a:p>
            <a:pPr indent="0" lvl="0" marL="0" rtl="0" algn="l">
              <a:lnSpc>
                <a:spcPct val="100000"/>
              </a:lnSpc>
              <a:spcBef>
                <a:spcPts val="0"/>
              </a:spcBef>
              <a:spcAft>
                <a:spcPts val="0"/>
              </a:spcAft>
              <a:buSzPts val="4800"/>
              <a:buNone/>
            </a:pPr>
            <a:r>
              <a:rPr lang="en"/>
              <a:t>LINTING 101</a:t>
            </a:r>
            <a:endParaRPr/>
          </a:p>
        </p:txBody>
      </p:sp>
      <p:sp>
        <p:nvSpPr>
          <p:cNvPr id="68" name="Google Shape;68;p1"/>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Your guide to the basics of linting.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THE MANY TALENTS OF A LINTER</a:t>
            </a:r>
            <a:endParaRPr/>
          </a:p>
        </p:txBody>
      </p:sp>
      <p:sp>
        <p:nvSpPr>
          <p:cNvPr id="124" name="Google Shape;124;p1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
              <a:t>Linters have many skills, including:</a:t>
            </a:r>
            <a:endParaRPr/>
          </a:p>
          <a:p>
            <a:pPr indent="-228600" lvl="0" marL="228600" rtl="0" algn="just">
              <a:lnSpc>
                <a:spcPct val="100000"/>
              </a:lnSpc>
              <a:spcBef>
                <a:spcPts val="0"/>
              </a:spcBef>
              <a:spcAft>
                <a:spcPts val="0"/>
              </a:spcAft>
              <a:buClr>
                <a:srgbClr val="9BAFB5"/>
              </a:buClr>
              <a:buSzPts val="1800"/>
              <a:buFont typeface="Arial"/>
              <a:buChar char="●"/>
            </a:pPr>
            <a:r>
              <a:rPr lang="en"/>
              <a:t>Detecting unused imports and variables. No more clutter!</a:t>
            </a:r>
            <a:endParaRPr/>
          </a:p>
          <a:p>
            <a:pPr indent="-228600" lvl="0" marL="228600" rtl="0" algn="just">
              <a:lnSpc>
                <a:spcPct val="100000"/>
              </a:lnSpc>
              <a:spcBef>
                <a:spcPts val="0"/>
              </a:spcBef>
              <a:spcAft>
                <a:spcPts val="0"/>
              </a:spcAft>
              <a:buClr>
                <a:srgbClr val="9BAFB5"/>
              </a:buClr>
              <a:buSzPts val="1800"/>
              <a:buFont typeface="Arial"/>
              <a:buChar char="●"/>
            </a:pPr>
            <a:r>
              <a:rPr lang="en"/>
              <a:t>Yelling at the programmer for using semicolons (or not using them).</a:t>
            </a:r>
            <a:endParaRPr/>
          </a:p>
          <a:p>
            <a:pPr indent="-228600" lvl="0" marL="228600" rtl="0" algn="just">
              <a:lnSpc>
                <a:spcPct val="100000"/>
              </a:lnSpc>
              <a:spcBef>
                <a:spcPts val="0"/>
              </a:spcBef>
              <a:spcAft>
                <a:spcPts val="0"/>
              </a:spcAft>
              <a:buClr>
                <a:srgbClr val="9BAFB5"/>
              </a:buClr>
              <a:buSzPts val="1800"/>
              <a:buFont typeface="Arial"/>
              <a:buChar char="●"/>
            </a:pPr>
            <a:r>
              <a:rPr lang="en"/>
              <a:t>Complaining if you have unnecessary whitespace after variables, braces, etc.</a:t>
            </a:r>
            <a:endParaRPr/>
          </a:p>
          <a:p>
            <a:pPr indent="-228600" lvl="0" marL="228600" rtl="0" algn="just">
              <a:lnSpc>
                <a:spcPct val="100000"/>
              </a:lnSpc>
              <a:spcBef>
                <a:spcPts val="0"/>
              </a:spcBef>
              <a:spcAft>
                <a:spcPts val="0"/>
              </a:spcAft>
              <a:buClr>
                <a:srgbClr val="9BAFB5"/>
              </a:buClr>
              <a:buSzPts val="1800"/>
              <a:buFont typeface="Arial"/>
              <a:buChar char="●"/>
            </a:pPr>
            <a:r>
              <a:rPr lang="en"/>
              <a:t>Informing you that you are using an undeclared variable.</a:t>
            </a:r>
            <a:endParaRPr/>
          </a:p>
          <a:p>
            <a:pPr indent="-228600" lvl="0" marL="228600" rtl="0" algn="just">
              <a:lnSpc>
                <a:spcPct val="100000"/>
              </a:lnSpc>
              <a:spcBef>
                <a:spcPts val="0"/>
              </a:spcBef>
              <a:spcAft>
                <a:spcPts val="0"/>
              </a:spcAft>
              <a:buClr>
                <a:srgbClr val="9BAFB5"/>
              </a:buClr>
              <a:buSzPts val="1800"/>
              <a:buFont typeface="Arial"/>
              <a:buChar char="●"/>
            </a:pPr>
            <a:r>
              <a:rPr lang="en"/>
              <a:t>Letting you know that the function you just tried to use doesn’t actually exist.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LINTERS, EVERYWHERE!</a:t>
            </a:r>
            <a:endParaRPr/>
          </a:p>
        </p:txBody>
      </p:sp>
      <p:sp>
        <p:nvSpPr>
          <p:cNvPr id="130" name="Google Shape;130;p1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
              <a:t>Linters are available for many different languages. If you’re working in a modern language, chances are, it has a linter. A quick Google search of your language with “linter” in the query should be able to tell you whether or not one is available.</a:t>
            </a:r>
            <a:endParaRPr/>
          </a:p>
          <a:p>
            <a:pPr indent="0" lvl="0" marL="0" rtl="0" algn="just">
              <a:lnSpc>
                <a:spcPct val="100000"/>
              </a:lnSpc>
              <a:spcBef>
                <a:spcPts val="0"/>
              </a:spcBef>
              <a:spcAft>
                <a:spcPts val="0"/>
              </a:spcAft>
              <a:buSzPts val="1800"/>
              <a:buNone/>
            </a:pPr>
            <a:r>
              <a:t/>
            </a:r>
            <a:endParaRPr/>
          </a:p>
          <a:p>
            <a:pPr indent="0" lvl="0" marL="0" rtl="0" algn="just">
              <a:lnSpc>
                <a:spcPct val="100000"/>
              </a:lnSpc>
              <a:spcBef>
                <a:spcPts val="0"/>
              </a:spcBef>
              <a:spcAft>
                <a:spcPts val="0"/>
              </a:spcAft>
              <a:buSzPts val="1800"/>
              <a:buNone/>
            </a:pPr>
            <a:r>
              <a:rPr lang="en"/>
              <a:t>Some of the linters include:</a:t>
            </a:r>
            <a:endParaRPr/>
          </a:p>
          <a:p>
            <a:pPr indent="-228600" lvl="0" marL="228600" rtl="0" algn="just">
              <a:lnSpc>
                <a:spcPct val="100000"/>
              </a:lnSpc>
              <a:spcBef>
                <a:spcPts val="0"/>
              </a:spcBef>
              <a:spcAft>
                <a:spcPts val="0"/>
              </a:spcAft>
              <a:buClr>
                <a:srgbClr val="9BAFB5"/>
              </a:buClr>
              <a:buSzPts val="1800"/>
              <a:buFont typeface="Arial"/>
              <a:buChar char="●"/>
            </a:pPr>
            <a:r>
              <a:rPr lang="en">
                <a:solidFill>
                  <a:srgbClr val="00B0F0"/>
                </a:solidFill>
              </a:rPr>
              <a:t>ESLint </a:t>
            </a:r>
            <a:r>
              <a:rPr lang="en"/>
              <a:t>and </a:t>
            </a:r>
            <a:r>
              <a:rPr lang="en">
                <a:solidFill>
                  <a:srgbClr val="00B0F0"/>
                </a:solidFill>
              </a:rPr>
              <a:t>JSLint </a:t>
            </a:r>
            <a:r>
              <a:rPr lang="en"/>
              <a:t>(</a:t>
            </a:r>
            <a:r>
              <a:rPr lang="en">
                <a:solidFill>
                  <a:srgbClr val="7030A0"/>
                </a:solidFill>
              </a:rPr>
              <a:t>JavaScript</a:t>
            </a:r>
            <a:r>
              <a:rPr lang="en"/>
              <a:t>)</a:t>
            </a:r>
            <a:endParaRPr/>
          </a:p>
          <a:p>
            <a:pPr indent="-228600" lvl="0" marL="228600" rtl="0" algn="just">
              <a:lnSpc>
                <a:spcPct val="100000"/>
              </a:lnSpc>
              <a:spcBef>
                <a:spcPts val="0"/>
              </a:spcBef>
              <a:spcAft>
                <a:spcPts val="0"/>
              </a:spcAft>
              <a:buClr>
                <a:srgbClr val="9BAFB5"/>
              </a:buClr>
              <a:buSzPts val="1800"/>
              <a:buFont typeface="Arial"/>
              <a:buChar char="●"/>
            </a:pPr>
            <a:r>
              <a:rPr lang="en">
                <a:solidFill>
                  <a:srgbClr val="00B0F0"/>
                </a:solidFill>
              </a:rPr>
              <a:t>Pylint</a:t>
            </a:r>
            <a:r>
              <a:rPr lang="en">
                <a:solidFill>
                  <a:srgbClr val="262626"/>
                </a:solidFill>
              </a:rPr>
              <a:t> </a:t>
            </a:r>
            <a:r>
              <a:rPr lang="en"/>
              <a:t>(</a:t>
            </a:r>
            <a:r>
              <a:rPr lang="en">
                <a:solidFill>
                  <a:srgbClr val="7030A0"/>
                </a:solidFill>
              </a:rPr>
              <a:t>Python</a:t>
            </a:r>
            <a:r>
              <a:rPr lang="en"/>
              <a:t>),</a:t>
            </a:r>
            <a:endParaRPr/>
          </a:p>
          <a:p>
            <a:pPr indent="-228600" lvl="0" marL="228600" rtl="0" algn="just">
              <a:lnSpc>
                <a:spcPct val="100000"/>
              </a:lnSpc>
              <a:spcBef>
                <a:spcPts val="0"/>
              </a:spcBef>
              <a:spcAft>
                <a:spcPts val="0"/>
              </a:spcAft>
              <a:buClr>
                <a:srgbClr val="9BAFB5"/>
              </a:buClr>
              <a:buSzPts val="1800"/>
              <a:buFont typeface="Arial"/>
              <a:buChar char="●"/>
            </a:pPr>
            <a:r>
              <a:rPr lang="en">
                <a:solidFill>
                  <a:srgbClr val="00B0F0"/>
                </a:solidFill>
              </a:rPr>
              <a:t>dockerfile-lint </a:t>
            </a:r>
            <a:r>
              <a:rPr lang="en"/>
              <a:t>(</a:t>
            </a:r>
            <a:r>
              <a:rPr lang="en">
                <a:solidFill>
                  <a:srgbClr val="7030A0"/>
                </a:solidFill>
              </a:rPr>
              <a:t>Docker</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ESLINT 101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WHAT IS ESLINT?</a:t>
            </a:r>
            <a:endParaRPr/>
          </a:p>
        </p:txBody>
      </p:sp>
      <p:sp>
        <p:nvSpPr>
          <p:cNvPr id="141" name="Google Shape;141;p1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
                <a:solidFill>
                  <a:srgbClr val="00B0F0"/>
                </a:solidFill>
              </a:rPr>
              <a:t>ESLint</a:t>
            </a:r>
            <a:r>
              <a:rPr lang="en">
                <a:solidFill>
                  <a:srgbClr val="262626"/>
                </a:solidFill>
              </a:rPr>
              <a:t> </a:t>
            </a:r>
            <a:r>
              <a:rPr lang="en"/>
              <a:t>is an open source </a:t>
            </a:r>
            <a:r>
              <a:rPr lang="en">
                <a:solidFill>
                  <a:srgbClr val="7030A0"/>
                </a:solidFill>
              </a:rPr>
              <a:t>JavaScript</a:t>
            </a:r>
            <a:r>
              <a:rPr lang="en">
                <a:solidFill>
                  <a:srgbClr val="262626"/>
                </a:solidFill>
              </a:rPr>
              <a:t> </a:t>
            </a:r>
            <a:r>
              <a:rPr lang="en"/>
              <a:t>linter written using</a:t>
            </a:r>
            <a:r>
              <a:rPr lang="en">
                <a:solidFill>
                  <a:srgbClr val="262626"/>
                </a:solidFill>
              </a:rPr>
              <a:t> </a:t>
            </a:r>
            <a:r>
              <a:rPr lang="en">
                <a:solidFill>
                  <a:srgbClr val="00B0F0"/>
                </a:solidFill>
              </a:rPr>
              <a:t>Node.js</a:t>
            </a:r>
            <a:r>
              <a:rPr lang="en"/>
              <a:t>. It was created by Nicholas C. Zakas in June of 2013.</a:t>
            </a:r>
            <a:endParaRPr/>
          </a:p>
          <a:p>
            <a:pPr indent="0" lvl="0" marL="0" rtl="0" algn="just">
              <a:lnSpc>
                <a:spcPct val="100000"/>
              </a:lnSpc>
              <a:spcBef>
                <a:spcPts val="0"/>
              </a:spcBef>
              <a:spcAft>
                <a:spcPts val="0"/>
              </a:spcAft>
              <a:buSzPts val="1800"/>
              <a:buNone/>
            </a:pPr>
            <a:r>
              <a:t/>
            </a:r>
            <a:endParaRPr/>
          </a:p>
          <a:p>
            <a:pPr indent="0" lvl="0" marL="0" rtl="0" algn="just">
              <a:lnSpc>
                <a:spcPct val="100000"/>
              </a:lnSpc>
              <a:spcBef>
                <a:spcPts val="0"/>
              </a:spcBef>
              <a:spcAft>
                <a:spcPts val="0"/>
              </a:spcAft>
              <a:buSzPts val="1800"/>
              <a:buNone/>
            </a:pPr>
            <a:r>
              <a:rPr lang="en">
                <a:solidFill>
                  <a:srgbClr val="7030A0"/>
                </a:solidFill>
              </a:rPr>
              <a:t>JavaScript</a:t>
            </a:r>
            <a:r>
              <a:rPr lang="en"/>
              <a:t>, being a dynamic and loosely-typed language, is especially prone to developer error.</a:t>
            </a:r>
            <a:r>
              <a:rPr lang="en">
                <a:solidFill>
                  <a:srgbClr val="262626"/>
                </a:solidFill>
              </a:rPr>
              <a:t> </a:t>
            </a:r>
            <a:r>
              <a:rPr lang="en">
                <a:solidFill>
                  <a:srgbClr val="7030A0"/>
                </a:solidFill>
              </a:rPr>
              <a:t>JavaScript</a:t>
            </a:r>
            <a:r>
              <a:rPr lang="en">
                <a:solidFill>
                  <a:srgbClr val="262626"/>
                </a:solidFill>
              </a:rPr>
              <a:t> </a:t>
            </a:r>
            <a:r>
              <a:rPr lang="en"/>
              <a:t>code is typically executed in order to find syntax or other errors.</a:t>
            </a:r>
            <a:r>
              <a:rPr lang="en">
                <a:solidFill>
                  <a:srgbClr val="262626"/>
                </a:solidFill>
              </a:rPr>
              <a:t> </a:t>
            </a:r>
            <a:r>
              <a:rPr b="1" lang="en">
                <a:solidFill>
                  <a:srgbClr val="00B0F0"/>
                </a:solidFill>
              </a:rPr>
              <a:t>ESLint</a:t>
            </a:r>
            <a:r>
              <a:rPr b="1" lang="en">
                <a:solidFill>
                  <a:srgbClr val="262626"/>
                </a:solidFill>
              </a:rPr>
              <a:t> </a:t>
            </a:r>
            <a:r>
              <a:rPr b="1" lang="en"/>
              <a:t>allows developers to discover problems with their</a:t>
            </a:r>
            <a:r>
              <a:rPr b="1" lang="en">
                <a:solidFill>
                  <a:srgbClr val="262626"/>
                </a:solidFill>
              </a:rPr>
              <a:t> </a:t>
            </a:r>
            <a:r>
              <a:rPr b="1" lang="en">
                <a:solidFill>
                  <a:srgbClr val="7030A0"/>
                </a:solidFill>
              </a:rPr>
              <a:t>JavaScript</a:t>
            </a:r>
            <a:r>
              <a:rPr b="1" lang="en">
                <a:solidFill>
                  <a:srgbClr val="262626"/>
                </a:solidFill>
              </a:rPr>
              <a:t> </a:t>
            </a:r>
            <a:r>
              <a:rPr b="1" lang="en"/>
              <a:t>code without executing it.</a:t>
            </a:r>
            <a:r>
              <a:rPr b="1" baseline="30000" lang="en"/>
              <a:t>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THE PHILOSOPHY OF ESLINT</a:t>
            </a:r>
            <a:endParaRPr/>
          </a:p>
        </p:txBody>
      </p:sp>
      <p:sp>
        <p:nvSpPr>
          <p:cNvPr id="147" name="Google Shape;147;p2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Everything is pluggable:</a:t>
            </a:r>
            <a:endParaRPr/>
          </a:p>
          <a:p>
            <a:pPr indent="-228600" lvl="0" marL="228600" rtl="0" algn="l">
              <a:lnSpc>
                <a:spcPct val="100000"/>
              </a:lnSpc>
              <a:spcBef>
                <a:spcPts val="0"/>
              </a:spcBef>
              <a:spcAft>
                <a:spcPts val="0"/>
              </a:spcAft>
              <a:buClr>
                <a:srgbClr val="9BAFB5"/>
              </a:buClr>
              <a:buSzPts val="1800"/>
              <a:buFont typeface="Arial"/>
              <a:buChar char="●"/>
            </a:pPr>
            <a:r>
              <a:rPr lang="en">
                <a:solidFill>
                  <a:srgbClr val="F6A21D"/>
                </a:solidFill>
              </a:rPr>
              <a:t>Rule API </a:t>
            </a:r>
            <a:r>
              <a:rPr lang="en"/>
              <a:t>is used both by bundled and custom rules,</a:t>
            </a:r>
            <a:endParaRPr/>
          </a:p>
          <a:p>
            <a:pPr indent="-228600" lvl="0" marL="228600" rtl="0" algn="l">
              <a:lnSpc>
                <a:spcPct val="100000"/>
              </a:lnSpc>
              <a:spcBef>
                <a:spcPts val="0"/>
              </a:spcBef>
              <a:spcAft>
                <a:spcPts val="0"/>
              </a:spcAft>
              <a:buClr>
                <a:srgbClr val="9BAFB5"/>
              </a:buClr>
              <a:buSzPts val="1800"/>
              <a:buFont typeface="Arial"/>
              <a:buChar char="●"/>
            </a:pPr>
            <a:r>
              <a:rPr lang="en">
                <a:solidFill>
                  <a:srgbClr val="F6A21D"/>
                </a:solidFill>
              </a:rPr>
              <a:t>Formatter API </a:t>
            </a:r>
            <a:r>
              <a:rPr lang="en"/>
              <a:t>is used both by bundled and custom formatters,</a:t>
            </a:r>
            <a:endParaRPr/>
          </a:p>
          <a:p>
            <a:pPr indent="-228600" lvl="0" marL="228600" rtl="0" algn="l">
              <a:lnSpc>
                <a:spcPct val="100000"/>
              </a:lnSpc>
              <a:spcBef>
                <a:spcPts val="0"/>
              </a:spcBef>
              <a:spcAft>
                <a:spcPts val="0"/>
              </a:spcAft>
              <a:buClr>
                <a:srgbClr val="9BAFB5"/>
              </a:buClr>
              <a:buSzPts val="1800"/>
              <a:buFont typeface="Arial"/>
              <a:buChar char="●"/>
            </a:pPr>
            <a:r>
              <a:rPr lang="en"/>
              <a:t>Additional rules and formatters can be specified at runtime,</a:t>
            </a:r>
            <a:endParaRPr/>
          </a:p>
          <a:p>
            <a:pPr indent="-228600" lvl="0" marL="228600" rtl="0" algn="l">
              <a:lnSpc>
                <a:spcPct val="100000"/>
              </a:lnSpc>
              <a:spcBef>
                <a:spcPts val="0"/>
              </a:spcBef>
              <a:spcAft>
                <a:spcPts val="0"/>
              </a:spcAft>
              <a:buClr>
                <a:srgbClr val="9BAFB5"/>
              </a:buClr>
              <a:buSzPts val="1800"/>
              <a:buFont typeface="Arial"/>
              <a:buChar char="●"/>
            </a:pPr>
            <a:r>
              <a:rPr lang="en"/>
              <a:t>Rules and formatters don’t have to be bundled to be used.</a:t>
            </a:r>
            <a:r>
              <a:rPr baseline="30000" lang="en"/>
              <a:t>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THE PHILOSOPHY OF ESLINT</a:t>
            </a:r>
            <a:endParaRPr/>
          </a:p>
        </p:txBody>
      </p:sp>
      <p:sp>
        <p:nvSpPr>
          <p:cNvPr id="153" name="Google Shape;153;p2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Every rule:</a:t>
            </a:r>
            <a:endParaRPr/>
          </a:p>
          <a:p>
            <a:pPr indent="-228600" lvl="0" marL="228600" rtl="0" algn="l">
              <a:lnSpc>
                <a:spcPct val="100000"/>
              </a:lnSpc>
              <a:spcBef>
                <a:spcPts val="0"/>
              </a:spcBef>
              <a:spcAft>
                <a:spcPts val="0"/>
              </a:spcAft>
              <a:buClr>
                <a:srgbClr val="9BAFB5"/>
              </a:buClr>
              <a:buSzPts val="1800"/>
              <a:buFont typeface="Arial"/>
              <a:buChar char="●"/>
            </a:pPr>
            <a:r>
              <a:rPr lang="en"/>
              <a:t>Is standalone,</a:t>
            </a:r>
            <a:endParaRPr/>
          </a:p>
          <a:p>
            <a:pPr indent="-228600" lvl="0" marL="228600" rtl="0" algn="l">
              <a:lnSpc>
                <a:spcPct val="100000"/>
              </a:lnSpc>
              <a:spcBef>
                <a:spcPts val="0"/>
              </a:spcBef>
              <a:spcAft>
                <a:spcPts val="0"/>
              </a:spcAft>
              <a:buClr>
                <a:srgbClr val="9BAFB5"/>
              </a:buClr>
              <a:buSzPts val="1800"/>
              <a:buFont typeface="Arial"/>
              <a:buChar char="●"/>
            </a:pPr>
            <a:r>
              <a:rPr lang="en"/>
              <a:t>Can be turned off or on (nothing can be deemed “too important to turn off”),</a:t>
            </a:r>
            <a:endParaRPr/>
          </a:p>
          <a:p>
            <a:pPr indent="-228600" lvl="0" marL="228600" rtl="0" algn="l">
              <a:lnSpc>
                <a:spcPct val="100000"/>
              </a:lnSpc>
              <a:spcBef>
                <a:spcPts val="0"/>
              </a:spcBef>
              <a:spcAft>
                <a:spcPts val="0"/>
              </a:spcAft>
              <a:buClr>
                <a:srgbClr val="9BAFB5"/>
              </a:buClr>
              <a:buSzPts val="1800"/>
              <a:buFont typeface="Arial"/>
              <a:buChar char="●"/>
            </a:pPr>
            <a:r>
              <a:rPr lang="en"/>
              <a:t>Can be set to a warning or error individually.</a:t>
            </a:r>
            <a:r>
              <a:rPr baseline="30000" lang="en"/>
              <a:t>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THE PHILOSOPHY OF ESLINT</a:t>
            </a:r>
            <a:endParaRPr/>
          </a:p>
        </p:txBody>
      </p:sp>
      <p:sp>
        <p:nvSpPr>
          <p:cNvPr id="159" name="Google Shape;159;p2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The nice thing about </a:t>
            </a:r>
            <a:r>
              <a:rPr lang="en">
                <a:solidFill>
                  <a:srgbClr val="00B0F0"/>
                </a:solidFill>
              </a:rPr>
              <a:t>ESLint</a:t>
            </a:r>
            <a:r>
              <a:rPr lang="en">
                <a:solidFill>
                  <a:srgbClr val="262626"/>
                </a:solidFill>
              </a:rPr>
              <a:t> </a:t>
            </a:r>
            <a:r>
              <a:rPr lang="en"/>
              <a:t>is that rules are “agenda free”.</a:t>
            </a:r>
            <a:r>
              <a:rPr lang="en">
                <a:solidFill>
                  <a:srgbClr val="262626"/>
                </a:solidFill>
              </a:rPr>
              <a:t> </a:t>
            </a:r>
            <a:r>
              <a:rPr b="1" lang="en">
                <a:solidFill>
                  <a:srgbClr val="00B0F0"/>
                </a:solidFill>
              </a:rPr>
              <a:t>ESLint</a:t>
            </a:r>
            <a:r>
              <a:rPr b="1" lang="en">
                <a:solidFill>
                  <a:srgbClr val="262626"/>
                </a:solidFill>
              </a:rPr>
              <a:t> </a:t>
            </a:r>
            <a:r>
              <a:rPr b="1" lang="en"/>
              <a:t>does not promote any particular coding style,</a:t>
            </a:r>
            <a:r>
              <a:rPr lang="en"/>
              <a:t> which means that you are free to configure the rules as you see fit.</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There are some rules provided by default, so keep that in mind when customizing the behavior of your linter.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HOW DOES ESLINT WORK, ANYWAYS?</a:t>
            </a:r>
            <a:endParaRPr/>
          </a:p>
        </p:txBody>
      </p:sp>
      <p:sp>
        <p:nvSpPr>
          <p:cNvPr id="165" name="Google Shape;165;p2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00B0F0"/>
                </a:solidFill>
              </a:rPr>
              <a:t>ESLint</a:t>
            </a:r>
            <a:r>
              <a:rPr lang="en">
                <a:solidFill>
                  <a:srgbClr val="262626"/>
                </a:solidFill>
              </a:rPr>
              <a:t> </a:t>
            </a:r>
            <a:r>
              <a:rPr lang="en"/>
              <a:t>parses through your</a:t>
            </a:r>
            <a:r>
              <a:rPr lang="en">
                <a:solidFill>
                  <a:srgbClr val="262626"/>
                </a:solidFill>
              </a:rPr>
              <a:t> </a:t>
            </a:r>
            <a:r>
              <a:rPr lang="en">
                <a:solidFill>
                  <a:srgbClr val="7030A0"/>
                </a:solidFill>
              </a:rPr>
              <a:t>JavaScript</a:t>
            </a:r>
            <a:r>
              <a:rPr lang="en">
                <a:solidFill>
                  <a:srgbClr val="262626"/>
                </a:solidFill>
              </a:rPr>
              <a:t> </a:t>
            </a:r>
            <a:r>
              <a:rPr lang="en"/>
              <a:t>code and creates an </a:t>
            </a:r>
            <a:r>
              <a:rPr lang="en">
                <a:solidFill>
                  <a:srgbClr val="00B050"/>
                </a:solidFill>
              </a:rPr>
              <a:t>abstract syntax tree </a:t>
            </a:r>
            <a:r>
              <a:rPr lang="en"/>
              <a:t>from it. By default,</a:t>
            </a:r>
            <a:r>
              <a:rPr lang="en">
                <a:solidFill>
                  <a:srgbClr val="262626"/>
                </a:solidFill>
              </a:rPr>
              <a:t> </a:t>
            </a:r>
            <a:r>
              <a:rPr lang="en">
                <a:solidFill>
                  <a:srgbClr val="00B0F0"/>
                </a:solidFill>
              </a:rPr>
              <a:t>ESLint</a:t>
            </a:r>
            <a:r>
              <a:rPr lang="en">
                <a:solidFill>
                  <a:srgbClr val="262626"/>
                </a:solidFill>
              </a:rPr>
              <a:t> </a:t>
            </a:r>
            <a:r>
              <a:rPr lang="en"/>
              <a:t>uses </a:t>
            </a:r>
            <a:r>
              <a:rPr lang="en">
                <a:solidFill>
                  <a:srgbClr val="00B0F0"/>
                </a:solidFill>
              </a:rPr>
              <a:t>Espree</a:t>
            </a:r>
            <a:r>
              <a:rPr lang="en">
                <a:solidFill>
                  <a:srgbClr val="262626"/>
                </a:solidFill>
              </a:rPr>
              <a:t> </a:t>
            </a:r>
            <a:r>
              <a:rPr lang="en"/>
              <a:t>to parse your code.</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An</a:t>
            </a:r>
            <a:r>
              <a:rPr lang="en">
                <a:solidFill>
                  <a:srgbClr val="262626"/>
                </a:solidFill>
              </a:rPr>
              <a:t> </a:t>
            </a:r>
            <a:r>
              <a:rPr lang="en">
                <a:solidFill>
                  <a:srgbClr val="00B050"/>
                </a:solidFill>
              </a:rPr>
              <a:t>abstract syntax tree</a:t>
            </a:r>
            <a:r>
              <a:rPr lang="en"/>
              <a:t>, or</a:t>
            </a:r>
            <a:r>
              <a:rPr lang="en">
                <a:solidFill>
                  <a:srgbClr val="262626"/>
                </a:solidFill>
              </a:rPr>
              <a:t> </a:t>
            </a:r>
            <a:r>
              <a:rPr lang="en">
                <a:solidFill>
                  <a:srgbClr val="00B050"/>
                </a:solidFill>
              </a:rPr>
              <a:t>AST</a:t>
            </a:r>
            <a:r>
              <a:rPr lang="en"/>
              <a:t>, is a tree representation of the abstract syntactic structure of source code written in a programming language (in our case, </a:t>
            </a:r>
            <a:r>
              <a:rPr lang="en">
                <a:solidFill>
                  <a:srgbClr val="7030A0"/>
                </a:solidFill>
              </a:rPr>
              <a:t>JavaScript</a:t>
            </a:r>
            <a:r>
              <a:rPr lang="en"/>
              <a:t>).</a:t>
            </a:r>
            <a:r>
              <a:rPr baseline="30000" lang="en"/>
              <a:t>6</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solidFill>
                  <a:srgbClr val="00B0F0"/>
                </a:solidFill>
              </a:rPr>
              <a:t>ESLint</a:t>
            </a:r>
            <a:r>
              <a:rPr lang="en">
                <a:solidFill>
                  <a:srgbClr val="262626"/>
                </a:solidFill>
              </a:rPr>
              <a:t> </a:t>
            </a:r>
            <a:r>
              <a:rPr lang="en"/>
              <a:t>uses the generated AST to evaluate patterns in the code. The AST is produced with line/column and range locations.</a:t>
            </a:r>
            <a:r>
              <a:rPr baseline="30000" lang="en"/>
              <a:t>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HOW DOES ESLINT WORK, ANYWAYS?</a:t>
            </a:r>
            <a:endParaRPr/>
          </a:p>
        </p:txBody>
      </p:sp>
      <p:sp>
        <p:nvSpPr>
          <p:cNvPr id="171" name="Google Shape;171;p2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Once the AST is available, </a:t>
            </a:r>
            <a:r>
              <a:rPr lang="en">
                <a:solidFill>
                  <a:srgbClr val="00B0F0"/>
                </a:solidFill>
              </a:rPr>
              <a:t>Estraverse</a:t>
            </a:r>
            <a:r>
              <a:rPr lang="en">
                <a:solidFill>
                  <a:srgbClr val="262626"/>
                </a:solidFill>
              </a:rPr>
              <a:t> </a:t>
            </a:r>
            <a:r>
              <a:rPr lang="en"/>
              <a:t>(a project that provides traversal functions) is used to (you guessed it!) traverse the AST from top to bottom.</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During this time, the rules for your linter are executed. If a match to one of the patterns in your rules is found, it will produce a warning.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SETTING UP ESLINT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g7c2472ebd4_0_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74" name="Google Shape;74;g7c2472ebd4_0_4"/>
          <p:cNvGraphicFramePr/>
          <p:nvPr/>
        </p:nvGraphicFramePr>
        <p:xfrm>
          <a:off x="952500" y="2000250"/>
          <a:ext cx="3000000" cy="3000000"/>
        </p:xfrm>
        <a:graphic>
          <a:graphicData uri="http://schemas.openxmlformats.org/drawingml/2006/table">
            <a:tbl>
              <a:tblPr>
                <a:noFill/>
                <a:tableStyleId>{7E5A97C6-493C-4FEA-B87F-9776E91B561C}</a:tableStyleId>
              </a:tblPr>
              <a:tblGrid>
                <a:gridCol w="3619500"/>
                <a:gridCol w="3619500"/>
              </a:tblGrid>
              <a:tr h="381000">
                <a:tc>
                  <a:txBody>
                    <a:bodyPr/>
                    <a:lstStyle/>
                    <a:p>
                      <a:pPr indent="0" lvl="0" marL="0" rtl="0" algn="l">
                        <a:spcBef>
                          <a:spcPts val="0"/>
                        </a:spcBef>
                        <a:spcAft>
                          <a:spcPts val="0"/>
                        </a:spcAft>
                        <a:buNone/>
                      </a:pPr>
                      <a:r>
                        <a:rPr lang="en" sz="1800">
                          <a:solidFill>
                            <a:schemeClr val="lt2"/>
                          </a:solidFill>
                          <a:latin typeface="Roboto"/>
                          <a:ea typeface="Roboto"/>
                          <a:cs typeface="Roboto"/>
                          <a:sym typeface="Roboto"/>
                        </a:rPr>
                        <a:t>Website:</a:t>
                      </a:r>
                      <a:endParaRPr sz="1800">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lt2"/>
                          </a:solidFill>
                          <a:latin typeface="Roboto"/>
                          <a:ea typeface="Roboto"/>
                          <a:cs typeface="Roboto"/>
                          <a:sym typeface="Roboto"/>
                        </a:rPr>
                        <a:t>h</a:t>
                      </a:r>
                      <a:r>
                        <a:rPr lang="en" sz="1800">
                          <a:solidFill>
                            <a:schemeClr val="lt2"/>
                          </a:solidFill>
                          <a:latin typeface="Roboto"/>
                          <a:ea typeface="Roboto"/>
                          <a:cs typeface="Roboto"/>
                          <a:sym typeface="Roboto"/>
                        </a:rPr>
                        <a:t>annahstannard.com</a:t>
                      </a:r>
                      <a:endParaRPr sz="1800">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800">
                          <a:solidFill>
                            <a:schemeClr val="lt2"/>
                          </a:solidFill>
                          <a:latin typeface="Roboto"/>
                          <a:ea typeface="Roboto"/>
                          <a:cs typeface="Roboto"/>
                          <a:sym typeface="Roboto"/>
                        </a:rPr>
                        <a:t>Twitter:</a:t>
                      </a:r>
                      <a:endParaRPr sz="1800">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800">
                          <a:solidFill>
                            <a:schemeClr val="lt2"/>
                          </a:solidFill>
                          <a:latin typeface="Roboto"/>
                          <a:ea typeface="Roboto"/>
                          <a:cs typeface="Roboto"/>
                          <a:sym typeface="Roboto"/>
                        </a:rPr>
                        <a:t>@HannahRStannard</a:t>
                      </a:r>
                      <a:endParaRPr sz="1800">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381000">
                <a:tc>
                  <a:txBody>
                    <a:bodyPr/>
                    <a:lstStyle/>
                    <a:p>
                      <a:pPr indent="0" lvl="0" marL="0" rtl="0" algn="l">
                        <a:spcBef>
                          <a:spcPts val="0"/>
                        </a:spcBef>
                        <a:spcAft>
                          <a:spcPts val="0"/>
                        </a:spcAft>
                        <a:buNone/>
                      </a:pPr>
                      <a:r>
                        <a:rPr lang="en" sz="1800">
                          <a:solidFill>
                            <a:schemeClr val="lt2"/>
                          </a:solidFill>
                          <a:latin typeface="Roboto"/>
                          <a:ea typeface="Roboto"/>
                          <a:cs typeface="Roboto"/>
                          <a:sym typeface="Roboto"/>
                        </a:rPr>
                        <a:t>LinkedIn:</a:t>
                      </a:r>
                      <a:endParaRPr sz="1800">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lt2"/>
                          </a:solidFill>
                          <a:latin typeface="Roboto"/>
                          <a:ea typeface="Roboto"/>
                          <a:cs typeface="Roboto"/>
                          <a:sym typeface="Roboto"/>
                        </a:rPr>
                        <a:t>hannahrstannard</a:t>
                      </a:r>
                      <a:endParaRPr sz="1800">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800">
                          <a:solidFill>
                            <a:schemeClr val="lt2"/>
                          </a:solidFill>
                          <a:latin typeface="Roboto"/>
                          <a:ea typeface="Roboto"/>
                          <a:cs typeface="Roboto"/>
                          <a:sym typeface="Roboto"/>
                        </a:rPr>
                        <a:t>GitLab:</a:t>
                      </a:r>
                      <a:endParaRPr sz="1800">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800">
                          <a:solidFill>
                            <a:schemeClr val="lt2"/>
                          </a:solidFill>
                          <a:latin typeface="Roboto"/>
                          <a:ea typeface="Roboto"/>
                          <a:cs typeface="Roboto"/>
                          <a:sym typeface="Roboto"/>
                        </a:rPr>
                        <a:t>hstannard</a:t>
                      </a:r>
                      <a:endParaRPr sz="1800">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381000">
                <a:tc>
                  <a:txBody>
                    <a:bodyPr/>
                    <a:lstStyle/>
                    <a:p>
                      <a:pPr indent="0" lvl="0" marL="0" rtl="0" algn="l">
                        <a:spcBef>
                          <a:spcPts val="0"/>
                        </a:spcBef>
                        <a:spcAft>
                          <a:spcPts val="0"/>
                        </a:spcAft>
                        <a:buNone/>
                      </a:pPr>
                      <a:r>
                        <a:rPr lang="en" sz="1800">
                          <a:solidFill>
                            <a:schemeClr val="lt2"/>
                          </a:solidFill>
                          <a:latin typeface="Roboto"/>
                          <a:ea typeface="Roboto"/>
                          <a:cs typeface="Roboto"/>
                          <a:sym typeface="Roboto"/>
                        </a:rPr>
                        <a:t>GitHub:</a:t>
                      </a:r>
                      <a:endParaRPr sz="1800">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lt2"/>
                          </a:solidFill>
                          <a:latin typeface="Roboto"/>
                          <a:ea typeface="Roboto"/>
                          <a:cs typeface="Roboto"/>
                          <a:sym typeface="Roboto"/>
                        </a:rPr>
                        <a:t>hannahrstannard</a:t>
                      </a:r>
                      <a:endParaRPr sz="1800">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75" name="Google Shape;75;g7c2472ebd4_0_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 TO FIND 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SETUP REQUIREMENTS</a:t>
            </a:r>
            <a:endParaRPr/>
          </a:p>
        </p:txBody>
      </p:sp>
      <p:sp>
        <p:nvSpPr>
          <p:cNvPr id="182" name="Google Shape;182;p2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In order to install</a:t>
            </a:r>
            <a:r>
              <a:rPr lang="en">
                <a:solidFill>
                  <a:srgbClr val="262626"/>
                </a:solidFill>
              </a:rPr>
              <a:t> </a:t>
            </a:r>
            <a:r>
              <a:rPr lang="en">
                <a:solidFill>
                  <a:srgbClr val="00B0F0"/>
                </a:solidFill>
              </a:rPr>
              <a:t>ESLint</a:t>
            </a:r>
            <a:r>
              <a:rPr lang="en"/>
              <a:t>, you will need:</a:t>
            </a:r>
            <a:r>
              <a:rPr baseline="30000" lang="en"/>
              <a:t>A</a:t>
            </a:r>
            <a:endParaRPr/>
          </a:p>
          <a:p>
            <a:pPr indent="-228600" lvl="0" marL="228600" rtl="0" algn="l">
              <a:lnSpc>
                <a:spcPct val="100000"/>
              </a:lnSpc>
              <a:spcBef>
                <a:spcPts val="0"/>
              </a:spcBef>
              <a:spcAft>
                <a:spcPts val="0"/>
              </a:spcAft>
              <a:buClr>
                <a:srgbClr val="9BAFB5"/>
              </a:buClr>
              <a:buSzPts val="1800"/>
              <a:buFont typeface="Arial"/>
              <a:buChar char="●"/>
            </a:pPr>
            <a:r>
              <a:rPr lang="en">
                <a:solidFill>
                  <a:srgbClr val="00B0F0"/>
                </a:solidFill>
              </a:rPr>
              <a:t>Node.js</a:t>
            </a:r>
            <a:r>
              <a:rPr lang="en">
                <a:solidFill>
                  <a:srgbClr val="262626"/>
                </a:solidFill>
              </a:rPr>
              <a:t> </a:t>
            </a:r>
            <a:r>
              <a:rPr lang="en"/>
              <a:t>(version &gt;= 6.14), an open-source, cross-platform</a:t>
            </a:r>
            <a:r>
              <a:rPr lang="en">
                <a:solidFill>
                  <a:srgbClr val="000000"/>
                </a:solidFill>
              </a:rPr>
              <a:t> </a:t>
            </a:r>
            <a:r>
              <a:rPr lang="en">
                <a:solidFill>
                  <a:srgbClr val="7030A0"/>
                </a:solidFill>
              </a:rPr>
              <a:t>JavaScript</a:t>
            </a:r>
            <a:r>
              <a:rPr lang="en">
                <a:solidFill>
                  <a:srgbClr val="000000"/>
                </a:solidFill>
              </a:rPr>
              <a:t> </a:t>
            </a:r>
            <a:r>
              <a:rPr lang="en"/>
              <a:t>run-time environment that executes</a:t>
            </a:r>
            <a:r>
              <a:rPr lang="en">
                <a:solidFill>
                  <a:srgbClr val="000000"/>
                </a:solidFill>
              </a:rPr>
              <a:t> </a:t>
            </a:r>
            <a:r>
              <a:rPr lang="en">
                <a:solidFill>
                  <a:srgbClr val="7030A0"/>
                </a:solidFill>
              </a:rPr>
              <a:t>JavaScript</a:t>
            </a:r>
            <a:r>
              <a:rPr lang="en">
                <a:solidFill>
                  <a:srgbClr val="000000"/>
                </a:solidFill>
              </a:rPr>
              <a:t> </a:t>
            </a:r>
            <a:r>
              <a:rPr lang="en"/>
              <a:t>code outside of a browser.</a:t>
            </a:r>
            <a:r>
              <a:rPr baseline="30000" lang="en"/>
              <a:t>8</a:t>
            </a:r>
            <a:endParaRPr/>
          </a:p>
          <a:p>
            <a:pPr indent="-228600" lvl="0" marL="228600" rtl="0" algn="l">
              <a:lnSpc>
                <a:spcPct val="100000"/>
              </a:lnSpc>
              <a:spcBef>
                <a:spcPts val="0"/>
              </a:spcBef>
              <a:spcAft>
                <a:spcPts val="0"/>
              </a:spcAft>
              <a:buClr>
                <a:srgbClr val="9BAFB5"/>
              </a:buClr>
              <a:buSzPts val="1800"/>
              <a:buFont typeface="Arial"/>
              <a:buChar char="●"/>
            </a:pPr>
            <a:r>
              <a:rPr lang="en">
                <a:solidFill>
                  <a:srgbClr val="00B0F0"/>
                </a:solidFill>
              </a:rPr>
              <a:t>npm</a:t>
            </a:r>
            <a:r>
              <a:rPr lang="en"/>
              <a:t> (version 3+), a package manager for</a:t>
            </a:r>
            <a:r>
              <a:rPr lang="en">
                <a:solidFill>
                  <a:srgbClr val="262626"/>
                </a:solidFill>
              </a:rPr>
              <a:t> </a:t>
            </a:r>
            <a:r>
              <a:rPr lang="en">
                <a:solidFill>
                  <a:srgbClr val="7030A0"/>
                </a:solidFill>
              </a:rPr>
              <a:t>JavaScript</a:t>
            </a: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SAMPLE PROJECT WITH ESLINT</a:t>
            </a:r>
            <a:endParaRPr/>
          </a:p>
        </p:txBody>
      </p:sp>
      <p:sp>
        <p:nvSpPr>
          <p:cNvPr id="188" name="Google Shape;188;p2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Once you have</a:t>
            </a:r>
            <a:r>
              <a:rPr lang="en">
                <a:solidFill>
                  <a:srgbClr val="262626"/>
                </a:solidFill>
              </a:rPr>
              <a:t> </a:t>
            </a:r>
            <a:r>
              <a:rPr lang="en">
                <a:solidFill>
                  <a:srgbClr val="00B0F0"/>
                </a:solidFill>
              </a:rPr>
              <a:t>Node.js </a:t>
            </a:r>
            <a:r>
              <a:rPr lang="en"/>
              <a:t>and </a:t>
            </a:r>
            <a:r>
              <a:rPr lang="en">
                <a:solidFill>
                  <a:srgbClr val="00B0F0"/>
                </a:solidFill>
              </a:rPr>
              <a:t>npm</a:t>
            </a:r>
            <a:r>
              <a:rPr lang="en">
                <a:solidFill>
                  <a:srgbClr val="262626"/>
                </a:solidFill>
              </a:rPr>
              <a:t> </a:t>
            </a:r>
            <a:r>
              <a:rPr lang="en"/>
              <a:t>installed, we will go ahead and create a sample project that will be using</a:t>
            </a:r>
            <a:r>
              <a:rPr lang="en">
                <a:solidFill>
                  <a:srgbClr val="262626"/>
                </a:solidFill>
              </a:rPr>
              <a:t> </a:t>
            </a:r>
            <a:r>
              <a:rPr lang="en">
                <a:solidFill>
                  <a:srgbClr val="00B0F0"/>
                </a:solidFill>
              </a:rPr>
              <a:t>ESLint</a:t>
            </a:r>
            <a:r>
              <a:rPr lang="en"/>
              <a:t>.</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If you already have a project setup, you will not need to do the first few steps and will only need to install and configure</a:t>
            </a:r>
            <a:r>
              <a:rPr lang="en">
                <a:solidFill>
                  <a:srgbClr val="262626"/>
                </a:solidFill>
              </a:rPr>
              <a:t> </a:t>
            </a:r>
            <a:r>
              <a:rPr lang="en">
                <a:solidFill>
                  <a:srgbClr val="00B0F0"/>
                </a:solidFill>
              </a:rPr>
              <a:t>ESLint</a:t>
            </a:r>
            <a:r>
              <a:rPr lang="en"/>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DEMO: SETTING UP ESLINT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INITIALIZE ESLINT</a:t>
            </a:r>
            <a:endParaRPr/>
          </a:p>
        </p:txBody>
      </p:sp>
      <p:sp>
        <p:nvSpPr>
          <p:cNvPr id="199" name="Google Shape;199;p3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When our </a:t>
            </a:r>
            <a:r>
              <a:rPr lang="en">
                <a:solidFill>
                  <a:srgbClr val="00B0F0"/>
                </a:solidFill>
              </a:rPr>
              <a:t>ESLint</a:t>
            </a:r>
            <a:r>
              <a:rPr lang="en">
                <a:solidFill>
                  <a:srgbClr val="262626"/>
                </a:solidFill>
              </a:rPr>
              <a:t> </a:t>
            </a:r>
            <a:r>
              <a:rPr lang="en"/>
              <a:t>config file is first created, the rules for your project are left empty and ready for you to customize. By default, your configuration will contain this line:</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a:t>
            </a:r>
            <a:r>
              <a:rPr lang="en">
                <a:solidFill>
                  <a:srgbClr val="CC0099"/>
                </a:solidFill>
                <a:latin typeface="Courier New"/>
                <a:ea typeface="Courier New"/>
                <a:cs typeface="Courier New"/>
                <a:sym typeface="Courier New"/>
              </a:rPr>
              <a:t>"extends" : "..."</a:t>
            </a:r>
            <a:r>
              <a:rPr lang="en"/>
              <a:t>`</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If you are extending `</a:t>
            </a:r>
            <a:r>
              <a:rPr lang="en">
                <a:solidFill>
                  <a:srgbClr val="CC0099"/>
                </a:solidFill>
                <a:latin typeface="Courier New"/>
                <a:ea typeface="Courier New"/>
                <a:cs typeface="Courier New"/>
                <a:sym typeface="Courier New"/>
              </a:rPr>
              <a:t>"eslint:recommended"</a:t>
            </a:r>
            <a:r>
              <a:rPr lang="en"/>
              <a:t>`, t</a:t>
            </a:r>
            <a:r>
              <a:rPr lang="en"/>
              <a:t>his makes all of the rules marked with a check mark on the rules page will be turned on.</a:t>
            </a:r>
            <a:r>
              <a:rPr baseline="30000" lang="en"/>
              <a:t>B</a:t>
            </a:r>
            <a:r>
              <a:rPr lang="en"/>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DEMO: RUNNING ESLINT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RUNNING ESLINT</a:t>
            </a:r>
            <a:endParaRPr/>
          </a:p>
        </p:txBody>
      </p:sp>
      <p:sp>
        <p:nvSpPr>
          <p:cNvPr id="210" name="Google Shape;210;p3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According to</a:t>
            </a:r>
            <a:r>
              <a:rPr lang="en">
                <a:solidFill>
                  <a:srgbClr val="262626"/>
                </a:solidFill>
              </a:rPr>
              <a:t> </a:t>
            </a:r>
            <a:r>
              <a:rPr lang="en">
                <a:solidFill>
                  <a:srgbClr val="00B0F0"/>
                </a:solidFill>
              </a:rPr>
              <a:t>ESLint</a:t>
            </a:r>
            <a:r>
              <a:rPr lang="en"/>
              <a:t>, we have errors in our code, even though we do not have any rules currently defined in our configuration file. This line in the config file:</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a:t>
            </a:r>
            <a:r>
              <a:rPr lang="en">
                <a:solidFill>
                  <a:srgbClr val="CC0099"/>
                </a:solidFill>
                <a:latin typeface="Courier New"/>
                <a:ea typeface="Courier New"/>
                <a:cs typeface="Courier New"/>
                <a:sym typeface="Courier New"/>
              </a:rPr>
              <a:t>"extends" : "..."</a:t>
            </a:r>
            <a:r>
              <a:rPr lang="en"/>
              <a:t>`</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enables rules that report common problems. So, there will be some rules run when you lint your file, which can include no console statements, no </a:t>
            </a:r>
            <a:r>
              <a:rPr lang="en"/>
              <a:t>semicolons</a:t>
            </a:r>
            <a:r>
              <a:rPr lang="en"/>
              <a:t>, etc.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DEMO: FIXING ERRORS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ESLINT CLI</a:t>
            </a:r>
            <a:endParaRPr/>
          </a:p>
        </p:txBody>
      </p:sp>
      <p:sp>
        <p:nvSpPr>
          <p:cNvPr id="221" name="Google Shape;221;p3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00B0F0"/>
                </a:solidFill>
              </a:rPr>
              <a:t>ESLint</a:t>
            </a:r>
            <a:r>
              <a:rPr lang="en">
                <a:solidFill>
                  <a:srgbClr val="262626"/>
                </a:solidFill>
              </a:rPr>
              <a:t> </a:t>
            </a:r>
            <a:r>
              <a:rPr lang="en"/>
              <a:t>provides quite a few command line parameters and options when running the `</a:t>
            </a:r>
            <a:r>
              <a:rPr lang="en">
                <a:solidFill>
                  <a:srgbClr val="CC0099"/>
                </a:solidFill>
                <a:latin typeface="Courier New"/>
                <a:ea typeface="Courier New"/>
                <a:cs typeface="Courier New"/>
                <a:sym typeface="Courier New"/>
              </a:rPr>
              <a:t>eslint</a:t>
            </a:r>
            <a:r>
              <a:rPr lang="en"/>
              <a:t>` command, such as creating rules from the command line and specifying certain file types that </a:t>
            </a:r>
            <a:r>
              <a:rPr lang="en">
                <a:solidFill>
                  <a:srgbClr val="00B0F0"/>
                </a:solidFill>
              </a:rPr>
              <a:t>ESLint</a:t>
            </a:r>
            <a:r>
              <a:rPr lang="en">
                <a:solidFill>
                  <a:srgbClr val="262626"/>
                </a:solidFill>
              </a:rPr>
              <a:t> </a:t>
            </a:r>
            <a:r>
              <a:rPr lang="en"/>
              <a:t>will run 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FIXING YOUR CODE WITH ESLINT</a:t>
            </a:r>
            <a:endParaRPr/>
          </a:p>
        </p:txBody>
      </p:sp>
      <p:sp>
        <p:nvSpPr>
          <p:cNvPr id="227" name="Google Shape;227;p3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There are two ways to fix your code. You can either fix it </a:t>
            </a:r>
            <a:r>
              <a:rPr b="1" lang="en"/>
              <a:t>manually</a:t>
            </a:r>
            <a:r>
              <a:rPr lang="en"/>
              <a:t> or using the </a:t>
            </a:r>
            <a:r>
              <a:rPr b="1" lang="en"/>
              <a:t>command line</a:t>
            </a:r>
            <a:r>
              <a:rPr lang="en"/>
              <a:t>.</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One of the more helpful options for the </a:t>
            </a:r>
            <a:r>
              <a:rPr lang="en">
                <a:solidFill>
                  <a:srgbClr val="00B0F0"/>
                </a:solidFill>
              </a:rPr>
              <a:t>ESLint</a:t>
            </a:r>
            <a:r>
              <a:rPr lang="en">
                <a:solidFill>
                  <a:srgbClr val="262626"/>
                </a:solidFill>
              </a:rPr>
              <a:t> </a:t>
            </a:r>
            <a:r>
              <a:rPr lang="en"/>
              <a:t>command line interface is </a:t>
            </a:r>
            <a:r>
              <a:rPr lang="en">
                <a:solidFill>
                  <a:srgbClr val="CC0099"/>
                </a:solidFill>
                <a:latin typeface="Courier New"/>
                <a:ea typeface="Courier New"/>
                <a:cs typeface="Courier New"/>
                <a:sym typeface="Courier New"/>
              </a:rPr>
              <a:t>--fix</a:t>
            </a:r>
            <a:r>
              <a:rPr lang="en"/>
              <a:t>. Rather than go through your code and fix everything the linter called out manually, some errors can be fixed by running</a:t>
            </a:r>
            <a:r>
              <a:rPr lang="en">
                <a:solidFill>
                  <a:srgbClr val="262626"/>
                </a:solidFill>
              </a:rPr>
              <a:t> </a:t>
            </a:r>
            <a:r>
              <a:rPr lang="en">
                <a:solidFill>
                  <a:srgbClr val="00B0F0"/>
                </a:solidFill>
              </a:rPr>
              <a:t>ESLint</a:t>
            </a:r>
            <a:r>
              <a:rPr lang="en">
                <a:solidFill>
                  <a:srgbClr val="262626"/>
                </a:solidFill>
              </a:rPr>
              <a:t> </a:t>
            </a:r>
            <a:r>
              <a:rPr lang="en"/>
              <a:t>with the</a:t>
            </a:r>
            <a:r>
              <a:rPr lang="en">
                <a:solidFill>
                  <a:srgbClr val="262626"/>
                </a:solidFill>
              </a:rPr>
              <a:t> </a:t>
            </a:r>
            <a:r>
              <a:rPr lang="en">
                <a:solidFill>
                  <a:srgbClr val="CC0099"/>
                </a:solidFill>
                <a:latin typeface="Courier New"/>
                <a:ea typeface="Courier New"/>
                <a:cs typeface="Courier New"/>
                <a:sym typeface="Courier New"/>
              </a:rPr>
              <a:t>--fix</a:t>
            </a:r>
            <a:r>
              <a:rPr lang="en">
                <a:solidFill>
                  <a:srgbClr val="262626"/>
                </a:solidFill>
              </a:rPr>
              <a:t> </a:t>
            </a:r>
            <a:r>
              <a:rPr lang="en"/>
              <a:t>parameter.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--FIX OPTION</a:t>
            </a:r>
            <a:endParaRPr/>
          </a:p>
        </p:txBody>
      </p:sp>
      <p:sp>
        <p:nvSpPr>
          <p:cNvPr id="233" name="Google Shape;233;p3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The</a:t>
            </a:r>
            <a:r>
              <a:rPr lang="en">
                <a:solidFill>
                  <a:srgbClr val="262626"/>
                </a:solidFill>
              </a:rPr>
              <a:t> </a:t>
            </a:r>
            <a:r>
              <a:rPr lang="en">
                <a:solidFill>
                  <a:srgbClr val="CC0099"/>
                </a:solidFill>
                <a:latin typeface="Courier New"/>
                <a:ea typeface="Courier New"/>
                <a:cs typeface="Courier New"/>
                <a:sym typeface="Courier New"/>
              </a:rPr>
              <a:t>--fix</a:t>
            </a:r>
            <a:r>
              <a:rPr lang="en">
                <a:solidFill>
                  <a:srgbClr val="262626"/>
                </a:solidFill>
              </a:rPr>
              <a:t> </a:t>
            </a:r>
            <a:r>
              <a:rPr lang="en"/>
              <a:t>option does not work in these situations:</a:t>
            </a:r>
            <a:endParaRPr/>
          </a:p>
          <a:p>
            <a:pPr indent="-228600" lvl="0" marL="228600" rtl="0" algn="l">
              <a:lnSpc>
                <a:spcPct val="100000"/>
              </a:lnSpc>
              <a:spcBef>
                <a:spcPts val="0"/>
              </a:spcBef>
              <a:spcAft>
                <a:spcPts val="0"/>
              </a:spcAft>
              <a:buClr>
                <a:srgbClr val="9BAFB5"/>
              </a:buClr>
              <a:buSzPts val="1800"/>
              <a:buFont typeface="Arial"/>
              <a:buChar char="●"/>
            </a:pPr>
            <a:r>
              <a:rPr lang="en"/>
              <a:t>This option throws an error when code is piped to</a:t>
            </a:r>
            <a:r>
              <a:rPr lang="en">
                <a:solidFill>
                  <a:srgbClr val="262626"/>
                </a:solidFill>
              </a:rPr>
              <a:t> </a:t>
            </a:r>
            <a:r>
              <a:rPr lang="en">
                <a:solidFill>
                  <a:srgbClr val="00B0F0"/>
                </a:solidFill>
              </a:rPr>
              <a:t>ESLint</a:t>
            </a:r>
            <a:r>
              <a:rPr lang="en"/>
              <a:t>.</a:t>
            </a:r>
            <a:endParaRPr/>
          </a:p>
          <a:p>
            <a:pPr indent="-228600" lvl="0" marL="228600" rtl="0" algn="l">
              <a:lnSpc>
                <a:spcPct val="100000"/>
              </a:lnSpc>
              <a:spcBef>
                <a:spcPts val="0"/>
              </a:spcBef>
              <a:spcAft>
                <a:spcPts val="0"/>
              </a:spcAft>
              <a:buClr>
                <a:srgbClr val="9BAFB5"/>
              </a:buClr>
              <a:buSzPts val="1800"/>
              <a:buFont typeface="Arial"/>
              <a:buChar char="●"/>
            </a:pPr>
            <a:r>
              <a:rPr lang="en"/>
              <a:t>This option has no effect on code that uses a processor, unless the processor opts into allowing autofixes.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JOE’S CODE EXAMPLE</a:t>
            </a:r>
            <a:endParaRPr/>
          </a:p>
        </p:txBody>
      </p:sp>
      <p:sp>
        <p:nvSpPr>
          <p:cNvPr id="81" name="Google Shape;81;p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graphicFrame>
        <p:nvGraphicFramePr>
          <p:cNvPr id="82" name="Google Shape;82;p2"/>
          <p:cNvGraphicFramePr/>
          <p:nvPr/>
        </p:nvGraphicFramePr>
        <p:xfrm>
          <a:off x="471900" y="1919075"/>
          <a:ext cx="3000000" cy="3000000"/>
        </p:xfrm>
        <a:graphic>
          <a:graphicData uri="http://schemas.openxmlformats.org/drawingml/2006/table">
            <a:tbl>
              <a:tblPr>
                <a:noFill/>
                <a:tableStyleId>{7B2A0D35-F45C-45DB-B41D-5667C46DE4D5}</a:tableStyleId>
              </a:tblPr>
              <a:tblGrid>
                <a:gridCol w="415000"/>
                <a:gridCol w="7807100"/>
              </a:tblGrid>
              <a:tr h="2710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1</a:t>
                      </a:r>
                      <a:endParaRPr sz="1400" u="none" cap="none" strike="noStrike">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2</a:t>
                      </a:r>
                      <a:endParaRPr sz="1400" u="none" cap="none" strike="noStrike">
                        <a:latin typeface="Courier New"/>
                        <a:ea typeface="Courier New"/>
                        <a:cs typeface="Courier New"/>
                        <a:sym typeface="Courier New"/>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0000FF"/>
                          </a:solidFill>
                          <a:latin typeface="Courier New"/>
                          <a:ea typeface="Courier New"/>
                          <a:cs typeface="Courier New"/>
                          <a:sym typeface="Courier New"/>
                        </a:rPr>
                        <a:t>let</a:t>
                      </a:r>
                      <a:r>
                        <a:rPr lang="en" sz="1400" u="none" cap="none" strike="noStrike">
                          <a:latin typeface="Courier New"/>
                          <a:ea typeface="Courier New"/>
                          <a:cs typeface="Courier New"/>
                          <a:sym typeface="Courier New"/>
                        </a:rPr>
                        <a:t> myVariable</a:t>
                      </a:r>
                      <a:r>
                        <a:rPr b="1" lang="en" sz="1400" u="none" cap="none" strike="noStrike">
                          <a:latin typeface="Courier New"/>
                          <a:ea typeface="Courier New"/>
                          <a:cs typeface="Courier New"/>
                          <a:sym typeface="Courier New"/>
                        </a:rPr>
                        <a:t>=</a:t>
                      </a:r>
                      <a:r>
                        <a:rPr lang="en" sz="1400" u="none" cap="none" strike="noStrike">
                          <a:solidFill>
                            <a:srgbClr val="00B050"/>
                          </a:solidFill>
                          <a:latin typeface="Courier New"/>
                          <a:ea typeface="Courier New"/>
                          <a:cs typeface="Courier New"/>
                          <a:sym typeface="Courier New"/>
                        </a:rPr>
                        <a:t>1</a:t>
                      </a:r>
                      <a:r>
                        <a:rPr b="1" lang="en" sz="1400" u="none" cap="none" strike="noStrike">
                          <a:latin typeface="Courier New"/>
                          <a:ea typeface="Courier New"/>
                          <a:cs typeface="Courier New"/>
                          <a:sym typeface="Courier New"/>
                        </a:rPr>
                        <a:t>+</a:t>
                      </a:r>
                      <a:r>
                        <a:rPr lang="en" sz="1400" u="none" cap="none" strike="noStrike">
                          <a:solidFill>
                            <a:srgbClr val="00B050"/>
                          </a:solidFill>
                          <a:latin typeface="Courier New"/>
                          <a:ea typeface="Courier New"/>
                          <a:cs typeface="Courier New"/>
                          <a:sym typeface="Courier New"/>
                        </a:rPr>
                        <a:t>2</a:t>
                      </a:r>
                      <a:r>
                        <a:rPr b="1" lang="en" sz="1400" u="none" cap="none" strike="noStrike">
                          <a:latin typeface="Courier New"/>
                          <a:ea typeface="Courier New"/>
                          <a:cs typeface="Courier New"/>
                          <a:sym typeface="Courier New"/>
                        </a:rPr>
                        <a:t>*</a:t>
                      </a:r>
                      <a:r>
                        <a:rPr lang="en" sz="1400" u="none" cap="none" strike="noStrike">
                          <a:solidFill>
                            <a:srgbClr val="00B050"/>
                          </a:solidFill>
                          <a:latin typeface="Courier New"/>
                          <a:ea typeface="Courier New"/>
                          <a:cs typeface="Courier New"/>
                          <a:sym typeface="Courier New"/>
                        </a:rPr>
                        <a:t>8</a:t>
                      </a:r>
                      <a:r>
                        <a:rPr b="1" lang="en" sz="1400" u="none" cap="none" strike="noStrike">
                          <a:latin typeface="Courier New"/>
                          <a:ea typeface="Courier New"/>
                          <a:cs typeface="Courier New"/>
                          <a:sym typeface="Courier New"/>
                        </a:rPr>
                        <a:t>-</a:t>
                      </a:r>
                      <a:r>
                        <a:rPr lang="en" sz="1400" u="none" cap="none" strike="noStrike">
                          <a:solidFill>
                            <a:srgbClr val="00B050"/>
                          </a:solidFill>
                          <a:latin typeface="Courier New"/>
                          <a:ea typeface="Courier New"/>
                          <a:cs typeface="Courier New"/>
                          <a:sym typeface="Courier New"/>
                        </a:rPr>
                        <a:t>10</a:t>
                      </a:r>
                      <a:r>
                        <a:rPr b="1" lang="en" sz="1400" u="none" cap="none" strike="noStrike">
                          <a:latin typeface="Courier New"/>
                          <a:ea typeface="Courier New"/>
                          <a:cs typeface="Courier New"/>
                          <a:sym typeface="Courier New"/>
                        </a:rPr>
                        <a:t>/</a:t>
                      </a:r>
                      <a:r>
                        <a:rPr lang="en" sz="1400" u="none" cap="none" strike="noStrike">
                          <a:solidFill>
                            <a:srgbClr val="00B050"/>
                          </a:solidFill>
                          <a:latin typeface="Courier New"/>
                          <a:ea typeface="Courier New"/>
                          <a:cs typeface="Courier New"/>
                          <a:sym typeface="Courier New"/>
                        </a:rPr>
                        <a:t>2</a:t>
                      </a:r>
                      <a:r>
                        <a:rPr b="1" lang="en" sz="1400" u="none" cap="none" strike="noStrike">
                          <a:latin typeface="Courier New"/>
                          <a:ea typeface="Courier New"/>
                          <a:cs typeface="Courier New"/>
                          <a:sym typeface="Courier New"/>
                        </a:rPr>
                        <a:t>,</a:t>
                      </a:r>
                      <a:r>
                        <a:rPr lang="en" sz="1400" u="none" cap="none" strike="noStrike">
                          <a:latin typeface="Courier New"/>
                          <a:ea typeface="Courier New"/>
                          <a:cs typeface="Courier New"/>
                          <a:sym typeface="Courier New"/>
                        </a:rPr>
                        <a:t>errorMessage</a:t>
                      </a:r>
                      <a:r>
                        <a:rPr b="1" lang="en" sz="1400" u="none" cap="none" strike="noStrike">
                          <a:latin typeface="Courier New"/>
                          <a:ea typeface="Courier New"/>
                          <a:cs typeface="Courier New"/>
                          <a:sym typeface="Courier New"/>
                        </a:rPr>
                        <a:t>="</a:t>
                      </a:r>
                      <a:r>
                        <a:rPr lang="en" sz="1400" u="none" cap="none" strike="noStrike">
                          <a:solidFill>
                            <a:srgbClr val="C00000"/>
                          </a:solidFill>
                          <a:latin typeface="Courier New"/>
                          <a:ea typeface="Courier New"/>
                          <a:cs typeface="Courier New"/>
                          <a:sym typeface="Courier New"/>
                        </a:rPr>
                        <a:t>I can't do math.</a:t>
                      </a:r>
                      <a:r>
                        <a:rPr b="1" lang="en" sz="1400" u="none" cap="none" strike="noStrike">
                          <a:latin typeface="Courier New"/>
                          <a:ea typeface="Courier New"/>
                          <a:cs typeface="Courier New"/>
                          <a:sym typeface="Courier New"/>
                        </a:rPr>
                        <a:t>";</a:t>
                      </a:r>
                      <a:endParaRPr b="1" sz="1400" u="none" cap="none" strike="noStrike">
                        <a:solidFill>
                          <a:schemeClr val="lt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002060"/>
                          </a:solidFill>
                          <a:latin typeface="Courier New"/>
                          <a:ea typeface="Courier New"/>
                          <a:cs typeface="Courier New"/>
                          <a:sym typeface="Courier New"/>
                        </a:rPr>
                        <a:t>if</a:t>
                      </a:r>
                      <a:r>
                        <a:rPr b="1" lang="en" sz="1400" u="none" cap="none" strike="noStrike">
                          <a:latin typeface="Courier New"/>
                          <a:ea typeface="Courier New"/>
                          <a:cs typeface="Courier New"/>
                          <a:sym typeface="Courier New"/>
                        </a:rPr>
                        <a:t>(</a:t>
                      </a:r>
                      <a:r>
                        <a:rPr lang="en" sz="1400" u="none" cap="none" strike="noStrike">
                          <a:latin typeface="Courier New"/>
                          <a:ea typeface="Courier New"/>
                          <a:cs typeface="Courier New"/>
                          <a:sym typeface="Courier New"/>
                        </a:rPr>
                        <a:t>myVariable</a:t>
                      </a:r>
                      <a:r>
                        <a:rPr b="1" lang="en" sz="1400" u="none" cap="none" strike="noStrike">
                          <a:latin typeface="Courier New"/>
                          <a:ea typeface="Courier New"/>
                          <a:cs typeface="Courier New"/>
                          <a:sym typeface="Courier New"/>
                        </a:rPr>
                        <a:t>!==</a:t>
                      </a:r>
                      <a:r>
                        <a:rPr lang="en" sz="1400" u="none" cap="none" strike="noStrike">
                          <a:solidFill>
                            <a:srgbClr val="00B050"/>
                          </a:solidFill>
                          <a:latin typeface="Courier New"/>
                          <a:ea typeface="Courier New"/>
                          <a:cs typeface="Courier New"/>
                          <a:sym typeface="Courier New"/>
                        </a:rPr>
                        <a:t>12</a:t>
                      </a:r>
                      <a:r>
                        <a:rPr b="1" lang="en" sz="1400" u="none" cap="none" strike="noStrike">
                          <a:latin typeface="Courier New"/>
                          <a:ea typeface="Courier New"/>
                          <a:cs typeface="Courier New"/>
                          <a:sym typeface="Courier New"/>
                        </a:rPr>
                        <a:t>)</a:t>
                      </a:r>
                      <a:r>
                        <a:rPr lang="en" sz="1400" u="none" cap="none" strike="noStrike">
                          <a:latin typeface="Courier New"/>
                          <a:ea typeface="Courier New"/>
                          <a:cs typeface="Courier New"/>
                          <a:sym typeface="Courier New"/>
                        </a:rPr>
                        <a:t>console</a:t>
                      </a:r>
                      <a:r>
                        <a:rPr b="1" lang="en" sz="1400" u="none" cap="none" strike="noStrike">
                          <a:latin typeface="Courier New"/>
                          <a:ea typeface="Courier New"/>
                          <a:cs typeface="Courier New"/>
                          <a:sym typeface="Courier New"/>
                        </a:rPr>
                        <a:t>.</a:t>
                      </a:r>
                      <a:r>
                        <a:rPr lang="en" sz="1400" u="none" cap="none" strike="noStrike">
                          <a:solidFill>
                            <a:srgbClr val="7030A0"/>
                          </a:solidFill>
                          <a:latin typeface="Courier New"/>
                          <a:ea typeface="Courier New"/>
                          <a:cs typeface="Courier New"/>
                          <a:sym typeface="Courier New"/>
                        </a:rPr>
                        <a:t>log</a:t>
                      </a:r>
                      <a:r>
                        <a:rPr b="1" lang="en" sz="1400" u="none" cap="none" strike="noStrike">
                          <a:latin typeface="Courier New"/>
                          <a:ea typeface="Courier New"/>
                          <a:cs typeface="Courier New"/>
                          <a:sym typeface="Courier New"/>
                        </a:rPr>
                        <a:t>(</a:t>
                      </a:r>
                      <a:r>
                        <a:rPr lang="en" sz="1400" u="none" cap="none" strike="noStrike">
                          <a:latin typeface="Courier New"/>
                          <a:ea typeface="Courier New"/>
                          <a:cs typeface="Courier New"/>
                          <a:sym typeface="Courier New"/>
                        </a:rPr>
                        <a:t>errorMessage</a:t>
                      </a:r>
                      <a:r>
                        <a:rPr b="1" lang="en" sz="1400" u="none" cap="none" strike="noStrike">
                          <a:latin typeface="Courier New"/>
                          <a:ea typeface="Courier New"/>
                          <a:cs typeface="Courier New"/>
                          <a:sym typeface="Courier New"/>
                        </a:rPr>
                        <a:t>);</a:t>
                      </a:r>
                      <a:endParaRPr b="1" sz="1400" u="none" cap="none" strike="noStrike">
                        <a:solidFill>
                          <a:srgbClr val="0000FF"/>
                        </a:solidFill>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DEMO: FIXING CODE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CUSTOMIZING YOUR ESLINT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DEFAULT RULES</a:t>
            </a:r>
            <a:endParaRPr/>
          </a:p>
        </p:txBody>
      </p:sp>
      <p:sp>
        <p:nvSpPr>
          <p:cNvPr id="249" name="Google Shape;249;p4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The `</a:t>
            </a:r>
            <a:r>
              <a:rPr lang="en">
                <a:solidFill>
                  <a:srgbClr val="CC0099"/>
                </a:solidFill>
                <a:latin typeface="Courier New"/>
                <a:ea typeface="Courier New"/>
                <a:cs typeface="Courier New"/>
                <a:sym typeface="Courier New"/>
              </a:rPr>
              <a:t>"extends" : "..."</a:t>
            </a:r>
            <a:r>
              <a:rPr lang="en"/>
              <a:t>` property in a configuration file enables rules that report common problems, which have a check mark. Here are a few of them: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DEFAULT RULES</a:t>
            </a:r>
            <a:endParaRPr/>
          </a:p>
        </p:txBody>
      </p:sp>
      <p:sp>
        <p:nvSpPr>
          <p:cNvPr id="255" name="Google Shape;255;p4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graphicFrame>
        <p:nvGraphicFramePr>
          <p:cNvPr id="256" name="Google Shape;256;p43"/>
          <p:cNvGraphicFramePr/>
          <p:nvPr/>
        </p:nvGraphicFramePr>
        <p:xfrm>
          <a:off x="471900" y="1919075"/>
          <a:ext cx="3000000" cy="3000000"/>
        </p:xfrm>
        <a:graphic>
          <a:graphicData uri="http://schemas.openxmlformats.org/drawingml/2006/table">
            <a:tbl>
              <a:tblPr>
                <a:noFill/>
                <a:tableStyleId>{7B2A0D35-F45C-45DB-B41D-5667C46DE4D5}</a:tableStyleId>
              </a:tblPr>
              <a:tblGrid>
                <a:gridCol w="2421025"/>
                <a:gridCol w="5801075"/>
              </a:tblGrid>
              <a:tr h="8302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2"/>
                          </a:solidFill>
                          <a:latin typeface="Courier New"/>
                          <a:ea typeface="Courier New"/>
                          <a:cs typeface="Courier New"/>
                          <a:sym typeface="Courier New"/>
                        </a:rPr>
                        <a:t>no-unreachable</a:t>
                      </a:r>
                      <a:endParaRPr sz="1800" u="none" cap="none" strike="noStrike">
                        <a:solidFill>
                          <a:schemeClr val="lt2"/>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2"/>
                          </a:solidFill>
                          <a:latin typeface="Roboto"/>
                          <a:ea typeface="Roboto"/>
                          <a:cs typeface="Roboto"/>
                          <a:sym typeface="Roboto"/>
                        </a:rPr>
                        <a:t>disallow unreachable code after </a:t>
                      </a:r>
                      <a:r>
                        <a:rPr lang="en" sz="1800" u="none" cap="none" strike="noStrike">
                          <a:solidFill>
                            <a:srgbClr val="CC0099"/>
                          </a:solidFill>
                          <a:latin typeface="Courier New"/>
                          <a:ea typeface="Courier New"/>
                          <a:cs typeface="Courier New"/>
                          <a:sym typeface="Courier New"/>
                        </a:rPr>
                        <a:t>return</a:t>
                      </a:r>
                      <a:r>
                        <a:rPr lang="en" sz="1800" u="none" cap="none" strike="noStrike">
                          <a:solidFill>
                            <a:schemeClr val="lt2"/>
                          </a:solidFill>
                          <a:latin typeface="Roboto"/>
                          <a:ea typeface="Roboto"/>
                          <a:cs typeface="Roboto"/>
                          <a:sym typeface="Roboto"/>
                        </a:rPr>
                        <a:t>, </a:t>
                      </a:r>
                      <a:r>
                        <a:rPr lang="en" sz="1800" u="none" cap="none" strike="noStrike">
                          <a:solidFill>
                            <a:srgbClr val="CC0099"/>
                          </a:solidFill>
                          <a:latin typeface="Courier New"/>
                          <a:ea typeface="Courier New"/>
                          <a:cs typeface="Courier New"/>
                          <a:sym typeface="Courier New"/>
                        </a:rPr>
                        <a:t>throw</a:t>
                      </a:r>
                      <a:r>
                        <a:rPr lang="en" sz="1800" u="none" cap="none" strike="noStrike">
                          <a:solidFill>
                            <a:schemeClr val="lt2"/>
                          </a:solidFill>
                          <a:latin typeface="Roboto"/>
                          <a:ea typeface="Roboto"/>
                          <a:cs typeface="Roboto"/>
                          <a:sym typeface="Roboto"/>
                        </a:rPr>
                        <a:t>, </a:t>
                      </a:r>
                      <a:r>
                        <a:rPr lang="en" sz="1800" u="none" cap="none" strike="noStrike">
                          <a:solidFill>
                            <a:srgbClr val="CC0099"/>
                          </a:solidFill>
                          <a:latin typeface="Courier New"/>
                          <a:ea typeface="Courier New"/>
                          <a:cs typeface="Courier New"/>
                          <a:sym typeface="Courier New"/>
                        </a:rPr>
                        <a:t>continue</a:t>
                      </a:r>
                      <a:r>
                        <a:rPr lang="en" sz="1800" u="none" cap="none" strike="noStrike">
                          <a:solidFill>
                            <a:schemeClr val="lt2"/>
                          </a:solidFill>
                          <a:latin typeface="Roboto"/>
                          <a:ea typeface="Roboto"/>
                          <a:cs typeface="Roboto"/>
                          <a:sym typeface="Roboto"/>
                        </a:rPr>
                        <a:t>, and </a:t>
                      </a:r>
                      <a:r>
                        <a:rPr lang="en" sz="1800" u="none" cap="none" strike="noStrike">
                          <a:solidFill>
                            <a:srgbClr val="CC0099"/>
                          </a:solidFill>
                          <a:latin typeface="Courier New"/>
                          <a:ea typeface="Courier New"/>
                          <a:cs typeface="Courier New"/>
                          <a:sym typeface="Courier New"/>
                        </a:rPr>
                        <a:t>break</a:t>
                      </a:r>
                      <a:r>
                        <a:rPr lang="en" sz="1800" u="none" cap="none" strike="noStrike">
                          <a:solidFill>
                            <a:schemeClr val="lt2"/>
                          </a:solidFill>
                          <a:latin typeface="Roboto"/>
                          <a:ea typeface="Roboto"/>
                          <a:cs typeface="Roboto"/>
                          <a:sym typeface="Roboto"/>
                        </a:rPr>
                        <a:t> statements</a:t>
                      </a:r>
                      <a:endParaRPr sz="1800" u="none" cap="none" strike="noStrike">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921925">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2"/>
                          </a:solidFill>
                          <a:latin typeface="Courier New"/>
                          <a:ea typeface="Courier New"/>
                          <a:cs typeface="Courier New"/>
                          <a:sym typeface="Courier New"/>
                        </a:rPr>
                        <a:t>no-global-assign</a:t>
                      </a:r>
                      <a:endParaRPr sz="1800" u="none" cap="none" strike="noStrike">
                        <a:solidFill>
                          <a:schemeClr val="lt2"/>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2"/>
                          </a:solidFill>
                          <a:latin typeface="Roboto"/>
                          <a:ea typeface="Roboto"/>
                          <a:cs typeface="Roboto"/>
                          <a:sym typeface="Roboto"/>
                        </a:rPr>
                        <a:t>disallow assignments to native objects or read-only global variables</a:t>
                      </a:r>
                      <a:endParaRPr sz="1800" u="none" cap="none" strike="noStrike">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958075">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2"/>
                          </a:solidFill>
                          <a:latin typeface="Courier New"/>
                          <a:ea typeface="Courier New"/>
                          <a:cs typeface="Courier New"/>
                          <a:sym typeface="Courier New"/>
                        </a:rPr>
                        <a:t>no-redeclare</a:t>
                      </a:r>
                      <a:endParaRPr sz="1800" u="none" cap="none" strike="noStrike">
                        <a:solidFill>
                          <a:schemeClr val="lt2"/>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2"/>
                          </a:solidFill>
                          <a:latin typeface="Roboto"/>
                          <a:ea typeface="Roboto"/>
                          <a:cs typeface="Roboto"/>
                          <a:sym typeface="Roboto"/>
                        </a:rPr>
                        <a:t>disallow variable redeclaration</a:t>
                      </a:r>
                      <a:endParaRPr sz="1800" u="none" cap="none" strike="noStrike">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DEFAULT RULES</a:t>
            </a:r>
            <a:endParaRPr/>
          </a:p>
        </p:txBody>
      </p:sp>
      <p:sp>
        <p:nvSpPr>
          <p:cNvPr id="262" name="Google Shape;262;p4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graphicFrame>
        <p:nvGraphicFramePr>
          <p:cNvPr id="263" name="Google Shape;263;p44"/>
          <p:cNvGraphicFramePr/>
          <p:nvPr/>
        </p:nvGraphicFramePr>
        <p:xfrm>
          <a:off x="471900" y="1919075"/>
          <a:ext cx="3000000" cy="3000000"/>
        </p:xfrm>
        <a:graphic>
          <a:graphicData uri="http://schemas.openxmlformats.org/drawingml/2006/table">
            <a:tbl>
              <a:tblPr>
                <a:noFill/>
                <a:tableStyleId>{7B2A0D35-F45C-45DB-B41D-5667C46DE4D5}</a:tableStyleId>
              </a:tblPr>
              <a:tblGrid>
                <a:gridCol w="2421025"/>
                <a:gridCol w="5801075"/>
              </a:tblGrid>
              <a:tr h="8302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2"/>
                          </a:solidFill>
                          <a:latin typeface="Courier New"/>
                          <a:ea typeface="Courier New"/>
                          <a:cs typeface="Courier New"/>
                          <a:sym typeface="Courier New"/>
                        </a:rPr>
                        <a:t>no-undef</a:t>
                      </a:r>
                      <a:endParaRPr sz="1800" u="none" cap="none" strike="noStrike">
                        <a:solidFill>
                          <a:schemeClr val="lt2"/>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2"/>
                          </a:solidFill>
                          <a:latin typeface="Roboto"/>
                          <a:ea typeface="Roboto"/>
                          <a:cs typeface="Roboto"/>
                          <a:sym typeface="Roboto"/>
                        </a:rPr>
                        <a:t>disallow the use of undeclared variables unless mentioned in </a:t>
                      </a:r>
                      <a:r>
                        <a:rPr lang="en" sz="1800" u="none" cap="none" strike="noStrike">
                          <a:solidFill>
                            <a:srgbClr val="CC0099"/>
                          </a:solidFill>
                          <a:latin typeface="Courier New"/>
                          <a:ea typeface="Courier New"/>
                          <a:cs typeface="Courier New"/>
                          <a:sym typeface="Courier New"/>
                        </a:rPr>
                        <a:t>/*global*/</a:t>
                      </a:r>
                      <a:r>
                        <a:rPr lang="en" sz="1800" u="none" cap="none" strike="noStrike">
                          <a:solidFill>
                            <a:schemeClr val="lt2"/>
                          </a:solidFill>
                          <a:latin typeface="Roboto"/>
                          <a:ea typeface="Roboto"/>
                          <a:cs typeface="Roboto"/>
                          <a:sym typeface="Roboto"/>
                        </a:rPr>
                        <a:t> comments</a:t>
                      </a:r>
                      <a:endParaRPr sz="1800" u="none" cap="none" strike="noStrike">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921925">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2"/>
                          </a:solidFill>
                          <a:latin typeface="Courier New"/>
                          <a:ea typeface="Courier New"/>
                          <a:cs typeface="Courier New"/>
                          <a:sym typeface="Courier New"/>
                        </a:rPr>
                        <a:t>no-unused-vars</a:t>
                      </a:r>
                      <a:endParaRPr sz="1800" u="none" cap="none" strike="noStrike">
                        <a:solidFill>
                          <a:schemeClr val="lt2"/>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2"/>
                          </a:solidFill>
                          <a:latin typeface="Roboto"/>
                          <a:ea typeface="Roboto"/>
                          <a:cs typeface="Roboto"/>
                          <a:sym typeface="Roboto"/>
                        </a:rPr>
                        <a:t>disallow unused variables</a:t>
                      </a:r>
                      <a:endParaRPr sz="1800" u="none" cap="none" strike="noStrike">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958075">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2"/>
                          </a:solidFill>
                          <a:latin typeface="Courier New"/>
                          <a:ea typeface="Courier New"/>
                          <a:cs typeface="Courier New"/>
                          <a:sym typeface="Courier New"/>
                        </a:rPr>
                        <a:t>no-mixed-spaces-and-tabs</a:t>
                      </a:r>
                      <a:endParaRPr sz="1800" u="none" cap="none" strike="noStrike">
                        <a:solidFill>
                          <a:schemeClr val="lt2"/>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2"/>
                          </a:solidFill>
                          <a:latin typeface="Roboto"/>
                          <a:ea typeface="Roboto"/>
                          <a:cs typeface="Roboto"/>
                          <a:sym typeface="Roboto"/>
                        </a:rPr>
                        <a:t>disallow mixed spaces and tabs for indentation</a:t>
                      </a:r>
                      <a:endParaRPr sz="1800" u="none" cap="none" strike="noStrike">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DEFAULT RULES</a:t>
            </a:r>
            <a:endParaRPr/>
          </a:p>
        </p:txBody>
      </p:sp>
      <p:sp>
        <p:nvSpPr>
          <p:cNvPr id="269" name="Google Shape;269;p4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graphicFrame>
        <p:nvGraphicFramePr>
          <p:cNvPr id="270" name="Google Shape;270;p46"/>
          <p:cNvGraphicFramePr/>
          <p:nvPr/>
        </p:nvGraphicFramePr>
        <p:xfrm>
          <a:off x="471900" y="1919075"/>
          <a:ext cx="3000000" cy="3000000"/>
        </p:xfrm>
        <a:graphic>
          <a:graphicData uri="http://schemas.openxmlformats.org/drawingml/2006/table">
            <a:tbl>
              <a:tblPr>
                <a:noFill/>
                <a:tableStyleId>{7B2A0D35-F45C-45DB-B41D-5667C46DE4D5}</a:tableStyleId>
              </a:tblPr>
              <a:tblGrid>
                <a:gridCol w="2421025"/>
                <a:gridCol w="5801075"/>
              </a:tblGrid>
              <a:tr h="8302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2"/>
                          </a:solidFill>
                          <a:latin typeface="Courier New"/>
                          <a:ea typeface="Courier New"/>
                          <a:cs typeface="Courier New"/>
                          <a:sym typeface="Courier New"/>
                        </a:rPr>
                        <a:t>no-const-assign</a:t>
                      </a:r>
                      <a:endParaRPr sz="1800" u="none" cap="none" strike="noStrike">
                        <a:solidFill>
                          <a:schemeClr val="lt2"/>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2"/>
                          </a:solidFill>
                          <a:latin typeface="Roboto"/>
                          <a:ea typeface="Roboto"/>
                          <a:cs typeface="Roboto"/>
                          <a:sym typeface="Roboto"/>
                        </a:rPr>
                        <a:t>disallow reassigning const variables</a:t>
                      </a:r>
                      <a:endParaRPr sz="1800" u="none" cap="none" strike="noStrike">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921925">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2"/>
                          </a:solidFill>
                          <a:latin typeface="Courier New"/>
                          <a:ea typeface="Courier New"/>
                          <a:cs typeface="Courier New"/>
                          <a:sym typeface="Courier New"/>
                        </a:rPr>
                        <a:t>no-this-before- super</a:t>
                      </a:r>
                      <a:endParaRPr sz="1800" u="none" cap="none" strike="noStrike">
                        <a:solidFill>
                          <a:schemeClr val="lt2"/>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2"/>
                          </a:solidFill>
                          <a:latin typeface="Roboto"/>
                          <a:ea typeface="Roboto"/>
                          <a:cs typeface="Roboto"/>
                          <a:sym typeface="Roboto"/>
                        </a:rPr>
                        <a:t>disallow this/super before calling super() in constructors</a:t>
                      </a:r>
                      <a:endParaRPr sz="1800" u="none" cap="none" strike="noStrike">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ADDING RULES</a:t>
            </a:r>
            <a:endParaRPr/>
          </a:p>
        </p:txBody>
      </p:sp>
      <p:sp>
        <p:nvSpPr>
          <p:cNvPr id="276" name="Google Shape;276;p4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00B0F0"/>
                </a:solidFill>
              </a:rPr>
              <a:t>ESLint</a:t>
            </a:r>
            <a:r>
              <a:rPr lang="en">
                <a:solidFill>
                  <a:srgbClr val="262626"/>
                </a:solidFill>
              </a:rPr>
              <a:t> </a:t>
            </a:r>
            <a:r>
              <a:rPr lang="en"/>
              <a:t>already defines many rules for you to use in your project. You do not have to create your own rules to be able to fully use</a:t>
            </a:r>
            <a:r>
              <a:rPr lang="en">
                <a:solidFill>
                  <a:srgbClr val="262626"/>
                </a:solidFill>
              </a:rPr>
              <a:t> </a:t>
            </a:r>
            <a:r>
              <a:rPr lang="en">
                <a:solidFill>
                  <a:srgbClr val="00B0F0"/>
                </a:solidFill>
              </a:rPr>
              <a:t>ESLint</a:t>
            </a:r>
            <a:r>
              <a:rPr lang="en"/>
              <a:t>, though you can if you want.</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Let’s say you wanted all switch statements to implement a default case using </a:t>
            </a:r>
            <a:r>
              <a:rPr lang="en">
                <a:solidFill>
                  <a:srgbClr val="00B0F0"/>
                </a:solidFill>
              </a:rPr>
              <a:t>ESLint’s</a:t>
            </a:r>
            <a:r>
              <a:rPr lang="en">
                <a:solidFill>
                  <a:srgbClr val="262626"/>
                </a:solidFill>
              </a:rPr>
              <a:t> </a:t>
            </a:r>
            <a:r>
              <a:rPr lang="en">
                <a:solidFill>
                  <a:srgbClr val="CC0099"/>
                </a:solidFill>
                <a:latin typeface="Courier New"/>
                <a:ea typeface="Courier New"/>
                <a:cs typeface="Courier New"/>
                <a:sym typeface="Courier New"/>
              </a:rPr>
              <a:t>default-case</a:t>
            </a:r>
            <a:r>
              <a:rPr lang="en">
                <a:solidFill>
                  <a:srgbClr val="262626"/>
                </a:solidFill>
              </a:rPr>
              <a:t> </a:t>
            </a:r>
            <a:r>
              <a:rPr lang="en"/>
              <a:t>rule: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DEMO: ADDING RULES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g7c2472ebd4_0_0"/>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g7c2472ebd4_0_2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Code Clash</a:t>
            </a:r>
            <a:endParaRPr/>
          </a:p>
        </p:txBody>
      </p:sp>
      <p:sp>
        <p:nvSpPr>
          <p:cNvPr id="292" name="Google Shape;292;g7c2472ebd4_0_26"/>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Programming Competition In</a:t>
            </a:r>
            <a:endParaRPr/>
          </a:p>
          <a:p>
            <a:pPr indent="0" lvl="0" marL="0" rtl="0" algn="ctr">
              <a:spcBef>
                <a:spcPts val="0"/>
              </a:spcBef>
              <a:spcAft>
                <a:spcPts val="0"/>
              </a:spcAft>
              <a:buNone/>
            </a:pPr>
            <a:r>
              <a:rPr lang="en"/>
              <a:t>Summer 2020</a:t>
            </a:r>
            <a:endParaRPr/>
          </a:p>
          <a:p>
            <a:pPr indent="0" lvl="0" marL="0" rtl="0" algn="ctr">
              <a:spcBef>
                <a:spcPts val="0"/>
              </a:spcBef>
              <a:spcAft>
                <a:spcPts val="0"/>
              </a:spcAft>
              <a:buNone/>
            </a:pPr>
            <a:r>
              <a:rPr lang="en">
                <a:latin typeface="Courier New"/>
                <a:ea typeface="Courier New"/>
                <a:cs typeface="Courier New"/>
                <a:sym typeface="Courier New"/>
              </a:rPr>
              <a:t>codeclash.dev</a:t>
            </a:r>
            <a:endParaRPr>
              <a:latin typeface="Courier New"/>
              <a:ea typeface="Courier New"/>
              <a:cs typeface="Courier New"/>
              <a:sym typeface="Courier New"/>
            </a:endParaRPr>
          </a:p>
        </p:txBody>
      </p:sp>
      <p:sp>
        <p:nvSpPr>
          <p:cNvPr id="293" name="Google Shape;293;g7c2472ebd4_0_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4" name="Google Shape;294;g7c2472ebd4_0_26"/>
          <p:cNvPicPr preferRelativeResize="0"/>
          <p:nvPr/>
        </p:nvPicPr>
        <p:blipFill>
          <a:blip r:embed="rId3">
            <a:alphaModFix/>
          </a:blip>
          <a:stretch>
            <a:fillRect/>
          </a:stretch>
        </p:blipFill>
        <p:spPr>
          <a:xfrm>
            <a:off x="5319091" y="724200"/>
            <a:ext cx="3077811" cy="36951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JANE’S CODE EXAMPLE</a:t>
            </a:r>
            <a:endParaRPr/>
          </a:p>
        </p:txBody>
      </p:sp>
      <p:sp>
        <p:nvSpPr>
          <p:cNvPr id="88" name="Google Shape;88;p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graphicFrame>
        <p:nvGraphicFramePr>
          <p:cNvPr id="89" name="Google Shape;89;p3"/>
          <p:cNvGraphicFramePr/>
          <p:nvPr/>
        </p:nvGraphicFramePr>
        <p:xfrm>
          <a:off x="471900" y="1919075"/>
          <a:ext cx="3000000" cy="3000000"/>
        </p:xfrm>
        <a:graphic>
          <a:graphicData uri="http://schemas.openxmlformats.org/drawingml/2006/table">
            <a:tbl>
              <a:tblPr>
                <a:noFill/>
                <a:tableStyleId>{7B2A0D35-F45C-45DB-B41D-5667C46DE4D5}</a:tableStyleId>
              </a:tblPr>
              <a:tblGrid>
                <a:gridCol w="415000"/>
                <a:gridCol w="7807100"/>
              </a:tblGrid>
              <a:tr h="2710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1</a:t>
                      </a:r>
                      <a:endParaRPr sz="1400" u="none" cap="none" strike="noStrike">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2</a:t>
                      </a:r>
                      <a:endParaRPr sz="1400" u="none" cap="none" strike="noStrike">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3</a:t>
                      </a:r>
                      <a:endParaRPr sz="1400" u="none" cap="none" strike="noStrike">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4</a:t>
                      </a:r>
                      <a:endParaRPr sz="1400" u="none" cap="none" strike="noStrike">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5</a:t>
                      </a:r>
                      <a:endParaRPr sz="1400" u="none" cap="none" strike="noStrike">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6</a:t>
                      </a:r>
                      <a:endParaRPr sz="1400" u="none" cap="none" strike="noStrike">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7</a:t>
                      </a:r>
                      <a:endParaRPr sz="1400" u="none" cap="none" strike="noStrike">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8</a:t>
                      </a:r>
                      <a:endParaRPr sz="1400" u="none" cap="none" strike="noStrike">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9</a:t>
                      </a:r>
                      <a:endParaRPr sz="1400" u="none" cap="none" strike="noStrike">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10</a:t>
                      </a:r>
                      <a:endParaRPr sz="1400" u="none" cap="none" strike="noStrike">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11</a:t>
                      </a:r>
                      <a:endParaRPr sz="1400" u="none" cap="none" strike="noStrike">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12</a:t>
                      </a:r>
                      <a:endParaRPr sz="1400" u="none" cap="none" strike="noStrike">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13</a:t>
                      </a:r>
                      <a:endParaRPr sz="1400" u="none" cap="none" strike="noStrike">
                        <a:latin typeface="Courier New"/>
                        <a:ea typeface="Courier New"/>
                        <a:cs typeface="Courier New"/>
                        <a:sym typeface="Courier New"/>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0000FF"/>
                          </a:solidFill>
                          <a:latin typeface="Courier New"/>
                          <a:ea typeface="Courier New"/>
                          <a:cs typeface="Courier New"/>
                          <a:sym typeface="Courier New"/>
                        </a:rPr>
                        <a:t>let</a:t>
                      </a:r>
                      <a:r>
                        <a:rPr lang="en" sz="1400" u="none" cap="none" strike="noStrike">
                          <a:latin typeface="Courier New"/>
                          <a:ea typeface="Courier New"/>
                          <a:cs typeface="Courier New"/>
                          <a:sym typeface="Courier New"/>
                        </a:rPr>
                        <a:t> myVariable </a:t>
                      </a:r>
                      <a:r>
                        <a:rPr b="1" lang="en" sz="1400" u="none" cap="none" strike="noStrike">
                          <a:latin typeface="Courier New"/>
                          <a:ea typeface="Courier New"/>
                          <a:cs typeface="Courier New"/>
                          <a:sym typeface="Courier New"/>
                        </a:rPr>
                        <a:t>=</a:t>
                      </a:r>
                      <a:r>
                        <a:rPr lang="en" sz="1400" u="none" cap="none" strike="noStrike">
                          <a:latin typeface="Courier New"/>
                          <a:ea typeface="Courier New"/>
                          <a:cs typeface="Courier New"/>
                          <a:sym typeface="Courier New"/>
                        </a:rPr>
                        <a:t> </a:t>
                      </a:r>
                      <a:r>
                        <a:rPr lang="en" sz="1400" u="none" cap="none" strike="noStrike">
                          <a:solidFill>
                            <a:srgbClr val="00B050"/>
                          </a:solidFill>
                          <a:latin typeface="Courier New"/>
                          <a:ea typeface="Courier New"/>
                          <a:cs typeface="Courier New"/>
                          <a:sym typeface="Courier New"/>
                        </a:rPr>
                        <a:t>1</a:t>
                      </a:r>
                      <a:r>
                        <a:rPr lang="en" sz="1400" u="none" cap="none" strike="noStrike">
                          <a:latin typeface="Courier New"/>
                          <a:ea typeface="Courier New"/>
                          <a:cs typeface="Courier New"/>
                          <a:sym typeface="Courier New"/>
                        </a:rPr>
                        <a:t> </a:t>
                      </a:r>
                      <a:r>
                        <a:rPr b="1" lang="en" sz="1400" u="none" cap="none" strike="noStrike">
                          <a:latin typeface="Courier New"/>
                          <a:ea typeface="Courier New"/>
                          <a:cs typeface="Courier New"/>
                          <a:sym typeface="Courier New"/>
                        </a:rPr>
                        <a:t>+</a:t>
                      </a:r>
                      <a:r>
                        <a:rPr lang="en" sz="1400" u="none" cap="none" strike="noStrike">
                          <a:latin typeface="Courier New"/>
                          <a:ea typeface="Courier New"/>
                          <a:cs typeface="Courier New"/>
                          <a:sym typeface="Courier New"/>
                        </a:rPr>
                        <a:t> </a:t>
                      </a:r>
                      <a:r>
                        <a:rPr lang="en" sz="1400" u="none" cap="none" strike="noStrike">
                          <a:solidFill>
                            <a:srgbClr val="00B050"/>
                          </a:solidFill>
                          <a:latin typeface="Courier New"/>
                          <a:ea typeface="Courier New"/>
                          <a:cs typeface="Courier New"/>
                          <a:sym typeface="Courier New"/>
                        </a:rPr>
                        <a:t>2</a:t>
                      </a:r>
                      <a:r>
                        <a:rPr lang="en" sz="1400" u="none" cap="none" strike="noStrike">
                          <a:latin typeface="Courier New"/>
                          <a:ea typeface="Courier New"/>
                          <a:cs typeface="Courier New"/>
                          <a:sym typeface="Courier New"/>
                        </a:rPr>
                        <a:t> </a:t>
                      </a:r>
                      <a:r>
                        <a:rPr b="1" lang="en" sz="1400" u="none" cap="none" strike="noStrike">
                          <a:latin typeface="Courier New"/>
                          <a:ea typeface="Courier New"/>
                          <a:cs typeface="Courier New"/>
                          <a:sym typeface="Courier New"/>
                        </a:rPr>
                        <a:t>*</a:t>
                      </a:r>
                      <a:r>
                        <a:rPr lang="en" sz="1400" u="none" cap="none" strike="noStrike">
                          <a:latin typeface="Courier New"/>
                          <a:ea typeface="Courier New"/>
                          <a:cs typeface="Courier New"/>
                          <a:sym typeface="Courier New"/>
                        </a:rPr>
                        <a:t> </a:t>
                      </a:r>
                      <a:r>
                        <a:rPr lang="en" sz="1400" u="none" cap="none" strike="noStrike">
                          <a:solidFill>
                            <a:srgbClr val="00B050"/>
                          </a:solidFill>
                          <a:latin typeface="Courier New"/>
                          <a:ea typeface="Courier New"/>
                          <a:cs typeface="Courier New"/>
                          <a:sym typeface="Courier New"/>
                        </a:rPr>
                        <a:t>8</a:t>
                      </a:r>
                      <a:r>
                        <a:rPr lang="en" sz="1400" u="none" cap="none" strike="noStrike">
                          <a:latin typeface="Courier New"/>
                          <a:ea typeface="Courier New"/>
                          <a:cs typeface="Courier New"/>
                          <a:sym typeface="Courier New"/>
                        </a:rPr>
                        <a:t> </a:t>
                      </a:r>
                      <a:r>
                        <a:rPr b="1" lang="en" sz="1400" u="none" cap="none" strike="noStrike">
                          <a:latin typeface="Courier New"/>
                          <a:ea typeface="Courier New"/>
                          <a:cs typeface="Courier New"/>
                          <a:sym typeface="Courier New"/>
                        </a:rPr>
                        <a:t>-</a:t>
                      </a:r>
                      <a:r>
                        <a:rPr lang="en" sz="1400" u="none" cap="none" strike="noStrike">
                          <a:latin typeface="Courier New"/>
                          <a:ea typeface="Courier New"/>
                          <a:cs typeface="Courier New"/>
                          <a:sym typeface="Courier New"/>
                        </a:rPr>
                        <a:t> </a:t>
                      </a:r>
                      <a:r>
                        <a:rPr lang="en" sz="1400" u="none" cap="none" strike="noStrike">
                          <a:solidFill>
                            <a:srgbClr val="00B050"/>
                          </a:solidFill>
                          <a:latin typeface="Courier New"/>
                          <a:ea typeface="Courier New"/>
                          <a:cs typeface="Courier New"/>
                          <a:sym typeface="Courier New"/>
                        </a:rPr>
                        <a:t>10</a:t>
                      </a:r>
                      <a:r>
                        <a:rPr lang="en" sz="1400" u="none" cap="none" strike="noStrike">
                          <a:latin typeface="Courier New"/>
                          <a:ea typeface="Courier New"/>
                          <a:cs typeface="Courier New"/>
                          <a:sym typeface="Courier New"/>
                        </a:rPr>
                        <a:t> </a:t>
                      </a:r>
                      <a:r>
                        <a:rPr b="1" lang="en" sz="1400" u="none" cap="none" strike="noStrike">
                          <a:latin typeface="Courier New"/>
                          <a:ea typeface="Courier New"/>
                          <a:cs typeface="Courier New"/>
                          <a:sym typeface="Courier New"/>
                        </a:rPr>
                        <a:t>/</a:t>
                      </a:r>
                      <a:r>
                        <a:rPr lang="en" sz="1400" u="none" cap="none" strike="noStrike">
                          <a:latin typeface="Courier New"/>
                          <a:ea typeface="Courier New"/>
                          <a:cs typeface="Courier New"/>
                          <a:sym typeface="Courier New"/>
                        </a:rPr>
                        <a:t> </a:t>
                      </a:r>
                      <a:r>
                        <a:rPr lang="en" sz="1400" u="none" cap="none" strike="noStrike">
                          <a:solidFill>
                            <a:srgbClr val="00B050"/>
                          </a:solidFill>
                          <a:latin typeface="Courier New"/>
                          <a:ea typeface="Courier New"/>
                          <a:cs typeface="Courier New"/>
                          <a:sym typeface="Courier New"/>
                        </a:rPr>
                        <a:t>2</a:t>
                      </a:r>
                      <a:r>
                        <a:rPr b="1" lang="en" sz="1400" u="none" cap="none" strike="noStrike">
                          <a:latin typeface="Courier New"/>
                          <a:ea typeface="Courier New"/>
                          <a:cs typeface="Courier New"/>
                          <a:sym typeface="Courier New"/>
                        </a:rPr>
                        <a:t>;</a:t>
                      </a:r>
                      <a:endParaRPr sz="14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0000FF"/>
                          </a:solidFill>
                          <a:latin typeface="Courier New"/>
                          <a:ea typeface="Courier New"/>
                          <a:cs typeface="Courier New"/>
                          <a:sym typeface="Courier New"/>
                        </a:rPr>
                        <a:t>let</a:t>
                      </a:r>
                      <a:r>
                        <a:rPr lang="en" sz="1400" u="none" cap="none" strike="noStrike">
                          <a:latin typeface="Courier New"/>
                          <a:ea typeface="Courier New"/>
                          <a:cs typeface="Courier New"/>
                          <a:sym typeface="Courier New"/>
                        </a:rPr>
                        <a:t> errorMessage </a:t>
                      </a:r>
                      <a:r>
                        <a:rPr b="1" lang="en" sz="1400" u="none" cap="none" strike="noStrike">
                          <a:latin typeface="Courier New"/>
                          <a:ea typeface="Courier New"/>
                          <a:cs typeface="Courier New"/>
                          <a:sym typeface="Courier New"/>
                        </a:rPr>
                        <a:t>=</a:t>
                      </a:r>
                      <a:r>
                        <a:rPr lang="en" sz="1400" u="none" cap="none" strike="noStrike">
                          <a:latin typeface="Courier New"/>
                          <a:ea typeface="Courier New"/>
                          <a:cs typeface="Courier New"/>
                          <a:sym typeface="Courier New"/>
                        </a:rPr>
                        <a:t> "</a:t>
                      </a:r>
                      <a:r>
                        <a:rPr lang="en" sz="1400" u="none" cap="none" strike="noStrike">
                          <a:solidFill>
                            <a:srgbClr val="C00000"/>
                          </a:solidFill>
                          <a:latin typeface="Courier New"/>
                          <a:ea typeface="Courier New"/>
                          <a:cs typeface="Courier New"/>
                          <a:sym typeface="Courier New"/>
                        </a:rPr>
                        <a:t>I can't do math.</a:t>
                      </a:r>
                      <a:r>
                        <a:rPr lang="en" sz="1400" u="none" cap="none" strike="noStrike">
                          <a:latin typeface="Courier New"/>
                          <a:ea typeface="Courier New"/>
                          <a:cs typeface="Courier New"/>
                          <a:sym typeface="Courier New"/>
                        </a:rPr>
                        <a:t>"</a:t>
                      </a:r>
                      <a:r>
                        <a:rPr b="1" lang="en" sz="1400" u="none" cap="none" strike="noStrike">
                          <a:latin typeface="Courier New"/>
                          <a:ea typeface="Courier New"/>
                          <a:cs typeface="Courier New"/>
                          <a:sym typeface="Courier New"/>
                        </a:rPr>
                        <a:t>;</a:t>
                      </a:r>
                      <a:endParaRPr sz="14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002060"/>
                          </a:solidFill>
                          <a:latin typeface="Courier New"/>
                          <a:ea typeface="Courier New"/>
                          <a:cs typeface="Courier New"/>
                          <a:sym typeface="Courier New"/>
                        </a:rPr>
                        <a:t>if</a:t>
                      </a:r>
                      <a:endParaRPr b="1" sz="1400" u="none" cap="none" strike="noStrike">
                        <a:solidFill>
                          <a:schemeClr val="lt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Courier New"/>
                          <a:ea typeface="Courier New"/>
                          <a:cs typeface="Courier New"/>
                          <a:sym typeface="Courier New"/>
                        </a:rPr>
                        <a:t>(</a:t>
                      </a:r>
                      <a:endParaRPr sz="14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  myVariable </a:t>
                      </a:r>
                      <a:r>
                        <a:rPr b="1" lang="en" sz="1400" u="none" cap="none" strike="noStrike">
                          <a:latin typeface="Courier New"/>
                          <a:ea typeface="Courier New"/>
                          <a:cs typeface="Courier New"/>
                          <a:sym typeface="Courier New"/>
                        </a:rPr>
                        <a:t>!==</a:t>
                      </a:r>
                      <a:r>
                        <a:rPr lang="en" sz="1400" u="none" cap="none" strike="noStrike">
                          <a:latin typeface="Courier New"/>
                          <a:ea typeface="Courier New"/>
                          <a:cs typeface="Courier New"/>
                          <a:sym typeface="Courier New"/>
                        </a:rPr>
                        <a:t> </a:t>
                      </a:r>
                      <a:r>
                        <a:rPr lang="en" sz="1400" u="none" cap="none" strike="noStrike">
                          <a:solidFill>
                            <a:srgbClr val="00B050"/>
                          </a:solidFill>
                          <a:latin typeface="Courier New"/>
                          <a:ea typeface="Courier New"/>
                          <a:cs typeface="Courier New"/>
                          <a:sym typeface="Courier New"/>
                        </a:rPr>
                        <a:t>12</a:t>
                      </a:r>
                      <a:endParaRPr b="1" sz="1400" u="none" cap="none" strike="noStrike">
                        <a:solidFill>
                          <a:schemeClr val="lt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Courier New"/>
                          <a:ea typeface="Courier New"/>
                          <a:cs typeface="Courier New"/>
                          <a:sym typeface="Courier New"/>
                        </a:rPr>
                        <a:t>)</a:t>
                      </a:r>
                      <a:endParaRPr sz="14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Courier New"/>
                          <a:ea typeface="Courier New"/>
                          <a:cs typeface="Courier New"/>
                          <a:sym typeface="Courier New"/>
                        </a:rPr>
                        <a:t>{</a:t>
                      </a:r>
                      <a:endParaRPr sz="14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  console</a:t>
                      </a:r>
                      <a:r>
                        <a:rPr b="1" lang="en" sz="1400" u="none" cap="none" strike="noStrike">
                          <a:latin typeface="Courier New"/>
                          <a:ea typeface="Courier New"/>
                          <a:cs typeface="Courier New"/>
                          <a:sym typeface="Courier New"/>
                        </a:rPr>
                        <a:t>.</a:t>
                      </a:r>
                      <a:r>
                        <a:rPr lang="en" sz="1400" u="none" cap="none" strike="noStrike">
                          <a:solidFill>
                            <a:srgbClr val="7030A0"/>
                          </a:solidFill>
                          <a:latin typeface="Courier New"/>
                          <a:ea typeface="Courier New"/>
                          <a:cs typeface="Courier New"/>
                          <a:sym typeface="Courier New"/>
                        </a:rPr>
                        <a:t>log</a:t>
                      </a:r>
                      <a:endParaRPr b="1" sz="1400" u="none" cap="none" strike="noStrike">
                        <a:solidFill>
                          <a:schemeClr val="lt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Courier New"/>
                          <a:ea typeface="Courier New"/>
                          <a:cs typeface="Courier New"/>
                          <a:sym typeface="Courier New"/>
                        </a:rPr>
                        <a:t>  (</a:t>
                      </a:r>
                      <a:endParaRPr sz="14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    errorMessage</a:t>
                      </a:r>
                      <a:endParaRPr sz="14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urier New"/>
                          <a:ea typeface="Courier New"/>
                          <a:cs typeface="Courier New"/>
                          <a:sym typeface="Courier New"/>
                        </a:rPr>
                        <a:t>  </a:t>
                      </a:r>
                      <a:r>
                        <a:rPr b="1" lang="en" sz="1400" u="none" cap="none" strike="noStrike">
                          <a:latin typeface="Courier New"/>
                          <a:ea typeface="Courier New"/>
                          <a:cs typeface="Courier New"/>
                          <a:sym typeface="Courier New"/>
                        </a:rPr>
                        <a:t>);</a:t>
                      </a:r>
                      <a:endParaRPr sz="14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Courier New"/>
                          <a:ea typeface="Courier New"/>
                          <a:cs typeface="Courier New"/>
                          <a:sym typeface="Courier New"/>
                        </a:rPr>
                        <a:t>}</a:t>
                      </a:r>
                      <a:endParaRPr b="1" sz="1400" u="none" cap="none" strike="noStrike">
                        <a:solidFill>
                          <a:srgbClr val="0000FF"/>
                        </a:solidFill>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g7c2472ebd4_0_3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Stir Scholarship</a:t>
            </a:r>
            <a:endParaRPr/>
          </a:p>
        </p:txBody>
      </p:sp>
      <p:sp>
        <p:nvSpPr>
          <p:cNvPr id="300" name="Google Shape;300;g7c2472ebd4_0_33"/>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
            </a:r>
            <a:r>
              <a:rPr lang="en"/>
              <a:t>Fostering gender diversity within the IT community.”</a:t>
            </a:r>
            <a:endParaRPr/>
          </a:p>
          <a:p>
            <a:pPr indent="0" lvl="0" marL="0" rtl="0" algn="ctr">
              <a:spcBef>
                <a:spcPts val="0"/>
              </a:spcBef>
              <a:spcAft>
                <a:spcPts val="0"/>
              </a:spcAft>
              <a:buNone/>
            </a:pPr>
            <a:r>
              <a:rPr lang="en">
                <a:latin typeface="Courier New"/>
                <a:ea typeface="Courier New"/>
                <a:cs typeface="Courier New"/>
                <a:sym typeface="Courier New"/>
              </a:rPr>
              <a:t>stirscholarship.org</a:t>
            </a:r>
            <a:endParaRPr>
              <a:latin typeface="Courier New"/>
              <a:ea typeface="Courier New"/>
              <a:cs typeface="Courier New"/>
              <a:sym typeface="Courier New"/>
            </a:endParaRPr>
          </a:p>
        </p:txBody>
      </p:sp>
      <p:sp>
        <p:nvSpPr>
          <p:cNvPr id="301" name="Google Shape;301;g7c2472ebd4_0_3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2" name="Google Shape;302;g7c2472ebd4_0_33"/>
          <p:cNvPicPr preferRelativeResize="0"/>
          <p:nvPr/>
        </p:nvPicPr>
        <p:blipFill>
          <a:blip r:embed="rId3">
            <a:alphaModFix/>
          </a:blip>
          <a:stretch>
            <a:fillRect/>
          </a:stretch>
        </p:blipFill>
        <p:spPr>
          <a:xfrm>
            <a:off x="5042609" y="867971"/>
            <a:ext cx="3630775" cy="3407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g7c2472ebd4_0_4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308" name="Google Shape;308;g7c2472ebd4_0_43"/>
          <p:cNvGraphicFramePr/>
          <p:nvPr/>
        </p:nvGraphicFramePr>
        <p:xfrm>
          <a:off x="952500" y="2000250"/>
          <a:ext cx="3000000" cy="3000000"/>
        </p:xfrm>
        <a:graphic>
          <a:graphicData uri="http://schemas.openxmlformats.org/drawingml/2006/table">
            <a:tbl>
              <a:tblPr>
                <a:noFill/>
                <a:tableStyleId>{7E5A97C6-493C-4FEA-B87F-9776E91B561C}</a:tableStyleId>
              </a:tblPr>
              <a:tblGrid>
                <a:gridCol w="3619500"/>
                <a:gridCol w="3619500"/>
              </a:tblGrid>
              <a:tr h="381000">
                <a:tc>
                  <a:txBody>
                    <a:bodyPr/>
                    <a:lstStyle/>
                    <a:p>
                      <a:pPr indent="0" lvl="0" marL="0" rtl="0" algn="l">
                        <a:spcBef>
                          <a:spcPts val="0"/>
                        </a:spcBef>
                        <a:spcAft>
                          <a:spcPts val="0"/>
                        </a:spcAft>
                        <a:buNone/>
                      </a:pPr>
                      <a:r>
                        <a:rPr lang="en" sz="1800">
                          <a:solidFill>
                            <a:schemeClr val="lt2"/>
                          </a:solidFill>
                          <a:latin typeface="Roboto"/>
                          <a:ea typeface="Roboto"/>
                          <a:cs typeface="Roboto"/>
                          <a:sym typeface="Roboto"/>
                        </a:rPr>
                        <a:t>Website:</a:t>
                      </a:r>
                      <a:endParaRPr sz="1800">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lt2"/>
                          </a:solidFill>
                          <a:latin typeface="Roboto"/>
                          <a:ea typeface="Roboto"/>
                          <a:cs typeface="Roboto"/>
                          <a:sym typeface="Roboto"/>
                        </a:rPr>
                        <a:t>hannahstannard.com</a:t>
                      </a:r>
                      <a:endParaRPr sz="1800">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800">
                          <a:solidFill>
                            <a:schemeClr val="lt2"/>
                          </a:solidFill>
                          <a:latin typeface="Roboto"/>
                          <a:ea typeface="Roboto"/>
                          <a:cs typeface="Roboto"/>
                          <a:sym typeface="Roboto"/>
                        </a:rPr>
                        <a:t>Twitter:</a:t>
                      </a:r>
                      <a:endParaRPr sz="1800">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800">
                          <a:solidFill>
                            <a:schemeClr val="lt2"/>
                          </a:solidFill>
                          <a:latin typeface="Roboto"/>
                          <a:ea typeface="Roboto"/>
                          <a:cs typeface="Roboto"/>
                          <a:sym typeface="Roboto"/>
                        </a:rPr>
                        <a:t>@HannahRStannard</a:t>
                      </a:r>
                      <a:endParaRPr sz="1800">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381000">
                <a:tc>
                  <a:txBody>
                    <a:bodyPr/>
                    <a:lstStyle/>
                    <a:p>
                      <a:pPr indent="0" lvl="0" marL="0" rtl="0" algn="l">
                        <a:spcBef>
                          <a:spcPts val="0"/>
                        </a:spcBef>
                        <a:spcAft>
                          <a:spcPts val="0"/>
                        </a:spcAft>
                        <a:buNone/>
                      </a:pPr>
                      <a:r>
                        <a:rPr lang="en" sz="1800">
                          <a:solidFill>
                            <a:schemeClr val="lt2"/>
                          </a:solidFill>
                          <a:latin typeface="Roboto"/>
                          <a:ea typeface="Roboto"/>
                          <a:cs typeface="Roboto"/>
                          <a:sym typeface="Roboto"/>
                        </a:rPr>
                        <a:t>LinkedIn:</a:t>
                      </a:r>
                      <a:endParaRPr sz="1800">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lt2"/>
                          </a:solidFill>
                          <a:latin typeface="Roboto"/>
                          <a:ea typeface="Roboto"/>
                          <a:cs typeface="Roboto"/>
                          <a:sym typeface="Roboto"/>
                        </a:rPr>
                        <a:t>hannahrstannard</a:t>
                      </a:r>
                      <a:endParaRPr sz="1800">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800">
                          <a:solidFill>
                            <a:schemeClr val="lt2"/>
                          </a:solidFill>
                          <a:latin typeface="Roboto"/>
                          <a:ea typeface="Roboto"/>
                          <a:cs typeface="Roboto"/>
                          <a:sym typeface="Roboto"/>
                        </a:rPr>
                        <a:t>GitLab:</a:t>
                      </a:r>
                      <a:endParaRPr sz="1800">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800">
                          <a:solidFill>
                            <a:schemeClr val="lt2"/>
                          </a:solidFill>
                          <a:latin typeface="Roboto"/>
                          <a:ea typeface="Roboto"/>
                          <a:cs typeface="Roboto"/>
                          <a:sym typeface="Roboto"/>
                        </a:rPr>
                        <a:t>hstannard</a:t>
                      </a:r>
                      <a:endParaRPr sz="1800">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381000">
                <a:tc>
                  <a:txBody>
                    <a:bodyPr/>
                    <a:lstStyle/>
                    <a:p>
                      <a:pPr indent="0" lvl="0" marL="0" rtl="0" algn="l">
                        <a:spcBef>
                          <a:spcPts val="0"/>
                        </a:spcBef>
                        <a:spcAft>
                          <a:spcPts val="0"/>
                        </a:spcAft>
                        <a:buNone/>
                      </a:pPr>
                      <a:r>
                        <a:rPr lang="en" sz="1800">
                          <a:solidFill>
                            <a:schemeClr val="lt2"/>
                          </a:solidFill>
                          <a:latin typeface="Roboto"/>
                          <a:ea typeface="Roboto"/>
                          <a:cs typeface="Roboto"/>
                          <a:sym typeface="Roboto"/>
                        </a:rPr>
                        <a:t>GitHub:</a:t>
                      </a:r>
                      <a:endParaRPr sz="1800">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lt2"/>
                          </a:solidFill>
                          <a:latin typeface="Roboto"/>
                          <a:ea typeface="Roboto"/>
                          <a:cs typeface="Roboto"/>
                          <a:sym typeface="Roboto"/>
                        </a:rPr>
                        <a:t>hannahrstannard</a:t>
                      </a:r>
                      <a:endParaRPr sz="1800">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309" name="Google Shape;309;g7c2472ebd4_0_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 TO FIND 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0"/>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DEFINITION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DEFINITION TIME!</a:t>
            </a:r>
            <a:endParaRPr/>
          </a:p>
        </p:txBody>
      </p:sp>
      <p:sp>
        <p:nvSpPr>
          <p:cNvPr id="100" name="Google Shape;100;p1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000"/>
              <a:buFont typeface="Arial"/>
              <a:buNone/>
            </a:pPr>
            <a:r>
              <a:rPr i="1" lang="en">
                <a:solidFill>
                  <a:srgbClr val="00B050"/>
                </a:solidFill>
              </a:rPr>
              <a:t>Lint</a:t>
            </a:r>
            <a:r>
              <a:rPr lang="en">
                <a:solidFill>
                  <a:srgbClr val="000000"/>
                </a:solidFill>
              </a:rPr>
              <a:t> </a:t>
            </a:r>
            <a:r>
              <a:rPr lang="en"/>
              <a:t>refers to the undesirable bits of fiber and fluff found in sheep's wool.</a:t>
            </a:r>
            <a:r>
              <a:rPr baseline="30000" lang="en"/>
              <a:t>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WHY CALL IT A “LINTER”?</a:t>
            </a:r>
            <a:endParaRPr/>
          </a:p>
        </p:txBody>
      </p:sp>
      <p:sp>
        <p:nvSpPr>
          <p:cNvPr id="106" name="Google Shape;106;p1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
              <a:t>The program, </a:t>
            </a:r>
            <a:r>
              <a:rPr lang="en">
                <a:solidFill>
                  <a:srgbClr val="00B0F0"/>
                </a:solidFill>
              </a:rPr>
              <a:t>Lint</a:t>
            </a:r>
            <a:r>
              <a:rPr lang="en"/>
              <a:t>,</a:t>
            </a:r>
            <a:r>
              <a:rPr lang="en">
                <a:solidFill>
                  <a:srgbClr val="262626"/>
                </a:solidFill>
              </a:rPr>
              <a:t> </a:t>
            </a:r>
            <a:r>
              <a:rPr lang="en"/>
              <a:t>was first introduced by Stephen C. Johnson of Bell Labs in 1978. </a:t>
            </a:r>
            <a:r>
              <a:rPr lang="en">
                <a:solidFill>
                  <a:srgbClr val="00B0F0"/>
                </a:solidFill>
              </a:rPr>
              <a:t>Lint</a:t>
            </a:r>
            <a:r>
              <a:rPr i="1" lang="en"/>
              <a:t> </a:t>
            </a:r>
            <a:r>
              <a:rPr lang="en"/>
              <a:t>was used to:</a:t>
            </a:r>
            <a:endParaRPr/>
          </a:p>
          <a:p>
            <a:pPr indent="-228600" lvl="0" marL="228600" rtl="0" algn="just">
              <a:lnSpc>
                <a:spcPct val="100000"/>
              </a:lnSpc>
              <a:spcBef>
                <a:spcPts val="0"/>
              </a:spcBef>
              <a:spcAft>
                <a:spcPts val="0"/>
              </a:spcAft>
              <a:buClr>
                <a:srgbClr val="9BAFB5"/>
              </a:buClr>
              <a:buSzPts val="1800"/>
              <a:buFont typeface="Arial"/>
              <a:buChar char="●"/>
            </a:pPr>
            <a:r>
              <a:rPr lang="en"/>
              <a:t>Find bugs in </a:t>
            </a:r>
            <a:r>
              <a:rPr lang="en">
                <a:solidFill>
                  <a:srgbClr val="7030A0"/>
                </a:solidFill>
              </a:rPr>
              <a:t>C</a:t>
            </a:r>
            <a:r>
              <a:rPr lang="en">
                <a:solidFill>
                  <a:srgbClr val="262626"/>
                </a:solidFill>
              </a:rPr>
              <a:t> </a:t>
            </a:r>
            <a:r>
              <a:rPr lang="en"/>
              <a:t>code,</a:t>
            </a:r>
            <a:endParaRPr/>
          </a:p>
          <a:p>
            <a:pPr indent="-228600" lvl="0" marL="228600" rtl="0" algn="just">
              <a:lnSpc>
                <a:spcPct val="100000"/>
              </a:lnSpc>
              <a:spcBef>
                <a:spcPts val="0"/>
              </a:spcBef>
              <a:spcAft>
                <a:spcPts val="0"/>
              </a:spcAft>
              <a:buClr>
                <a:srgbClr val="9BAFB5"/>
              </a:buClr>
              <a:buSzPts val="1800"/>
              <a:buFont typeface="Arial"/>
              <a:buChar char="●"/>
            </a:pPr>
            <a:r>
              <a:rPr lang="en"/>
              <a:t>Encourage the programmer to use best programming practices by detecting a number of wasteful, or error prone, constructions which are legal,</a:t>
            </a:r>
            <a:endParaRPr/>
          </a:p>
          <a:p>
            <a:pPr indent="-228600" lvl="0" marL="228600" rtl="0" algn="just">
              <a:lnSpc>
                <a:spcPct val="100000"/>
              </a:lnSpc>
              <a:spcBef>
                <a:spcPts val="0"/>
              </a:spcBef>
              <a:spcAft>
                <a:spcPts val="0"/>
              </a:spcAft>
              <a:buClr>
                <a:srgbClr val="9BAFB5"/>
              </a:buClr>
              <a:buSzPts val="1800"/>
              <a:buFont typeface="Arial"/>
              <a:buChar char="●"/>
            </a:pPr>
            <a:r>
              <a:rPr lang="en"/>
              <a:t>Enforce portability restrictions involved in moving programs between different machines and/or operating systems.</a:t>
            </a:r>
            <a:r>
              <a:rPr baseline="30000" lang="en"/>
              <a:t>2</a:t>
            </a:r>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 LINTER’S PURPOSE IN LIFE</a:t>
            </a:r>
            <a:endParaRPr/>
          </a:p>
        </p:txBody>
      </p:sp>
      <p:sp>
        <p:nvSpPr>
          <p:cNvPr id="112" name="Google Shape;11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i="1" lang="en">
                <a:solidFill>
                  <a:srgbClr val="00B050"/>
                </a:solidFill>
              </a:rPr>
              <a:t>Linting</a:t>
            </a:r>
            <a:r>
              <a:rPr lang="en">
                <a:solidFill>
                  <a:srgbClr val="262626"/>
                </a:solidFill>
              </a:rPr>
              <a:t> </a:t>
            </a:r>
            <a:r>
              <a:rPr lang="en"/>
              <a:t>is the process of running a program that will analyze code for potential errors.</a:t>
            </a:r>
            <a:r>
              <a:rPr baseline="30000" lang="en"/>
              <a:t>3</a:t>
            </a:r>
            <a:r>
              <a:rPr lang="en"/>
              <a:t> You can consider the errors a linter finds to be the “undesirable bits of fiber and fluff”.</a:t>
            </a:r>
            <a:endParaRPr/>
          </a:p>
          <a:p>
            <a:pPr indent="0" lvl="0" marL="0" rtl="0" algn="just">
              <a:lnSpc>
                <a:spcPct val="100000"/>
              </a:lnSpc>
              <a:spcBef>
                <a:spcPts val="0"/>
              </a:spcBef>
              <a:spcAft>
                <a:spcPts val="0"/>
              </a:spcAft>
              <a:buSzPts val="1800"/>
              <a:buNone/>
            </a:pPr>
            <a:r>
              <a:t/>
            </a:r>
            <a:endParaRPr/>
          </a:p>
          <a:p>
            <a:pPr indent="0" lvl="0" marL="0" rtl="0" algn="just">
              <a:lnSpc>
                <a:spcPct val="100000"/>
              </a:lnSpc>
              <a:spcBef>
                <a:spcPts val="0"/>
              </a:spcBef>
              <a:spcAft>
                <a:spcPts val="0"/>
              </a:spcAft>
              <a:buSzPts val="1800"/>
              <a:buNone/>
            </a:pPr>
            <a:r>
              <a:rPr b="1" lang="en"/>
              <a:t>A linter, then, goes through your code, analyzing it and looking for errors (or fiber and fluff).</a:t>
            </a:r>
            <a:endParaRPr/>
          </a:p>
          <a:p>
            <a:pPr indent="0" lvl="0" marL="0" rtl="0" algn="just">
              <a:lnSpc>
                <a:spcPct val="100000"/>
              </a:lnSpc>
              <a:spcBef>
                <a:spcPts val="0"/>
              </a:spcBef>
              <a:spcAft>
                <a:spcPts val="0"/>
              </a:spcAft>
              <a:buSzPts val="1800"/>
              <a:buNone/>
            </a:pPr>
            <a:r>
              <a:t/>
            </a:r>
            <a:endParaRPr/>
          </a:p>
          <a:p>
            <a:pPr indent="0" lvl="0" marL="0" rtl="0" algn="just">
              <a:lnSpc>
                <a:spcPct val="100000"/>
              </a:lnSpc>
              <a:spcBef>
                <a:spcPts val="0"/>
              </a:spcBef>
              <a:spcAft>
                <a:spcPts val="0"/>
              </a:spcAft>
              <a:buSzPts val="1800"/>
              <a:buNone/>
            </a:pPr>
            <a:r>
              <a:rPr lang="en"/>
              <a:t>This is helpful for languages like </a:t>
            </a:r>
            <a:r>
              <a:rPr lang="en">
                <a:solidFill>
                  <a:srgbClr val="7030A0"/>
                </a:solidFill>
              </a:rPr>
              <a:t>JavaScript</a:t>
            </a:r>
            <a:r>
              <a:rPr lang="en">
                <a:solidFill>
                  <a:srgbClr val="262626"/>
                </a:solidFill>
              </a:rPr>
              <a:t> </a:t>
            </a:r>
            <a:r>
              <a:rPr lang="en"/>
              <a:t>and </a:t>
            </a:r>
            <a:r>
              <a:rPr lang="en">
                <a:solidFill>
                  <a:srgbClr val="7030A0"/>
                </a:solidFill>
              </a:rPr>
              <a:t>Python</a:t>
            </a:r>
            <a:r>
              <a:rPr lang="en">
                <a:solidFill>
                  <a:srgbClr val="262626"/>
                </a:solidFill>
              </a:rPr>
              <a:t> </a:t>
            </a:r>
            <a:r>
              <a:rPr lang="en"/>
              <a:t>because they do not have a compiling phase where errors in the code would be found before executing the program.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WHY IS MY LINTER TELLING ME HOW TO STYLE MY CODE?</a:t>
            </a:r>
            <a:endParaRPr/>
          </a:p>
        </p:txBody>
      </p:sp>
      <p:sp>
        <p:nvSpPr>
          <p:cNvPr id="118" name="Google Shape;118;p1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In addition to detecting errors, a linter can enforce styling standards in your codebase. Some of these rules may be subjective:</a:t>
            </a:r>
            <a:endParaRPr/>
          </a:p>
          <a:p>
            <a:pPr indent="-228600" lvl="0" marL="228600" rtl="0" algn="l">
              <a:lnSpc>
                <a:spcPct val="100000"/>
              </a:lnSpc>
              <a:spcBef>
                <a:spcPts val="0"/>
              </a:spcBef>
              <a:spcAft>
                <a:spcPts val="0"/>
              </a:spcAft>
              <a:buClr>
                <a:srgbClr val="9BAFB5"/>
              </a:buClr>
              <a:buSzPts val="1800"/>
              <a:buFont typeface="Arial"/>
              <a:buChar char="●"/>
            </a:pPr>
            <a:r>
              <a:rPr lang="en"/>
              <a:t>Ex. in </a:t>
            </a:r>
            <a:r>
              <a:rPr lang="en">
                <a:solidFill>
                  <a:srgbClr val="7030A0"/>
                </a:solidFill>
              </a:rPr>
              <a:t>JavaScript</a:t>
            </a:r>
            <a:r>
              <a:rPr lang="en"/>
              <a:t>, to semicolon or not to semicolon.</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Other rules may be official guidelines set by the language in which you’re working:</a:t>
            </a:r>
            <a:endParaRPr/>
          </a:p>
          <a:p>
            <a:pPr indent="-228600" lvl="0" marL="228600" rtl="0" algn="l">
              <a:lnSpc>
                <a:spcPct val="100000"/>
              </a:lnSpc>
              <a:spcBef>
                <a:spcPts val="0"/>
              </a:spcBef>
              <a:spcAft>
                <a:spcPts val="0"/>
              </a:spcAft>
              <a:buClr>
                <a:srgbClr val="9BAFB5"/>
              </a:buClr>
              <a:buSzPts val="1800"/>
              <a:buFont typeface="Arial"/>
              <a:buChar char="●"/>
            </a:pPr>
            <a:r>
              <a:rPr lang="en"/>
              <a:t>Ex. in </a:t>
            </a:r>
            <a:r>
              <a:rPr lang="en">
                <a:solidFill>
                  <a:srgbClr val="7030A0"/>
                </a:solidFill>
              </a:rPr>
              <a:t>Java</a:t>
            </a:r>
            <a:r>
              <a:rPr lang="en"/>
              <a:t>, each line should only contain one statement.</a:t>
            </a:r>
            <a:r>
              <a:rPr baseline="30000" lang="en"/>
              <a:t>4</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