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58" r:id="rId5"/>
    <p:sldId id="266" r:id="rId6"/>
    <p:sldId id="260" r:id="rId7"/>
    <p:sldId id="262" r:id="rId8"/>
    <p:sldId id="263" r:id="rId9"/>
    <p:sldId id="264" r:id="rId10"/>
    <p:sldId id="265" r:id="rId11"/>
    <p:sldId id="261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2160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81E-D55E-C243-8AC3-F4088C6F647E}" type="datetimeFigureOut">
              <a:rPr lang="en-US" smtClean="0"/>
              <a:t>02.07.19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2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81E-D55E-C243-8AC3-F4088C6F647E}" type="datetimeFigureOut">
              <a:rPr lang="en-US" smtClean="0"/>
              <a:t>02.07.19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2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81E-D55E-C243-8AC3-F4088C6F647E}" type="datetimeFigureOut">
              <a:rPr lang="en-US" smtClean="0"/>
              <a:t>02.07.19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4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81E-D55E-C243-8AC3-F4088C6F647E}" type="datetimeFigureOut">
              <a:rPr lang="en-US" smtClean="0"/>
              <a:t>02.07.19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4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81E-D55E-C243-8AC3-F4088C6F647E}" type="datetimeFigureOut">
              <a:rPr lang="en-US" smtClean="0"/>
              <a:t>02.07.19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7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81E-D55E-C243-8AC3-F4088C6F647E}" type="datetimeFigureOut">
              <a:rPr lang="en-US" smtClean="0"/>
              <a:t>02.07.19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81E-D55E-C243-8AC3-F4088C6F647E}" type="datetimeFigureOut">
              <a:rPr lang="en-US" smtClean="0"/>
              <a:t>02.07.19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81E-D55E-C243-8AC3-F4088C6F647E}" type="datetimeFigureOut">
              <a:rPr lang="en-US" smtClean="0"/>
              <a:t>02.07.19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81E-D55E-C243-8AC3-F4088C6F647E}" type="datetimeFigureOut">
              <a:rPr lang="en-US" smtClean="0"/>
              <a:t>02.07.19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5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81E-D55E-C243-8AC3-F4088C6F647E}" type="datetimeFigureOut">
              <a:rPr lang="en-US" smtClean="0"/>
              <a:t>02.07.19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0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81E-D55E-C243-8AC3-F4088C6F647E}" type="datetimeFigureOut">
              <a:rPr lang="en-US" smtClean="0"/>
              <a:t>02.07.19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6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2F81E-D55E-C243-8AC3-F4088C6F647E}" type="datetimeFigureOut">
              <a:rPr lang="en-US" smtClean="0"/>
              <a:t>02.07.19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1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44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solidFill>
              <a:srgbClr val="0033A0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" name="Shape 445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6" name="Shape 44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4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5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5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5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53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45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55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5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5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5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5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" name="Shape 460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21" name="Shape 46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62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46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464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465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466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27" name="Shape 46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46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46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7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47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" name="Shape 472"/>
          <p:cNvSpPr/>
          <p:nvPr/>
        </p:nvSpPr>
        <p:spPr>
          <a:xfrm>
            <a:off x="20719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473"/>
          <p:cNvSpPr/>
          <p:nvPr/>
        </p:nvSpPr>
        <p:spPr>
          <a:xfrm>
            <a:off x="26568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" name="Shape 474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35" name="Shape 475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7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47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47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479"/>
          <p:cNvSpPr/>
          <p:nvPr/>
        </p:nvSpPr>
        <p:spPr>
          <a:xfrm>
            <a:off x="42848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" name="Shape 480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41" name="Shape 48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8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83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8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8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8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8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" name="Shape 488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49" name="Shape 48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49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491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492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" name="Shape 493"/>
          <p:cNvSpPr/>
          <p:nvPr/>
        </p:nvSpPr>
        <p:spPr>
          <a:xfrm>
            <a:off x="20422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494"/>
          <p:cNvSpPr/>
          <p:nvPr/>
        </p:nvSpPr>
        <p:spPr>
          <a:xfrm>
            <a:off x="26077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495"/>
          <p:cNvSpPr/>
          <p:nvPr/>
        </p:nvSpPr>
        <p:spPr>
          <a:xfrm>
            <a:off x="31778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496"/>
          <p:cNvSpPr/>
          <p:nvPr/>
        </p:nvSpPr>
        <p:spPr>
          <a:xfrm>
            <a:off x="37541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" name="Shape 497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58" name="Shape 49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49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" name="Shape 500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61" name="Shape 50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50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" name="Shape 503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64" name="Shape 504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505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50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" name="Shape 507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68" name="Shape 50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50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51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51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512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513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514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515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76" name="Shape 51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51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5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5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52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52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" name="Shape 522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83" name="Shape 5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5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5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52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7" name="Shape 527"/>
          <p:cNvSpPr/>
          <p:nvPr/>
        </p:nvSpPr>
        <p:spPr>
          <a:xfrm>
            <a:off x="26143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8" name="Shape 528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89" name="Shape 52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530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1" name="Shape 531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92" name="Shape 532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533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534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535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53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" name="Shape 537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98" name="Shape 5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5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" name="Shape 540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101" name="Shape 54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54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54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54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54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54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54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8" name="Shape 548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109" name="Shape 5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55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551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552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553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4" name="Shape 554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115" name="Shape 555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55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55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55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55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56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56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562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3" name="Shape 563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124" name="Shape 56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56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56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56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8" name="Shape 568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129" name="Shape 56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57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57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57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3" name="Shape 573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134" name="Shape 574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575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57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57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8" name="Shape 578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139" name="Shape 57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58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1" name="Shape 581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142" name="Shape 582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583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4" name="Shape 584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145" name="Shape 585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58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7" name="Shape 587"/>
          <p:cNvSpPr/>
          <p:nvPr/>
        </p:nvSpPr>
        <p:spPr>
          <a:xfrm>
            <a:off x="43176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8" name="Shape 588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149" name="Shape 58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59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1" name="Shape 591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152" name="Shape 592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593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594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595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59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59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59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59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0" name="Shape 600"/>
          <p:cNvSpPr/>
          <p:nvPr/>
        </p:nvSpPr>
        <p:spPr>
          <a:xfrm>
            <a:off x="14849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601"/>
          <p:cNvSpPr/>
          <p:nvPr/>
        </p:nvSpPr>
        <p:spPr>
          <a:xfrm>
            <a:off x="9634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2" name="Shape 602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163" name="Shape 60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60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5" name="Shape 605"/>
          <p:cNvSpPr/>
          <p:nvPr/>
        </p:nvSpPr>
        <p:spPr>
          <a:xfrm>
            <a:off x="37346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6" name="Shape 606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167" name="Shape 60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60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9" name="Shape 609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170" name="Shape 61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61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61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61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4" name="Shape 614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175" name="Shape 615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61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61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8" name="Shape 618"/>
          <p:cNvSpPr/>
          <p:nvPr/>
        </p:nvSpPr>
        <p:spPr>
          <a:xfrm>
            <a:off x="49076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9" name="Shape 619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180" name="Shape 620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621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622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623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624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625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6" name="Shape 626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187" name="Shape 62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62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62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63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631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632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633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634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635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6" name="Shape 636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197" name="Shape 6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6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6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0" name="Shape 640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201" name="Shape 64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642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643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4" name="Shape 644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205" name="Shape 64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64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64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6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6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0" name="Shape 650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211" name="Shape 65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65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3" name="Shape 653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214" name="Shape 65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655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65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65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65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65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66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1" name="Shape 661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222" name="Shape 66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663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664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665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66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66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8" name="Shape 668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229" name="Shape 66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67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1" name="Shape 671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232" name="Shape 67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67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67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675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6" name="Shape 676"/>
          <p:cNvSpPr/>
          <p:nvPr/>
        </p:nvSpPr>
        <p:spPr>
          <a:xfrm>
            <a:off x="8866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677"/>
          <p:cNvSpPr/>
          <p:nvPr/>
        </p:nvSpPr>
        <p:spPr>
          <a:xfrm>
            <a:off x="31773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678"/>
          <p:cNvSpPr/>
          <p:nvPr/>
        </p:nvSpPr>
        <p:spPr>
          <a:xfrm>
            <a:off x="26123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679"/>
          <p:cNvSpPr/>
          <p:nvPr/>
        </p:nvSpPr>
        <p:spPr>
          <a:xfrm>
            <a:off x="37408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0" name="Shape 680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241" name="Shape 681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682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683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684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685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68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68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68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9" name="Shape 689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250" name="Shape 690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691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" name="Shape 692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253" name="Shape 69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694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695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69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69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69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9" name="Shape 699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260" name="Shape 70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70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70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70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704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705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70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7" name="Shape 707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268" name="Shape 70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70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710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1" name="Shape 711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272" name="Shape 712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713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714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715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71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71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8" name="Shape 718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279" name="Shape 71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720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721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2" name="Shape 722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283" name="Shape 723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724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725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6" name="Shape 726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287" name="Shape 72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72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72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730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731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2" name="Shape 732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293" name="Shape 733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734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735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73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7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7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7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74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741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742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743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744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745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74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74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7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7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75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751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752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753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754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755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75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75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75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75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0" name="Shape 760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321" name="Shape 761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762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763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764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765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76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76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76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76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77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771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772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773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774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775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77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77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77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77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78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781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782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783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4" name="Shape 784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345" name="Shape 785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78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78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78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78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790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791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792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793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794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795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79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79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79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9" name="Shape 799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360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3" name="Shape 803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364" name="Shape 804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805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80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80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80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80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0" name="Shape 810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371" name="Shape 8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8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8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8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81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81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81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81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9" name="Shape 819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380" name="Shape 82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821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822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3" name="Shape 823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384" name="Shape 824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825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82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82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82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9" name="Shape 829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390" name="Shape 830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831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832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833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834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835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83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837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398" name="Shape 8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8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84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841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842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843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4" name="Shape 844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405" name="Shape 845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84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84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8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8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850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851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852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853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4" name="Shape 854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415" name="Shape 855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85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85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85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85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86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86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86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86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864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865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866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427" name="Shape 86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86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86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87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87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2" name="Shape 872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433" name="Shape 873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874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875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87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87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87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87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0" name="Shape 880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441" name="Shape 88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88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3" name="Shape 883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444" name="Shape 88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0033A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88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0033A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6" name="Shape 886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447" name="Shape 88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88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9" name="Shape 889"/>
          <p:cNvSpPr/>
          <p:nvPr/>
        </p:nvSpPr>
        <p:spPr>
          <a:xfrm>
            <a:off x="7436055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890"/>
          <p:cNvSpPr/>
          <p:nvPr/>
        </p:nvSpPr>
        <p:spPr>
          <a:xfrm>
            <a:off x="6552218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1" name="Shape 891"/>
          <p:cNvSpPr/>
          <p:nvPr/>
        </p:nvSpPr>
        <p:spPr>
          <a:xfrm>
            <a:off x="6837753" y="3097315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33A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34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412641" y="2052305"/>
            <a:ext cx="537214" cy="5372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46020" y="4280300"/>
            <a:ext cx="617795" cy="617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Authentication</a:t>
            </a:r>
            <a:endParaRPr lang="en-US" dirty="0"/>
          </a:p>
        </p:txBody>
      </p:sp>
      <p:grpSp>
        <p:nvGrpSpPr>
          <p:cNvPr id="4" name="Shape 578"/>
          <p:cNvGrpSpPr/>
          <p:nvPr/>
        </p:nvGrpSpPr>
        <p:grpSpPr>
          <a:xfrm>
            <a:off x="7384150" y="2421695"/>
            <a:ext cx="1047555" cy="2017153"/>
            <a:chOff x="3384375" y="2267500"/>
            <a:chExt cx="203375" cy="507825"/>
          </a:xfrm>
        </p:grpSpPr>
        <p:sp>
          <p:nvSpPr>
            <p:cNvPr id="5" name="Shape 57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58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" name="Shape 584"/>
          <p:cNvGrpSpPr/>
          <p:nvPr/>
        </p:nvGrpSpPr>
        <p:grpSpPr>
          <a:xfrm>
            <a:off x="891495" y="2444375"/>
            <a:ext cx="808349" cy="1997791"/>
            <a:chOff x="4071800" y="2269925"/>
            <a:chExt cx="172925" cy="502950"/>
          </a:xfrm>
        </p:grpSpPr>
        <p:sp>
          <p:nvSpPr>
            <p:cNvPr id="8" name="Shape 585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8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99426" y="4437112"/>
            <a:ext cx="6366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07621" y="4442166"/>
            <a:ext cx="5532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850571" y="2667000"/>
            <a:ext cx="5170715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Alice shares her certificate</a:t>
            </a:r>
            <a:endParaRPr lang="en-US" dirty="0"/>
          </a:p>
        </p:txBody>
      </p:sp>
      <p:grpSp>
        <p:nvGrpSpPr>
          <p:cNvPr id="13" name="Shape 799"/>
          <p:cNvGrpSpPr/>
          <p:nvPr/>
        </p:nvGrpSpPr>
        <p:grpSpPr>
          <a:xfrm>
            <a:off x="3880544" y="1905660"/>
            <a:ext cx="1107357" cy="860749"/>
            <a:chOff x="1268550" y="929175"/>
            <a:chExt cx="407950" cy="497475"/>
          </a:xfrm>
        </p:grpSpPr>
        <p:sp>
          <p:nvSpPr>
            <p:cNvPr id="14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963131" y="2052363"/>
            <a:ext cx="6366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flipH="1">
            <a:off x="1850571" y="3501571"/>
            <a:ext cx="5170715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Bob challenges Alice to encrypt a phrase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1850571" y="4280300"/>
            <a:ext cx="5170715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Alice sends phrase encrypted with private key</a:t>
            </a:r>
            <a:endParaRPr lang="en-US" dirty="0"/>
          </a:p>
        </p:txBody>
      </p:sp>
      <p:sp>
        <p:nvSpPr>
          <p:cNvPr id="23" name="Curved Up Arrow 22"/>
          <p:cNvSpPr/>
          <p:nvPr/>
        </p:nvSpPr>
        <p:spPr>
          <a:xfrm>
            <a:off x="7347858" y="4789237"/>
            <a:ext cx="1210848" cy="653619"/>
          </a:xfrm>
          <a:prstGeom prst="curvedUp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49143" y="5406568"/>
            <a:ext cx="2334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4. Bob decrypts phrase with Alice’s public key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grpSp>
        <p:nvGrpSpPr>
          <p:cNvPr id="8" name="Shape 602"/>
          <p:cNvGrpSpPr/>
          <p:nvPr/>
        </p:nvGrpSpPr>
        <p:grpSpPr>
          <a:xfrm>
            <a:off x="1004665" y="1664822"/>
            <a:ext cx="969834" cy="874344"/>
            <a:chOff x="2583100" y="2973775"/>
            <a:chExt cx="461550" cy="437200"/>
          </a:xfrm>
        </p:grpSpPr>
        <p:sp>
          <p:nvSpPr>
            <p:cNvPr id="9" name="Shape 60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0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681818" y="1331524"/>
            <a:ext cx="689428" cy="1215572"/>
            <a:chOff x="7812550" y="1331524"/>
            <a:chExt cx="689428" cy="1215572"/>
          </a:xfrm>
        </p:grpSpPr>
        <p:sp>
          <p:nvSpPr>
            <p:cNvPr id="11" name="Rectangle 10"/>
            <p:cNvSpPr/>
            <p:nvPr/>
          </p:nvSpPr>
          <p:spPr>
            <a:xfrm>
              <a:off x="7812550" y="1331524"/>
              <a:ext cx="689428" cy="1215572"/>
            </a:xfrm>
            <a:prstGeom prst="rect">
              <a:avLst/>
            </a:prstGeom>
            <a:ln w="12700" cmpd="sng">
              <a:solidFill>
                <a:srgbClr val="0033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21407" y="1633534"/>
              <a:ext cx="460828" cy="499692"/>
            </a:xfrm>
            <a:prstGeom prst="rect">
              <a:avLst/>
            </a:prstGeom>
            <a:ln w="12700" cmpd="sng">
              <a:solidFill>
                <a:srgbClr val="0033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21407" y="2199803"/>
              <a:ext cx="460828" cy="237697"/>
            </a:xfrm>
            <a:prstGeom prst="rect">
              <a:avLst/>
            </a:prstGeom>
            <a:ln w="12700" cmpd="sng">
              <a:solidFill>
                <a:srgbClr val="0033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28663" y="1426492"/>
              <a:ext cx="460828" cy="147400"/>
            </a:xfrm>
            <a:prstGeom prst="rect">
              <a:avLst/>
            </a:prstGeom>
            <a:ln w="12700" cmpd="sng">
              <a:solidFill>
                <a:srgbClr val="0033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2558546" y="2133226"/>
            <a:ext cx="4799608" cy="0"/>
          </a:xfrm>
          <a:prstGeom prst="straightConnector1">
            <a:avLst/>
          </a:prstGeom>
          <a:ln>
            <a:solidFill>
              <a:srgbClr val="0033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97128" y="1460538"/>
            <a:ext cx="41944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 Client issues secure session request, e.g. </a:t>
            </a:r>
          </a:p>
          <a:p>
            <a:r>
              <a:rPr lang="en-US" dirty="0" smtClean="0"/>
              <a:t>https://example.com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558546" y="2930172"/>
            <a:ext cx="4799608" cy="0"/>
          </a:xfrm>
          <a:prstGeom prst="straightConnector1">
            <a:avLst/>
          </a:prstGeom>
          <a:ln>
            <a:solidFill>
              <a:srgbClr val="0033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97128" y="2455686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 Server sends certificate with public key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58546" y="4762266"/>
            <a:ext cx="4799608" cy="0"/>
          </a:xfrm>
          <a:prstGeom prst="straightConnector1">
            <a:avLst/>
          </a:prstGeom>
          <a:ln>
            <a:solidFill>
              <a:srgbClr val="0033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8546" y="3837495"/>
            <a:ext cx="4799608" cy="0"/>
          </a:xfrm>
          <a:prstGeom prst="line">
            <a:avLst/>
          </a:prstGeom>
          <a:ln>
            <a:solidFill>
              <a:srgbClr val="0033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697128" y="31911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3. Client validates certificate against Certificate Authorities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697128" y="40935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4. Client generates a symmetric key and encrypts it with the server’s public key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58546" y="5790881"/>
            <a:ext cx="4799608" cy="0"/>
          </a:xfrm>
          <a:prstGeom prst="straightConnector1">
            <a:avLst/>
          </a:prstGeom>
          <a:ln>
            <a:solidFill>
              <a:srgbClr val="0033A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97128" y="51258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5. Client and Server both know the symmetric key and can exchange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4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aesar Cipher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28" y="1886067"/>
            <a:ext cx="6241790" cy="29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2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aesar Cipher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4572" y="2259546"/>
            <a:ext cx="4054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Pxkqx Zixrp fp zljfkd ql qltk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782766"/>
            <a:ext cx="43307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9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Shape 474"/>
          <p:cNvGrpSpPr/>
          <p:nvPr/>
        </p:nvGrpSpPr>
        <p:grpSpPr>
          <a:xfrm>
            <a:off x="3773243" y="2266452"/>
            <a:ext cx="2258949" cy="2140595"/>
            <a:chOff x="4630125" y="278900"/>
            <a:chExt cx="400675" cy="456675"/>
          </a:xfrm>
        </p:grpSpPr>
        <p:sp>
          <p:nvSpPr>
            <p:cNvPr id="5" name="Shape 475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47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7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7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00799" y="2500584"/>
            <a:ext cx="80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- G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526395" y="3061150"/>
            <a:ext cx="759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 - Z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980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Vectors</a:t>
            </a:r>
            <a:endParaRPr lang="en-US" dirty="0"/>
          </a:p>
        </p:txBody>
      </p:sp>
      <p:grpSp>
        <p:nvGrpSpPr>
          <p:cNvPr id="4" name="Shape 602"/>
          <p:cNvGrpSpPr/>
          <p:nvPr/>
        </p:nvGrpSpPr>
        <p:grpSpPr>
          <a:xfrm>
            <a:off x="6844705" y="2718546"/>
            <a:ext cx="1842095" cy="1705124"/>
            <a:chOff x="2583100" y="2973775"/>
            <a:chExt cx="461550" cy="437200"/>
          </a:xfrm>
        </p:grpSpPr>
        <p:sp>
          <p:nvSpPr>
            <p:cNvPr id="5" name="Shape 60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60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" name="Shape 480"/>
          <p:cNvGrpSpPr/>
          <p:nvPr/>
        </p:nvGrpSpPr>
        <p:grpSpPr>
          <a:xfrm>
            <a:off x="4086837" y="4968229"/>
            <a:ext cx="654193" cy="878692"/>
            <a:chOff x="596350" y="929175"/>
            <a:chExt cx="407950" cy="497475"/>
          </a:xfrm>
        </p:grpSpPr>
        <p:sp>
          <p:nvSpPr>
            <p:cNvPr id="8" name="Shape 48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8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83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8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8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8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48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Can 14"/>
          <p:cNvSpPr/>
          <p:nvPr/>
        </p:nvSpPr>
        <p:spPr>
          <a:xfrm>
            <a:off x="747021" y="2778492"/>
            <a:ext cx="1232584" cy="1912588"/>
          </a:xfrm>
          <a:prstGeom prst="can">
            <a:avLst/>
          </a:prstGeom>
          <a:noFill/>
          <a:ln>
            <a:solidFill>
              <a:srgbClr val="0033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A0"/>
                </a:solidFill>
              </a:rPr>
              <a:t>Database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3370931" y="1622156"/>
            <a:ext cx="2091657" cy="841907"/>
          </a:xfrm>
          <a:prstGeom prst="cloud">
            <a:avLst/>
          </a:prstGeom>
          <a:solidFill>
            <a:srgbClr val="FFFFFF"/>
          </a:solidFill>
          <a:ln>
            <a:solidFill>
              <a:srgbClr val="0033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A0"/>
                </a:solidFill>
              </a:rPr>
              <a:t>Libraries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23050" y="3249263"/>
            <a:ext cx="1587419" cy="971045"/>
          </a:xfrm>
          <a:prstGeom prst="rect">
            <a:avLst/>
          </a:prstGeom>
          <a:solidFill>
            <a:srgbClr val="FFFFFF"/>
          </a:solidFill>
          <a:ln>
            <a:solidFill>
              <a:srgbClr val="0033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A0"/>
                </a:solidFill>
              </a:rPr>
              <a:t>Code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91523" y="4506414"/>
            <a:ext cx="176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33A0"/>
                </a:solidFill>
              </a:rPr>
              <a:t>User’s Computer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09866" y="6033134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33A0"/>
                </a:solidFill>
              </a:rPr>
              <a:t>Data</a:t>
            </a:r>
            <a:endParaRPr lang="en-US" dirty="0">
              <a:solidFill>
                <a:srgbClr val="0033A0"/>
              </a:solidFill>
            </a:endParaRPr>
          </a:p>
        </p:txBody>
      </p:sp>
      <p:cxnSp>
        <p:nvCxnSpPr>
          <p:cNvPr id="21" name="Straight Arrow Connector 20"/>
          <p:cNvCxnSpPr>
            <a:stCxn id="16" idx="1"/>
            <a:endCxn id="17" idx="0"/>
          </p:cNvCxnSpPr>
          <p:nvPr/>
        </p:nvCxnSpPr>
        <p:spPr>
          <a:xfrm>
            <a:off x="4416760" y="2463167"/>
            <a:ext cx="0" cy="786096"/>
          </a:xfrm>
          <a:prstGeom prst="straightConnector1">
            <a:avLst/>
          </a:prstGeom>
          <a:ln>
            <a:solidFill>
              <a:srgbClr val="0033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4"/>
            <a:endCxn id="17" idx="1"/>
          </p:cNvCxnSpPr>
          <p:nvPr/>
        </p:nvCxnSpPr>
        <p:spPr>
          <a:xfrm>
            <a:off x="1979605" y="3734786"/>
            <a:ext cx="1643445" cy="0"/>
          </a:xfrm>
          <a:prstGeom prst="straightConnector1">
            <a:avLst/>
          </a:prstGeom>
          <a:ln>
            <a:solidFill>
              <a:srgbClr val="0033A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10469" y="3734786"/>
            <a:ext cx="1634236" cy="0"/>
          </a:xfrm>
          <a:prstGeom prst="straightConnector1">
            <a:avLst/>
          </a:prstGeom>
          <a:ln>
            <a:solidFill>
              <a:srgbClr val="0033A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7" idx="2"/>
          </p:cNvCxnSpPr>
          <p:nvPr/>
        </p:nvCxnSpPr>
        <p:spPr>
          <a:xfrm flipV="1">
            <a:off x="4416760" y="4220308"/>
            <a:ext cx="0" cy="747921"/>
          </a:xfrm>
          <a:prstGeom prst="straightConnector1">
            <a:avLst/>
          </a:prstGeom>
          <a:ln>
            <a:solidFill>
              <a:srgbClr val="0033A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Vectors</a:t>
            </a:r>
            <a:endParaRPr lang="en-US" dirty="0"/>
          </a:p>
        </p:txBody>
      </p:sp>
      <p:grpSp>
        <p:nvGrpSpPr>
          <p:cNvPr id="4" name="Shape 602"/>
          <p:cNvGrpSpPr/>
          <p:nvPr/>
        </p:nvGrpSpPr>
        <p:grpSpPr>
          <a:xfrm>
            <a:off x="6844705" y="2718546"/>
            <a:ext cx="1842095" cy="1705124"/>
            <a:chOff x="2583100" y="2973775"/>
            <a:chExt cx="461550" cy="437200"/>
          </a:xfrm>
        </p:grpSpPr>
        <p:sp>
          <p:nvSpPr>
            <p:cNvPr id="5" name="Shape 60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60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" name="Shape 480"/>
          <p:cNvGrpSpPr/>
          <p:nvPr/>
        </p:nvGrpSpPr>
        <p:grpSpPr>
          <a:xfrm>
            <a:off x="4086837" y="4968229"/>
            <a:ext cx="654193" cy="878692"/>
            <a:chOff x="596350" y="929175"/>
            <a:chExt cx="407950" cy="497475"/>
          </a:xfrm>
        </p:grpSpPr>
        <p:sp>
          <p:nvSpPr>
            <p:cNvPr id="8" name="Shape 48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8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83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8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8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8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48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Can 14"/>
          <p:cNvSpPr/>
          <p:nvPr/>
        </p:nvSpPr>
        <p:spPr>
          <a:xfrm>
            <a:off x="747021" y="2778492"/>
            <a:ext cx="1232584" cy="1912588"/>
          </a:xfrm>
          <a:prstGeom prst="can">
            <a:avLst/>
          </a:prstGeom>
          <a:noFill/>
          <a:ln>
            <a:solidFill>
              <a:srgbClr val="0033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A0"/>
                </a:solidFill>
              </a:rPr>
              <a:t>Database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3370931" y="1622156"/>
            <a:ext cx="2091657" cy="841907"/>
          </a:xfrm>
          <a:prstGeom prst="cloud">
            <a:avLst/>
          </a:prstGeom>
          <a:solidFill>
            <a:srgbClr val="FFFFFF"/>
          </a:solidFill>
          <a:ln>
            <a:solidFill>
              <a:srgbClr val="0033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A0"/>
                </a:solidFill>
              </a:rPr>
              <a:t>Libraries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23050" y="3249263"/>
            <a:ext cx="1587419" cy="971045"/>
          </a:xfrm>
          <a:prstGeom prst="rect">
            <a:avLst/>
          </a:prstGeom>
          <a:solidFill>
            <a:srgbClr val="FFFFFF"/>
          </a:solidFill>
          <a:ln>
            <a:solidFill>
              <a:srgbClr val="0033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A0"/>
                </a:solidFill>
              </a:rPr>
              <a:t>Code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91523" y="4506414"/>
            <a:ext cx="176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33A0"/>
                </a:solidFill>
              </a:rPr>
              <a:t>User’s Computer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09866" y="6033134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33A0"/>
                </a:solidFill>
              </a:rPr>
              <a:t>Data</a:t>
            </a:r>
            <a:endParaRPr lang="en-US" dirty="0">
              <a:solidFill>
                <a:srgbClr val="0033A0"/>
              </a:solidFill>
            </a:endParaRPr>
          </a:p>
        </p:txBody>
      </p:sp>
      <p:cxnSp>
        <p:nvCxnSpPr>
          <p:cNvPr id="21" name="Straight Arrow Connector 20"/>
          <p:cNvCxnSpPr>
            <a:stCxn id="16" idx="1"/>
            <a:endCxn id="17" idx="0"/>
          </p:cNvCxnSpPr>
          <p:nvPr/>
        </p:nvCxnSpPr>
        <p:spPr>
          <a:xfrm>
            <a:off x="4416760" y="2463167"/>
            <a:ext cx="0" cy="786096"/>
          </a:xfrm>
          <a:prstGeom prst="straightConnector1">
            <a:avLst/>
          </a:prstGeom>
          <a:ln>
            <a:solidFill>
              <a:srgbClr val="0033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4"/>
            <a:endCxn id="17" idx="1"/>
          </p:cNvCxnSpPr>
          <p:nvPr/>
        </p:nvCxnSpPr>
        <p:spPr>
          <a:xfrm>
            <a:off x="1979605" y="3734786"/>
            <a:ext cx="1643445" cy="0"/>
          </a:xfrm>
          <a:prstGeom prst="straightConnector1">
            <a:avLst/>
          </a:prstGeom>
          <a:ln>
            <a:solidFill>
              <a:srgbClr val="0033A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10469" y="3734786"/>
            <a:ext cx="1634236" cy="0"/>
          </a:xfrm>
          <a:prstGeom prst="straightConnector1">
            <a:avLst/>
          </a:prstGeom>
          <a:ln>
            <a:solidFill>
              <a:srgbClr val="0033A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7" idx="2"/>
          </p:cNvCxnSpPr>
          <p:nvPr/>
        </p:nvCxnSpPr>
        <p:spPr>
          <a:xfrm flipV="1">
            <a:off x="4416760" y="4220308"/>
            <a:ext cx="0" cy="747921"/>
          </a:xfrm>
          <a:prstGeom prst="straightConnector1">
            <a:avLst/>
          </a:prstGeom>
          <a:ln>
            <a:solidFill>
              <a:srgbClr val="0033A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hape 678"/>
          <p:cNvSpPr/>
          <p:nvPr/>
        </p:nvSpPr>
        <p:spPr>
          <a:xfrm>
            <a:off x="2612360" y="3361761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5" name="Shape 678"/>
          <p:cNvSpPr/>
          <p:nvPr/>
        </p:nvSpPr>
        <p:spPr>
          <a:xfrm>
            <a:off x="4564585" y="2629555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6" name="Shape 678"/>
          <p:cNvSpPr/>
          <p:nvPr/>
        </p:nvSpPr>
        <p:spPr>
          <a:xfrm>
            <a:off x="3969112" y="450114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7" name="Shape 678"/>
          <p:cNvSpPr/>
          <p:nvPr/>
        </p:nvSpPr>
        <p:spPr>
          <a:xfrm>
            <a:off x="5861900" y="384711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8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Eavesdropping</a:t>
            </a:r>
            <a:endParaRPr lang="en-US" dirty="0"/>
          </a:p>
        </p:txBody>
      </p:sp>
      <p:grpSp>
        <p:nvGrpSpPr>
          <p:cNvPr id="4" name="Shape 578"/>
          <p:cNvGrpSpPr/>
          <p:nvPr/>
        </p:nvGrpSpPr>
        <p:grpSpPr>
          <a:xfrm>
            <a:off x="6440714" y="2421695"/>
            <a:ext cx="1047555" cy="2017153"/>
            <a:chOff x="3384375" y="2267500"/>
            <a:chExt cx="203375" cy="507825"/>
          </a:xfrm>
        </p:grpSpPr>
        <p:sp>
          <p:nvSpPr>
            <p:cNvPr id="5" name="Shape 57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58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" name="Shape 584"/>
          <p:cNvGrpSpPr/>
          <p:nvPr/>
        </p:nvGrpSpPr>
        <p:grpSpPr>
          <a:xfrm>
            <a:off x="1780502" y="2444375"/>
            <a:ext cx="808349" cy="1997791"/>
            <a:chOff x="4071800" y="2269925"/>
            <a:chExt cx="172925" cy="502950"/>
          </a:xfrm>
        </p:grpSpPr>
        <p:sp>
          <p:nvSpPr>
            <p:cNvPr id="11" name="Shape 585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8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584"/>
          <p:cNvGrpSpPr/>
          <p:nvPr/>
        </p:nvGrpSpPr>
        <p:grpSpPr>
          <a:xfrm>
            <a:off x="4234389" y="4742022"/>
            <a:ext cx="556555" cy="1403500"/>
            <a:chOff x="4071800" y="2269925"/>
            <a:chExt cx="172925" cy="502950"/>
          </a:xfrm>
        </p:grpSpPr>
        <p:sp>
          <p:nvSpPr>
            <p:cNvPr id="14" name="Shape 585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8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2939143" y="3084286"/>
            <a:ext cx="3175000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Insecure Channel</a:t>
            </a:r>
            <a:endParaRPr lang="en-US" dirty="0"/>
          </a:p>
        </p:txBody>
      </p:sp>
      <p:grpSp>
        <p:nvGrpSpPr>
          <p:cNvPr id="17" name="Shape 609"/>
          <p:cNvGrpSpPr/>
          <p:nvPr/>
        </p:nvGrpSpPr>
        <p:grpSpPr>
          <a:xfrm>
            <a:off x="4343248" y="3931015"/>
            <a:ext cx="342881" cy="350068"/>
            <a:chOff x="3951850" y="2985350"/>
            <a:chExt cx="407950" cy="416500"/>
          </a:xfrm>
        </p:grpSpPr>
        <p:sp>
          <p:nvSpPr>
            <p:cNvPr id="18" name="Shape 61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61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61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61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507"/>
          <p:cNvGrpSpPr/>
          <p:nvPr/>
        </p:nvGrpSpPr>
        <p:grpSpPr>
          <a:xfrm>
            <a:off x="4213219" y="2693485"/>
            <a:ext cx="391000" cy="382826"/>
            <a:chOff x="1236875" y="1623900"/>
            <a:chExt cx="465200" cy="455475"/>
          </a:xfrm>
        </p:grpSpPr>
        <p:sp>
          <p:nvSpPr>
            <p:cNvPr id="23" name="Shape 50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0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51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51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512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513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514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93997" y="4281083"/>
            <a:ext cx="15662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Eavesdropping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88433" y="4437112"/>
            <a:ext cx="6366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64185" y="4442166"/>
            <a:ext cx="5532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43977" y="6145522"/>
            <a:ext cx="5164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Eve</a:t>
            </a:r>
            <a:endParaRPr lang="en-US" dirty="0"/>
          </a:p>
        </p:txBody>
      </p:sp>
      <p:grpSp>
        <p:nvGrpSpPr>
          <p:cNvPr id="34" name="Shape 507"/>
          <p:cNvGrpSpPr/>
          <p:nvPr/>
        </p:nvGrpSpPr>
        <p:grpSpPr>
          <a:xfrm>
            <a:off x="4894572" y="5361269"/>
            <a:ext cx="251814" cy="276377"/>
            <a:chOff x="1236875" y="1623900"/>
            <a:chExt cx="465200" cy="455475"/>
          </a:xfrm>
        </p:grpSpPr>
        <p:sp>
          <p:nvSpPr>
            <p:cNvPr id="35" name="Shape 50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50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51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51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512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513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514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9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Channel</a:t>
            </a:r>
            <a:endParaRPr lang="en-US" dirty="0"/>
          </a:p>
        </p:txBody>
      </p:sp>
      <p:grpSp>
        <p:nvGrpSpPr>
          <p:cNvPr id="4" name="Shape 578"/>
          <p:cNvGrpSpPr/>
          <p:nvPr/>
        </p:nvGrpSpPr>
        <p:grpSpPr>
          <a:xfrm>
            <a:off x="6440714" y="2421695"/>
            <a:ext cx="1047555" cy="2017153"/>
            <a:chOff x="3384375" y="2267500"/>
            <a:chExt cx="203375" cy="507825"/>
          </a:xfrm>
        </p:grpSpPr>
        <p:sp>
          <p:nvSpPr>
            <p:cNvPr id="5" name="Shape 57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58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" name="Shape 584"/>
          <p:cNvGrpSpPr/>
          <p:nvPr/>
        </p:nvGrpSpPr>
        <p:grpSpPr>
          <a:xfrm>
            <a:off x="1780502" y="2444375"/>
            <a:ext cx="808349" cy="1997791"/>
            <a:chOff x="4071800" y="2269925"/>
            <a:chExt cx="172925" cy="502950"/>
          </a:xfrm>
        </p:grpSpPr>
        <p:sp>
          <p:nvSpPr>
            <p:cNvPr id="11" name="Shape 585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8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584"/>
          <p:cNvGrpSpPr/>
          <p:nvPr/>
        </p:nvGrpSpPr>
        <p:grpSpPr>
          <a:xfrm>
            <a:off x="4234389" y="4742022"/>
            <a:ext cx="556555" cy="1403500"/>
            <a:chOff x="4071800" y="2269925"/>
            <a:chExt cx="172925" cy="502950"/>
          </a:xfrm>
        </p:grpSpPr>
        <p:sp>
          <p:nvSpPr>
            <p:cNvPr id="14" name="Shape 585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8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2939143" y="3084286"/>
            <a:ext cx="3175000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Channel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9143" y="4281083"/>
            <a:ext cx="31749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only see encrypted traffic!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88433" y="4437112"/>
            <a:ext cx="6366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64185" y="4442166"/>
            <a:ext cx="5532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43977" y="6145522"/>
            <a:ext cx="5164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Eve</a:t>
            </a:r>
            <a:endParaRPr lang="en-US" dirty="0"/>
          </a:p>
        </p:txBody>
      </p:sp>
      <p:grpSp>
        <p:nvGrpSpPr>
          <p:cNvPr id="33" name="Shape 503"/>
          <p:cNvGrpSpPr/>
          <p:nvPr/>
        </p:nvGrpSpPr>
        <p:grpSpPr>
          <a:xfrm>
            <a:off x="4208642" y="2794183"/>
            <a:ext cx="391000" cy="264085"/>
            <a:chOff x="564675" y="1700625"/>
            <a:chExt cx="465200" cy="314200"/>
          </a:xfrm>
        </p:grpSpPr>
        <p:sp>
          <p:nvSpPr>
            <p:cNvPr id="34" name="Shape 504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505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50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" name="Shape 678"/>
          <p:cNvSpPr/>
          <p:nvPr/>
        </p:nvSpPr>
        <p:spPr>
          <a:xfrm>
            <a:off x="4215303" y="3944135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58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91042" y="4142902"/>
            <a:ext cx="1370595" cy="13705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458338" y="4142901"/>
            <a:ext cx="1370595" cy="1370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428" y="274638"/>
            <a:ext cx="7997371" cy="786502"/>
          </a:xfrm>
        </p:spPr>
        <p:txBody>
          <a:bodyPr/>
          <a:lstStyle/>
          <a:p>
            <a:r>
              <a:rPr lang="en-US" dirty="0" smtClean="0"/>
              <a:t>Symmetric Encryption</a:t>
            </a:r>
            <a:endParaRPr lang="en-US" dirty="0"/>
          </a:p>
        </p:txBody>
      </p:sp>
      <p:grpSp>
        <p:nvGrpSpPr>
          <p:cNvPr id="4" name="Shape 799"/>
          <p:cNvGrpSpPr/>
          <p:nvPr/>
        </p:nvGrpSpPr>
        <p:grpSpPr>
          <a:xfrm>
            <a:off x="1044022" y="2777455"/>
            <a:ext cx="1196600" cy="1499393"/>
            <a:chOff x="1268550" y="929175"/>
            <a:chExt cx="407950" cy="497475"/>
          </a:xfrm>
        </p:grpSpPr>
        <p:sp>
          <p:nvSpPr>
            <p:cNvPr id="5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799"/>
          <p:cNvGrpSpPr/>
          <p:nvPr/>
        </p:nvGrpSpPr>
        <p:grpSpPr>
          <a:xfrm>
            <a:off x="4039429" y="2748096"/>
            <a:ext cx="1196600" cy="1499393"/>
            <a:chOff x="1268550" y="929175"/>
            <a:chExt cx="407950" cy="497475"/>
          </a:xfrm>
        </p:grpSpPr>
        <p:sp>
          <p:nvSpPr>
            <p:cNvPr id="9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799"/>
          <p:cNvGrpSpPr/>
          <p:nvPr/>
        </p:nvGrpSpPr>
        <p:grpSpPr>
          <a:xfrm>
            <a:off x="6931402" y="2777455"/>
            <a:ext cx="1196600" cy="1499393"/>
            <a:chOff x="1268550" y="929175"/>
            <a:chExt cx="407950" cy="497475"/>
          </a:xfrm>
        </p:grpSpPr>
        <p:sp>
          <p:nvSpPr>
            <p:cNvPr id="13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254258" y="3265713"/>
            <a:ext cx="9256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41638" y="3265713"/>
            <a:ext cx="9256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36184" y="3191017"/>
            <a:ext cx="9256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ASDTYO7UAS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2458338" y="3084286"/>
            <a:ext cx="1454091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5396838" y="3077473"/>
            <a:ext cx="1454091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91617" y="5007429"/>
            <a:ext cx="192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Same Key </a:t>
            </a:r>
          </a:p>
          <a:p>
            <a:pPr algn="ctr"/>
            <a:r>
              <a:rPr lang="en-US" dirty="0" smtClean="0"/>
              <a:t>(Shared Secret)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691617" y="5007429"/>
            <a:ext cx="347812" cy="199571"/>
          </a:xfrm>
          <a:prstGeom prst="straightConnector1">
            <a:avLst/>
          </a:prstGeom>
          <a:ln>
            <a:solidFill>
              <a:srgbClr val="0033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349218" y="5007429"/>
            <a:ext cx="265542" cy="199572"/>
          </a:xfrm>
          <a:prstGeom prst="straightConnector1">
            <a:avLst/>
          </a:prstGeom>
          <a:ln>
            <a:solidFill>
              <a:srgbClr val="0033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58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428" y="274638"/>
            <a:ext cx="7997371" cy="786502"/>
          </a:xfrm>
        </p:spPr>
        <p:txBody>
          <a:bodyPr/>
          <a:lstStyle/>
          <a:p>
            <a:r>
              <a:rPr lang="en-US" dirty="0" smtClean="0"/>
              <a:t>Asymmetric Encryption</a:t>
            </a:r>
            <a:endParaRPr lang="en-US" dirty="0"/>
          </a:p>
        </p:txBody>
      </p:sp>
      <p:grpSp>
        <p:nvGrpSpPr>
          <p:cNvPr id="4" name="Shape 799"/>
          <p:cNvGrpSpPr/>
          <p:nvPr/>
        </p:nvGrpSpPr>
        <p:grpSpPr>
          <a:xfrm>
            <a:off x="1044022" y="2777455"/>
            <a:ext cx="1196600" cy="1499393"/>
            <a:chOff x="1268550" y="929175"/>
            <a:chExt cx="407950" cy="497475"/>
          </a:xfrm>
        </p:grpSpPr>
        <p:sp>
          <p:nvSpPr>
            <p:cNvPr id="5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799"/>
          <p:cNvGrpSpPr/>
          <p:nvPr/>
        </p:nvGrpSpPr>
        <p:grpSpPr>
          <a:xfrm>
            <a:off x="4039429" y="2748096"/>
            <a:ext cx="1196600" cy="1499393"/>
            <a:chOff x="1268550" y="929175"/>
            <a:chExt cx="407950" cy="497475"/>
          </a:xfrm>
        </p:grpSpPr>
        <p:sp>
          <p:nvSpPr>
            <p:cNvPr id="9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799"/>
          <p:cNvGrpSpPr/>
          <p:nvPr/>
        </p:nvGrpSpPr>
        <p:grpSpPr>
          <a:xfrm>
            <a:off x="6931402" y="2777455"/>
            <a:ext cx="1196600" cy="1499393"/>
            <a:chOff x="1268550" y="929175"/>
            <a:chExt cx="407950" cy="497475"/>
          </a:xfrm>
        </p:grpSpPr>
        <p:sp>
          <p:nvSpPr>
            <p:cNvPr id="13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91042" y="4142902"/>
            <a:ext cx="1370595" cy="13705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458338" y="4142903"/>
            <a:ext cx="1370595" cy="137059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54258" y="3265713"/>
            <a:ext cx="9256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41638" y="3265713"/>
            <a:ext cx="9256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36184" y="3265713"/>
            <a:ext cx="9256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ASDTYO7UAS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2458338" y="3084286"/>
            <a:ext cx="1454091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5396838" y="3077473"/>
            <a:ext cx="1454091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91617" y="5007429"/>
            <a:ext cx="192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Different </a:t>
            </a:r>
          </a:p>
          <a:p>
            <a:pPr algn="ctr"/>
            <a:r>
              <a:rPr lang="en-US" dirty="0" smtClean="0"/>
              <a:t>Keys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691617" y="5007429"/>
            <a:ext cx="347812" cy="199571"/>
          </a:xfrm>
          <a:prstGeom prst="straightConnector1">
            <a:avLst/>
          </a:prstGeom>
          <a:ln>
            <a:solidFill>
              <a:srgbClr val="0033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349218" y="5007429"/>
            <a:ext cx="265542" cy="199572"/>
          </a:xfrm>
          <a:prstGeom prst="straightConnector1">
            <a:avLst/>
          </a:prstGeom>
          <a:ln>
            <a:solidFill>
              <a:srgbClr val="0033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54258" y="4922041"/>
            <a:ext cx="155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Recipient’s</a:t>
            </a:r>
            <a:r>
              <a:rPr lang="en-US" dirty="0" smtClean="0"/>
              <a:t> </a:t>
            </a:r>
            <a:r>
              <a:rPr lang="en-US" b="1" dirty="0" smtClean="0"/>
              <a:t>Public</a:t>
            </a:r>
            <a:r>
              <a:rPr lang="en-US" dirty="0" smtClean="0"/>
              <a:t> Key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427242" y="4854796"/>
            <a:ext cx="155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Recipient’s</a:t>
            </a:r>
            <a:r>
              <a:rPr lang="en-US" dirty="0" smtClean="0"/>
              <a:t> </a:t>
            </a:r>
            <a:r>
              <a:rPr lang="en-US" b="1" dirty="0" smtClean="0"/>
              <a:t>Private</a:t>
            </a:r>
            <a:r>
              <a:rPr lang="en-US" dirty="0" smtClean="0"/>
              <a:t>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428" y="274638"/>
            <a:ext cx="7997371" cy="786502"/>
          </a:xfrm>
        </p:spPr>
        <p:txBody>
          <a:bodyPr/>
          <a:lstStyle/>
          <a:p>
            <a:r>
              <a:rPr lang="en-US" dirty="0" smtClean="0"/>
              <a:t>Asymmetric Authentication</a:t>
            </a:r>
            <a:endParaRPr lang="en-US" dirty="0"/>
          </a:p>
        </p:txBody>
      </p:sp>
      <p:grpSp>
        <p:nvGrpSpPr>
          <p:cNvPr id="4" name="Shape 799"/>
          <p:cNvGrpSpPr/>
          <p:nvPr/>
        </p:nvGrpSpPr>
        <p:grpSpPr>
          <a:xfrm>
            <a:off x="1044022" y="2777455"/>
            <a:ext cx="1196600" cy="1499393"/>
            <a:chOff x="1268550" y="929175"/>
            <a:chExt cx="407950" cy="497475"/>
          </a:xfrm>
        </p:grpSpPr>
        <p:sp>
          <p:nvSpPr>
            <p:cNvPr id="5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799"/>
          <p:cNvGrpSpPr/>
          <p:nvPr/>
        </p:nvGrpSpPr>
        <p:grpSpPr>
          <a:xfrm>
            <a:off x="4039429" y="2748096"/>
            <a:ext cx="1196600" cy="1499393"/>
            <a:chOff x="1268550" y="929175"/>
            <a:chExt cx="407950" cy="497475"/>
          </a:xfrm>
        </p:grpSpPr>
        <p:sp>
          <p:nvSpPr>
            <p:cNvPr id="9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799"/>
          <p:cNvGrpSpPr/>
          <p:nvPr/>
        </p:nvGrpSpPr>
        <p:grpSpPr>
          <a:xfrm>
            <a:off x="6931402" y="2777455"/>
            <a:ext cx="1196600" cy="1499393"/>
            <a:chOff x="1268550" y="929175"/>
            <a:chExt cx="407950" cy="497475"/>
          </a:xfrm>
        </p:grpSpPr>
        <p:sp>
          <p:nvSpPr>
            <p:cNvPr id="13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458338" y="4138631"/>
            <a:ext cx="1370595" cy="13705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389619" y="4143348"/>
            <a:ext cx="1370595" cy="137059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54258" y="3265713"/>
            <a:ext cx="9256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41638" y="3265713"/>
            <a:ext cx="9256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36184" y="3265713"/>
            <a:ext cx="9256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ASDTYO7UAS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2458338" y="3084286"/>
            <a:ext cx="1454091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5396838" y="3077473"/>
            <a:ext cx="1454091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91617" y="5007429"/>
            <a:ext cx="192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Different </a:t>
            </a:r>
          </a:p>
          <a:p>
            <a:pPr algn="ctr"/>
            <a:r>
              <a:rPr lang="en-US" dirty="0" smtClean="0"/>
              <a:t>Keys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691617" y="5007429"/>
            <a:ext cx="347812" cy="199571"/>
          </a:xfrm>
          <a:prstGeom prst="straightConnector1">
            <a:avLst/>
          </a:prstGeom>
          <a:ln>
            <a:solidFill>
              <a:srgbClr val="0033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349218" y="5007429"/>
            <a:ext cx="265542" cy="199572"/>
          </a:xfrm>
          <a:prstGeom prst="straightConnector1">
            <a:avLst/>
          </a:prstGeom>
          <a:ln>
            <a:solidFill>
              <a:srgbClr val="0033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54258" y="4922041"/>
            <a:ext cx="155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Sender’s </a:t>
            </a:r>
            <a:r>
              <a:rPr lang="en-US" b="1" dirty="0" smtClean="0"/>
              <a:t>Private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72386" y="4872939"/>
            <a:ext cx="155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Sender’s </a:t>
            </a:r>
            <a:r>
              <a:rPr lang="en-US" b="1" dirty="0" smtClean="0"/>
              <a:t>Public </a:t>
            </a:r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1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</a:t>
            </a:r>
            <a:endParaRPr lang="en-US" dirty="0"/>
          </a:p>
        </p:txBody>
      </p:sp>
      <p:grpSp>
        <p:nvGrpSpPr>
          <p:cNvPr id="4" name="Shape 799"/>
          <p:cNvGrpSpPr/>
          <p:nvPr/>
        </p:nvGrpSpPr>
        <p:grpSpPr>
          <a:xfrm>
            <a:off x="1044022" y="2777455"/>
            <a:ext cx="1196600" cy="1499393"/>
            <a:chOff x="1268550" y="929175"/>
            <a:chExt cx="407950" cy="497475"/>
          </a:xfrm>
        </p:grpSpPr>
        <p:sp>
          <p:nvSpPr>
            <p:cNvPr id="5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799"/>
          <p:cNvGrpSpPr/>
          <p:nvPr/>
        </p:nvGrpSpPr>
        <p:grpSpPr>
          <a:xfrm>
            <a:off x="4039429" y="3174997"/>
            <a:ext cx="1196600" cy="727775"/>
            <a:chOff x="1268550" y="929175"/>
            <a:chExt cx="407950" cy="497475"/>
          </a:xfrm>
        </p:grpSpPr>
        <p:sp>
          <p:nvSpPr>
            <p:cNvPr id="9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97629" y="3972689"/>
            <a:ext cx="1370595" cy="13705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54258" y="3265713"/>
            <a:ext cx="9256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18041" y="3340716"/>
            <a:ext cx="925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ASDTYU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2458338" y="3084286"/>
            <a:ext cx="1454091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5396838" y="3077473"/>
            <a:ext cx="1454091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93115" y="4751382"/>
            <a:ext cx="155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Signer’s </a:t>
            </a:r>
            <a:r>
              <a:rPr lang="en-US" b="1" dirty="0" smtClean="0"/>
              <a:t>Private </a:t>
            </a:r>
            <a:r>
              <a:rPr lang="en-US" dirty="0" smtClean="0"/>
              <a:t>Key</a:t>
            </a:r>
            <a:endParaRPr lang="en-US" dirty="0"/>
          </a:p>
        </p:txBody>
      </p:sp>
      <p:grpSp>
        <p:nvGrpSpPr>
          <p:cNvPr id="28" name="Shape 799"/>
          <p:cNvGrpSpPr/>
          <p:nvPr/>
        </p:nvGrpSpPr>
        <p:grpSpPr>
          <a:xfrm>
            <a:off x="6967686" y="3148399"/>
            <a:ext cx="1196600" cy="727775"/>
            <a:chOff x="1268550" y="929175"/>
            <a:chExt cx="407950" cy="497475"/>
          </a:xfrm>
        </p:grpSpPr>
        <p:sp>
          <p:nvSpPr>
            <p:cNvPr id="29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146298" y="3314118"/>
            <a:ext cx="925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&amp;J5*%K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6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255</Words>
  <Application>Microsoft Macintosh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Attack Vectors</vt:lpstr>
      <vt:lpstr>Attack Vectors</vt:lpstr>
      <vt:lpstr>Eavesdropping</vt:lpstr>
      <vt:lpstr>Secure Channel</vt:lpstr>
      <vt:lpstr>Symmetric Encryption</vt:lpstr>
      <vt:lpstr>Asymmetric Encryption</vt:lpstr>
      <vt:lpstr>Asymmetric Authentication</vt:lpstr>
      <vt:lpstr>Digital Signature</vt:lpstr>
      <vt:lpstr>Certificate Authentication</vt:lpstr>
      <vt:lpstr>HTTPS</vt:lpstr>
      <vt:lpstr>Caesar Cipher </vt:lpstr>
      <vt:lpstr>Caesar Cipher 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Short</dc:creator>
  <cp:lastModifiedBy>Hannah Short</cp:lastModifiedBy>
  <cp:revision>13</cp:revision>
  <dcterms:created xsi:type="dcterms:W3CDTF">2018-07-31T10:49:50Z</dcterms:created>
  <dcterms:modified xsi:type="dcterms:W3CDTF">2019-07-03T07:01:42Z</dcterms:modified>
</cp:coreProperties>
</file>