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0" r:id="rId5"/>
    <p:sldId id="262" r:id="rId6"/>
    <p:sldId id="263" r:id="rId7"/>
    <p:sldId id="264" r:id="rId8"/>
    <p:sldId id="265" r:id="rId9"/>
    <p:sldId id="261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0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F81E-D55E-C243-8AC3-F4088C6F647E}" type="datetimeFigureOut">
              <a:rPr lang="en-US" smtClean="0"/>
              <a:t>31.07.18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0028-A3A8-F44C-8272-2EB4F011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4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solidFill>
              <a:srgbClr val="0033A0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" name="Shape 44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6" name="Shape 4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5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5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5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5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5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5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5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5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5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46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21" name="Shape 46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6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6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6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6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46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27" name="Shape 46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46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6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7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47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47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" name="Shape 47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5" name="Shape 47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7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7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7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47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" name="Shape 48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1" name="Shape 48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8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8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8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8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8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8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48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9" name="Shape 48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9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9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49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49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49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49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49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49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58" name="Shape 49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9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50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61" name="Shape 50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50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" name="Shape 50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64" name="Shape 50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50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50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" name="Shape 50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68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51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76" name="Shape 5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51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5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5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5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5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" name="Shape 52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83" name="Shape 5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5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5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52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" name="Shape 52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8" name="Shape 52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89" name="Shape 5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53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" name="Shape 53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92" name="Shape 53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53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53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53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5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" name="Shape 53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98" name="Shape 5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5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54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101" name="Shape 5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54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54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5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54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5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5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54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109" name="Shape 5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55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55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55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55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4" name="Shape 55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115" name="Shape 55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55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55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55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55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56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56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56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3" name="Shape 56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124" name="Shape 56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56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56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56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8" name="Shape 56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129" name="Shape 56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57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57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57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3" name="Shape 57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134" name="Shape 57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57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57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57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8" name="Shape 57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139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1" name="Shape 58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42" name="Shape 58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58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4" name="Shape 58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145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7" name="Shape 58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8" name="Shape 58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149" name="Shape 5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5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1" name="Shape 59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152" name="Shape 59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59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59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59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59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59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59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59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0" name="Shape 60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60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2" name="Shape 60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163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60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60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167" name="Shape 60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60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9" name="Shape 60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170" name="Shape 6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6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6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6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" name="Shape 61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175" name="Shape 61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61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61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8" name="Shape 61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9" name="Shape 61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180" name="Shape 62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62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62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62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62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62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" name="Shape 62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187" name="Shape 62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62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62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63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63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63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63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63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63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" name="Shape 63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197" name="Shape 6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6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6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64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201" name="Shape 6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64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64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4" name="Shape 64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205" name="Shape 64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6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6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6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6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0" name="Shape 65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211" name="Shape 65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65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65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214" name="Shape 65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65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65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65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65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65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66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1" name="Shape 66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222" name="Shape 66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66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66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66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66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66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66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229" name="Shape 66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67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67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232" name="Shape 67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67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67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67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6" name="Shape 67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67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67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67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0" name="Shape 68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241" name="Shape 68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68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68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68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68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68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68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68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68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250" name="Shape 69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69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" name="Shape 69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253" name="Shape 69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69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69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69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69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69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9" name="Shape 69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260" name="Shape 70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70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70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70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70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70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70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7" name="Shape 70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268" name="Shape 70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70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71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71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272" name="Shape 71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71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71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71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71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71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8" name="Shape 71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279" name="Shape 71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72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72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2" name="Shape 72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283" name="Shape 72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72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72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6" name="Shape 72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287" name="Shape 72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72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72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73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73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2" name="Shape 73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293" name="Shape 73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73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7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7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7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7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7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7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7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74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74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7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74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7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7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7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7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75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75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75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75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75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75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75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75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75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75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0" name="Shape 76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321" name="Shape 76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76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76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76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76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76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76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76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76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77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77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77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77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77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77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77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77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77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77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78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78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78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78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78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345" name="Shape 78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78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78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78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78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79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79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79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79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79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79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79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79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79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9" name="Shape 79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360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80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364" name="Shape 80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80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80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80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80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80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81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371" name="Shape 8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8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8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8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8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8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8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8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81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380" name="Shape 82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82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82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82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384" name="Shape 82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82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82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82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82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82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390" name="Shape 83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83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83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83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83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83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8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83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398" name="Shape 8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8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8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8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84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84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84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405" name="Shape 84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8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8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8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8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85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85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85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85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85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415" name="Shape 85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85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85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85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85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86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86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86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86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86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86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86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427" name="Shape 86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86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86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87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87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87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433" name="Shape 87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87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87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87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87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87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87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0" name="Shape 88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441" name="Shape 88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88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883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444" name="Shape 88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0033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88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0033A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886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447" name="Shape 88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88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9" name="Shape 889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890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891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33A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4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aesar Cipher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28" y="1886067"/>
            <a:ext cx="6241790" cy="29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aesar Cipher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4572" y="2259546"/>
            <a:ext cx="405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Pxkqx Zixrp fp zljfkd ql qltk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782766"/>
            <a:ext cx="4330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Shape 474"/>
          <p:cNvGrpSpPr/>
          <p:nvPr/>
        </p:nvGrpSpPr>
        <p:grpSpPr>
          <a:xfrm>
            <a:off x="3773243" y="2266452"/>
            <a:ext cx="2258949" cy="2140595"/>
            <a:chOff x="4630125" y="278900"/>
            <a:chExt cx="400675" cy="456675"/>
          </a:xfrm>
        </p:grpSpPr>
        <p:sp>
          <p:nvSpPr>
            <p:cNvPr id="5" name="Shape 47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7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7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7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00799" y="2500584"/>
            <a:ext cx="80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- G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26395" y="3061150"/>
            <a:ext cx="75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 - 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8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  <a:endParaRPr lang="en-US" dirty="0"/>
          </a:p>
        </p:txBody>
      </p:sp>
      <p:grpSp>
        <p:nvGrpSpPr>
          <p:cNvPr id="4" name="Shape 578"/>
          <p:cNvGrpSpPr/>
          <p:nvPr/>
        </p:nvGrpSpPr>
        <p:grpSpPr>
          <a:xfrm>
            <a:off x="6440714" y="2421695"/>
            <a:ext cx="1047555" cy="2017153"/>
            <a:chOff x="3384375" y="2267500"/>
            <a:chExt cx="203375" cy="507825"/>
          </a:xfrm>
        </p:grpSpPr>
        <p:sp>
          <p:nvSpPr>
            <p:cNvPr id="5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584"/>
          <p:cNvGrpSpPr/>
          <p:nvPr/>
        </p:nvGrpSpPr>
        <p:grpSpPr>
          <a:xfrm>
            <a:off x="1780502" y="2444375"/>
            <a:ext cx="808349" cy="1997791"/>
            <a:chOff x="4071800" y="2269925"/>
            <a:chExt cx="172925" cy="502950"/>
          </a:xfrm>
        </p:grpSpPr>
        <p:sp>
          <p:nvSpPr>
            <p:cNvPr id="11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84"/>
          <p:cNvGrpSpPr/>
          <p:nvPr/>
        </p:nvGrpSpPr>
        <p:grpSpPr>
          <a:xfrm>
            <a:off x="4234389" y="4742022"/>
            <a:ext cx="556555" cy="1403500"/>
            <a:chOff x="4071800" y="2269925"/>
            <a:chExt cx="172925" cy="502950"/>
          </a:xfrm>
        </p:grpSpPr>
        <p:sp>
          <p:nvSpPr>
            <p:cNvPr id="14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2939143" y="3084286"/>
            <a:ext cx="3175000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Insecure Channel</a:t>
            </a:r>
            <a:endParaRPr lang="en-US" dirty="0"/>
          </a:p>
        </p:txBody>
      </p:sp>
      <p:grpSp>
        <p:nvGrpSpPr>
          <p:cNvPr id="17" name="Shape 609"/>
          <p:cNvGrpSpPr/>
          <p:nvPr/>
        </p:nvGrpSpPr>
        <p:grpSpPr>
          <a:xfrm>
            <a:off x="4343248" y="3931015"/>
            <a:ext cx="342881" cy="350068"/>
            <a:chOff x="3951850" y="2985350"/>
            <a:chExt cx="407950" cy="416500"/>
          </a:xfrm>
        </p:grpSpPr>
        <p:sp>
          <p:nvSpPr>
            <p:cNvPr id="18" name="Shape 6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507"/>
          <p:cNvGrpSpPr/>
          <p:nvPr/>
        </p:nvGrpSpPr>
        <p:grpSpPr>
          <a:xfrm>
            <a:off x="4213219" y="2693485"/>
            <a:ext cx="391000" cy="382826"/>
            <a:chOff x="1236875" y="1623900"/>
            <a:chExt cx="465200" cy="455475"/>
          </a:xfrm>
        </p:grpSpPr>
        <p:sp>
          <p:nvSpPr>
            <p:cNvPr id="23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93997" y="4281083"/>
            <a:ext cx="15662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Eavesdropping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88433" y="4437112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64185" y="4442166"/>
            <a:ext cx="55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3977" y="6145522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grpSp>
        <p:nvGrpSpPr>
          <p:cNvPr id="34" name="Shape 507"/>
          <p:cNvGrpSpPr/>
          <p:nvPr/>
        </p:nvGrpSpPr>
        <p:grpSpPr>
          <a:xfrm>
            <a:off x="4894572" y="5361269"/>
            <a:ext cx="251814" cy="276377"/>
            <a:chOff x="1236875" y="1623900"/>
            <a:chExt cx="465200" cy="455475"/>
          </a:xfrm>
        </p:grpSpPr>
        <p:sp>
          <p:nvSpPr>
            <p:cNvPr id="35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Channel</a:t>
            </a:r>
            <a:endParaRPr lang="en-US" dirty="0"/>
          </a:p>
        </p:txBody>
      </p:sp>
      <p:grpSp>
        <p:nvGrpSpPr>
          <p:cNvPr id="4" name="Shape 578"/>
          <p:cNvGrpSpPr/>
          <p:nvPr/>
        </p:nvGrpSpPr>
        <p:grpSpPr>
          <a:xfrm>
            <a:off x="6440714" y="2421695"/>
            <a:ext cx="1047555" cy="2017153"/>
            <a:chOff x="3384375" y="2267500"/>
            <a:chExt cx="203375" cy="507825"/>
          </a:xfrm>
        </p:grpSpPr>
        <p:sp>
          <p:nvSpPr>
            <p:cNvPr id="5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584"/>
          <p:cNvGrpSpPr/>
          <p:nvPr/>
        </p:nvGrpSpPr>
        <p:grpSpPr>
          <a:xfrm>
            <a:off x="1780502" y="2444375"/>
            <a:ext cx="808349" cy="1997791"/>
            <a:chOff x="4071800" y="2269925"/>
            <a:chExt cx="172925" cy="502950"/>
          </a:xfrm>
        </p:grpSpPr>
        <p:sp>
          <p:nvSpPr>
            <p:cNvPr id="11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584"/>
          <p:cNvGrpSpPr/>
          <p:nvPr/>
        </p:nvGrpSpPr>
        <p:grpSpPr>
          <a:xfrm>
            <a:off x="4234389" y="4742022"/>
            <a:ext cx="556555" cy="1403500"/>
            <a:chOff x="4071800" y="2269925"/>
            <a:chExt cx="172925" cy="502950"/>
          </a:xfrm>
        </p:grpSpPr>
        <p:sp>
          <p:nvSpPr>
            <p:cNvPr id="14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2939143" y="3084286"/>
            <a:ext cx="3175000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Channel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9143" y="4281083"/>
            <a:ext cx="3174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only see encrypted traffic!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88433" y="4437112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64185" y="4442166"/>
            <a:ext cx="55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3977" y="6145522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grpSp>
        <p:nvGrpSpPr>
          <p:cNvPr id="33" name="Shape 503"/>
          <p:cNvGrpSpPr/>
          <p:nvPr/>
        </p:nvGrpSpPr>
        <p:grpSpPr>
          <a:xfrm>
            <a:off x="4208642" y="2794183"/>
            <a:ext cx="391000" cy="264085"/>
            <a:chOff x="564675" y="1700625"/>
            <a:chExt cx="465200" cy="314200"/>
          </a:xfrm>
        </p:grpSpPr>
        <p:sp>
          <p:nvSpPr>
            <p:cNvPr id="34" name="Shape 50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50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50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678"/>
          <p:cNvSpPr/>
          <p:nvPr/>
        </p:nvSpPr>
        <p:spPr>
          <a:xfrm>
            <a:off x="4215303" y="3944135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33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91042" y="4142902"/>
            <a:ext cx="1370595" cy="13705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58338" y="4142901"/>
            <a:ext cx="1370595" cy="1370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28" y="274638"/>
            <a:ext cx="7997371" cy="786502"/>
          </a:xfrm>
        </p:spPr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2748096"/>
            <a:ext cx="1196600" cy="1499393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799"/>
          <p:cNvGrpSpPr/>
          <p:nvPr/>
        </p:nvGrpSpPr>
        <p:grpSpPr>
          <a:xfrm>
            <a:off x="6931402" y="2777455"/>
            <a:ext cx="1196600" cy="1499393"/>
            <a:chOff x="1268550" y="929175"/>
            <a:chExt cx="407950" cy="497475"/>
          </a:xfrm>
        </p:grpSpPr>
        <p:sp>
          <p:nvSpPr>
            <p:cNvPr id="13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63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184" y="3191017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ASDTYO7UAS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1617" y="5007429"/>
            <a:ext cx="19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Key </a:t>
            </a:r>
          </a:p>
          <a:p>
            <a:pPr algn="ctr"/>
            <a:r>
              <a:rPr lang="en-US" dirty="0" smtClean="0"/>
              <a:t>(Shared Secret)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1617" y="5007429"/>
            <a:ext cx="347812" cy="199571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9218" y="5007429"/>
            <a:ext cx="265542" cy="199572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28" y="274638"/>
            <a:ext cx="7997371" cy="786502"/>
          </a:xfrm>
        </p:spPr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2748096"/>
            <a:ext cx="1196600" cy="1499393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799"/>
          <p:cNvGrpSpPr/>
          <p:nvPr/>
        </p:nvGrpSpPr>
        <p:grpSpPr>
          <a:xfrm>
            <a:off x="6931402" y="2777455"/>
            <a:ext cx="1196600" cy="1499393"/>
            <a:chOff x="1268550" y="929175"/>
            <a:chExt cx="407950" cy="497475"/>
          </a:xfrm>
        </p:grpSpPr>
        <p:sp>
          <p:nvSpPr>
            <p:cNvPr id="13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91042" y="4142902"/>
            <a:ext cx="1370595" cy="137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58338" y="4142903"/>
            <a:ext cx="1370595" cy="1370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63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184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ASDTYO7UAS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1617" y="5007429"/>
            <a:ext cx="19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</a:t>
            </a:r>
          </a:p>
          <a:p>
            <a:pPr algn="ctr"/>
            <a:r>
              <a:rPr lang="en-US" dirty="0" smtClean="0"/>
              <a:t>Keys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1617" y="5007429"/>
            <a:ext cx="347812" cy="199571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9218" y="5007429"/>
            <a:ext cx="265542" cy="199572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4258" y="4922041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Recipient’s</a:t>
            </a:r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27242" y="4854796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Recipient’s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28" y="274638"/>
            <a:ext cx="7997371" cy="786502"/>
          </a:xfrm>
        </p:spPr>
        <p:txBody>
          <a:bodyPr/>
          <a:lstStyle/>
          <a:p>
            <a:r>
              <a:rPr lang="en-US" dirty="0" smtClean="0"/>
              <a:t>Asymmetric Authentication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2748096"/>
            <a:ext cx="1196600" cy="1499393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799"/>
          <p:cNvGrpSpPr/>
          <p:nvPr/>
        </p:nvGrpSpPr>
        <p:grpSpPr>
          <a:xfrm>
            <a:off x="6931402" y="2777455"/>
            <a:ext cx="1196600" cy="1499393"/>
            <a:chOff x="1268550" y="929175"/>
            <a:chExt cx="407950" cy="497475"/>
          </a:xfrm>
        </p:grpSpPr>
        <p:sp>
          <p:nvSpPr>
            <p:cNvPr id="13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58338" y="4138631"/>
            <a:ext cx="1370595" cy="137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89619" y="4143348"/>
            <a:ext cx="1370595" cy="1370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63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184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ASDTYO7UAS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1617" y="5007429"/>
            <a:ext cx="19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</a:t>
            </a:r>
          </a:p>
          <a:p>
            <a:pPr algn="ctr"/>
            <a:r>
              <a:rPr lang="en-US" dirty="0" smtClean="0"/>
              <a:t>Keys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1617" y="5007429"/>
            <a:ext cx="347812" cy="199571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9218" y="5007429"/>
            <a:ext cx="265542" cy="199572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4258" y="4922041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Sender’s </a:t>
            </a:r>
            <a:r>
              <a:rPr lang="en-US" b="1" dirty="0" smtClean="0"/>
              <a:t>Private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72386" y="4872939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Sender’s </a:t>
            </a:r>
            <a:r>
              <a:rPr lang="en-US" b="1" dirty="0" smtClean="0"/>
              <a:t>Public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1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grpSp>
        <p:nvGrpSpPr>
          <p:cNvPr id="4" name="Shape 799"/>
          <p:cNvGrpSpPr/>
          <p:nvPr/>
        </p:nvGrpSpPr>
        <p:grpSpPr>
          <a:xfrm>
            <a:off x="1044022" y="2777455"/>
            <a:ext cx="1196600" cy="1499393"/>
            <a:chOff x="1268550" y="929175"/>
            <a:chExt cx="407950" cy="497475"/>
          </a:xfrm>
        </p:grpSpPr>
        <p:sp>
          <p:nvSpPr>
            <p:cNvPr id="5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799"/>
          <p:cNvGrpSpPr/>
          <p:nvPr/>
        </p:nvGrpSpPr>
        <p:grpSpPr>
          <a:xfrm>
            <a:off x="4039429" y="3174997"/>
            <a:ext cx="1196600" cy="727775"/>
            <a:chOff x="1268550" y="929175"/>
            <a:chExt cx="407950" cy="497475"/>
          </a:xfrm>
        </p:grpSpPr>
        <p:sp>
          <p:nvSpPr>
            <p:cNvPr id="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97629" y="3972689"/>
            <a:ext cx="1370595" cy="13705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4258" y="3265713"/>
            <a:ext cx="9256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8041" y="3340716"/>
            <a:ext cx="925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ASDTYU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458338" y="3084286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396838" y="3077473"/>
            <a:ext cx="1454091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93115" y="4751382"/>
            <a:ext cx="155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Signer’s </a:t>
            </a:r>
            <a:r>
              <a:rPr lang="en-US" b="1" dirty="0" smtClean="0"/>
              <a:t>Private </a:t>
            </a:r>
            <a:r>
              <a:rPr lang="en-US" dirty="0" smtClean="0"/>
              <a:t>Key</a:t>
            </a:r>
            <a:endParaRPr lang="en-US" dirty="0"/>
          </a:p>
        </p:txBody>
      </p:sp>
      <p:grpSp>
        <p:nvGrpSpPr>
          <p:cNvPr id="28" name="Shape 799"/>
          <p:cNvGrpSpPr/>
          <p:nvPr/>
        </p:nvGrpSpPr>
        <p:grpSpPr>
          <a:xfrm>
            <a:off x="6967686" y="3148399"/>
            <a:ext cx="1196600" cy="727775"/>
            <a:chOff x="1268550" y="929175"/>
            <a:chExt cx="407950" cy="497475"/>
          </a:xfrm>
        </p:grpSpPr>
        <p:sp>
          <p:nvSpPr>
            <p:cNvPr id="29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46298" y="3314118"/>
            <a:ext cx="925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&amp;J5*%K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6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12641" y="2052305"/>
            <a:ext cx="537214" cy="5372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6020" y="4280300"/>
            <a:ext cx="617795" cy="617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Authentication</a:t>
            </a:r>
            <a:endParaRPr lang="en-US" dirty="0"/>
          </a:p>
        </p:txBody>
      </p:sp>
      <p:grpSp>
        <p:nvGrpSpPr>
          <p:cNvPr id="4" name="Shape 578"/>
          <p:cNvGrpSpPr/>
          <p:nvPr/>
        </p:nvGrpSpPr>
        <p:grpSpPr>
          <a:xfrm>
            <a:off x="7384150" y="2421695"/>
            <a:ext cx="1047555" cy="2017153"/>
            <a:chOff x="3384375" y="2267500"/>
            <a:chExt cx="203375" cy="507825"/>
          </a:xfrm>
        </p:grpSpPr>
        <p:sp>
          <p:nvSpPr>
            <p:cNvPr id="5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" name="Shape 584"/>
          <p:cNvGrpSpPr/>
          <p:nvPr/>
        </p:nvGrpSpPr>
        <p:grpSpPr>
          <a:xfrm>
            <a:off x="891495" y="2444375"/>
            <a:ext cx="808349" cy="1997791"/>
            <a:chOff x="4071800" y="2269925"/>
            <a:chExt cx="172925" cy="502950"/>
          </a:xfrm>
        </p:grpSpPr>
        <p:sp>
          <p:nvSpPr>
            <p:cNvPr id="8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99426" y="4437112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7621" y="4442166"/>
            <a:ext cx="55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850571" y="2667000"/>
            <a:ext cx="5170715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Alice shares her certificate</a:t>
            </a:r>
            <a:endParaRPr lang="en-US" dirty="0"/>
          </a:p>
        </p:txBody>
      </p:sp>
      <p:grpSp>
        <p:nvGrpSpPr>
          <p:cNvPr id="13" name="Shape 799"/>
          <p:cNvGrpSpPr/>
          <p:nvPr/>
        </p:nvGrpSpPr>
        <p:grpSpPr>
          <a:xfrm>
            <a:off x="3880544" y="1905660"/>
            <a:ext cx="1107357" cy="860749"/>
            <a:chOff x="1268550" y="929175"/>
            <a:chExt cx="407950" cy="497475"/>
          </a:xfrm>
        </p:grpSpPr>
        <p:sp>
          <p:nvSpPr>
            <p:cNvPr id="14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63131" y="2052363"/>
            <a:ext cx="63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1850571" y="3501571"/>
            <a:ext cx="5170715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Bob challenges Alice to encrypt a phrase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50571" y="4280300"/>
            <a:ext cx="5170715" cy="834571"/>
          </a:xfrm>
          <a:prstGeom prst="right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Alice sends phrase encrypted with private key</a:t>
            </a:r>
            <a:endParaRPr lang="en-US" dirty="0"/>
          </a:p>
        </p:txBody>
      </p:sp>
      <p:sp>
        <p:nvSpPr>
          <p:cNvPr id="23" name="Curved Up Arrow 22"/>
          <p:cNvSpPr/>
          <p:nvPr/>
        </p:nvSpPr>
        <p:spPr>
          <a:xfrm>
            <a:off x="7347858" y="4789237"/>
            <a:ext cx="1210848" cy="653619"/>
          </a:xfrm>
          <a:prstGeom prst="curvedUpArrow">
            <a:avLst/>
          </a:prstGeom>
          <a:ln>
            <a:solidFill>
              <a:srgbClr val="0033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9143" y="5406568"/>
            <a:ext cx="233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Bob decrypts phrase with Alice’s public key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grpSp>
        <p:nvGrpSpPr>
          <p:cNvPr id="8" name="Shape 602"/>
          <p:cNvGrpSpPr/>
          <p:nvPr/>
        </p:nvGrpSpPr>
        <p:grpSpPr>
          <a:xfrm>
            <a:off x="1004665" y="1664822"/>
            <a:ext cx="969834" cy="874344"/>
            <a:chOff x="2583100" y="2973775"/>
            <a:chExt cx="461550" cy="437200"/>
          </a:xfrm>
        </p:grpSpPr>
        <p:sp>
          <p:nvSpPr>
            <p:cNvPr id="9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33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81818" y="1331524"/>
            <a:ext cx="689428" cy="1215572"/>
            <a:chOff x="7812550" y="1331524"/>
            <a:chExt cx="689428" cy="1215572"/>
          </a:xfrm>
        </p:grpSpPr>
        <p:sp>
          <p:nvSpPr>
            <p:cNvPr id="11" name="Rectangle 10"/>
            <p:cNvSpPr/>
            <p:nvPr/>
          </p:nvSpPr>
          <p:spPr>
            <a:xfrm>
              <a:off x="7812550" y="1331524"/>
              <a:ext cx="689428" cy="1215572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21407" y="1633534"/>
              <a:ext cx="460828" cy="499692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21407" y="2199803"/>
              <a:ext cx="460828" cy="237697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28663" y="1426492"/>
              <a:ext cx="460828" cy="147400"/>
            </a:xfrm>
            <a:prstGeom prst="rect">
              <a:avLst/>
            </a:prstGeom>
            <a:ln w="12700" cmpd="sng">
              <a:solidFill>
                <a:srgbClr val="0033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2558546" y="2133226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97128" y="1460538"/>
            <a:ext cx="4194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Client issues secure session request, e.g. </a:t>
            </a:r>
          </a:p>
          <a:p>
            <a:r>
              <a:rPr lang="en-US" dirty="0" smtClean="0"/>
              <a:t>https://example.com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58546" y="2930172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97128" y="2455686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Server sends certificate with public key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58546" y="4762266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8546" y="3837495"/>
            <a:ext cx="4799608" cy="0"/>
          </a:xfrm>
          <a:prstGeom prst="line">
            <a:avLst/>
          </a:prstGeom>
          <a:ln>
            <a:solidFill>
              <a:srgbClr val="0033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97128" y="31911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3. Client validates certificate against Certificate Authorities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97128" y="4093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4. Client generates a symmetric key and encrypts it with the server’s public key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58546" y="5790881"/>
            <a:ext cx="4799608" cy="0"/>
          </a:xfrm>
          <a:prstGeom prst="straightConnector1">
            <a:avLst/>
          </a:prstGeom>
          <a:ln>
            <a:solidFill>
              <a:srgbClr val="0033A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7128" y="51258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5. Client and Server both know the symmetric key and can exchange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239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Eavesdropping</vt:lpstr>
      <vt:lpstr>Secure Channel</vt:lpstr>
      <vt:lpstr>Symmetric Encryption</vt:lpstr>
      <vt:lpstr>Asymmetric Encryption</vt:lpstr>
      <vt:lpstr>Asymmetric Authentication</vt:lpstr>
      <vt:lpstr>Digital Signature</vt:lpstr>
      <vt:lpstr>Certificate Authentication</vt:lpstr>
      <vt:lpstr>HTTPS</vt:lpstr>
      <vt:lpstr>Caesar Cipher </vt:lpstr>
      <vt:lpstr>Caesar Cipher 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Short</dc:creator>
  <cp:lastModifiedBy>Hannah Short</cp:lastModifiedBy>
  <cp:revision>9</cp:revision>
  <dcterms:created xsi:type="dcterms:W3CDTF">2018-07-31T10:49:50Z</dcterms:created>
  <dcterms:modified xsi:type="dcterms:W3CDTF">2018-08-01T06:52:24Z</dcterms:modified>
</cp:coreProperties>
</file>