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80" r:id="rId7"/>
    <p:sldId id="281" r:id="rId8"/>
    <p:sldId id="260" r:id="rId9"/>
    <p:sldId id="262" r:id="rId10"/>
    <p:sldId id="263" r:id="rId11"/>
    <p:sldId id="282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83" r:id="rId24"/>
    <p:sldId id="284" r:id="rId25"/>
    <p:sldId id="275" r:id="rId26"/>
    <p:sldId id="276" r:id="rId27"/>
    <p:sldId id="277" r:id="rId28"/>
    <p:sldId id="278" r:id="rId29"/>
    <p:sldId id="279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20" autoAdjust="0"/>
    <p:restoredTop sz="91400" autoAdjust="0"/>
  </p:normalViewPr>
  <p:slideViewPr>
    <p:cSldViewPr snapToGrid="0" snapToObjects="1">
      <p:cViewPr>
        <p:scale>
          <a:sx n="60" d="100"/>
          <a:sy n="60" d="100"/>
        </p:scale>
        <p:origin x="-1776" y="-2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CA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978FB-B0AF-DC4C-82ED-60ABF64E9B20}" type="datetimeFigureOut">
              <a:rPr lang="en-US" smtClean="0"/>
              <a:pPr/>
              <a:t>6/9/2014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E1FBB-E33D-6E4A-86EE-260179D57F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978FB-B0AF-DC4C-82ED-60ABF64E9B20}" type="datetimeFigureOut">
              <a:rPr lang="en-US" smtClean="0"/>
              <a:pPr/>
              <a:t>6/9/2014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E1FBB-E33D-6E4A-86EE-260179D57F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978FB-B0AF-DC4C-82ED-60ABF64E9B20}" type="datetimeFigureOut">
              <a:rPr lang="en-US" smtClean="0"/>
              <a:pPr/>
              <a:t>6/9/2014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E1FBB-E33D-6E4A-86EE-260179D57F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978FB-B0AF-DC4C-82ED-60ABF64E9B20}" type="datetimeFigureOut">
              <a:rPr lang="en-US" smtClean="0"/>
              <a:pPr/>
              <a:t>6/9/2014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E1FBB-E33D-6E4A-86EE-260179D57F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978FB-B0AF-DC4C-82ED-60ABF64E9B20}" type="datetimeFigureOut">
              <a:rPr lang="en-US" smtClean="0"/>
              <a:pPr/>
              <a:t>6/9/2014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E1FBB-E33D-6E4A-86EE-260179D57F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978FB-B0AF-DC4C-82ED-60ABF64E9B20}" type="datetimeFigureOut">
              <a:rPr lang="en-US" smtClean="0"/>
              <a:pPr/>
              <a:t>6/9/2014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E1FBB-E33D-6E4A-86EE-260179D57F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978FB-B0AF-DC4C-82ED-60ABF64E9B20}" type="datetimeFigureOut">
              <a:rPr lang="en-US" smtClean="0"/>
              <a:pPr/>
              <a:t>6/9/2014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E1FBB-E33D-6E4A-86EE-260179D57F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978FB-B0AF-DC4C-82ED-60ABF64E9B20}" type="datetimeFigureOut">
              <a:rPr lang="en-US" smtClean="0"/>
              <a:pPr/>
              <a:t>6/9/2014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E1FBB-E33D-6E4A-86EE-260179D57F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978FB-B0AF-DC4C-82ED-60ABF64E9B20}" type="datetimeFigureOut">
              <a:rPr lang="en-US" smtClean="0"/>
              <a:pPr/>
              <a:t>6/9/2014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E1FBB-E33D-6E4A-86EE-260179D57F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978FB-B0AF-DC4C-82ED-60ABF64E9B20}" type="datetimeFigureOut">
              <a:rPr lang="en-US" smtClean="0"/>
              <a:pPr/>
              <a:t>6/9/2014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6AE1FBB-E33D-6E4A-86EE-260179D57F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CA" smtClean="0"/>
              <a:t>Drag picture to placeholder or click icon to add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978FB-B0AF-DC4C-82ED-60ABF64E9B20}" type="datetimeFigureOut">
              <a:rPr lang="en-US" smtClean="0"/>
              <a:pPr/>
              <a:t>6/9/2014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E1FBB-E33D-6E4A-86EE-260179D57F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B22978FB-B0AF-DC4C-82ED-60ABF64E9B20}" type="datetimeFigureOut">
              <a:rPr lang="en-US" smtClean="0"/>
              <a:pPr/>
              <a:t>6/9/2014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56AE1FBB-E33D-6E4A-86EE-260179D57F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Financial Accounting Fundamentals Course culminating Activity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BY: Kelly Wang, Jamie Abraham, Hannah Kim.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7627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Condensed </a:t>
            </a:r>
            <a:r>
              <a:rPr lang="en-US" b="1" dirty="0"/>
              <a:t>income statement 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975360" y="2211574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7" name="Picture 6" descr="Screen Shot 2014-06-09 at 6.14.2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56854" y="1113274"/>
            <a:ext cx="8553154" cy="2313013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8496300" y="2211574"/>
            <a:ext cx="45564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128745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Condensed balance sheet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 descr="Screen Shot 2014-06-09 at 6.19.4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914399"/>
            <a:ext cx="9100143" cy="2958537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2367328" y="2257907"/>
            <a:ext cx="3339343" cy="15680"/>
          </a:xfrm>
          <a:prstGeom prst="line">
            <a:avLst/>
          </a:prstGeom>
          <a:ln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367328" y="2446066"/>
            <a:ext cx="3339343" cy="15680"/>
          </a:xfrm>
          <a:prstGeom prst="line">
            <a:avLst/>
          </a:prstGeom>
          <a:ln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503950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improve </a:t>
            </a:r>
            <a:r>
              <a:rPr lang="en-US" b="1" dirty="0"/>
              <a:t>current </a:t>
            </a:r>
            <a:r>
              <a:rPr lang="en-US" b="1" dirty="0" smtClean="0"/>
              <a:t>status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sz="2400" dirty="0"/>
              <a:t>implement their productivity improvement initiative to increase the revenue </a:t>
            </a:r>
            <a:endParaRPr lang="en-US" sz="2400" dirty="0" smtClean="0"/>
          </a:p>
          <a:p>
            <a:pPr lvl="0">
              <a:buFont typeface="Arial"/>
              <a:buChar char="•"/>
            </a:pPr>
            <a:r>
              <a:rPr lang="en-US" sz="2400" dirty="0"/>
              <a:t>focus on fewer, more impactful projects others than small projects that do not bring much change to the company’s profit. </a:t>
            </a:r>
          </a:p>
          <a:p>
            <a:pPr>
              <a:buFont typeface="Arial"/>
              <a:buChar char="•"/>
            </a:pPr>
            <a:r>
              <a:rPr lang="en-US" sz="2400" dirty="0"/>
              <a:t>manage their expenses carefully in order for them to have a greater net income </a:t>
            </a:r>
            <a:endParaRPr lang="en-US" sz="2400" dirty="0" smtClean="0"/>
          </a:p>
          <a:p>
            <a:pPr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16890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Shaw Communications Inc.</a:t>
            </a:r>
            <a:endParaRPr lang="en-SG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422603"/>
            <a:ext cx="7520940" cy="3579849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SG" sz="2000" b="0" dirty="0" smtClean="0"/>
              <a:t>Canadian Telecommunications company that provides telephone, Internet and television services as well as mass media related services. </a:t>
            </a:r>
          </a:p>
          <a:p>
            <a:pPr>
              <a:buFont typeface="Arial" pitchFamily="34" charset="0"/>
              <a:buChar char="•"/>
            </a:pPr>
            <a:r>
              <a:rPr lang="en-SG" sz="2000" b="0" dirty="0" smtClean="0"/>
              <a:t>Shaw provides services mostly in British Columbia and Alberta, with smaller systems in Saskatchewan, Manitoba, and North-western Ontario.</a:t>
            </a:r>
          </a:p>
          <a:p>
            <a:pPr>
              <a:buFont typeface="Arial" pitchFamily="34" charset="0"/>
              <a:buChar char="•"/>
            </a:pPr>
            <a:r>
              <a:rPr lang="en-SG" sz="2000" b="0" dirty="0" smtClean="0"/>
              <a:t>was founded as </a:t>
            </a:r>
            <a:r>
              <a:rPr lang="en-SG" sz="2000" b="0" i="1" dirty="0" smtClean="0"/>
              <a:t>Capital Cable Television Company, Ltd.</a:t>
            </a:r>
            <a:r>
              <a:rPr lang="en-SG" sz="2000" b="0" dirty="0" smtClean="0"/>
              <a:t> in Edmonton, Alberta, in 1966</a:t>
            </a:r>
            <a:endParaRPr lang="en-SG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8225" y="320908"/>
            <a:ext cx="2230480" cy="7609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Comparative income statement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242297"/>
            <a:ext cx="7520940" cy="3579849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Gross profit decreased by  $10, 000, 000</a:t>
            </a:r>
          </a:p>
          <a:p>
            <a:pPr lvl="4">
              <a:buFont typeface="Arial" pitchFamily="34" charset="0"/>
              <a:buChar char="•"/>
            </a:pPr>
            <a:r>
              <a:rPr lang="en-US" sz="2400" dirty="0" smtClean="0"/>
              <a:t>Sales increased by $23, 000, 000</a:t>
            </a:r>
          </a:p>
          <a:p>
            <a:pPr lvl="4">
              <a:buFont typeface="Arial" pitchFamily="34" charset="0"/>
              <a:buChar char="•"/>
            </a:pPr>
            <a:r>
              <a:rPr lang="en-US" sz="2400" dirty="0" smtClean="0"/>
              <a:t>Cost of Sales increased by $33, 000, 000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Operating Expenses decreased by $32, 000, 000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Net Income increased by $22, 000, 000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endParaRPr lang="en-SG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Comparative balance sheet	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3872816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 smtClean="0"/>
              <a:t>Total Assets decreased by $3189, 000, 000</a:t>
            </a:r>
          </a:p>
          <a:p>
            <a:pPr lvl="4">
              <a:buFont typeface="Arial" pitchFamily="34" charset="0"/>
              <a:buChar char="•"/>
            </a:pPr>
            <a:r>
              <a:rPr lang="en-US" sz="2000" dirty="0" smtClean="0"/>
              <a:t>Current Assets  decreased by  $61, 000, 000</a:t>
            </a:r>
          </a:p>
          <a:p>
            <a:pPr lvl="4">
              <a:buFont typeface="Arial" pitchFamily="34" charset="0"/>
              <a:buChar char="•"/>
            </a:pPr>
            <a:r>
              <a:rPr lang="en-US" sz="2000" dirty="0" smtClean="0"/>
              <a:t>Fixed Assets  decreased by $2, 000, 000</a:t>
            </a:r>
          </a:p>
          <a:p>
            <a:pPr>
              <a:buFont typeface="Arial" pitchFamily="34" charset="0"/>
              <a:buChar char="•"/>
            </a:pPr>
            <a:endParaRPr lang="en-US" sz="2000" dirty="0" smtClean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Total Liabilities decreased by $93, 000, 000</a:t>
            </a:r>
          </a:p>
          <a:p>
            <a:pPr lvl="4">
              <a:buFont typeface="Arial" pitchFamily="34" charset="0"/>
              <a:buChar char="•"/>
            </a:pPr>
            <a:r>
              <a:rPr lang="en-US" sz="2000" dirty="0" smtClean="0"/>
              <a:t>Current Liabilities decreased  by $533, 000, 000</a:t>
            </a:r>
          </a:p>
          <a:p>
            <a:pPr lvl="4">
              <a:buFont typeface="Arial" pitchFamily="34" charset="0"/>
              <a:buChar char="•"/>
            </a:pPr>
            <a:r>
              <a:rPr lang="en-US" sz="2000" dirty="0" smtClean="0"/>
              <a:t>Long- Term Liabilities increased by S440, 000, 000 	</a:t>
            </a:r>
          </a:p>
          <a:p>
            <a:pPr>
              <a:buFont typeface="Arial" pitchFamily="34" charset="0"/>
              <a:buChar char="•"/>
            </a:pPr>
            <a:endParaRPr lang="en-US" sz="2000" dirty="0" smtClean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Owner’s Equity increased by $413, 000, 000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Total Liabilities and Owner’s Equity increased by $320, 000, 000                                                                      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Condensed balance sheet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200987"/>
            <a:ext cx="7520940" cy="3579849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2300" dirty="0" smtClean="0"/>
              <a:t>Current Assets decreased by 0.7%</a:t>
            </a:r>
          </a:p>
          <a:p>
            <a:pPr>
              <a:buFont typeface="Arial" pitchFamily="34" charset="0"/>
              <a:buChar char="•"/>
            </a:pPr>
            <a:r>
              <a:rPr lang="en-US" sz="2300" dirty="0" smtClean="0"/>
              <a:t>Fixed Assets decreased by 1.7%</a:t>
            </a:r>
          </a:p>
          <a:p>
            <a:pPr>
              <a:buFont typeface="Arial" pitchFamily="34" charset="0"/>
              <a:buChar char="•"/>
            </a:pPr>
            <a:r>
              <a:rPr lang="en-US" sz="2300" dirty="0" smtClean="0"/>
              <a:t>Total Liabilities decreased by 2.3%</a:t>
            </a:r>
          </a:p>
          <a:p>
            <a:pPr>
              <a:buFont typeface="Arial" pitchFamily="34" charset="0"/>
              <a:buChar char="•"/>
            </a:pPr>
            <a:r>
              <a:rPr lang="en-US" sz="2300" dirty="0" smtClean="0"/>
              <a:t>Owner’s Equity increased by 2.3%</a:t>
            </a:r>
            <a:endParaRPr lang="en-SG" sz="23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Condensed income statement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245591"/>
            <a:ext cx="7520940" cy="3579849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 smtClean="0"/>
              <a:t>Net Sales has increased significantly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Cost of Sales increased by 1.9%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Net Income increased by 1.4%</a:t>
            </a:r>
            <a:endParaRPr lang="en-SG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Ratio analysis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111779"/>
            <a:ext cx="7520940" cy="3579849"/>
          </a:xfrm>
        </p:spPr>
        <p:txBody>
          <a:bodyPr>
            <a:noAutofit/>
          </a:bodyPr>
          <a:lstStyle/>
          <a:p>
            <a:pPr>
              <a:buFont typeface="Arial" pitchFamily="34" charset="0"/>
              <a:buChar char="•"/>
            </a:pPr>
            <a:r>
              <a:rPr lang="en-US" sz="1800" dirty="0" smtClean="0"/>
              <a:t>Working Capital</a:t>
            </a:r>
          </a:p>
          <a:p>
            <a:pPr lvl="4">
              <a:buFont typeface="Arial" pitchFamily="34" charset="0"/>
              <a:buChar char="•"/>
            </a:pPr>
            <a:r>
              <a:rPr lang="en-US" sz="1800" dirty="0" smtClean="0"/>
              <a:t>2014: -$177</a:t>
            </a:r>
          </a:p>
          <a:p>
            <a:pPr lvl="4">
              <a:buFont typeface="Arial" pitchFamily="34" charset="0"/>
              <a:buChar char="•"/>
            </a:pPr>
            <a:r>
              <a:rPr lang="en-US" sz="1800" dirty="0" smtClean="0"/>
              <a:t>2013: -$589</a:t>
            </a:r>
          </a:p>
          <a:p>
            <a:pPr>
              <a:buFont typeface="Arial" pitchFamily="34" charset="0"/>
              <a:buChar char="•"/>
            </a:pPr>
            <a:r>
              <a:rPr lang="en-US" sz="1800" dirty="0" smtClean="0"/>
              <a:t>Current Ratio</a:t>
            </a:r>
          </a:p>
          <a:p>
            <a:pPr lvl="4">
              <a:buFont typeface="Arial" pitchFamily="34" charset="0"/>
              <a:buChar char="•"/>
            </a:pPr>
            <a:r>
              <a:rPr lang="en-US" sz="1800" dirty="0" smtClean="0"/>
              <a:t>2014: 0.9 : 1</a:t>
            </a:r>
          </a:p>
          <a:p>
            <a:pPr lvl="4">
              <a:buFont typeface="Arial" pitchFamily="34" charset="0"/>
              <a:buChar char="•"/>
            </a:pPr>
            <a:r>
              <a:rPr lang="en-US" sz="1800" dirty="0" smtClean="0"/>
              <a:t>2013: 0.7 : 1</a:t>
            </a:r>
          </a:p>
          <a:p>
            <a:pPr>
              <a:buFont typeface="Arial" pitchFamily="34" charset="0"/>
              <a:buChar char="•"/>
            </a:pPr>
            <a:r>
              <a:rPr lang="en-US" sz="1800" dirty="0" smtClean="0"/>
              <a:t>Quick Ratio</a:t>
            </a:r>
          </a:p>
          <a:p>
            <a:pPr lvl="4">
              <a:buFont typeface="Arial" pitchFamily="34" charset="0"/>
              <a:buChar char="•"/>
            </a:pPr>
            <a:r>
              <a:rPr lang="en-US" sz="1800" dirty="0" smtClean="0"/>
              <a:t>2014: 0.7 : 1</a:t>
            </a:r>
          </a:p>
          <a:p>
            <a:pPr lvl="4">
              <a:buFont typeface="Arial" pitchFamily="34" charset="0"/>
              <a:buChar char="•"/>
            </a:pPr>
            <a:r>
              <a:rPr lang="en-US" sz="1800" dirty="0" smtClean="0"/>
              <a:t>2013: 0.3 : 1</a:t>
            </a:r>
          </a:p>
          <a:p>
            <a:pPr>
              <a:buFont typeface="Arial" pitchFamily="34" charset="0"/>
              <a:buChar char="•"/>
            </a:pPr>
            <a:r>
              <a:rPr lang="en-US" sz="1800" dirty="0" smtClean="0"/>
              <a:t>Equity Ratio</a:t>
            </a:r>
          </a:p>
          <a:p>
            <a:pPr lvl="4">
              <a:buFont typeface="Arial" pitchFamily="34" charset="0"/>
              <a:buChar char="•"/>
            </a:pPr>
            <a:r>
              <a:rPr lang="en-US" sz="1800" dirty="0" smtClean="0"/>
              <a:t>2014: 36.6%</a:t>
            </a:r>
          </a:p>
          <a:p>
            <a:pPr lvl="4">
              <a:buFont typeface="Arial" pitchFamily="34" charset="0"/>
              <a:buChar char="•"/>
            </a:pPr>
            <a:r>
              <a:rPr lang="en-US" sz="1800" dirty="0" smtClean="0"/>
              <a:t>2013: 34.3%</a:t>
            </a:r>
          </a:p>
          <a:p>
            <a:pPr>
              <a:buFont typeface="Arial" pitchFamily="34" charset="0"/>
              <a:buChar char="•"/>
            </a:pPr>
            <a:endParaRPr lang="en-US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 current status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245591"/>
            <a:ext cx="7520940" cy="3579849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 smtClean="0"/>
              <a:t>Reduce expenses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Sell assets to pay off outstanding debt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Expand company to see services to more provinces</a:t>
            </a:r>
          </a:p>
          <a:p>
            <a:pPr>
              <a:buFont typeface="Arial" pitchFamily="34" charset="0"/>
              <a:buChar char="•"/>
            </a:pPr>
            <a:endParaRPr lang="en-SG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Companies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sz="3600" dirty="0" smtClean="0"/>
              <a:t>Rogers Communication </a:t>
            </a:r>
          </a:p>
          <a:p>
            <a:pPr>
              <a:buFont typeface="Arial"/>
              <a:buChar char="•"/>
            </a:pPr>
            <a:endParaRPr lang="en-US" sz="3600" dirty="0" smtClean="0"/>
          </a:p>
          <a:p>
            <a:pPr>
              <a:buFont typeface="Arial"/>
              <a:buChar char="•"/>
            </a:pPr>
            <a:r>
              <a:rPr lang="en-US" sz="3600" dirty="0" smtClean="0"/>
              <a:t>Bell Canada</a:t>
            </a:r>
          </a:p>
          <a:p>
            <a:pPr>
              <a:buFont typeface="Arial"/>
              <a:buChar char="•"/>
            </a:pPr>
            <a:endParaRPr lang="en-US" sz="3600" dirty="0" smtClean="0"/>
          </a:p>
          <a:p>
            <a:pPr>
              <a:buFont typeface="Arial"/>
              <a:buChar char="•"/>
            </a:pPr>
            <a:r>
              <a:rPr lang="en-US" sz="3600" dirty="0"/>
              <a:t>Shaw Communications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1329" y="584918"/>
            <a:ext cx="2457403" cy="20478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5184" y="2017227"/>
            <a:ext cx="1598772" cy="12310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4926" y="3763362"/>
            <a:ext cx="2230480" cy="760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93741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Bell </a:t>
            </a:r>
            <a:r>
              <a:rPr lang="en-US" sz="3200" dirty="0" err="1" smtClean="0"/>
              <a:t>canada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529927"/>
            <a:ext cx="7520940" cy="3579849"/>
          </a:xfrm>
        </p:spPr>
        <p:txBody>
          <a:bodyPr/>
          <a:lstStyle/>
          <a:p>
            <a:pPr>
              <a:buFontTx/>
              <a:buChar char="-"/>
            </a:pPr>
            <a:r>
              <a:rPr lang="en-US" sz="2000" b="0" dirty="0" smtClean="0"/>
              <a:t>Canada’s largest communications company, providing a comprehensive broadband communication services to residential and business customers in Canada.</a:t>
            </a:r>
          </a:p>
          <a:p>
            <a:pPr>
              <a:buFontTx/>
              <a:buChar char="-"/>
            </a:pPr>
            <a:r>
              <a:rPr lang="en-US" sz="2000" b="0" dirty="0" smtClean="0"/>
              <a:t>The services include high-speed </a:t>
            </a:r>
            <a:r>
              <a:rPr lang="en-US" sz="2000" b="0" dirty="0" err="1" smtClean="0"/>
              <a:t>Fibe</a:t>
            </a:r>
            <a:r>
              <a:rPr lang="en-US" sz="2000" b="0" dirty="0" smtClean="0"/>
              <a:t> internet, TV, Home Phone local and long distance services as well as IP-broadband services and information and communications technology services.</a:t>
            </a:r>
            <a:endParaRPr lang="en-US" dirty="0"/>
          </a:p>
          <a:p>
            <a:pPr>
              <a:buFontTx/>
              <a:buChar char="-"/>
            </a:pPr>
            <a:r>
              <a:rPr lang="en-US" sz="2000" b="0" dirty="0" smtClean="0"/>
              <a:t>Canada’s # 1 television network, and the country’s most watched specialty channels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5128" y="298873"/>
            <a:ext cx="1598772" cy="1231054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Comparative income statement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l="1802" t="24519" r="59185" b="22115"/>
          <a:stretch>
            <a:fillRect/>
          </a:stretch>
        </p:blipFill>
        <p:spPr bwMode="auto">
          <a:xfrm>
            <a:off x="360404" y="914400"/>
            <a:ext cx="7242517" cy="5569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Arrow Connector 8"/>
          <p:cNvCxnSpPr/>
          <p:nvPr/>
        </p:nvCxnSpPr>
        <p:spPr>
          <a:xfrm flipH="1">
            <a:off x="7694886" y="3042745"/>
            <a:ext cx="67791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7694886" y="5990897"/>
            <a:ext cx="67791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7694886" y="6258910"/>
            <a:ext cx="67791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7252138" y="3168867"/>
            <a:ext cx="35078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7252138" y="6132782"/>
            <a:ext cx="35078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252138" y="6421216"/>
            <a:ext cx="35078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4196201"/>
          </a:xfrm>
        </p:spPr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b="0" dirty="0" smtClean="0"/>
              <a:t>Current Asset is increased by $ 1157 000 000</a:t>
            </a:r>
          </a:p>
          <a:p>
            <a:pPr>
              <a:buFont typeface="Arial"/>
              <a:buChar char="•"/>
            </a:pPr>
            <a:r>
              <a:rPr lang="en-US" b="0" dirty="0" smtClean="0"/>
              <a:t>Fixed Asset is increased by $ 3258 000 000</a:t>
            </a:r>
          </a:p>
          <a:p>
            <a:pPr>
              <a:buFont typeface="Arial"/>
              <a:buChar char="•"/>
            </a:pPr>
            <a:r>
              <a:rPr lang="en-US" dirty="0" smtClean="0"/>
              <a:t>Total Asset is increased by $ 4415 000 000</a:t>
            </a:r>
          </a:p>
          <a:p>
            <a:pPr>
              <a:buFont typeface="Arial"/>
              <a:buChar char="•"/>
            </a:pPr>
            <a:endParaRPr lang="en-US" sz="1200" dirty="0" smtClean="0"/>
          </a:p>
          <a:p>
            <a:pPr>
              <a:buFont typeface="Arial"/>
              <a:buChar char="•"/>
            </a:pPr>
            <a:r>
              <a:rPr lang="en-US" b="0" dirty="0" smtClean="0"/>
              <a:t>Current Liability is increased by $ 1144 000 000</a:t>
            </a:r>
          </a:p>
          <a:p>
            <a:pPr>
              <a:buFont typeface="Arial"/>
              <a:buChar char="•"/>
            </a:pPr>
            <a:r>
              <a:rPr lang="en-US" b="0" dirty="0" smtClean="0"/>
              <a:t>Long-Term Liability is increased by $ 1746 000 000</a:t>
            </a:r>
          </a:p>
          <a:p>
            <a:pPr>
              <a:buFont typeface="Arial"/>
              <a:buChar char="•"/>
            </a:pPr>
            <a:r>
              <a:rPr lang="en-US" dirty="0" smtClean="0"/>
              <a:t>Total Liability is increased by $ 2890 000 000</a:t>
            </a:r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smtClean="0"/>
              <a:t>Owner’s equity is increased by $ 1525 000 000</a:t>
            </a:r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smtClean="0"/>
              <a:t>Total Liability and owner’s equity is increased by $ 4415 000 000</a:t>
            </a:r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endParaRPr lang="en-US" b="0" dirty="0" smtClean="0"/>
          </a:p>
          <a:p>
            <a:pPr>
              <a:buFont typeface="Arial"/>
              <a:buChar char="•"/>
            </a:pPr>
            <a:endParaRPr lang="en-US" b="0" dirty="0" smtClean="0"/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 l="1454" t="24138" r="65467" b="11638"/>
          <a:stretch>
            <a:fillRect/>
          </a:stretch>
        </p:blipFill>
        <p:spPr bwMode="auto">
          <a:xfrm>
            <a:off x="413055" y="0"/>
            <a:ext cx="6066571" cy="66221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3060" y="91440"/>
            <a:ext cx="7520940" cy="548640"/>
          </a:xfrm>
        </p:spPr>
        <p:txBody>
          <a:bodyPr/>
          <a:lstStyle/>
          <a:p>
            <a:pPr algn="r"/>
            <a:r>
              <a:rPr lang="en-US" dirty="0" smtClean="0"/>
              <a:t>Comparative balance sheet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6479626" y="3610303"/>
            <a:ext cx="77251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6479626" y="5959366"/>
            <a:ext cx="77251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6479626" y="6353503"/>
            <a:ext cx="77251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 l="1437" t="28017" r="65709" b="29095"/>
          <a:stretch>
            <a:fillRect/>
          </a:stretch>
        </p:blipFill>
        <p:spPr bwMode="auto">
          <a:xfrm>
            <a:off x="614855" y="864145"/>
            <a:ext cx="7252138" cy="53226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1623060" y="9144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Comparative balance sheet</a:t>
            </a:r>
            <a:endParaRPr kumimoji="0" lang="en-US" sz="2800" b="0" i="0" u="none" strike="noStrike" kern="1200" cap="all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7866993" y="3090041"/>
            <a:ext cx="77251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7866993" y="5517931"/>
            <a:ext cx="77251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7866993" y="5959366"/>
            <a:ext cx="77251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 l="1653" t="52047" r="65267" b="16056"/>
          <a:stretch>
            <a:fillRect/>
          </a:stretch>
        </p:blipFill>
        <p:spPr bwMode="auto">
          <a:xfrm>
            <a:off x="0" y="1608083"/>
            <a:ext cx="8343900" cy="4523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623060" y="9144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Comparative balance sheet</a:t>
            </a:r>
            <a:endParaRPr kumimoji="0" lang="en-US" sz="2800" b="0" i="0" u="none" strike="noStrike" kern="1200" cap="all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8343900" y="5738648"/>
            <a:ext cx="77251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8371488" y="5297211"/>
            <a:ext cx="77251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Condensed income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2000" b="0" dirty="0" smtClean="0"/>
              <a:t>A small increase in Net Sale</a:t>
            </a:r>
          </a:p>
          <a:p>
            <a:pPr>
              <a:buFont typeface="Arial" pitchFamily="34" charset="0"/>
              <a:buChar char="•"/>
            </a:pPr>
            <a:endParaRPr lang="en-US" sz="2000" b="0" dirty="0" smtClean="0"/>
          </a:p>
          <a:p>
            <a:pPr>
              <a:buFont typeface="Arial" pitchFamily="34" charset="0"/>
              <a:buChar char="•"/>
            </a:pPr>
            <a:r>
              <a:rPr lang="en-US" sz="2000" b="0" dirty="0" smtClean="0"/>
              <a:t>Operating expanse has increased</a:t>
            </a:r>
          </a:p>
          <a:p>
            <a:pPr>
              <a:buFont typeface="Arial" pitchFamily="34" charset="0"/>
              <a:buChar char="•"/>
            </a:pPr>
            <a:endParaRPr lang="en-US" sz="2000" b="0" dirty="0" smtClean="0"/>
          </a:p>
          <a:p>
            <a:pPr>
              <a:buFont typeface="Arial" pitchFamily="34" charset="0"/>
              <a:buChar char="•"/>
            </a:pPr>
            <a:r>
              <a:rPr lang="en-US" sz="2000" b="0" dirty="0" smtClean="0"/>
              <a:t>Net income has decreased</a:t>
            </a:r>
          </a:p>
          <a:p>
            <a:pPr>
              <a:buFont typeface="Arial" pitchFamily="34" charset="0"/>
              <a:buChar char="•"/>
            </a:pPr>
            <a:endParaRPr lang="en-SG" dirty="0" smtClean="0"/>
          </a:p>
          <a:p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 l="1653" t="24246" r="62117" b="53125"/>
          <a:stretch>
            <a:fillRect/>
          </a:stretch>
        </p:blipFill>
        <p:spPr bwMode="auto">
          <a:xfrm>
            <a:off x="0" y="1100628"/>
            <a:ext cx="8928585" cy="3135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Condensed balance sheet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2000" b="0" dirty="0" smtClean="0"/>
              <a:t>Current Asset increased by 1.6%</a:t>
            </a:r>
          </a:p>
          <a:p>
            <a:pPr>
              <a:buFont typeface="Arial" pitchFamily="34" charset="0"/>
              <a:buChar char="•"/>
            </a:pPr>
            <a:endParaRPr lang="en-US" sz="2000" b="0" dirty="0" smtClean="0"/>
          </a:p>
          <a:p>
            <a:pPr>
              <a:buFont typeface="Arial" pitchFamily="34" charset="0"/>
              <a:buChar char="•"/>
            </a:pPr>
            <a:r>
              <a:rPr lang="en-US" sz="2000" b="0" dirty="0" smtClean="0"/>
              <a:t>Fixed Asset </a:t>
            </a:r>
            <a:r>
              <a:rPr lang="en-US" sz="2000" b="0" dirty="0" err="1" smtClean="0"/>
              <a:t>dereased</a:t>
            </a:r>
            <a:r>
              <a:rPr lang="en-US" sz="2000" b="0" dirty="0" smtClean="0"/>
              <a:t> by 1.6%</a:t>
            </a:r>
          </a:p>
          <a:p>
            <a:pPr>
              <a:buFont typeface="Arial" pitchFamily="34" charset="0"/>
              <a:buChar char="•"/>
            </a:pPr>
            <a:endParaRPr lang="en-US" sz="2000" b="0" dirty="0" smtClean="0"/>
          </a:p>
          <a:p>
            <a:pPr>
              <a:buFont typeface="Arial" pitchFamily="34" charset="0"/>
              <a:buChar char="•"/>
            </a:pPr>
            <a:r>
              <a:rPr lang="en-US" sz="2000" b="0" dirty="0" smtClean="0"/>
              <a:t>Total Liabilities increased by 0.1%</a:t>
            </a:r>
          </a:p>
          <a:p>
            <a:pPr>
              <a:buFont typeface="Arial" pitchFamily="34" charset="0"/>
              <a:buChar char="•"/>
            </a:pPr>
            <a:endParaRPr lang="en-US" sz="2000" b="0" dirty="0" smtClean="0"/>
          </a:p>
          <a:p>
            <a:pPr>
              <a:buFont typeface="Arial" pitchFamily="34" charset="0"/>
              <a:buChar char="•"/>
            </a:pPr>
            <a:r>
              <a:rPr lang="en-US" sz="2000" b="0" dirty="0" smtClean="0"/>
              <a:t>Owner’s Equity decreased by 0.1%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 l="1886" t="24559" r="59641" b="30369"/>
          <a:stretch>
            <a:fillRect/>
          </a:stretch>
        </p:blipFill>
        <p:spPr bwMode="auto">
          <a:xfrm>
            <a:off x="257907" y="914399"/>
            <a:ext cx="8440616" cy="55596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Ratio analysis (in millions of Canadian $)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pitchFamily="34" charset="0"/>
              <a:buChar char="•"/>
            </a:pPr>
            <a:r>
              <a:rPr lang="en-US" sz="1800" dirty="0" smtClean="0"/>
              <a:t>Working Capital</a:t>
            </a:r>
          </a:p>
          <a:p>
            <a:pPr lvl="4">
              <a:buFont typeface="Arial" pitchFamily="34" charset="0"/>
              <a:buChar char="•"/>
            </a:pPr>
            <a:r>
              <a:rPr lang="en-US" sz="1800" dirty="0" smtClean="0"/>
              <a:t>2013: $5070 - $7890 = - $2820</a:t>
            </a:r>
          </a:p>
          <a:p>
            <a:pPr lvl="4">
              <a:buFont typeface="Arial" pitchFamily="34" charset="0"/>
              <a:buChar char="•"/>
            </a:pPr>
            <a:r>
              <a:rPr lang="en-US" sz="1800" dirty="0" smtClean="0"/>
              <a:t>2012: $3913 - $6746 = - $2833</a:t>
            </a:r>
          </a:p>
          <a:p>
            <a:pPr>
              <a:buFont typeface="Arial" pitchFamily="34" charset="0"/>
              <a:buChar char="•"/>
            </a:pPr>
            <a:r>
              <a:rPr lang="en-US" sz="1800" dirty="0" smtClean="0"/>
              <a:t>Current Ratio</a:t>
            </a:r>
          </a:p>
          <a:p>
            <a:pPr lvl="4">
              <a:buFont typeface="Arial" pitchFamily="34" charset="0"/>
              <a:buChar char="•"/>
            </a:pPr>
            <a:r>
              <a:rPr lang="en-US" sz="1800" dirty="0" smtClean="0"/>
              <a:t>2013: $5070/$7890 = 0.6:1</a:t>
            </a:r>
          </a:p>
          <a:p>
            <a:pPr lvl="4">
              <a:buFont typeface="Arial" pitchFamily="34" charset="0"/>
              <a:buChar char="•"/>
            </a:pPr>
            <a:r>
              <a:rPr lang="en-US" sz="1800" dirty="0" smtClean="0"/>
              <a:t>2012: $3913/$6746 = 0.6:1</a:t>
            </a:r>
          </a:p>
          <a:p>
            <a:pPr>
              <a:buFont typeface="Arial" pitchFamily="34" charset="0"/>
              <a:buChar char="•"/>
            </a:pPr>
            <a:r>
              <a:rPr lang="en-US" sz="1800" dirty="0" smtClean="0"/>
              <a:t>Quick Ratio</a:t>
            </a:r>
          </a:p>
          <a:p>
            <a:pPr lvl="4">
              <a:buFont typeface="Arial" pitchFamily="34" charset="0"/>
              <a:buChar char="•"/>
            </a:pPr>
            <a:r>
              <a:rPr lang="en-US" sz="1800" dirty="0" smtClean="0"/>
              <a:t>2013: ($335 + $3043 + $1102)/$7890 = 0.6:1</a:t>
            </a:r>
          </a:p>
          <a:p>
            <a:pPr lvl="4">
              <a:buFont typeface="Arial" pitchFamily="34" charset="0"/>
              <a:buChar char="•"/>
            </a:pPr>
            <a:r>
              <a:rPr lang="en-US" sz="1800" dirty="0" smtClean="0"/>
              <a:t>2012: ($129 + $2946 + $397)/$6746 = 0.5:1</a:t>
            </a:r>
          </a:p>
          <a:p>
            <a:pPr>
              <a:buFont typeface="Arial" pitchFamily="34" charset="0"/>
              <a:buChar char="•"/>
            </a:pPr>
            <a:r>
              <a:rPr lang="en-US" sz="1800" dirty="0" smtClean="0"/>
              <a:t>Equity Ratio</a:t>
            </a:r>
          </a:p>
          <a:p>
            <a:pPr lvl="4">
              <a:buFont typeface="Arial" pitchFamily="34" charset="0"/>
              <a:buChar char="•"/>
            </a:pPr>
            <a:r>
              <a:rPr lang="en-US" sz="1800" dirty="0" smtClean="0"/>
              <a:t>2013: $16250/$45384 x 100% = 35.8%</a:t>
            </a:r>
          </a:p>
          <a:p>
            <a:pPr lvl="4">
              <a:buFont typeface="Arial" pitchFamily="34" charset="0"/>
              <a:buChar char="•"/>
            </a:pPr>
            <a:r>
              <a:rPr lang="en-US" sz="1800" dirty="0" smtClean="0"/>
              <a:t>2012: $14725/$40969 x 100% = 35.9%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 current 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b="0" dirty="0" smtClean="0"/>
              <a:t>Increase net income</a:t>
            </a:r>
            <a:endParaRPr lang="en-US" sz="2000" b="0" dirty="0" smtClean="0"/>
          </a:p>
          <a:p>
            <a:pPr>
              <a:buFont typeface="Arial" pitchFamily="34" charset="0"/>
              <a:buChar char="•"/>
            </a:pPr>
            <a:r>
              <a:rPr lang="en-US" sz="2000" b="0" dirty="0" smtClean="0"/>
              <a:t>Raise their sales revenues</a:t>
            </a:r>
          </a:p>
          <a:p>
            <a:pPr>
              <a:buFont typeface="Arial" pitchFamily="34" charset="0"/>
              <a:buChar char="•"/>
            </a:pPr>
            <a:r>
              <a:rPr lang="en-US" sz="2000" b="0" dirty="0" smtClean="0"/>
              <a:t>Manage expenses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believe </a:t>
            </a:r>
            <a:r>
              <a:rPr lang="en-US" dirty="0" err="1" smtClean="0"/>
              <a:t>shaw</a:t>
            </a:r>
            <a:r>
              <a:rPr lang="en-US" dirty="0" smtClean="0"/>
              <a:t> communication progressed best over all because: 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sz="2400" dirty="0" smtClean="0"/>
              <a:t>Increased in net income of $22 000 000. </a:t>
            </a:r>
            <a:r>
              <a:rPr lang="en-US" sz="2400" dirty="0"/>
              <a:t>H</a:t>
            </a:r>
            <a:r>
              <a:rPr lang="en-US" sz="2400" dirty="0" smtClean="0"/>
              <a:t>owever, Rogers and Bell decreased its net income</a:t>
            </a:r>
          </a:p>
          <a:p>
            <a:pPr>
              <a:buFont typeface="Arial"/>
              <a:buChar char="•"/>
            </a:pPr>
            <a:r>
              <a:rPr lang="en-US" sz="2400" dirty="0" smtClean="0"/>
              <a:t>Least increase in expenses </a:t>
            </a:r>
          </a:p>
          <a:p>
            <a:pPr>
              <a:buFont typeface="Arial"/>
              <a:buChar char="•"/>
            </a:pPr>
            <a:r>
              <a:rPr lang="en-US" sz="2400" dirty="0" smtClean="0"/>
              <a:t>Has the highest working capital  </a:t>
            </a:r>
          </a:p>
          <a:p>
            <a:pPr>
              <a:buFont typeface="Arial"/>
              <a:buChar char="•"/>
            </a:pPr>
            <a:r>
              <a:rPr lang="en-US" sz="2400" dirty="0" smtClean="0"/>
              <a:t>Highest current assets</a:t>
            </a:r>
          </a:p>
          <a:p>
            <a:pPr>
              <a:buFont typeface="Arial"/>
              <a:buChar char="•"/>
            </a:pPr>
            <a:r>
              <a:rPr lang="en-US" sz="2400" dirty="0" smtClean="0"/>
              <a:t>Lowest liabilities </a:t>
            </a:r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8297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ROGERS COMMUNICATION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Arial"/>
              <a:buChar char="•"/>
            </a:pPr>
            <a:r>
              <a:rPr lang="en-US" sz="2600" dirty="0"/>
              <a:t>public Canadian communications and media </a:t>
            </a:r>
            <a:r>
              <a:rPr lang="en-US" sz="2600" dirty="0" smtClean="0"/>
              <a:t>company</a:t>
            </a:r>
          </a:p>
          <a:p>
            <a:pPr>
              <a:buFont typeface="Arial"/>
              <a:buChar char="•"/>
            </a:pPr>
            <a:r>
              <a:rPr lang="en-US" sz="2600" dirty="0" smtClean="0"/>
              <a:t>Wireless communications, cable television, telephone, and internet connectivity with significant additional telecommunications, mass media assets.</a:t>
            </a:r>
          </a:p>
          <a:p>
            <a:pPr>
              <a:buFont typeface="Arial"/>
              <a:buChar char="•"/>
            </a:pPr>
            <a:r>
              <a:rPr lang="en-US" sz="2600" dirty="0" smtClean="0"/>
              <a:t>Founded 1925</a:t>
            </a:r>
          </a:p>
          <a:p>
            <a:pPr>
              <a:buFont typeface="Arial"/>
              <a:buChar char="•"/>
            </a:pPr>
            <a:r>
              <a:rPr lang="en-US" sz="2600" dirty="0" smtClean="0"/>
              <a:t>One of Canada's most valuable company </a:t>
            </a:r>
            <a:endParaRPr lang="en-US" sz="2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25439" b="39518"/>
          <a:stretch/>
        </p:blipFill>
        <p:spPr>
          <a:xfrm>
            <a:off x="5274568" y="196773"/>
            <a:ext cx="2457403" cy="717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33042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Comparative income </a:t>
            </a:r>
            <a:r>
              <a:rPr lang="en-US" b="1" dirty="0" smtClean="0"/>
              <a:t>statement</a:t>
            </a:r>
            <a:endParaRPr lang="en-US" dirty="0"/>
          </a:p>
        </p:txBody>
      </p:sp>
      <p:pic>
        <p:nvPicPr>
          <p:cNvPr id="6" name="Picture 5" descr="Screen Shot 2014-06-09 at 5.41.2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1185" y="914400"/>
            <a:ext cx="6921500" cy="3467100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7112685" y="2357188"/>
            <a:ext cx="27013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112685" y="3882964"/>
            <a:ext cx="27013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112685" y="4284965"/>
            <a:ext cx="27013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7112685" y="3526645"/>
            <a:ext cx="270130" cy="0"/>
          </a:xfrm>
          <a:prstGeom prst="line">
            <a:avLst/>
          </a:prstGeom>
          <a:ln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112685" y="4078129"/>
            <a:ext cx="270130" cy="0"/>
          </a:xfrm>
          <a:prstGeom prst="line">
            <a:avLst/>
          </a:prstGeom>
          <a:ln>
            <a:solidFill>
              <a:srgbClr val="00009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112685" y="1997950"/>
            <a:ext cx="270130" cy="0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112685" y="2189814"/>
            <a:ext cx="270130" cy="0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689598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Comparative balance </a:t>
            </a:r>
            <a:r>
              <a:rPr lang="en-US" b="1" dirty="0" smtClean="0"/>
              <a:t>sheet</a:t>
            </a:r>
            <a:endParaRPr lang="en-US" dirty="0"/>
          </a:p>
        </p:txBody>
      </p:sp>
      <p:pic>
        <p:nvPicPr>
          <p:cNvPr id="5" name="Picture 4" descr="Screen Shot 2014-06-09 at 6.00.1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2004" y="1505272"/>
            <a:ext cx="8241896" cy="275831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8343900" y="3120302"/>
            <a:ext cx="40423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8343900" y="4085128"/>
            <a:ext cx="404239" cy="0"/>
          </a:xfrm>
          <a:prstGeom prst="line">
            <a:avLst/>
          </a:prstGeom>
          <a:ln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62341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Comparative balance </a:t>
            </a:r>
            <a:r>
              <a:rPr lang="en-US" b="1" dirty="0" smtClean="0"/>
              <a:t>sheet CONT.</a:t>
            </a:r>
            <a:endParaRPr lang="en-US" dirty="0"/>
          </a:p>
        </p:txBody>
      </p:sp>
      <p:pic>
        <p:nvPicPr>
          <p:cNvPr id="4" name="Picture 3" descr="Screen Shot 2014-06-09 at 6.00.2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37720" y="1536631"/>
            <a:ext cx="8006180" cy="2449891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8343900" y="3614731"/>
            <a:ext cx="404239" cy="0"/>
          </a:xfrm>
          <a:prstGeom prst="line">
            <a:avLst/>
          </a:prstGeom>
          <a:ln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107816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Comparative balance sheet CONT.</a:t>
            </a:r>
            <a:endParaRPr lang="en-US" dirty="0"/>
          </a:p>
        </p:txBody>
      </p:sp>
      <p:pic>
        <p:nvPicPr>
          <p:cNvPr id="5" name="Picture 4" descr="Screen Shot 2014-06-09 at 6.01.0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37683" y="1230266"/>
            <a:ext cx="7676665" cy="2548591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8114348" y="2956175"/>
            <a:ext cx="404239" cy="0"/>
          </a:xfrm>
          <a:prstGeom prst="line">
            <a:avLst/>
          </a:prstGeom>
          <a:ln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8114348" y="2689616"/>
            <a:ext cx="404239" cy="0"/>
          </a:xfrm>
          <a:prstGeom prst="line">
            <a:avLst/>
          </a:prstGeom>
          <a:ln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51719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/>
              <a:buChar char="•"/>
            </a:pPr>
            <a:r>
              <a:rPr lang="en-CA" sz="2400" dirty="0"/>
              <a:t>Working Capital: </a:t>
            </a:r>
            <a:endParaRPr lang="en-US" sz="2400" dirty="0"/>
          </a:p>
          <a:p>
            <a:r>
              <a:rPr lang="en-CA" sz="2400" dirty="0"/>
              <a:t>2013: 4321-4606=- $285</a:t>
            </a:r>
            <a:endParaRPr lang="en-US" sz="2400" dirty="0"/>
          </a:p>
          <a:p>
            <a:r>
              <a:rPr lang="en-CA" sz="2400" dirty="0"/>
              <a:t>2012: 2221-3002=- $</a:t>
            </a:r>
            <a:r>
              <a:rPr lang="en-CA" sz="2400" dirty="0" smtClean="0"/>
              <a:t>781</a:t>
            </a:r>
          </a:p>
          <a:p>
            <a:pPr>
              <a:buFont typeface="Arial"/>
              <a:buChar char="•"/>
            </a:pPr>
            <a:r>
              <a:rPr lang="en-US" sz="2400" dirty="0"/>
              <a:t>Current Ratio: </a:t>
            </a:r>
          </a:p>
          <a:p>
            <a:r>
              <a:rPr lang="en-US" sz="2400" dirty="0"/>
              <a:t>2013:4321/4606=0.9:1</a:t>
            </a:r>
          </a:p>
          <a:p>
            <a:r>
              <a:rPr lang="en-US" sz="2400" dirty="0"/>
              <a:t>2012: 2221/3001=0.7:</a:t>
            </a:r>
            <a:r>
              <a:rPr lang="en-US" sz="2400" dirty="0" smtClean="0"/>
              <a:t>1</a:t>
            </a:r>
          </a:p>
          <a:p>
            <a:pPr>
              <a:buFont typeface="Arial"/>
              <a:buChar char="•"/>
            </a:pPr>
            <a:r>
              <a:rPr lang="en-US" sz="2400" dirty="0"/>
              <a:t>Quick ratio: </a:t>
            </a:r>
          </a:p>
          <a:p>
            <a:r>
              <a:rPr lang="en-US" sz="2400" dirty="0"/>
              <a:t>2013: (2,301+1590+438)/4606= 0.9:1</a:t>
            </a:r>
          </a:p>
          <a:p>
            <a:r>
              <a:rPr lang="en-US" sz="2400" dirty="0"/>
              <a:t>2012: (213+1536+464)/3002= 0.7:1</a:t>
            </a:r>
          </a:p>
          <a:p>
            <a:endParaRPr lang="en-US" dirty="0" smtClean="0"/>
          </a:p>
          <a:p>
            <a:endParaRPr lang="en-US" dirty="0"/>
          </a:p>
          <a:p>
            <a:pPr>
              <a:buFont typeface="Arial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18076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Ratios cont.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sz="2400" dirty="0"/>
              <a:t>Equity ratio: </a:t>
            </a:r>
          </a:p>
          <a:p>
            <a:r>
              <a:rPr lang="en-US" sz="2400" dirty="0"/>
              <a:t>2013: (4669/23601) x100%=19.7%</a:t>
            </a:r>
          </a:p>
          <a:p>
            <a:r>
              <a:rPr lang="en-US" sz="2400" dirty="0"/>
              <a:t>2012: (3768/19618) x100%= 19.2%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50296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华文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Angles.thmx</Template>
  <TotalTime>779</TotalTime>
  <Words>786</Words>
  <Application>Microsoft Office PowerPoint</Application>
  <PresentationFormat>On-screen Show (4:3)</PresentationFormat>
  <Paragraphs>147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Angles</vt:lpstr>
      <vt:lpstr>Financial Accounting Fundamentals Course culminating Activity </vt:lpstr>
      <vt:lpstr>Companies</vt:lpstr>
      <vt:lpstr>ROGERS COMMUNICATION </vt:lpstr>
      <vt:lpstr>Comparative income statement</vt:lpstr>
      <vt:lpstr>Comparative balance sheet</vt:lpstr>
      <vt:lpstr>Comparative balance sheet CONT.</vt:lpstr>
      <vt:lpstr>Comparative balance sheet CONT.</vt:lpstr>
      <vt:lpstr>Ratios</vt:lpstr>
      <vt:lpstr>Ratios cont. </vt:lpstr>
      <vt:lpstr>Condensed income statement </vt:lpstr>
      <vt:lpstr>Condensed balance sheet </vt:lpstr>
      <vt:lpstr>improve current status </vt:lpstr>
      <vt:lpstr>Shaw Communications Inc.</vt:lpstr>
      <vt:lpstr>Comparative income statement</vt:lpstr>
      <vt:lpstr>Comparative balance sheet </vt:lpstr>
      <vt:lpstr>Condensed balance sheet</vt:lpstr>
      <vt:lpstr>Condensed income statement</vt:lpstr>
      <vt:lpstr>Ratio analysis</vt:lpstr>
      <vt:lpstr>Improve current status</vt:lpstr>
      <vt:lpstr>Bell canada</vt:lpstr>
      <vt:lpstr>Comparative income statement</vt:lpstr>
      <vt:lpstr>Comparative balance sheet</vt:lpstr>
      <vt:lpstr>Slide 23</vt:lpstr>
      <vt:lpstr>Slide 24</vt:lpstr>
      <vt:lpstr>Condensed income statement</vt:lpstr>
      <vt:lpstr>Condensed balance sheet</vt:lpstr>
      <vt:lpstr>Ratio analysis (in millions of Canadian $)</vt:lpstr>
      <vt:lpstr>Improve current status</vt:lpstr>
      <vt:lpstr>We believe shaw communication progressed best over all because:  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Financial Accounting Fundamentals Course culminating Activity</dc:title>
  <dc:creator>Kelly Wang</dc:creator>
  <cp:lastModifiedBy>Sofia Kim</cp:lastModifiedBy>
  <cp:revision>32</cp:revision>
  <dcterms:created xsi:type="dcterms:W3CDTF">2014-06-03T22:05:53Z</dcterms:created>
  <dcterms:modified xsi:type="dcterms:W3CDTF">2014-06-10T02:11:37Z</dcterms:modified>
</cp:coreProperties>
</file>