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sldIdLst>
    <p:sldId id="307" r:id="rId2"/>
    <p:sldId id="257" r:id="rId3"/>
    <p:sldId id="340" r:id="rId4"/>
    <p:sldId id="341" r:id="rId5"/>
    <p:sldId id="258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271" r:id="rId18"/>
    <p:sldId id="272" r:id="rId19"/>
    <p:sldId id="328" r:id="rId20"/>
    <p:sldId id="329" r:id="rId21"/>
    <p:sldId id="330" r:id="rId22"/>
    <p:sldId id="331" r:id="rId23"/>
    <p:sldId id="332" r:id="rId24"/>
    <p:sldId id="333" r:id="rId25"/>
    <p:sldId id="260" r:id="rId26"/>
    <p:sldId id="261" r:id="rId27"/>
    <p:sldId id="262" r:id="rId28"/>
    <p:sldId id="264" r:id="rId29"/>
    <p:sldId id="266" r:id="rId30"/>
    <p:sldId id="267" r:id="rId31"/>
    <p:sldId id="337" r:id="rId32"/>
    <p:sldId id="268" r:id="rId33"/>
    <p:sldId id="338" r:id="rId34"/>
    <p:sldId id="339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5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71001" autoAdjust="0"/>
  </p:normalViewPr>
  <p:slideViewPr>
    <p:cSldViewPr>
      <p:cViewPr>
        <p:scale>
          <a:sx n="61" d="100"/>
          <a:sy n="61" d="100"/>
        </p:scale>
        <p:origin x="-1860" y="-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7C12BB7-83F6-44B9-82AC-27F6191024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06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chapter, we are going down to the logic gate level of the computer system that we will refer to as LG1. We are going to skip the Microcode 2 level for the moment and</a:t>
            </a:r>
            <a:r>
              <a:rPr lang="en-US" baseline="0" dirty="0" smtClean="0"/>
              <a:t> come back to it in Chapter 12.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C12BB7-83F6-44B9-82AC-27F61910245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85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37D2820-AF21-4EEF-A0AC-E72225484701}" type="slidenum">
              <a:rPr lang="en-US">
                <a:latin typeface="Times New Roman" charset="0"/>
              </a:rPr>
              <a:pPr/>
              <a:t>10</a:t>
            </a:fld>
            <a:endParaRPr lang="en-US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1200" dirty="0" smtClean="0"/>
              <a:t>As with common arithmetic, Boolean operations have rules of precedence.</a:t>
            </a:r>
          </a:p>
          <a:p>
            <a:pPr eaLnBrk="1" hangingPunct="1">
              <a:spcBef>
                <a:spcPct val="40000"/>
              </a:spcBef>
            </a:pPr>
            <a:r>
              <a:rPr lang="en-US" sz="1200" dirty="0" smtClean="0"/>
              <a:t>The NOT operator has highest priority, followed by AND </a:t>
            </a:r>
            <a:r>
              <a:rPr lang="en-US" sz="1200" dirty="0" err="1" smtClean="0"/>
              <a:t>and</a:t>
            </a:r>
            <a:r>
              <a:rPr lang="en-US" sz="1200" dirty="0" smtClean="0"/>
              <a:t> then OR.</a:t>
            </a:r>
          </a:p>
          <a:p>
            <a:pPr eaLnBrk="1" hangingPunct="1">
              <a:spcBef>
                <a:spcPct val="40000"/>
              </a:spcBef>
            </a:pPr>
            <a:r>
              <a:rPr lang="en-US" sz="1200" dirty="0" smtClean="0"/>
              <a:t>This is how we chose the (shaded) function subparts in our table</a:t>
            </a:r>
            <a:r>
              <a:rPr lang="en-US" sz="1200" baseline="0" dirty="0" smtClean="0"/>
              <a:t> by picking the highest priorities first.</a:t>
            </a:r>
          </a:p>
          <a:p>
            <a:pPr eaLnBrk="1" hangingPunct="1">
              <a:spcBef>
                <a:spcPct val="40000"/>
              </a:spcBef>
            </a:pPr>
            <a:r>
              <a:rPr lang="en-US" sz="1200" baseline="0" dirty="0" smtClean="0"/>
              <a:t>Just like in Algebra you would work the parts inside the parentheses first.</a:t>
            </a:r>
            <a:endParaRPr lang="en-US" sz="1200" dirty="0" smtClean="0"/>
          </a:p>
          <a:p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801F73D-1822-443A-B810-1B49F7DC3EE2}" type="slidenum">
              <a:rPr lang="en-US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2200" dirty="0" smtClean="0"/>
              <a:t>Digital computers contain circuits that implement Boolean functions.</a:t>
            </a:r>
          </a:p>
          <a:p>
            <a:pPr eaLnBrk="1" hangingPunct="1"/>
            <a:r>
              <a:rPr lang="en-US" sz="2200" dirty="0" smtClean="0"/>
              <a:t>The simpler that we can make a Boolean function, the smaller the circuit that will result.</a:t>
            </a:r>
          </a:p>
          <a:p>
            <a:pPr lvl="1" eaLnBrk="1" hangingPunct="1"/>
            <a:r>
              <a:rPr lang="en-US" sz="2000" dirty="0" smtClean="0"/>
              <a:t>Simpler circuits are cheaper to build, consume less power, and run faster than complex circuits.</a:t>
            </a:r>
          </a:p>
          <a:p>
            <a:pPr eaLnBrk="1" hangingPunct="1"/>
            <a:r>
              <a:rPr lang="en-US" sz="2200" dirty="0" smtClean="0"/>
              <a:t>With this in mind, we always want to reduce our Boolean functions to their simplest form.</a:t>
            </a:r>
          </a:p>
          <a:p>
            <a:pPr eaLnBrk="1" hangingPunct="1"/>
            <a:r>
              <a:rPr lang="en-US" sz="2200" dirty="0" smtClean="0"/>
              <a:t>There are a number of Boolean identities that help us to do this.</a:t>
            </a:r>
            <a:r>
              <a:rPr lang="en-US" sz="2100" dirty="0" smtClean="0"/>
              <a:t> </a:t>
            </a:r>
            <a:endParaRPr lang="en-US" sz="2200" dirty="0" smtClean="0"/>
          </a:p>
          <a:p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3B0DEC-626E-431D-AB4D-787925D69DDD}" type="slidenum">
              <a:rPr lang="en-US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Most Boolean identities have an AND (product) form as well as an OR (sum) form.  We give our identities using both forms. Our first group is rather intuitive: (Remember that x can only be 0 or 1 here)</a:t>
            </a:r>
          </a:p>
          <a:p>
            <a:r>
              <a:rPr lang="en-US" dirty="0" smtClean="0">
                <a:latin typeface="Times New Roman" charset="0"/>
              </a:rPr>
              <a:t>Identity Law</a:t>
            </a:r>
            <a:r>
              <a:rPr lang="en-US" baseline="0" dirty="0" smtClean="0">
                <a:latin typeface="Times New Roman" charset="0"/>
              </a:rPr>
              <a:t> – 1 and x equals x,  0 or x equals x</a:t>
            </a:r>
          </a:p>
          <a:p>
            <a:r>
              <a:rPr lang="en-US" baseline="0" dirty="0" smtClean="0">
                <a:latin typeface="Times New Roman" charset="0"/>
              </a:rPr>
              <a:t>Null Law – 0 and x equals 0, 1 or x equals 1</a:t>
            </a:r>
          </a:p>
          <a:p>
            <a:r>
              <a:rPr lang="en-US" baseline="0" dirty="0" smtClean="0">
                <a:latin typeface="Times New Roman" charset="0"/>
              </a:rPr>
              <a:t>Idempotent Law – x and x equals x, x or x equals x</a:t>
            </a:r>
          </a:p>
          <a:p>
            <a:r>
              <a:rPr lang="en-US" baseline="0" dirty="0" smtClean="0">
                <a:latin typeface="Times New Roman" charset="0"/>
              </a:rPr>
              <a:t>Inverse Law – X and not X equals 0 , x or not x equals 1</a:t>
            </a:r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84665EC-0A75-4173-BA15-FE5000944934}" type="slidenum">
              <a:rPr lang="en-US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Our second group of Boolean identities should be familiar to you from your study of algebra:</a:t>
            </a:r>
          </a:p>
          <a:p>
            <a:r>
              <a:rPr lang="en-US" dirty="0" smtClean="0">
                <a:latin typeface="Times New Roman" charset="0"/>
              </a:rPr>
              <a:t>Commutative Law:</a:t>
            </a:r>
            <a:r>
              <a:rPr lang="en-US" baseline="0" dirty="0" smtClean="0">
                <a:latin typeface="Times New Roman" charset="0"/>
              </a:rPr>
              <a:t> x AND y equals y AND x, x OR y equals y OR  x </a:t>
            </a:r>
          </a:p>
          <a:p>
            <a:r>
              <a:rPr lang="en-US" baseline="0" dirty="0" smtClean="0">
                <a:latin typeface="Times New Roman" charset="0"/>
              </a:rPr>
              <a:t>And the Associative Law and the Distributive Law</a:t>
            </a:r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EA24442-DD7F-4547-A5A6-1AFE7904C54B}" type="slidenum">
              <a:rPr lang="en-US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200" dirty="0" smtClean="0"/>
              <a:t>Our last group of Boolean identities are perhaps the most useful.</a:t>
            </a:r>
          </a:p>
          <a:p>
            <a:pPr eaLnBrk="1" hangingPunct="1"/>
            <a:r>
              <a:rPr lang="en-US" sz="1200" dirty="0" smtClean="0"/>
              <a:t>If you have studied set theory or formal logic, these laws are also familiar to you.</a:t>
            </a:r>
          </a:p>
          <a:p>
            <a:pPr eaLnBrk="1" hangingPunct="1"/>
            <a:endParaRPr lang="en-US" sz="1200" dirty="0" smtClean="0"/>
          </a:p>
          <a:p>
            <a:pPr eaLnBrk="1" hangingPunct="1"/>
            <a:r>
              <a:rPr lang="en-US" sz="1200" dirty="0" smtClean="0"/>
              <a:t>Absorption Law</a:t>
            </a:r>
          </a:p>
          <a:p>
            <a:pPr eaLnBrk="1" hangingPunct="1"/>
            <a:r>
              <a:rPr lang="en-US" sz="1200" dirty="0" err="1" smtClean="0"/>
              <a:t>DeMorgan’s</a:t>
            </a:r>
            <a:r>
              <a:rPr lang="en-US" sz="1200" dirty="0" smtClean="0"/>
              <a:t> Law</a:t>
            </a:r>
          </a:p>
          <a:p>
            <a:pPr eaLnBrk="1" hangingPunct="1"/>
            <a:r>
              <a:rPr lang="en-US" sz="1200" dirty="0" smtClean="0"/>
              <a:t>Double Complement Law</a:t>
            </a:r>
          </a:p>
          <a:p>
            <a:pPr eaLnBrk="1" hangingPunct="1"/>
            <a:endParaRPr lang="en-US" sz="1200" dirty="0" smtClean="0"/>
          </a:p>
          <a:p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801BC00-AB2F-41F1-8B79-1B0BA880E69E}" type="slidenum">
              <a:rPr lang="en-US">
                <a:latin typeface="Times New Roman" charset="0"/>
              </a:rPr>
              <a:pPr/>
              <a:t>15</a:t>
            </a:fld>
            <a:endParaRPr lang="en-US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10000"/>
              </a:spcBef>
            </a:pPr>
            <a:r>
              <a:rPr lang="en-US" sz="1200" dirty="0" smtClean="0"/>
              <a:t>We can use Boolean identities to simplify the function as shown in the example.</a:t>
            </a:r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929FD4-27DA-4159-9C48-8143AA0905BE}" type="slidenum">
              <a:rPr lang="en-US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1200" dirty="0" smtClean="0"/>
              <a:t>Sometimes it is more economical to build a circuit using the complement of a function (and complementing its result) than it is to implement the function directly.</a:t>
            </a:r>
          </a:p>
          <a:p>
            <a:pPr eaLnBrk="1" hangingPunct="1">
              <a:spcBef>
                <a:spcPct val="40000"/>
              </a:spcBef>
            </a:pPr>
            <a:r>
              <a:rPr lang="en-US" sz="1200" dirty="0" err="1" smtClean="0"/>
              <a:t>DeMorgan’s</a:t>
            </a:r>
            <a:r>
              <a:rPr lang="en-US" sz="1200" dirty="0" smtClean="0"/>
              <a:t> law provides an easy way of finding the complement of a Boolean function.</a:t>
            </a:r>
          </a:p>
          <a:p>
            <a:pPr eaLnBrk="1" hangingPunct="1">
              <a:spcBef>
                <a:spcPct val="40000"/>
              </a:spcBef>
            </a:pPr>
            <a:r>
              <a:rPr lang="en-US" sz="1200" dirty="0" smtClean="0"/>
              <a:t>Recall </a:t>
            </a:r>
            <a:r>
              <a:rPr lang="en-US" sz="1200" dirty="0" err="1" smtClean="0"/>
              <a:t>DeMorgan’s</a:t>
            </a:r>
            <a:r>
              <a:rPr lang="en-US" sz="1200" dirty="0" smtClean="0"/>
              <a:t> law states: </a:t>
            </a:r>
          </a:p>
          <a:p>
            <a:pPr eaLnBrk="1" hangingPunct="1">
              <a:spcBef>
                <a:spcPct val="40000"/>
              </a:spcBef>
            </a:pPr>
            <a:r>
              <a:rPr lang="en-US" sz="1200" dirty="0" smtClean="0"/>
              <a:t>not x and y equals</a:t>
            </a:r>
            <a:r>
              <a:rPr lang="en-US" sz="1200" baseline="0" dirty="0" smtClean="0"/>
              <a:t> not x or not y </a:t>
            </a:r>
          </a:p>
          <a:p>
            <a:pPr eaLnBrk="1" hangingPunct="1">
              <a:spcBef>
                <a:spcPct val="40000"/>
              </a:spcBef>
            </a:pPr>
            <a:r>
              <a:rPr lang="en-US" sz="1200" baseline="0" dirty="0" smtClean="0"/>
              <a:t>And also not x or y equals not x and not y</a:t>
            </a:r>
            <a:endParaRPr lang="en-US" sz="1200" dirty="0" smtClean="0"/>
          </a:p>
          <a:p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DeMorgan’s</a:t>
            </a:r>
            <a:r>
              <a:rPr lang="en-US" dirty="0" smtClean="0"/>
              <a:t> Law</a:t>
            </a:r>
            <a:r>
              <a:rPr lang="en-US" baseline="0" dirty="0" smtClean="0"/>
              <a:t> also allows </a:t>
            </a:r>
            <a:r>
              <a:rPr lang="en-US" sz="1200" dirty="0" smtClean="0"/>
              <a:t>conversion of AND function to an equivalent OR function and vice-versa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dirty="0" smtClean="0"/>
              <a:t>It may allow the simplification of complex functions, that will allow a simpler design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C12BB7-83F6-44B9-82AC-27F61910245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03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you can see</a:t>
            </a:r>
            <a:r>
              <a:rPr lang="en-US" baseline="0" dirty="0" smtClean="0"/>
              <a:t> an example where the long equation on the top is simplified to a much shorter equation using </a:t>
            </a:r>
            <a:r>
              <a:rPr lang="en-US" baseline="0" dirty="0" err="1" smtClean="0"/>
              <a:t>DeMorgan’s</a:t>
            </a:r>
            <a:r>
              <a:rPr lang="en-US" baseline="0" dirty="0" smtClean="0"/>
              <a:t> law.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C12BB7-83F6-44B9-82AC-27F61910245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66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C1017BD-722A-43B8-BFD7-42B2DC82CA67}" type="slidenum">
              <a:rPr lang="en-US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28BFB0-50AF-400B-B392-815A9B3A62EC}" type="slidenum">
              <a:rPr lang="en-US">
                <a:latin typeface="Times New Roman" charset="0"/>
              </a:rPr>
              <a:pPr/>
              <a:t>2</a:t>
            </a:fld>
            <a:endParaRPr lang="en-US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Gates, latches, memories and other logic components are used to design computer systems and their subsystems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Good understanding of digital logic is necessary in order to learn the fundamentals of computing systems organization and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Two types of digital logic: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Combinatorial logic: output is a function of inputs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Sequential logic: output is a complex function of inputs, previous inputs and previous outputs (chapter 11)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Neither combinatorial logic or sequential logic is better than the other. In practice, both are used as appropriate in circuit design.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BC710B-7FEE-4163-A81C-CAF3CAB5D584}" type="slidenum">
              <a:rPr lang="en-US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700" dirty="0" smtClean="0"/>
              <a:t>Through our exercises in simplifying Boolean expressions, we see that there are numerous ways of stating the same Boolean expression</a:t>
            </a:r>
            <a:r>
              <a:rPr lang="en-US" sz="25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These “synonymous” forms are </a:t>
            </a:r>
            <a:r>
              <a:rPr lang="en-US" i="1" dirty="0" smtClean="0"/>
              <a:t>logically equivalent.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/>
              <a:t>Logically equivalent expressions have identical truth tables.</a:t>
            </a:r>
          </a:p>
          <a:p>
            <a:pPr lvl="1" eaLnBrk="1" hangingPunct="1">
              <a:lnSpc>
                <a:spcPct val="90000"/>
              </a:lnSpc>
            </a:pPr>
            <a:endParaRPr lang="en-US" sz="2100" u="sng" dirty="0" smtClean="0"/>
          </a:p>
          <a:p>
            <a:pPr eaLnBrk="1" hangingPunct="1">
              <a:lnSpc>
                <a:spcPct val="90000"/>
              </a:lnSpc>
            </a:pPr>
            <a:r>
              <a:rPr lang="en-US" sz="2700" dirty="0" smtClean="0"/>
              <a:t>In order to eliminate as much confusion as possible, designers express Boolean functions in </a:t>
            </a:r>
            <a:r>
              <a:rPr lang="en-US" sz="2700" i="1" dirty="0" smtClean="0"/>
              <a:t>standardized</a:t>
            </a:r>
            <a:r>
              <a:rPr lang="en-US" sz="2700" dirty="0" smtClean="0"/>
              <a:t> or </a:t>
            </a:r>
            <a:r>
              <a:rPr lang="en-US" sz="2700" i="1" dirty="0" smtClean="0"/>
              <a:t>canonical </a:t>
            </a:r>
            <a:r>
              <a:rPr lang="en-US" sz="2700" dirty="0" smtClean="0"/>
              <a:t>form.</a:t>
            </a:r>
            <a:endParaRPr lang="en-US" sz="2500" dirty="0" smtClean="0"/>
          </a:p>
          <a:p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B3D9BD1-AB5D-4ED8-AFE2-76E5FE30512E}" type="slidenum">
              <a:rPr lang="en-US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sz="2100" dirty="0" smtClean="0"/>
              <a:t>There are two canonical forms for Boolean expressions: sum-of-products and product-of-sums.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2000" dirty="0" smtClean="0"/>
              <a:t>Recall the Boolean product is the AND operation and the Boolean sum is the OR operation.</a:t>
            </a:r>
          </a:p>
          <a:p>
            <a:pPr eaLnBrk="1" hangingPunct="1">
              <a:spcBef>
                <a:spcPct val="10000"/>
              </a:spcBef>
            </a:pPr>
            <a:r>
              <a:rPr lang="en-US" sz="2100" dirty="0" smtClean="0"/>
              <a:t>In the sum-of-products form, </a:t>
            </a:r>
            <a:r>
              <a:rPr lang="en-US" sz="2100" dirty="0" err="1" smtClean="0"/>
              <a:t>ANDed</a:t>
            </a:r>
            <a:r>
              <a:rPr lang="en-US" sz="2100" dirty="0" smtClean="0"/>
              <a:t> variables are </a:t>
            </a:r>
            <a:r>
              <a:rPr lang="en-US" sz="2100" dirty="0" err="1" smtClean="0"/>
              <a:t>ORed</a:t>
            </a:r>
            <a:r>
              <a:rPr lang="en-US" sz="2100" dirty="0" smtClean="0"/>
              <a:t> together.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2000" dirty="0" smtClean="0"/>
              <a:t>Here is an example:</a:t>
            </a:r>
          </a:p>
          <a:p>
            <a:pPr eaLnBrk="1" hangingPunct="1">
              <a:spcBef>
                <a:spcPct val="10000"/>
              </a:spcBef>
            </a:pPr>
            <a:endParaRPr lang="en-US" sz="2100" dirty="0" smtClean="0"/>
          </a:p>
          <a:p>
            <a:pPr eaLnBrk="1" hangingPunct="1">
              <a:spcBef>
                <a:spcPct val="10000"/>
              </a:spcBef>
            </a:pPr>
            <a:r>
              <a:rPr lang="en-US" sz="2100" dirty="0" smtClean="0"/>
              <a:t>In the product-of-sums form, </a:t>
            </a:r>
            <a:r>
              <a:rPr lang="en-US" sz="2100" dirty="0" err="1" smtClean="0"/>
              <a:t>ORed</a:t>
            </a:r>
            <a:r>
              <a:rPr lang="en-US" sz="2100" dirty="0" smtClean="0"/>
              <a:t> variables are </a:t>
            </a:r>
            <a:r>
              <a:rPr lang="en-US" sz="2100" dirty="0" err="1" smtClean="0"/>
              <a:t>ANDed</a:t>
            </a:r>
            <a:r>
              <a:rPr lang="en-US" sz="2100" dirty="0" smtClean="0"/>
              <a:t> together: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2000" dirty="0" smtClean="0"/>
              <a:t>Here is an example:</a:t>
            </a:r>
          </a:p>
          <a:p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764EC9A-4A04-4EE7-8326-9E233E23B529}" type="slidenum">
              <a:rPr lang="en-US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200" dirty="0" smtClean="0"/>
              <a:t>It is easy to convert a function to sum-of-products form using its truth table.</a:t>
            </a:r>
          </a:p>
          <a:p>
            <a:pPr eaLnBrk="1" hangingPunct="1"/>
            <a:r>
              <a:rPr lang="en-US" sz="1200" dirty="0" smtClean="0"/>
              <a:t>We are interested in the values of the variables that make the function true (=1).</a:t>
            </a:r>
          </a:p>
          <a:p>
            <a:pPr eaLnBrk="1" hangingPunct="1"/>
            <a:r>
              <a:rPr lang="en-US" sz="1200" dirty="0" smtClean="0"/>
              <a:t>Using the truth table, we list the values of the variables that result in a true function value.</a:t>
            </a:r>
          </a:p>
          <a:p>
            <a:pPr eaLnBrk="1" hangingPunct="1"/>
            <a:r>
              <a:rPr lang="en-US" sz="1200" dirty="0" smtClean="0"/>
              <a:t>Each group of variables is then </a:t>
            </a:r>
            <a:r>
              <a:rPr lang="en-US" sz="1200" dirty="0" err="1" smtClean="0"/>
              <a:t>ORed</a:t>
            </a:r>
            <a:r>
              <a:rPr lang="en-US" sz="1200" dirty="0" smtClean="0"/>
              <a:t> together.</a:t>
            </a:r>
          </a:p>
          <a:p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A11FDA-BF9C-4B1C-9C1A-7E42B5F99803}" type="slidenum">
              <a:rPr lang="en-US">
                <a:latin typeface="Times New Roman" charset="0"/>
              </a:rPr>
              <a:pPr/>
              <a:t>23</a:t>
            </a:fld>
            <a:endParaRPr lang="en-US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sum-of-products form for our function looks like this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rgbClr val="CC3300"/>
                </a:solidFill>
                <a:latin typeface="Times New Roman" charset="0"/>
              </a:rPr>
              <a:t>We note that this function is not in simplest terms. Our aim is only to rewrite our function in canonical sum-of-products form. </a:t>
            </a:r>
            <a:endParaRPr lang="en-US" sz="1100" b="0" dirty="0" smtClean="0">
              <a:latin typeface="Times New Roman" charset="0"/>
            </a:endParaRPr>
          </a:p>
          <a:p>
            <a:endParaRPr lang="en-US" b="0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0266AF-040B-4318-A926-E1B5CE49E9B3}" type="slidenum">
              <a:rPr lang="en-US">
                <a:latin typeface="Times New Roman" charset="0"/>
              </a:rPr>
              <a:pPr/>
              <a:t>24</a:t>
            </a:fld>
            <a:endParaRPr lang="en-US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sz="2100" dirty="0" smtClean="0"/>
              <a:t>We have looked at Boolean functions in abstract terms.</a:t>
            </a:r>
          </a:p>
          <a:p>
            <a:pPr eaLnBrk="1" hangingPunct="1">
              <a:spcBef>
                <a:spcPct val="10000"/>
              </a:spcBef>
            </a:pPr>
            <a:r>
              <a:rPr lang="en-US" sz="2100" dirty="0" smtClean="0"/>
              <a:t>In this section, we see that Boolean functions are implemented in digital computer circuits called gates.</a:t>
            </a:r>
          </a:p>
          <a:p>
            <a:pPr eaLnBrk="1" hangingPunct="1">
              <a:spcBef>
                <a:spcPct val="10000"/>
              </a:spcBef>
            </a:pPr>
            <a:r>
              <a:rPr lang="en-US" sz="2100" dirty="0" smtClean="0"/>
              <a:t>A gate is an electronic device that produces a result based on two or more input values.</a:t>
            </a:r>
            <a:endParaRPr lang="en-US" sz="2200" dirty="0" smtClean="0"/>
          </a:p>
          <a:p>
            <a:pPr lvl="1" eaLnBrk="1" hangingPunct="1"/>
            <a:r>
              <a:rPr lang="en-US" sz="2000" dirty="0" smtClean="0"/>
              <a:t>In reality, gates consist of one to six transistors, but digital designers think of them as a single unit.</a:t>
            </a:r>
          </a:p>
          <a:p>
            <a:pPr lvl="1" eaLnBrk="1" hangingPunct="1"/>
            <a:r>
              <a:rPr lang="en-US" sz="2000" dirty="0" smtClean="0"/>
              <a:t>Integrated circuits contain collections of gates suited to a particular purpose.</a:t>
            </a:r>
            <a:endParaRPr lang="en-US" sz="1200" dirty="0" smtClean="0">
              <a:latin typeface="Times New Roman" charset="0"/>
            </a:endParaRPr>
          </a:p>
          <a:p>
            <a:pPr lvl="0" eaLnBrk="1" hangingPunct="1"/>
            <a:r>
              <a:rPr lang="en-US" sz="2000" dirty="0" smtClean="0">
                <a:latin typeface="Times New Roman" charset="0"/>
              </a:rPr>
              <a:t>Let’s look at how the</a:t>
            </a:r>
            <a:r>
              <a:rPr lang="en-US" sz="2000" baseline="0" dirty="0" smtClean="0">
                <a:latin typeface="Times New Roman" charset="0"/>
              </a:rPr>
              <a:t> Boolean Algebra functions can be implemented as circuits.</a:t>
            </a:r>
            <a:endParaRPr lang="en-US" sz="2000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truth table for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and</a:t>
            </a:r>
            <a:r>
              <a:rPr lang="en-US" baseline="0" dirty="0" smtClean="0"/>
              <a:t> the circuit symbol for it.</a:t>
            </a:r>
          </a:p>
          <a:p>
            <a:r>
              <a:rPr lang="en-US" baseline="0" dirty="0" smtClean="0"/>
              <a:t>The signal trace shows how two signal inputs are </a:t>
            </a:r>
            <a:r>
              <a:rPr lang="en-US" baseline="0" dirty="0" err="1" smtClean="0"/>
              <a:t>anded</a:t>
            </a:r>
            <a:r>
              <a:rPr lang="en-US" baseline="0" dirty="0" smtClean="0"/>
              <a:t> together to produce the output.</a:t>
            </a:r>
          </a:p>
          <a:p>
            <a:r>
              <a:rPr lang="en-US" baseline="0" dirty="0" smtClean="0"/>
              <a:t>An AND can have more than two inputs and its output will be 1 only if ALL of the inputs are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C12BB7-83F6-44B9-82AC-27F61910245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truth table for</a:t>
            </a:r>
            <a:r>
              <a:rPr lang="en-US" baseline="0" dirty="0" smtClean="0"/>
              <a:t> OR and the circuit symbol for it.</a:t>
            </a:r>
          </a:p>
          <a:p>
            <a:r>
              <a:rPr lang="en-US" baseline="0" dirty="0" smtClean="0"/>
              <a:t>The signal trace shows how two signal inputs are </a:t>
            </a:r>
            <a:r>
              <a:rPr lang="en-US" baseline="0" dirty="0" err="1" smtClean="0"/>
              <a:t>ORed</a:t>
            </a:r>
            <a:r>
              <a:rPr lang="en-US" baseline="0" dirty="0" smtClean="0"/>
              <a:t> together to produce the output.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 OR can have more than two inputs and its output will be 1 if at least one of the inputs are 1.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C12BB7-83F6-44B9-82AC-27F61910245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802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truth table for</a:t>
            </a:r>
            <a:r>
              <a:rPr lang="en-US" baseline="0" dirty="0" smtClean="0"/>
              <a:t> an Exclusive OR and the circuit symbol for it.</a:t>
            </a:r>
          </a:p>
          <a:p>
            <a:r>
              <a:rPr lang="en-US" baseline="0" dirty="0" smtClean="0"/>
              <a:t>The signal trace shows how two signal inputs are </a:t>
            </a:r>
            <a:r>
              <a:rPr lang="en-US" baseline="0" dirty="0" err="1" smtClean="0"/>
              <a:t>XORed</a:t>
            </a:r>
            <a:r>
              <a:rPr lang="en-US" baseline="0" dirty="0" smtClean="0"/>
              <a:t> together to produce the output.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 XOR can have more than two inputs and its output will be 1 if an odd # of the inputs are 1 and 0 if an even # of inputs are 1.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C12BB7-83F6-44B9-82AC-27F61910245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66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truth table for</a:t>
            </a:r>
            <a:r>
              <a:rPr lang="en-US" baseline="0" dirty="0" smtClean="0"/>
              <a:t> NOT and the circuit symbol for it.</a:t>
            </a:r>
          </a:p>
          <a:p>
            <a:r>
              <a:rPr lang="en-US" baseline="0" dirty="0" smtClean="0"/>
              <a:t>The signal trace shows how one signal input is inverted to produce the output.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 can only have one input and its output will be the complement of its input.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 input of 1 will output 0 and an input or 0 will output 1.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C12BB7-83F6-44B9-82AC-27F61910245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881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truth table for</a:t>
            </a:r>
            <a:r>
              <a:rPr lang="en-US" baseline="0" dirty="0" smtClean="0"/>
              <a:t> NAND and the circuit symbol for it.</a:t>
            </a:r>
          </a:p>
          <a:p>
            <a:r>
              <a:rPr lang="en-US" baseline="0" dirty="0" smtClean="0"/>
              <a:t>The signal trace shows how two signal inputs are </a:t>
            </a:r>
            <a:r>
              <a:rPr lang="en-US" baseline="0" dirty="0" err="1" smtClean="0"/>
              <a:t>nanded</a:t>
            </a:r>
            <a:r>
              <a:rPr lang="en-US" baseline="0" dirty="0" smtClean="0"/>
              <a:t> together to produce the output.</a:t>
            </a:r>
          </a:p>
          <a:p>
            <a:r>
              <a:rPr lang="en-US" baseline="0" dirty="0" smtClean="0"/>
              <a:t>The little circle at the output indicates that it is the complement of AND 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C12BB7-83F6-44B9-82AC-27F61910245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94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First let’s look at Combinatorial logic.</a:t>
            </a:r>
            <a:r>
              <a:rPr lang="en-US" dirty="0" smtClean="0"/>
              <a:t> The output of this type of logic is dependent solely on its current inputs. </a:t>
            </a:r>
          </a:p>
          <a:p>
            <a:pPr lvl="1" eaLnBrk="1" hangingPunct="1"/>
            <a:r>
              <a:rPr lang="en-US" dirty="0" smtClean="0"/>
              <a:t>When certain input values are set, a combinatorial circuit generates output values corresponding to those input values. </a:t>
            </a:r>
          </a:p>
          <a:p>
            <a:pPr lvl="1" eaLnBrk="1" hangingPunct="1"/>
            <a:r>
              <a:rPr lang="en-US" dirty="0" smtClean="0"/>
              <a:t>When the input of the combinatorial logic are changed, the outputs are also changed to reflect the changes in the new input values.</a:t>
            </a:r>
          </a:p>
          <a:p>
            <a:pPr lvl="1" eaLnBrk="1" hangingPunct="1"/>
            <a:r>
              <a:rPr lang="en-US" dirty="0" smtClean="0"/>
              <a:t> Previous values of the inputs do not matter, the current outputs depend solely on the current inputs.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C12BB7-83F6-44B9-82AC-27F61910245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truth table for</a:t>
            </a:r>
            <a:r>
              <a:rPr lang="en-US" baseline="0" dirty="0" smtClean="0"/>
              <a:t> NOR and the circuit symbol for it.</a:t>
            </a:r>
          </a:p>
          <a:p>
            <a:r>
              <a:rPr lang="en-US" baseline="0" dirty="0" smtClean="0"/>
              <a:t>The signal trace shows how two signal inputs are </a:t>
            </a:r>
            <a:r>
              <a:rPr lang="en-US" baseline="0" dirty="0" err="1" smtClean="0"/>
              <a:t>NORed</a:t>
            </a:r>
            <a:r>
              <a:rPr lang="en-US" baseline="0" dirty="0" smtClean="0"/>
              <a:t> together to produce the output.</a:t>
            </a:r>
          </a:p>
          <a:p>
            <a:r>
              <a:rPr lang="en-US" baseline="0" dirty="0" smtClean="0"/>
              <a:t>The little circle at the output indicates that it is the complement of OR 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C12BB7-83F6-44B9-82AC-27F61910245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60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DCEE924-37C4-49DF-8136-2EE0C4CF7F0A}" type="slidenum">
              <a:rPr lang="en-US">
                <a:latin typeface="Times New Roman" charset="0"/>
              </a:rPr>
              <a:pPr/>
              <a:t>31</a:t>
            </a:fld>
            <a:endParaRPr lang="en-US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NAND and NOR are known as </a:t>
            </a:r>
            <a:r>
              <a:rPr lang="en-US" sz="1200" i="1" dirty="0" smtClean="0"/>
              <a:t>universal gates</a:t>
            </a:r>
            <a:r>
              <a:rPr lang="en-US" sz="1200" dirty="0" smtClean="0"/>
              <a:t> because they are inexpensive to manufacture and any Boolean function can be constructed using only NAND or only NOR gates.  </a:t>
            </a:r>
          </a:p>
          <a:p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truth table for</a:t>
            </a:r>
            <a:r>
              <a:rPr lang="en-US" baseline="0" dirty="0" smtClean="0"/>
              <a:t> XNOR and the circuit symbol for it.</a:t>
            </a:r>
          </a:p>
          <a:p>
            <a:r>
              <a:rPr lang="en-US" baseline="0" dirty="0" smtClean="0"/>
              <a:t>The signal trace shows how two signal inputs are </a:t>
            </a:r>
            <a:r>
              <a:rPr lang="en-US" baseline="0" dirty="0" err="1" smtClean="0"/>
              <a:t>XNORed</a:t>
            </a:r>
            <a:r>
              <a:rPr lang="en-US" baseline="0" dirty="0" smtClean="0"/>
              <a:t> together to produce the output.</a:t>
            </a:r>
          </a:p>
          <a:p>
            <a:r>
              <a:rPr lang="en-US" baseline="0" dirty="0" smtClean="0"/>
              <a:t>The little circle at the output indicates that it is the complement of XOR 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C12BB7-83F6-44B9-82AC-27F61910245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870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5DB03D-FF5E-4C20-86F9-8B8FF3E6C022}" type="slidenum">
              <a:rPr lang="en-US">
                <a:latin typeface="Times New Roman" charset="0"/>
              </a:rPr>
              <a:pPr/>
              <a:t>33</a:t>
            </a:fld>
            <a:endParaRPr lang="en-US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2200" dirty="0" smtClean="0"/>
              <a:t>Gates can have multiple inputs and more than one output.</a:t>
            </a:r>
            <a:endParaRPr lang="en-US" sz="2100" dirty="0" smtClean="0"/>
          </a:p>
          <a:p>
            <a:pPr lvl="1" eaLnBrk="1" hangingPunct="1"/>
            <a:r>
              <a:rPr lang="en-US" sz="2000" dirty="0" smtClean="0"/>
              <a:t>A second output can be provided for the complement of the operation.</a:t>
            </a:r>
          </a:p>
          <a:p>
            <a:pPr lvl="1" eaLnBrk="1" hangingPunct="1"/>
            <a:r>
              <a:rPr lang="en-US" sz="2000" dirty="0" smtClean="0"/>
              <a:t>We’ll see more of this later.</a:t>
            </a:r>
          </a:p>
          <a:p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94F6533-2E65-43FA-8DD2-2427C0ADDD91}" type="slidenum">
              <a:rPr lang="en-US">
                <a:latin typeface="Times New Roman" charset="0"/>
              </a:rPr>
              <a:pPr/>
              <a:t>34</a:t>
            </a:fld>
            <a:endParaRPr lang="en-US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200" dirty="0" smtClean="0"/>
              <a:t>The main thing to remember is that combinations of gates implement Boolean functions.</a:t>
            </a:r>
          </a:p>
          <a:p>
            <a:pPr eaLnBrk="1" hangingPunct="1">
              <a:lnSpc>
                <a:spcPct val="120000"/>
              </a:lnSpc>
            </a:pPr>
            <a:r>
              <a:rPr lang="en-US" sz="1200" dirty="0" smtClean="0"/>
              <a:t>The circuit below implements the Boolean function: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rgbClr val="CC3300"/>
                </a:solidFill>
                <a:latin typeface="Times New Roman" charset="0"/>
              </a:rPr>
              <a:t>We simplify our Boolean expressions so that we can create simpler circuits.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rgbClr val="CC3300"/>
                </a:solidFill>
                <a:latin typeface="Times New Roman" charset="0"/>
              </a:rPr>
              <a:t>Simpler</a:t>
            </a:r>
            <a:r>
              <a:rPr lang="en-US" sz="1200" b="0" baseline="0" dirty="0" smtClean="0">
                <a:solidFill>
                  <a:srgbClr val="CC3300"/>
                </a:solidFill>
                <a:latin typeface="Times New Roman" charset="0"/>
              </a:rPr>
              <a:t> circuits are cheaper to build.</a:t>
            </a:r>
            <a:endParaRPr lang="en-US" sz="1100" b="0" dirty="0" smtClean="0">
              <a:latin typeface="Times New Roman" charset="0"/>
            </a:endParaRPr>
          </a:p>
          <a:p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853967B-7F1E-42DC-98CD-69A9A32641BC}" type="slidenum">
              <a:rPr lang="en-US">
                <a:latin typeface="Times New Roman" charset="0"/>
              </a:rPr>
              <a:pPr/>
              <a:t>35</a:t>
            </a:fld>
            <a:endParaRPr lang="en-US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We have designed a circuit that implements the Boolean function:</a:t>
            </a:r>
          </a:p>
          <a:p>
            <a:pPr eaLnBrk="1" hangingPunct="1">
              <a:buClr>
                <a:schemeClr val="tx1"/>
              </a:buClr>
            </a:pPr>
            <a:r>
              <a:rPr lang="en-US" sz="2200" dirty="0" smtClean="0"/>
              <a:t>This circuit is an example of a </a:t>
            </a:r>
            <a:r>
              <a:rPr lang="en-US" sz="2200" i="1" dirty="0" smtClean="0"/>
              <a:t>combinational logic</a:t>
            </a:r>
            <a:r>
              <a:rPr lang="en-US" sz="2200" dirty="0" smtClean="0"/>
              <a:t> circuit.</a:t>
            </a:r>
          </a:p>
          <a:p>
            <a:pPr eaLnBrk="1" hangingPunct="1"/>
            <a:r>
              <a:rPr lang="en-US" sz="2200" dirty="0" smtClean="0"/>
              <a:t>Combinational logic circuits produce a specified output (almost) at the instant when input values are applied.</a:t>
            </a:r>
          </a:p>
          <a:p>
            <a:pPr lvl="1" eaLnBrk="1" hangingPunct="1"/>
            <a:r>
              <a:rPr lang="en-US" sz="2000" dirty="0" smtClean="0"/>
              <a:t>In a later section, we will explore circuits where this is not the case</a:t>
            </a:r>
            <a:endParaRPr lang="en-US" sz="1200" dirty="0" smtClean="0"/>
          </a:p>
          <a:p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533830-E596-4EE1-9789-A1DAA4EAA06F}" type="slidenum">
              <a:rPr lang="en-US">
                <a:latin typeface="Times New Roman" charset="0"/>
              </a:rPr>
              <a:pPr/>
              <a:t>36</a:t>
            </a:fld>
            <a:endParaRPr lang="en-US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200" dirty="0" smtClean="0"/>
              <a:t>Combinational logic circuits provide many useful devices.</a:t>
            </a:r>
          </a:p>
          <a:p>
            <a:pPr eaLnBrk="1" hangingPunct="1"/>
            <a:r>
              <a:rPr lang="en-US" sz="1200" dirty="0" smtClean="0"/>
              <a:t>One of the simplest is the </a:t>
            </a:r>
            <a:r>
              <a:rPr lang="en-US" sz="1200" i="1" dirty="0" smtClean="0"/>
              <a:t>half adder</a:t>
            </a:r>
            <a:r>
              <a:rPr lang="en-US" sz="1200" dirty="0" smtClean="0"/>
              <a:t>, which finds the sum of two bits.</a:t>
            </a:r>
          </a:p>
          <a:p>
            <a:pPr eaLnBrk="1" hangingPunct="1"/>
            <a:r>
              <a:rPr lang="en-US" sz="1200" dirty="0" smtClean="0"/>
              <a:t>We can gain some insight as to the construction of a half adder by looking at its truth table, shown at the right.</a:t>
            </a:r>
          </a:p>
          <a:p>
            <a:pPr eaLnBrk="1" hangingPunct="1"/>
            <a:endParaRPr lang="en-US" sz="1200" dirty="0" smtClean="0"/>
          </a:p>
          <a:p>
            <a:pPr eaLnBrk="1" hangingPunct="1"/>
            <a:r>
              <a:rPr lang="en-US" sz="1200" dirty="0" smtClean="0"/>
              <a:t>You can see the Carry indicates the overflow.</a:t>
            </a:r>
          </a:p>
          <a:p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9F5465-51CC-4ED0-8B69-CDE0A73129A2}" type="slidenum">
              <a:rPr lang="en-US">
                <a:latin typeface="Times New Roman" charset="0"/>
              </a:rPr>
              <a:pPr/>
              <a:t>37</a:t>
            </a:fld>
            <a:endParaRPr lang="en-US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As we see, the sum can be found using the XOR operation and the carry using the AND operation.</a:t>
            </a:r>
          </a:p>
          <a:p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69E5ACC-ED8E-4E25-9695-EB65DCE48042}" type="slidenum">
              <a:rPr lang="en-US">
                <a:latin typeface="Times New Roman" charset="0"/>
              </a:rPr>
              <a:pPr/>
              <a:t>38</a:t>
            </a:fld>
            <a:endParaRPr lang="en-US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1200" dirty="0" smtClean="0"/>
              <a:t>We can change our half adder into to a full adder by including gates for processing the carry in bit.</a:t>
            </a:r>
          </a:p>
          <a:p>
            <a:pPr eaLnBrk="1" hangingPunct="1">
              <a:spcBef>
                <a:spcPct val="40000"/>
              </a:spcBef>
            </a:pPr>
            <a:r>
              <a:rPr lang="en-US" sz="1200" dirty="0" smtClean="0"/>
              <a:t>The truth table for a full adder is shown at the right.</a:t>
            </a:r>
          </a:p>
          <a:p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66DB48-3EC0-4E99-B324-B02FD57FAA45}" type="slidenum">
              <a:rPr lang="en-US">
                <a:latin typeface="Times New Roman" charset="0"/>
              </a:rPr>
              <a:pPr/>
              <a:t>39</a:t>
            </a:fld>
            <a:endParaRPr lang="en-US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How can we change the half adder shown below to make it a full adder?</a:t>
            </a:r>
          </a:p>
          <a:p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0" dirty="0" smtClean="0"/>
              <a:t>Now let compare to Sequential logic.</a:t>
            </a:r>
            <a:r>
              <a:rPr lang="en-US" sz="2400" dirty="0" smtClean="0"/>
              <a:t> The outputs of a sequential logic circuit depend on both the current inputs and on previous inputs and outputs of the circuit.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Sequential elements have storage elements that record the state of the circuit.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In other words, the state information combined with the inputs is generating the outputs.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The state and inputs also combine to generate a new state of the circuit.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same inputs in a sequential circuit may generate different outputs and different new states, depending on the circuit’s current state.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 practice both types of logic are used. The sequential logic includes combinatorial logic…the reverse is not true.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C12BB7-83F6-44B9-82AC-27F61910245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479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48AC10E-D19A-4593-8BF7-BEE44A1E1833}" type="slidenum">
              <a:rPr lang="en-US">
                <a:latin typeface="Times New Roman" charset="0"/>
              </a:rPr>
              <a:pPr/>
              <a:t>40</a:t>
            </a:fld>
            <a:endParaRPr lang="en-US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Here is the completed FULL ADDER</a:t>
            </a:r>
          </a:p>
          <a:p>
            <a:endParaRPr lang="en-US" dirty="0" smtClean="0">
              <a:latin typeface="Times New Roman" charset="0"/>
            </a:endParaRPr>
          </a:p>
          <a:p>
            <a:r>
              <a:rPr lang="en-US" dirty="0" smtClean="0">
                <a:latin typeface="Times New Roman" charset="0"/>
              </a:rPr>
              <a:t>Note this only adds one digit.</a:t>
            </a:r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45FC189-0816-4072-987C-542F0489FD49}" type="slidenum">
              <a:rPr lang="en-US">
                <a:latin typeface="Times New Roman" charset="0"/>
              </a:rPr>
              <a:pPr/>
              <a:t>41</a:t>
            </a:fld>
            <a:endParaRPr lang="en-US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1200" dirty="0" smtClean="0"/>
              <a:t>Just as we combined half adders to make a full adder, full adders can connected in series.</a:t>
            </a:r>
          </a:p>
          <a:p>
            <a:pPr eaLnBrk="1" hangingPunct="1">
              <a:spcBef>
                <a:spcPct val="40000"/>
              </a:spcBef>
            </a:pPr>
            <a:r>
              <a:rPr lang="en-US" sz="1200" dirty="0" smtClean="0"/>
              <a:t>The carry bit “ripples” from one adder to the next; hence, this configuration is called a </a:t>
            </a:r>
            <a:r>
              <a:rPr lang="en-US" sz="1200" i="1" dirty="0" smtClean="0"/>
              <a:t>ripple-carry</a:t>
            </a:r>
            <a:r>
              <a:rPr lang="en-US" sz="1200" dirty="0" smtClean="0"/>
              <a:t> </a:t>
            </a:r>
            <a:r>
              <a:rPr lang="en-US" sz="1200" i="1" dirty="0" smtClean="0"/>
              <a:t>adder</a:t>
            </a:r>
            <a:r>
              <a:rPr lang="en-US" sz="1200" dirty="0" smtClean="0"/>
              <a:t>.</a:t>
            </a:r>
          </a:p>
          <a:p>
            <a:pPr eaLnBrk="1" hangingPunct="1">
              <a:spcBef>
                <a:spcPct val="40000"/>
              </a:spcBef>
            </a:pPr>
            <a:endParaRPr lang="en-US" sz="1200" dirty="0" smtClean="0"/>
          </a:p>
          <a:p>
            <a:pPr eaLnBrk="1" hangingPunct="1">
              <a:spcBef>
                <a:spcPct val="40000"/>
              </a:spcBef>
            </a:pPr>
            <a:r>
              <a:rPr lang="en-US" sz="1200" b="0" dirty="0" smtClean="0">
                <a:solidFill>
                  <a:srgbClr val="CC3300"/>
                </a:solidFill>
                <a:latin typeface="Times New Roman" charset="0"/>
              </a:rPr>
              <a:t>Today’s systems employ more efficient adders.</a:t>
            </a:r>
            <a:endParaRPr lang="en-US" sz="1200" b="0" dirty="0" smtClean="0"/>
          </a:p>
          <a:p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98BF3AB-0F46-40C2-8D35-69FB36F1931D}" type="slidenum">
              <a:rPr lang="en-US">
                <a:latin typeface="Times New Roman" charset="0"/>
              </a:rPr>
              <a:pPr/>
              <a:t>42</a:t>
            </a:fld>
            <a:endParaRPr lang="en-US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200" dirty="0" smtClean="0"/>
              <a:t>Decoders are another important type of combinational circuit.</a:t>
            </a:r>
          </a:p>
          <a:p>
            <a:pPr eaLnBrk="1" hangingPunct="1"/>
            <a:r>
              <a:rPr lang="en-US" sz="1200" dirty="0" smtClean="0"/>
              <a:t>Among other things, they are useful in selecting a memory location according a binary value placed on the address lines of a memory bus.</a:t>
            </a:r>
          </a:p>
          <a:p>
            <a:pPr eaLnBrk="1" hangingPunct="1"/>
            <a:r>
              <a:rPr lang="en-US" sz="1200" dirty="0" smtClean="0"/>
              <a:t>Address decoders with </a:t>
            </a:r>
            <a:r>
              <a:rPr lang="en-US" sz="1200" i="1" dirty="0" smtClean="0"/>
              <a:t>n</a:t>
            </a:r>
            <a:r>
              <a:rPr lang="en-US" sz="1200" dirty="0" smtClean="0"/>
              <a:t> inputs can select any of 2</a:t>
            </a:r>
            <a:r>
              <a:rPr lang="en-US" sz="1200" i="1" baseline="40000" dirty="0" smtClean="0"/>
              <a:t>n</a:t>
            </a:r>
            <a:r>
              <a:rPr lang="en-US" sz="1200" dirty="0" smtClean="0"/>
              <a:t> locations. </a:t>
            </a:r>
          </a:p>
          <a:p>
            <a:pPr eaLnBrk="1" hangingPunct="1"/>
            <a:endParaRPr lang="en-US" sz="1200" dirty="0" smtClean="0"/>
          </a:p>
          <a:p>
            <a:pPr eaLnBrk="1" hangingPunct="1"/>
            <a:r>
              <a:rPr lang="en-US" sz="1200" dirty="0" smtClean="0"/>
              <a:t>Often block diagrams are used as</a:t>
            </a:r>
            <a:r>
              <a:rPr lang="en-US" sz="1200" baseline="0" dirty="0" smtClean="0"/>
              <a:t> an abstraction to represent the circuits inside.</a:t>
            </a:r>
            <a:endParaRPr lang="en-US" sz="1200" dirty="0" smtClean="0"/>
          </a:p>
          <a:p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1A30D1-8814-434A-A58F-67478D2453C0}" type="slidenum">
              <a:rPr lang="en-US">
                <a:latin typeface="Times New Roman" charset="0"/>
              </a:rPr>
              <a:pPr/>
              <a:t>43</a:t>
            </a:fld>
            <a:endParaRPr lang="en-US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what a 2-to-4 decoder looks like on the inside.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solidFill>
                <a:srgbClr val="CC3300"/>
              </a:solidFill>
              <a:latin typeface="Times New Roman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rgbClr val="CC3300"/>
                </a:solidFill>
                <a:latin typeface="Times New Roman" charset="0"/>
              </a:rPr>
              <a:t>If x = 0 and y = 1, which output line is enabled?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 smtClean="0">
              <a:solidFill>
                <a:srgbClr val="CC3300"/>
              </a:solidFill>
              <a:latin typeface="Times New Roman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rgbClr val="CC3300"/>
                </a:solidFill>
                <a:latin typeface="Times New Roman" charset="0"/>
              </a:rPr>
              <a:t>This</a:t>
            </a:r>
            <a:r>
              <a:rPr lang="en-US" sz="1200" b="0" baseline="0" dirty="0" smtClean="0">
                <a:solidFill>
                  <a:srgbClr val="CC3300"/>
                </a:solidFill>
                <a:latin typeface="Times New Roman" charset="0"/>
              </a:rPr>
              <a:t> one because not x equals 1 – so not x and y will be 1 – enabling this line</a:t>
            </a:r>
            <a:endParaRPr lang="en-US" sz="1100" b="0" dirty="0" smtClean="0">
              <a:latin typeface="Times New Roman" charset="0"/>
            </a:endParaRPr>
          </a:p>
          <a:p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D6F9621-2816-4551-B991-71C8D0F582BB}" type="slidenum">
              <a:rPr lang="en-US">
                <a:latin typeface="Times New Roman" charset="0"/>
              </a:rPr>
              <a:pPr/>
              <a:t>44</a:t>
            </a:fld>
            <a:endParaRPr lang="en-US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sz="1200" dirty="0" smtClean="0"/>
              <a:t>A multiplexer does just the opposite of a decoder.</a:t>
            </a:r>
          </a:p>
          <a:p>
            <a:pPr eaLnBrk="1" hangingPunct="1">
              <a:spcBef>
                <a:spcPct val="10000"/>
              </a:spcBef>
            </a:pPr>
            <a:r>
              <a:rPr lang="en-US" sz="1200" dirty="0" smtClean="0"/>
              <a:t>It selects a single output from several inputs.</a:t>
            </a:r>
          </a:p>
          <a:p>
            <a:pPr eaLnBrk="1" hangingPunct="1">
              <a:spcBef>
                <a:spcPct val="10000"/>
              </a:spcBef>
            </a:pPr>
            <a:r>
              <a:rPr lang="en-US" sz="1200" dirty="0" smtClean="0"/>
              <a:t>The particular input chosen for output is determined by the value of the multiplexer’s control lines.</a:t>
            </a:r>
          </a:p>
          <a:p>
            <a:pPr eaLnBrk="1" hangingPunct="1">
              <a:spcBef>
                <a:spcPct val="10000"/>
              </a:spcBef>
            </a:pPr>
            <a:r>
              <a:rPr lang="en-US" sz="1200" dirty="0" smtClean="0"/>
              <a:t>To be able to select among </a:t>
            </a:r>
            <a:r>
              <a:rPr lang="en-US" sz="1200" i="1" dirty="0" smtClean="0"/>
              <a:t>n</a:t>
            </a:r>
            <a:r>
              <a:rPr lang="en-US" sz="1200" dirty="0" smtClean="0"/>
              <a:t> inputs, log</a:t>
            </a:r>
            <a:r>
              <a:rPr lang="en-US" sz="1200" baseline="-25000" dirty="0" smtClean="0"/>
              <a:t>2</a:t>
            </a:r>
            <a:r>
              <a:rPr lang="en-US" sz="1200" i="1" dirty="0" smtClean="0"/>
              <a:t>n</a:t>
            </a:r>
            <a:r>
              <a:rPr lang="en-US" sz="1200" dirty="0" smtClean="0"/>
              <a:t> control lines are needed. </a:t>
            </a:r>
          </a:p>
          <a:p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B422FDC-E423-41C6-A96B-0E5F2EB71C46}" type="slidenum">
              <a:rPr lang="en-US">
                <a:latin typeface="Times New Roman" charset="0"/>
              </a:rPr>
              <a:pPr/>
              <a:t>45</a:t>
            </a:fld>
            <a:endParaRPr lang="en-US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what a 4-to-1 multiplexer looks like on the inside.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rgbClr val="CC3300"/>
                </a:solidFill>
                <a:latin typeface="Times New Roman" charset="0"/>
              </a:rPr>
              <a:t>If S</a:t>
            </a:r>
            <a:r>
              <a:rPr lang="en-US" sz="1200" b="0" baseline="-25000" dirty="0" smtClean="0">
                <a:solidFill>
                  <a:srgbClr val="CC3300"/>
                </a:solidFill>
                <a:latin typeface="Times New Roman" charset="0"/>
              </a:rPr>
              <a:t>0</a:t>
            </a:r>
            <a:r>
              <a:rPr lang="en-US" sz="1200" b="0" dirty="0" smtClean="0">
                <a:solidFill>
                  <a:srgbClr val="CC3300"/>
                </a:solidFill>
                <a:latin typeface="Times New Roman" charset="0"/>
              </a:rPr>
              <a:t> = 1 and S</a:t>
            </a:r>
            <a:r>
              <a:rPr lang="en-US" sz="1200" b="0" baseline="-25000" dirty="0" smtClean="0">
                <a:solidFill>
                  <a:srgbClr val="CC3300"/>
                </a:solidFill>
                <a:latin typeface="Times New Roman" charset="0"/>
              </a:rPr>
              <a:t>1</a:t>
            </a:r>
            <a:r>
              <a:rPr lang="en-US" sz="1200" b="0" dirty="0" smtClean="0">
                <a:solidFill>
                  <a:srgbClr val="CC3300"/>
                </a:solidFill>
                <a:latin typeface="Times New Roman" charset="0"/>
              </a:rPr>
              <a:t> = 0, which input is transferred to the output?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 smtClean="0">
              <a:solidFill>
                <a:srgbClr val="CC3300"/>
              </a:solidFill>
              <a:latin typeface="Times New Roman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rgbClr val="CC3300"/>
                </a:solidFill>
                <a:latin typeface="Times New Roman" charset="0"/>
              </a:rPr>
              <a:t>I1 </a:t>
            </a:r>
            <a:endParaRPr lang="en-US" sz="1100" b="0" dirty="0" smtClean="0">
              <a:latin typeface="Times New Roman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053ADA-349F-4422-9BC7-C07982F01DB2}" type="slidenum">
              <a:rPr lang="en-US">
                <a:latin typeface="Times New Roman" charset="0"/>
              </a:rPr>
              <a:pPr/>
              <a:t>46</a:t>
            </a:fld>
            <a:endParaRPr lang="en-US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shifter moves the bits of a nibble one position to the left or right.  </a:t>
            </a:r>
          </a:p>
          <a:p>
            <a:endParaRPr lang="en-US" dirty="0" smtClean="0">
              <a:latin typeface="Times New Roman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rgbClr val="CC3300"/>
                </a:solidFill>
                <a:latin typeface="Times New Roman" charset="0"/>
              </a:rPr>
              <a:t>If S = 0, in which direction do the input bits shift?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 smtClean="0">
              <a:solidFill>
                <a:srgbClr val="CC3300"/>
              </a:solidFill>
              <a:latin typeface="Times New Roman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rgbClr val="CC3300"/>
                </a:solidFill>
                <a:latin typeface="Times New Roman" charset="0"/>
              </a:rPr>
              <a:t>Left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 smtClean="0">
              <a:solidFill>
                <a:srgbClr val="CC3300"/>
              </a:solidFill>
              <a:latin typeface="Times New Roman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err="1" smtClean="0">
                <a:solidFill>
                  <a:srgbClr val="CC3300"/>
                </a:solidFill>
                <a:latin typeface="Times New Roman" charset="0"/>
              </a:rPr>
              <a:t>Karnaugh</a:t>
            </a:r>
            <a:r>
              <a:rPr lang="en-US" sz="1200" b="0" baseline="0" dirty="0" smtClean="0">
                <a:solidFill>
                  <a:srgbClr val="CC3300"/>
                </a:solidFill>
                <a:latin typeface="Times New Roman" charset="0"/>
              </a:rPr>
              <a:t> Maps are a powerful tool to simplify circuits. Please review the lecture on </a:t>
            </a:r>
            <a:r>
              <a:rPr lang="en-US" sz="1200" b="0" baseline="0" dirty="0" err="1" smtClean="0">
                <a:solidFill>
                  <a:srgbClr val="CC3300"/>
                </a:solidFill>
                <a:latin typeface="Times New Roman" charset="0"/>
              </a:rPr>
              <a:t>Karnaugh</a:t>
            </a:r>
            <a:r>
              <a:rPr lang="en-US" sz="1200" b="0" baseline="0" dirty="0" smtClean="0">
                <a:solidFill>
                  <a:srgbClr val="CC3300"/>
                </a:solidFill>
                <a:latin typeface="Times New Roman" charset="0"/>
              </a:rPr>
              <a:t> Maps next, before doing the quiz and the homework.</a:t>
            </a:r>
            <a:endParaRPr lang="en-US" sz="1100" b="0" dirty="0" smtClean="0">
              <a:latin typeface="Times New Roman" charset="0"/>
            </a:endParaRPr>
          </a:p>
          <a:p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Boolean algebra is a mathematical system for the manipulation of variables that can have one of two values.</a:t>
            </a:r>
          </a:p>
          <a:p>
            <a:pPr lvl="1" eaLnBrk="1" hangingPunct="1"/>
            <a:r>
              <a:rPr lang="en-US" dirty="0" smtClean="0"/>
              <a:t>In formal logic, these values are “true” and “false.”</a:t>
            </a:r>
          </a:p>
          <a:p>
            <a:pPr lvl="1" eaLnBrk="1" hangingPunct="1"/>
            <a:r>
              <a:rPr lang="en-US" dirty="0" smtClean="0"/>
              <a:t>In digital systems, these values are “on” and “off,” 1 and 0, or “high” and “low.”</a:t>
            </a:r>
          </a:p>
          <a:p>
            <a:pPr eaLnBrk="1" hangingPunct="1"/>
            <a:r>
              <a:rPr lang="en-US" dirty="0" smtClean="0"/>
              <a:t>Boolean expressions are created by performing operations on Boolean variables.</a:t>
            </a:r>
          </a:p>
          <a:p>
            <a:pPr lvl="1" eaLnBrk="1" hangingPunct="1"/>
            <a:r>
              <a:rPr lang="en-US" dirty="0" smtClean="0"/>
              <a:t>Common Boolean operators include AND, OR, and NOT.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C12BB7-83F6-44B9-82AC-27F61910245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9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94FD4A-0A9E-4571-B95E-769B8A622C90}" type="slidenum">
              <a:rPr lang="en-US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1200" dirty="0" smtClean="0"/>
              <a:t>A Boolean operator can be completely described using a truth table.</a:t>
            </a:r>
          </a:p>
          <a:p>
            <a:pPr eaLnBrk="1" hangingPunct="1">
              <a:spcBef>
                <a:spcPct val="40000"/>
              </a:spcBef>
            </a:pPr>
            <a:r>
              <a:rPr lang="en-US" sz="1200" dirty="0" smtClean="0"/>
              <a:t>The truth table for the Boolean operators AND </a:t>
            </a:r>
            <a:r>
              <a:rPr lang="en-US" sz="1200" dirty="0" err="1" smtClean="0"/>
              <a:t>and</a:t>
            </a:r>
            <a:r>
              <a:rPr lang="en-US" sz="1200" dirty="0" smtClean="0"/>
              <a:t> OR are shown at the right.</a:t>
            </a:r>
          </a:p>
          <a:p>
            <a:pPr eaLnBrk="1" hangingPunct="1">
              <a:spcBef>
                <a:spcPct val="40000"/>
              </a:spcBef>
            </a:pPr>
            <a:r>
              <a:rPr lang="en-US" sz="1200" dirty="0" smtClean="0"/>
              <a:t>The AND operator is also known as a Boolean product.  The OR operator is the Boolean sum.</a:t>
            </a:r>
          </a:p>
          <a:p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D5F51D-B9EF-4856-A901-3663E472D2E7}" type="slidenum">
              <a:rPr lang="en-US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1200" dirty="0" smtClean="0"/>
              <a:t>The truth table for the Boolean NOT operator is shown at the right.</a:t>
            </a:r>
          </a:p>
          <a:p>
            <a:pPr eaLnBrk="1" hangingPunct="1">
              <a:spcBef>
                <a:spcPct val="40000"/>
              </a:spcBef>
            </a:pPr>
            <a:r>
              <a:rPr lang="en-US" sz="1200" dirty="0" smtClean="0"/>
              <a:t>The NOT operation is most often designated by an </a:t>
            </a:r>
            <a:r>
              <a:rPr lang="en-US" sz="1200" dirty="0" err="1" smtClean="0"/>
              <a:t>overbar</a:t>
            </a:r>
            <a:r>
              <a:rPr lang="en-US" sz="1200" dirty="0" smtClean="0"/>
              <a:t>. It is sometimes indicated by a prime mark ( ‘ ) or an “elbow” (</a:t>
            </a:r>
            <a:r>
              <a:rPr lang="en-US" sz="1400" baseline="30000" dirty="0" smtClean="0">
                <a:sym typeface="Symbol" pitchFamily="18" charset="2"/>
              </a:rPr>
              <a:t></a:t>
            </a:r>
            <a:r>
              <a:rPr lang="en-US" sz="1200" dirty="0" smtClean="0"/>
              <a:t>).</a:t>
            </a:r>
          </a:p>
          <a:p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87CB86A-471A-4498-B15F-52C3058741AF}" type="slidenum">
              <a:rPr lang="en-US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2200" dirty="0" smtClean="0"/>
              <a:t>A Boolean function has:</a:t>
            </a:r>
          </a:p>
          <a:p>
            <a:pPr lvl="1" eaLnBrk="1" hangingPunct="1">
              <a:buClr>
                <a:schemeClr val="tx1"/>
              </a:buClr>
              <a:buSzPct val="80000"/>
              <a:buFontTx/>
              <a:buChar char="•"/>
            </a:pPr>
            <a:r>
              <a:rPr lang="en-US" sz="2000" dirty="0" smtClean="0"/>
              <a:t>At least one Boolean variable, </a:t>
            </a:r>
          </a:p>
          <a:p>
            <a:pPr lvl="1" eaLnBrk="1" hangingPunct="1">
              <a:buClr>
                <a:schemeClr val="tx1"/>
              </a:buClr>
              <a:buSzPct val="80000"/>
              <a:buFontTx/>
              <a:buChar char="•"/>
            </a:pPr>
            <a:r>
              <a:rPr lang="en-US" sz="2000" dirty="0" smtClean="0"/>
              <a:t>At least one Boolean operator, and </a:t>
            </a:r>
          </a:p>
          <a:p>
            <a:pPr lvl="1" eaLnBrk="1" hangingPunct="1">
              <a:buClr>
                <a:schemeClr val="tx1"/>
              </a:buClr>
              <a:buSzPct val="80000"/>
              <a:buFontTx/>
              <a:buChar char="•"/>
            </a:pPr>
            <a:r>
              <a:rPr lang="en-US" sz="2000" dirty="0" smtClean="0"/>
              <a:t>At least one input from the set {0,1}.  </a:t>
            </a:r>
          </a:p>
          <a:p>
            <a:pPr eaLnBrk="1" hangingPunct="1">
              <a:spcBef>
                <a:spcPct val="40000"/>
              </a:spcBef>
            </a:pPr>
            <a:r>
              <a:rPr lang="en-US" sz="2200" dirty="0" smtClean="0"/>
              <a:t>It produces an output that is also a member of the set {0,1}.</a:t>
            </a:r>
          </a:p>
          <a:p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389577-FA89-4425-8A5A-73D5FDB5C04D}" type="slidenum">
              <a:rPr lang="en-US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truth table for the Boolean function: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 of </a:t>
            </a:r>
            <a:r>
              <a:rPr lang="en-US" sz="1200" dirty="0" err="1" smtClean="0"/>
              <a:t>x,y,z</a:t>
            </a:r>
            <a:r>
              <a:rPr lang="en-US" sz="1200" dirty="0" smtClean="0"/>
              <a:t> = x</a:t>
            </a:r>
            <a:r>
              <a:rPr lang="en-US" sz="1200" baseline="0" dirty="0" smtClean="0"/>
              <a:t> and not z or y </a:t>
            </a:r>
            <a:r>
              <a:rPr lang="en-US" sz="1200" dirty="0" smtClean="0"/>
              <a:t>is shown at the right.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To make evaluation of the Boolean function easier, the truth table contains extra (shaded) columns to hold evaluations of subparts of the function.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Here the column not z has been added and here x and not z.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5486400"/>
            <a:chOff x="0" y="0"/>
            <a:chExt cx="5760" cy="3456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auto">
            <a:xfrm>
              <a:off x="0" y="1056"/>
              <a:ext cx="5760" cy="240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1008"/>
            </a:xfrm>
            <a:prstGeom prst="rect">
              <a:avLst/>
            </a:prstGeom>
            <a:solidFill>
              <a:srgbClr val="99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248400" y="6273800"/>
            <a:ext cx="2286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>
                <a:solidFill>
                  <a:srgbClr val="003399"/>
                </a:solidFill>
              </a:rPr>
              <a:t>University of Illinois </a:t>
            </a:r>
            <a:br>
              <a:rPr lang="en-US" sz="1400">
                <a:solidFill>
                  <a:srgbClr val="003399"/>
                </a:solidFill>
              </a:rPr>
            </a:br>
            <a:r>
              <a:rPr lang="en-US" sz="14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8" name="Picture 11" descr="medBlueLogo_lit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019800"/>
            <a:ext cx="4762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14617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295400"/>
          </a:xfrm>
        </p:spPr>
        <p:txBody>
          <a:bodyPr/>
          <a:lstStyle>
            <a:lvl1pPr marL="0" indent="0" algn="ctr">
              <a:buFont typeface="Webdings" pitchFamily="18" charset="2"/>
              <a:buNone/>
              <a:defRPr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1447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74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105400" y="6245225"/>
            <a:ext cx="12954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B2BB45-D945-42F0-A4DF-09DA11614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3275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6D0C8-257A-40A9-A513-C21D20F87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81832"/>
      </p:ext>
    </p:extLst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79516-CEDB-4C18-B79B-9BFAD5261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92905"/>
      </p:ext>
    </p:extLst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3771900" cy="2262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14900" y="1447800"/>
            <a:ext cx="3771900" cy="2262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90600" y="3862388"/>
            <a:ext cx="3771900" cy="2263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4900" y="3862388"/>
            <a:ext cx="3771900" cy="2263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5C6B6-81DF-4443-BE27-259EEA54B3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76000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3C36A-59A1-49E5-8BBE-F5E5CF3E96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77709"/>
      </p:ext>
    </p:extLst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8D53F-A83B-4964-9118-AD941BEA0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43936"/>
      </p:ext>
    </p:extLst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34CAF-92C8-4D5A-A78E-3445693E6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86353"/>
      </p:ext>
    </p:extLst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4C828-05CA-4D23-BFB6-173C4E2C2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69574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4898E-882B-4F9E-B1DF-083FAC0492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05314"/>
      </p:ext>
    </p:extLst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CC7D8-1115-4120-B9C2-B9A896A539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26931"/>
      </p:ext>
    </p:extLst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AF80B-3315-44AB-A13E-544E03D9F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40101"/>
      </p:ext>
    </p:extLst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B7A75-2E2C-4EE8-96C0-59B82278D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83366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696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2700" y="6229350"/>
            <a:ext cx="2743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0200" y="6248400"/>
            <a:ext cx="17526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086E474-5F33-4ED2-893A-81BFC3D992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0" y="1447800"/>
            <a:ext cx="914400" cy="5410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0" y="0"/>
            <a:ext cx="685800" cy="1295400"/>
          </a:xfrm>
          <a:prstGeom prst="rect">
            <a:avLst/>
          </a:prstGeom>
          <a:solidFill>
            <a:srgbClr val="99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6991350" y="6324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>
                <a:solidFill>
                  <a:srgbClr val="003399"/>
                </a:solidFill>
              </a:rPr>
              <a:t>University of Illinois </a:t>
            </a:r>
            <a:br>
              <a:rPr lang="en-US" sz="1200">
                <a:solidFill>
                  <a:srgbClr val="003399"/>
                </a:solidFill>
              </a:rPr>
            </a:br>
            <a:r>
              <a:rPr lang="en-US" sz="12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8202" name="Picture 10" descr="medBlueLogo_lite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0" y="6138863"/>
            <a:ext cx="3841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med">
    <p:zo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ebdings" pitchFamily="18" charset="2"/>
        <a:buChar char="=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ebdings" pitchFamily="18" charset="2"/>
        <a:buChar char="=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2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1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10: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Combinatorial Circuits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3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81188"/>
            <a:ext cx="3276600" cy="338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folHlink"/>
                </a:solidFill>
              </a:rPr>
              <a:t>Boolean Algebra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4114800" cy="4343400"/>
          </a:xfrm>
          <a:noFill/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100" dirty="0" smtClean="0"/>
              <a:t>Boolean </a:t>
            </a:r>
            <a:r>
              <a:rPr lang="en-US" sz="2100" dirty="0" smtClean="0"/>
              <a:t>operations have rules of </a:t>
            </a:r>
            <a:r>
              <a:rPr lang="en-US" sz="2100" dirty="0" smtClean="0"/>
              <a:t>precedence</a:t>
            </a:r>
            <a:endParaRPr lang="en-US" sz="2100" dirty="0" smtClean="0"/>
          </a:p>
          <a:p>
            <a:pPr eaLnBrk="1" hangingPunct="1">
              <a:spcBef>
                <a:spcPct val="40000"/>
              </a:spcBef>
            </a:pPr>
            <a:r>
              <a:rPr lang="en-US" sz="2100" dirty="0" smtClean="0"/>
              <a:t>NOT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1700" dirty="0" smtClean="0"/>
              <a:t>highest priority</a:t>
            </a:r>
          </a:p>
          <a:p>
            <a:pPr eaLnBrk="1" hangingPunct="1">
              <a:spcBef>
                <a:spcPct val="40000"/>
              </a:spcBef>
            </a:pPr>
            <a:r>
              <a:rPr lang="en-US" sz="2100" dirty="0" smtClean="0"/>
              <a:t>AND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1700" dirty="0" smtClean="0"/>
              <a:t>Next highest</a:t>
            </a:r>
            <a:r>
              <a:rPr lang="en-US" sz="1700" dirty="0" smtClean="0"/>
              <a:t> </a:t>
            </a:r>
          </a:p>
          <a:p>
            <a:pPr eaLnBrk="1" hangingPunct="1">
              <a:spcBef>
                <a:spcPct val="40000"/>
              </a:spcBef>
            </a:pPr>
            <a:r>
              <a:rPr lang="en-US" sz="2100" dirty="0" smtClean="0"/>
              <a:t>OR</a:t>
            </a:r>
            <a:endParaRPr lang="en-US" sz="2100" dirty="0"/>
          </a:p>
          <a:p>
            <a:pPr lvl="1" eaLnBrk="1" hangingPunct="1">
              <a:spcBef>
                <a:spcPct val="40000"/>
              </a:spcBef>
            </a:pPr>
            <a:r>
              <a:rPr lang="en-US" sz="1700" dirty="0" smtClean="0"/>
              <a:t>last</a:t>
            </a:r>
            <a:endParaRPr lang="en-US" sz="1700" dirty="0" smtClean="0"/>
          </a:p>
          <a:p>
            <a:pPr eaLnBrk="1" hangingPunct="1">
              <a:spcBef>
                <a:spcPct val="40000"/>
              </a:spcBef>
            </a:pPr>
            <a:r>
              <a:rPr lang="en-US" sz="2100" dirty="0" smtClean="0"/>
              <a:t>Extra (shaded</a:t>
            </a:r>
            <a:r>
              <a:rPr lang="en-US" sz="2100" dirty="0" smtClean="0"/>
              <a:t>) function </a:t>
            </a:r>
            <a:r>
              <a:rPr lang="en-US" sz="2100" dirty="0" smtClean="0"/>
              <a:t>subparts for  highest priorities</a:t>
            </a:r>
            <a:endParaRPr lang="en-US" sz="2200" dirty="0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5943600" cy="547687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folHlink"/>
                </a:solidFill>
              </a:rPr>
              <a:t>Boolean Algebra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7162800" cy="4343400"/>
          </a:xfrm>
          <a:noFill/>
        </p:spPr>
        <p:txBody>
          <a:bodyPr/>
          <a:lstStyle/>
          <a:p>
            <a:pPr eaLnBrk="1" hangingPunct="1"/>
            <a:r>
              <a:rPr lang="en-US" sz="2200" dirty="0" smtClean="0"/>
              <a:t>Digital computers contain circuits that implement Boolean </a:t>
            </a:r>
            <a:r>
              <a:rPr lang="en-US" sz="2200" dirty="0" smtClean="0"/>
              <a:t>functions</a:t>
            </a:r>
            <a:endParaRPr lang="en-US" sz="2200" dirty="0" smtClean="0"/>
          </a:p>
          <a:p>
            <a:pPr eaLnBrk="1" hangingPunct="1"/>
            <a:r>
              <a:rPr lang="en-US" sz="2200" dirty="0" smtClean="0"/>
              <a:t>The simpler </a:t>
            </a:r>
            <a:r>
              <a:rPr lang="en-US" sz="2200" dirty="0" smtClean="0"/>
              <a:t>the Boolean function</a:t>
            </a:r>
          </a:p>
          <a:p>
            <a:pPr lvl="1" eaLnBrk="1" hangingPunct="1"/>
            <a:r>
              <a:rPr lang="en-US" sz="2000" dirty="0" smtClean="0"/>
              <a:t>The </a:t>
            </a:r>
            <a:r>
              <a:rPr lang="en-US" sz="2000" dirty="0" smtClean="0"/>
              <a:t>smaller the circuit that will </a:t>
            </a:r>
            <a:r>
              <a:rPr lang="en-US" sz="2000" dirty="0" smtClean="0"/>
              <a:t>result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Simpler circuits </a:t>
            </a:r>
            <a:r>
              <a:rPr lang="en-US" sz="2000" dirty="0" smtClean="0"/>
              <a:t>are:</a:t>
            </a:r>
          </a:p>
          <a:p>
            <a:pPr lvl="2" eaLnBrk="1" hangingPunct="1"/>
            <a:r>
              <a:rPr lang="en-US" sz="1800" dirty="0" smtClean="0"/>
              <a:t> </a:t>
            </a:r>
            <a:r>
              <a:rPr lang="en-US" sz="1800" dirty="0" smtClean="0"/>
              <a:t>cheaper to </a:t>
            </a:r>
            <a:r>
              <a:rPr lang="en-US" sz="1800" dirty="0" smtClean="0"/>
              <a:t>build</a:t>
            </a:r>
          </a:p>
          <a:p>
            <a:pPr lvl="2" eaLnBrk="1" hangingPunct="1"/>
            <a:r>
              <a:rPr lang="en-US" sz="1800" dirty="0" smtClean="0"/>
              <a:t>consume </a:t>
            </a:r>
            <a:r>
              <a:rPr lang="en-US" sz="1800" dirty="0" smtClean="0"/>
              <a:t>less </a:t>
            </a:r>
            <a:r>
              <a:rPr lang="en-US" sz="1800" dirty="0" smtClean="0"/>
              <a:t>power</a:t>
            </a:r>
          </a:p>
          <a:p>
            <a:pPr lvl="2" eaLnBrk="1" hangingPunct="1"/>
            <a:r>
              <a:rPr lang="en-US" sz="1800" dirty="0" smtClean="0"/>
              <a:t>run </a:t>
            </a:r>
            <a:r>
              <a:rPr lang="en-US" sz="1800" dirty="0" smtClean="0"/>
              <a:t>faster than complex </a:t>
            </a:r>
            <a:r>
              <a:rPr lang="en-US" sz="1800" dirty="0" smtClean="0"/>
              <a:t>circuits</a:t>
            </a:r>
            <a:endParaRPr lang="en-US" sz="1800" dirty="0" smtClean="0"/>
          </a:p>
          <a:p>
            <a:pPr eaLnBrk="1" hangingPunct="1"/>
            <a:r>
              <a:rPr lang="en-US" sz="2200" dirty="0" smtClean="0"/>
              <a:t>Always reduce Boolean </a:t>
            </a:r>
            <a:r>
              <a:rPr lang="en-US" sz="2200" dirty="0" smtClean="0"/>
              <a:t>functions to their simplest </a:t>
            </a:r>
            <a:r>
              <a:rPr lang="en-US" sz="2200" dirty="0" smtClean="0"/>
              <a:t>form</a:t>
            </a:r>
            <a:endParaRPr lang="en-US" sz="2200" dirty="0" smtClean="0"/>
          </a:p>
          <a:p>
            <a:pPr eaLnBrk="1" hangingPunct="1"/>
            <a:r>
              <a:rPr lang="en-US" sz="2200" dirty="0" smtClean="0"/>
              <a:t>Boolean </a:t>
            </a:r>
            <a:r>
              <a:rPr lang="en-US" sz="2200" dirty="0" smtClean="0"/>
              <a:t>identities </a:t>
            </a:r>
            <a:r>
              <a:rPr lang="en-US" sz="2200" dirty="0" smtClean="0"/>
              <a:t>help to </a:t>
            </a:r>
            <a:r>
              <a:rPr lang="en-US" sz="2200" dirty="0" smtClean="0"/>
              <a:t>do </a:t>
            </a:r>
            <a:r>
              <a:rPr lang="en-US" sz="2200" dirty="0" smtClean="0"/>
              <a:t>this</a:t>
            </a:r>
            <a:r>
              <a:rPr lang="en-US" sz="2100" dirty="0" smtClean="0"/>
              <a:t> </a:t>
            </a:r>
            <a:endParaRPr lang="en-US" sz="2200" dirty="0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0707" y="381000"/>
            <a:ext cx="5943600" cy="547687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folHlink"/>
                </a:solidFill>
              </a:rPr>
              <a:t>Boolean Algebra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600200"/>
            <a:ext cx="6858000" cy="1371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Most Boolean identities have an AND (product) form as well as an OR (sum) </a:t>
            </a:r>
            <a:r>
              <a:rPr lang="en-US" sz="2200" dirty="0" smtClean="0"/>
              <a:t>form 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Here are </a:t>
            </a:r>
            <a:r>
              <a:rPr lang="en-US" sz="2200" dirty="0" smtClean="0"/>
              <a:t>identities using both </a:t>
            </a:r>
            <a:r>
              <a:rPr lang="en-US" sz="2200" dirty="0" smtClean="0"/>
              <a:t>forms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This </a:t>
            </a:r>
            <a:r>
              <a:rPr lang="en-US" sz="2200" dirty="0" smtClean="0"/>
              <a:t>group </a:t>
            </a:r>
            <a:r>
              <a:rPr lang="en-US" sz="2200" dirty="0" smtClean="0"/>
              <a:t>is rather </a:t>
            </a:r>
            <a:r>
              <a:rPr lang="en-US" sz="2200" dirty="0" smtClean="0"/>
              <a:t>intuitive</a:t>
            </a:r>
            <a:endParaRPr lang="en-US" sz="2200" dirty="0" smtClean="0"/>
          </a:p>
        </p:txBody>
      </p:sp>
      <p:pic>
        <p:nvPicPr>
          <p:cNvPr id="21508" name="Picture 4" descr="4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429000"/>
            <a:ext cx="5538788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6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71755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1616990" y="381000"/>
            <a:ext cx="5943600" cy="547687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folHlink"/>
                </a:solidFill>
              </a:rPr>
              <a:t>Boolean Algebra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7315200" cy="1066800"/>
          </a:xfrm>
          <a:noFill/>
        </p:spPr>
        <p:txBody>
          <a:bodyPr/>
          <a:lstStyle/>
          <a:p>
            <a:pPr eaLnBrk="1" hangingPunct="1"/>
            <a:r>
              <a:rPr lang="en-US" sz="2200" dirty="0" smtClean="0"/>
              <a:t>Second </a:t>
            </a:r>
            <a:r>
              <a:rPr lang="en-US" sz="2200" dirty="0" smtClean="0"/>
              <a:t>group of Boolean identities should be familiar </a:t>
            </a:r>
            <a:r>
              <a:rPr lang="en-US" sz="2200" dirty="0" smtClean="0"/>
              <a:t>from algebra</a:t>
            </a:r>
            <a:r>
              <a:rPr lang="en-US" sz="2200" dirty="0" smtClean="0"/>
              <a:t>: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7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52800"/>
            <a:ext cx="7011988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1498169" y="381000"/>
            <a:ext cx="5943600" cy="547687"/>
          </a:xfrm>
        </p:spPr>
        <p:txBody>
          <a:bodyPr/>
          <a:lstStyle/>
          <a:p>
            <a:pPr eaLnBrk="1" hangingPunct="1"/>
            <a:r>
              <a:rPr lang="en-US" sz="2100" b="0" dirty="0" smtClean="0">
                <a:solidFill>
                  <a:schemeClr val="folHlink"/>
                </a:solidFill>
                <a:latin typeface="Arial" charset="0"/>
              </a:rPr>
              <a:t> </a:t>
            </a:r>
            <a:r>
              <a:rPr lang="en-US" dirty="0">
                <a:solidFill>
                  <a:schemeClr val="folHlink"/>
                </a:solidFill>
              </a:rPr>
              <a:t>Boolean Algebra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13668" y="1600200"/>
            <a:ext cx="7391400" cy="1981200"/>
          </a:xfrm>
          <a:noFill/>
        </p:spPr>
        <p:txBody>
          <a:bodyPr/>
          <a:lstStyle/>
          <a:p>
            <a:pPr eaLnBrk="1" hangingPunct="1"/>
            <a:r>
              <a:rPr lang="en-US" sz="2200" dirty="0" smtClean="0"/>
              <a:t>Last </a:t>
            </a:r>
            <a:r>
              <a:rPr lang="en-US" sz="2200" dirty="0" smtClean="0"/>
              <a:t>group of Boolean identities </a:t>
            </a:r>
            <a:r>
              <a:rPr lang="en-US" sz="2200" dirty="0" smtClean="0"/>
              <a:t>are the </a:t>
            </a:r>
            <a:r>
              <a:rPr lang="en-US" sz="2200" dirty="0" smtClean="0"/>
              <a:t>most </a:t>
            </a:r>
            <a:r>
              <a:rPr lang="en-US" sz="2200" dirty="0" smtClean="0"/>
              <a:t>useful</a:t>
            </a:r>
            <a:endParaRPr lang="en-US" sz="2200" dirty="0" smtClean="0"/>
          </a:p>
          <a:p>
            <a:pPr eaLnBrk="1" hangingPunct="1"/>
            <a:r>
              <a:rPr lang="en-US" sz="2200" dirty="0" smtClean="0"/>
              <a:t>If you have studied set theory or formal logic, these laws are also familiar to </a:t>
            </a:r>
            <a:r>
              <a:rPr lang="en-US" sz="2200" dirty="0" smtClean="0"/>
              <a:t>you</a:t>
            </a:r>
            <a:endParaRPr lang="en-US" sz="2200" dirty="0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</p:spPr>
        <p:txBody>
          <a:bodyPr/>
          <a:lstStyle/>
          <a:p>
            <a:pPr eaLnBrk="1" hangingPunct="1"/>
            <a:r>
              <a:rPr lang="en-US" sz="2100" b="0" smtClean="0">
                <a:solidFill>
                  <a:srgbClr val="FFFFFF"/>
                </a:solidFill>
                <a:latin typeface="Arial" charset="0"/>
              </a:rPr>
              <a:t>3.2 Boolean Algebra</a:t>
            </a:r>
            <a:endParaRPr lang="en-US" sz="2100" smtClean="0">
              <a:latin typeface="Arial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524000"/>
            <a:ext cx="7315200" cy="1600200"/>
          </a:xfrm>
          <a:noFill/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10000"/>
              </a:spcBef>
            </a:pPr>
            <a:r>
              <a:rPr lang="en-US" sz="2200" dirty="0"/>
              <a:t>U</a:t>
            </a:r>
            <a:r>
              <a:rPr lang="en-US" sz="2200" dirty="0" smtClean="0"/>
              <a:t>se </a:t>
            </a:r>
            <a:r>
              <a:rPr lang="en-US" sz="2200" dirty="0" smtClean="0"/>
              <a:t>Boolean identities to simplify the function: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Font typeface="Webdings" pitchFamily="18" charset="2"/>
              <a:buNone/>
            </a:pPr>
            <a:r>
              <a:rPr lang="en-US" sz="2200" dirty="0" smtClean="0"/>
              <a:t>	as follows:</a:t>
            </a:r>
          </a:p>
        </p:txBody>
      </p:sp>
      <p:pic>
        <p:nvPicPr>
          <p:cNvPr id="24580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70125"/>
            <a:ext cx="4191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 descr="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76600"/>
            <a:ext cx="7461250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828800" y="381000"/>
            <a:ext cx="59436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kern="0" smtClean="0">
                <a:solidFill>
                  <a:schemeClr val="folHlink"/>
                </a:solidFill>
              </a:rPr>
              <a:t>Boolean Algebra</a:t>
            </a:r>
            <a:endParaRPr lang="en-US" kern="0" dirty="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5943600" cy="547687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folHlink"/>
                </a:solidFill>
              </a:rPr>
              <a:t>Boolean Algebra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600200"/>
            <a:ext cx="6858000" cy="3276600"/>
          </a:xfrm>
          <a:noFill/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200" dirty="0" smtClean="0"/>
              <a:t>Sometimes </a:t>
            </a:r>
            <a:r>
              <a:rPr lang="en-US" sz="2200" dirty="0" smtClean="0"/>
              <a:t>economical to build a circuit </a:t>
            </a:r>
            <a:r>
              <a:rPr lang="en-US" sz="2200" dirty="0" smtClean="0"/>
              <a:t>using </a:t>
            </a:r>
            <a:r>
              <a:rPr lang="en-US" sz="2200" dirty="0" smtClean="0"/>
              <a:t>the complement </a:t>
            </a:r>
            <a:r>
              <a:rPr lang="en-US" sz="2200" dirty="0" smtClean="0"/>
              <a:t> than to </a:t>
            </a:r>
            <a:r>
              <a:rPr lang="en-US" sz="2200" dirty="0" smtClean="0"/>
              <a:t>implement the function </a:t>
            </a:r>
            <a:r>
              <a:rPr lang="en-US" sz="2200" dirty="0" smtClean="0"/>
              <a:t>directly</a:t>
            </a:r>
            <a:endParaRPr lang="en-US" sz="2200" dirty="0" smtClean="0"/>
          </a:p>
          <a:p>
            <a:pPr eaLnBrk="1" hangingPunct="1">
              <a:spcBef>
                <a:spcPct val="40000"/>
              </a:spcBef>
            </a:pPr>
            <a:r>
              <a:rPr lang="en-US" sz="2200" dirty="0" err="1" smtClean="0"/>
              <a:t>DeMorgan’s</a:t>
            </a:r>
            <a:r>
              <a:rPr lang="en-US" sz="2200" dirty="0" smtClean="0"/>
              <a:t> law </a:t>
            </a:r>
            <a:endParaRPr lang="en-US" sz="2200" dirty="0" smtClean="0"/>
          </a:p>
          <a:p>
            <a:pPr lvl="1" eaLnBrk="1" hangingPunct="1">
              <a:spcBef>
                <a:spcPct val="40000"/>
              </a:spcBef>
            </a:pPr>
            <a:r>
              <a:rPr lang="en-US" sz="2000" dirty="0" smtClean="0"/>
              <a:t>provides way to find complement of </a:t>
            </a:r>
            <a:r>
              <a:rPr lang="en-US" sz="2000" dirty="0" smtClean="0"/>
              <a:t>Boolean </a:t>
            </a:r>
            <a:r>
              <a:rPr lang="en-US" sz="2000" dirty="0" smtClean="0"/>
              <a:t>functi</a:t>
            </a:r>
            <a:r>
              <a:rPr lang="en-US" sz="1800" dirty="0" smtClean="0"/>
              <a:t>on</a:t>
            </a:r>
            <a:endParaRPr lang="en-US" sz="1800" dirty="0" smtClean="0"/>
          </a:p>
          <a:p>
            <a:pPr eaLnBrk="1" hangingPunct="1">
              <a:spcBef>
                <a:spcPct val="40000"/>
              </a:spcBef>
            </a:pPr>
            <a:r>
              <a:rPr lang="en-US" sz="2200" dirty="0" err="1" smtClean="0"/>
              <a:t>DeMorgan’s</a:t>
            </a:r>
            <a:r>
              <a:rPr lang="en-US" sz="2200" dirty="0" smtClean="0"/>
              <a:t> </a:t>
            </a:r>
            <a:r>
              <a:rPr lang="en-US" sz="2200" dirty="0" smtClean="0"/>
              <a:t>law states:</a:t>
            </a:r>
          </a:p>
        </p:txBody>
      </p:sp>
      <p:pic>
        <p:nvPicPr>
          <p:cNvPr id="25604" name="Picture 4" descr="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886097"/>
            <a:ext cx="62611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DeMorgan’s</a:t>
            </a:r>
            <a:r>
              <a:rPr lang="en-US" dirty="0" smtClean="0"/>
              <a:t> Law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 typeface="Webdings" pitchFamily="18" charset="2"/>
              <a:buNone/>
            </a:pPr>
            <a:endParaRPr lang="en-US" sz="2400" b="0" dirty="0" smtClean="0"/>
          </a:p>
          <a:p>
            <a:pPr algn="ctr" eaLnBrk="1" hangingPunct="1">
              <a:lnSpc>
                <a:spcPct val="90000"/>
              </a:lnSpc>
              <a:buFont typeface="Webdings" pitchFamily="18" charset="2"/>
              <a:buNone/>
            </a:pPr>
            <a:r>
              <a:rPr lang="en-US" sz="2400" b="0" dirty="0" smtClean="0"/>
              <a:t>(</a:t>
            </a:r>
            <a:r>
              <a:rPr lang="en-US" sz="2400" b="0" dirty="0" err="1" smtClean="0"/>
              <a:t>ab</a:t>
            </a:r>
            <a:r>
              <a:rPr lang="en-US" sz="2400" b="0" dirty="0" smtClean="0"/>
              <a:t>)’=</a:t>
            </a:r>
            <a:r>
              <a:rPr lang="en-US" sz="2400" b="0" dirty="0" err="1" smtClean="0"/>
              <a:t>a’+b</a:t>
            </a:r>
            <a:r>
              <a:rPr lang="en-US" sz="2400" b="0" dirty="0" smtClean="0"/>
              <a:t>’ </a:t>
            </a:r>
          </a:p>
          <a:p>
            <a:pPr algn="ctr" eaLnBrk="1" hangingPunct="1">
              <a:lnSpc>
                <a:spcPct val="90000"/>
              </a:lnSpc>
              <a:buFont typeface="Webdings" pitchFamily="18" charset="2"/>
              <a:buNone/>
            </a:pPr>
            <a:r>
              <a:rPr lang="en-US" sz="2400" b="0" dirty="0" smtClean="0"/>
              <a:t>(</a:t>
            </a:r>
            <a:r>
              <a:rPr lang="en-US" sz="2400" b="0" dirty="0" err="1" smtClean="0"/>
              <a:t>a+b</a:t>
            </a:r>
            <a:r>
              <a:rPr lang="en-US" sz="2400" b="0" dirty="0" smtClean="0"/>
              <a:t>)’=</a:t>
            </a:r>
            <a:r>
              <a:rPr lang="en-US" sz="2400" b="0" dirty="0" err="1" smtClean="0"/>
              <a:t>a’b</a:t>
            </a:r>
            <a:r>
              <a:rPr lang="en-US" sz="2400" b="0" dirty="0" smtClean="0"/>
              <a:t>’</a:t>
            </a:r>
          </a:p>
          <a:p>
            <a:pPr algn="ctr" eaLnBrk="1" hangingPunct="1">
              <a:lnSpc>
                <a:spcPct val="90000"/>
              </a:lnSpc>
              <a:buFont typeface="Webdings" pitchFamily="18" charset="2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Allows conversion of AND function </a:t>
            </a:r>
            <a:endParaRPr lang="en-US" sz="2400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dirty="0" smtClean="0"/>
              <a:t>to equivalent </a:t>
            </a:r>
            <a:r>
              <a:rPr lang="en-US" dirty="0" smtClean="0"/>
              <a:t>OR function and vice-versa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May allow </a:t>
            </a:r>
            <a:r>
              <a:rPr lang="en-US" sz="2400" dirty="0" smtClean="0"/>
              <a:t>simplification of complex </a:t>
            </a:r>
            <a:r>
              <a:rPr lang="en-US" sz="2400" dirty="0" smtClean="0"/>
              <a:t>functions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dirty="0" smtClean="0"/>
              <a:t>that </a:t>
            </a:r>
            <a:r>
              <a:rPr lang="en-US" dirty="0" smtClean="0"/>
              <a:t>will </a:t>
            </a:r>
            <a:r>
              <a:rPr lang="en-US" dirty="0" smtClean="0"/>
              <a:t>allow </a:t>
            </a:r>
            <a:r>
              <a:rPr lang="en-US" dirty="0" smtClean="0"/>
              <a:t>simpler design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Generating the complement of a function using DeMorgan’s law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27200"/>
            <a:ext cx="7696200" cy="4398963"/>
          </a:xfrm>
        </p:spPr>
        <p:txBody>
          <a:bodyPr/>
          <a:lstStyle/>
          <a:p>
            <a:pPr eaLnBrk="1" hangingPunct="1">
              <a:buFont typeface="Webdings" pitchFamily="18" charset="2"/>
              <a:buNone/>
            </a:pPr>
            <a:endParaRPr lang="en-US" sz="2000" dirty="0" smtClean="0"/>
          </a:p>
          <a:p>
            <a:pPr eaLnBrk="1" hangingPunct="1">
              <a:buFont typeface="Webdings" pitchFamily="18" charset="2"/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xy</a:t>
            </a:r>
            <a:r>
              <a:rPr lang="en-US" sz="2000" dirty="0" smtClean="0"/>
              <a:t>’ + </a:t>
            </a:r>
            <a:r>
              <a:rPr lang="en-US" sz="2000" dirty="0" err="1" smtClean="0"/>
              <a:t>yz</a:t>
            </a:r>
            <a:r>
              <a:rPr lang="en-US" sz="2000" dirty="0" smtClean="0"/>
              <a:t>)’ = (</a:t>
            </a:r>
            <a:r>
              <a:rPr lang="en-US" sz="2000" dirty="0" err="1" smtClean="0"/>
              <a:t>xy</a:t>
            </a:r>
            <a:r>
              <a:rPr lang="en-US" sz="2000" dirty="0" smtClean="0"/>
              <a:t>’)’(</a:t>
            </a:r>
            <a:r>
              <a:rPr lang="en-US" sz="2000" dirty="0" err="1" smtClean="0"/>
              <a:t>yz</a:t>
            </a:r>
            <a:r>
              <a:rPr lang="en-US" sz="2000" dirty="0" smtClean="0"/>
              <a:t>)’ = (x’ + y)(y’ + z’) = </a:t>
            </a:r>
            <a:r>
              <a:rPr lang="en-US" sz="2000" dirty="0" err="1" smtClean="0"/>
              <a:t>x’y</a:t>
            </a:r>
            <a:r>
              <a:rPr lang="en-US" sz="2000" dirty="0" smtClean="0"/>
              <a:t>’ + </a:t>
            </a:r>
            <a:r>
              <a:rPr lang="en-US" sz="2000" dirty="0" err="1" smtClean="0"/>
              <a:t>x’z</a:t>
            </a:r>
            <a:r>
              <a:rPr lang="en-US" sz="2000" dirty="0" smtClean="0"/>
              <a:t>’ + </a:t>
            </a:r>
            <a:r>
              <a:rPr lang="en-US" sz="2000" dirty="0" err="1" smtClean="0"/>
              <a:t>yy</a:t>
            </a:r>
            <a:r>
              <a:rPr lang="en-US" sz="2000" dirty="0" smtClean="0"/>
              <a:t>’ + </a:t>
            </a:r>
            <a:r>
              <a:rPr lang="en-US" sz="2000" dirty="0" err="1" smtClean="0"/>
              <a:t>yz</a:t>
            </a:r>
            <a:r>
              <a:rPr lang="en-US" sz="2000" dirty="0" smtClean="0"/>
              <a:t>’ (because </a:t>
            </a:r>
            <a:r>
              <a:rPr lang="en-US" sz="2000" dirty="0" err="1" smtClean="0"/>
              <a:t>yy</a:t>
            </a:r>
            <a:r>
              <a:rPr lang="en-US" sz="2000" dirty="0" smtClean="0"/>
              <a:t>’=0) =&gt; 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xy</a:t>
            </a:r>
            <a:r>
              <a:rPr lang="en-US" sz="2000" b="0" dirty="0" smtClean="0"/>
              <a:t>’+</a:t>
            </a:r>
            <a:r>
              <a:rPr lang="en-US" sz="2000" b="0" dirty="0" err="1" smtClean="0"/>
              <a:t>yz</a:t>
            </a:r>
            <a:r>
              <a:rPr lang="en-US" sz="2000" b="0" dirty="0" smtClean="0"/>
              <a:t>)’ = </a:t>
            </a:r>
            <a:r>
              <a:rPr lang="en-US" sz="2000" b="0" dirty="0" err="1" smtClean="0"/>
              <a:t>x’y</a:t>
            </a:r>
            <a:r>
              <a:rPr lang="en-US" sz="2000" b="0" dirty="0" smtClean="0"/>
              <a:t>’ + </a:t>
            </a:r>
            <a:r>
              <a:rPr lang="en-US" sz="2000" b="0" dirty="0" err="1" smtClean="0"/>
              <a:t>x’z</a:t>
            </a:r>
            <a:r>
              <a:rPr lang="en-US" sz="2000" b="0" dirty="0" smtClean="0"/>
              <a:t>’ + </a:t>
            </a:r>
            <a:r>
              <a:rPr lang="en-US" sz="2000" b="0" dirty="0" err="1" smtClean="0"/>
              <a:t>yz</a:t>
            </a:r>
            <a:r>
              <a:rPr lang="en-US" sz="2000" b="0" dirty="0" smtClean="0"/>
              <a:t>’</a:t>
            </a:r>
          </a:p>
        </p:txBody>
      </p:sp>
      <p:graphicFrame>
        <p:nvGraphicFramePr>
          <p:cNvPr id="33155" name="Group 387"/>
          <p:cNvGraphicFramePr>
            <a:graphicFrameLocks noGrp="1"/>
          </p:cNvGraphicFramePr>
          <p:nvPr/>
        </p:nvGraphicFramePr>
        <p:xfrm>
          <a:off x="1295400" y="2819400"/>
          <a:ext cx="7391400" cy="3292479"/>
        </p:xfrm>
        <a:graphic>
          <a:graphicData uri="http://schemas.openxmlformats.org/drawingml/2006/table">
            <a:tbl>
              <a:tblPr/>
              <a:tblGrid>
                <a:gridCol w="792163"/>
                <a:gridCol w="923925"/>
                <a:gridCol w="989012"/>
                <a:gridCol w="990600"/>
                <a:gridCol w="990600"/>
                <a:gridCol w="989013"/>
                <a:gridCol w="1716087"/>
              </a:tblGrid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x'y'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x'z'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yz'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x'y‘ + y'z‘ + yz'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</p:spPr>
        <p:txBody>
          <a:bodyPr/>
          <a:lstStyle/>
          <a:p>
            <a:pPr eaLnBrk="1" hangingPunct="1"/>
            <a:r>
              <a:rPr lang="en-US" dirty="0"/>
              <a:t>Boolean Algebra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600200"/>
            <a:ext cx="6934200" cy="3810000"/>
          </a:xfrm>
          <a:noFill/>
        </p:spPr>
        <p:txBody>
          <a:bodyPr/>
          <a:lstStyle/>
          <a:p>
            <a:pPr eaLnBrk="1" hangingPunct="1"/>
            <a:r>
              <a:rPr lang="en-US" sz="2100" smtClean="0"/>
              <a:t>DeMorgan’s law can be extended to any number of variables.</a:t>
            </a:r>
          </a:p>
          <a:p>
            <a:pPr eaLnBrk="1" hangingPunct="1"/>
            <a:r>
              <a:rPr lang="en-US" sz="2100" smtClean="0"/>
              <a:t>Replace each variable by its complement and change all ANDs to ORs and all ORs to ANDs.</a:t>
            </a:r>
          </a:p>
          <a:p>
            <a:pPr eaLnBrk="1" hangingPunct="1"/>
            <a:r>
              <a:rPr lang="en-US" sz="2100" smtClean="0"/>
              <a:t>Thus, we find the the complement of:</a:t>
            </a:r>
            <a:endParaRPr lang="en-US" sz="2200" smtClean="0"/>
          </a:p>
          <a:p>
            <a:pPr eaLnBrk="1" hangingPunct="1">
              <a:buClr>
                <a:schemeClr val="tx1"/>
              </a:buClr>
              <a:buFont typeface="Webdings" pitchFamily="18" charset="2"/>
              <a:buNone/>
            </a:pPr>
            <a:endParaRPr lang="en-US" sz="2200" smtClean="0"/>
          </a:p>
          <a:p>
            <a:pPr eaLnBrk="1" hangingPunct="1">
              <a:buClr>
                <a:schemeClr val="tx1"/>
              </a:buClr>
              <a:buFont typeface="Webdings" pitchFamily="18" charset="2"/>
              <a:buNone/>
            </a:pPr>
            <a:r>
              <a:rPr lang="en-US" sz="2200" smtClean="0"/>
              <a:t>	is:</a:t>
            </a:r>
          </a:p>
        </p:txBody>
      </p:sp>
      <p:pic>
        <p:nvPicPr>
          <p:cNvPr id="28676" name="Picture 4" descr="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05200"/>
            <a:ext cx="4891088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 descr="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343400"/>
            <a:ext cx="5008563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3152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Gates, latches, memories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used to design computer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Understanding of digital logic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Needed to learn computing systems organization and architecture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Two types of digital logic: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Combinatorial logic: output is a function of inputs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Sequential logic: output is a complex function of inputs, previous inputs and previous outputs 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Both are used in circuit design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</p:spPr>
        <p:txBody>
          <a:bodyPr/>
          <a:lstStyle/>
          <a:p>
            <a:pPr eaLnBrk="1" hangingPunct="1"/>
            <a:r>
              <a:rPr lang="en-US" dirty="0"/>
              <a:t>Boolean Algebra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066800"/>
            <a:ext cx="7391400" cy="51054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700" dirty="0" smtClean="0"/>
              <a:t>Numerous </a:t>
            </a:r>
            <a:r>
              <a:rPr lang="en-US" sz="2700" dirty="0" smtClean="0"/>
              <a:t>ways of stating the same Boolean </a:t>
            </a:r>
            <a:r>
              <a:rPr lang="en-US" sz="2700" dirty="0" smtClean="0"/>
              <a:t>expression</a:t>
            </a:r>
            <a:endParaRPr lang="en-US" sz="25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“</a:t>
            </a:r>
            <a:r>
              <a:rPr lang="en-US" dirty="0" smtClean="0"/>
              <a:t>synonymous” forms are </a:t>
            </a:r>
            <a:r>
              <a:rPr lang="en-US" i="1" dirty="0" smtClean="0"/>
              <a:t>logically </a:t>
            </a:r>
            <a:r>
              <a:rPr lang="en-US" i="1" dirty="0" smtClean="0"/>
              <a:t>equivalent</a:t>
            </a:r>
            <a:endParaRPr lang="en-US" i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/>
              <a:t>Logically equivalent expressions have identical truth </a:t>
            </a:r>
            <a:r>
              <a:rPr lang="en-US" u="sng" dirty="0" smtClean="0"/>
              <a:t>tables</a:t>
            </a:r>
            <a:endParaRPr lang="en-US" u="sng" dirty="0" smtClean="0"/>
          </a:p>
          <a:p>
            <a:pPr lvl="1" eaLnBrk="1" hangingPunct="1">
              <a:lnSpc>
                <a:spcPct val="90000"/>
              </a:lnSpc>
            </a:pPr>
            <a:endParaRPr lang="en-US" sz="2100" u="sng" dirty="0" smtClean="0"/>
          </a:p>
          <a:p>
            <a:pPr eaLnBrk="1" hangingPunct="1">
              <a:lnSpc>
                <a:spcPct val="90000"/>
              </a:lnSpc>
            </a:pPr>
            <a:r>
              <a:rPr lang="en-US" sz="2700" dirty="0"/>
              <a:t>T</a:t>
            </a:r>
            <a:r>
              <a:rPr lang="en-US" sz="2700" dirty="0" smtClean="0"/>
              <a:t>o eliminate confusion: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Boolean functions are expressed  </a:t>
            </a:r>
            <a:r>
              <a:rPr lang="en-US" dirty="0" smtClean="0"/>
              <a:t>in </a:t>
            </a:r>
            <a:r>
              <a:rPr lang="en-US" i="1" u="sng" dirty="0" smtClean="0"/>
              <a:t>standardized</a:t>
            </a:r>
            <a:r>
              <a:rPr lang="en-US" u="sng" dirty="0" smtClean="0"/>
              <a:t> or </a:t>
            </a:r>
            <a:r>
              <a:rPr lang="en-US" i="1" u="sng" dirty="0" smtClean="0"/>
              <a:t>canonical </a:t>
            </a:r>
            <a:r>
              <a:rPr lang="en-US" dirty="0" smtClean="0"/>
              <a:t>form</a:t>
            </a:r>
            <a:endParaRPr lang="en-US" dirty="0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</p:spPr>
        <p:txBody>
          <a:bodyPr/>
          <a:lstStyle/>
          <a:p>
            <a:pPr eaLnBrk="1" hangingPunct="1"/>
            <a:r>
              <a:rPr lang="en-US" dirty="0"/>
              <a:t>Boolean Algebra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620000" cy="4953000"/>
          </a:xfrm>
          <a:noFill/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sz="2400" dirty="0" smtClean="0"/>
              <a:t>Two </a:t>
            </a:r>
            <a:r>
              <a:rPr lang="en-US" sz="2400" dirty="0" smtClean="0"/>
              <a:t>canonical forms for Boolean expressions: </a:t>
            </a:r>
            <a:endParaRPr lang="en-US" sz="2400" dirty="0" smtClean="0"/>
          </a:p>
          <a:p>
            <a:pPr lvl="1" eaLnBrk="1" hangingPunct="1">
              <a:spcBef>
                <a:spcPct val="10000"/>
              </a:spcBef>
            </a:pPr>
            <a:r>
              <a:rPr lang="en-US" sz="2000" dirty="0" smtClean="0"/>
              <a:t>sum-of-products 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2000" dirty="0" smtClean="0"/>
              <a:t>product-of-sums</a:t>
            </a:r>
            <a:endParaRPr lang="en-US" sz="2000" dirty="0" smtClean="0"/>
          </a:p>
          <a:p>
            <a:pPr eaLnBrk="1" hangingPunct="1">
              <a:spcBef>
                <a:spcPct val="10000"/>
              </a:spcBef>
            </a:pPr>
            <a:r>
              <a:rPr lang="en-US" sz="2400" dirty="0" smtClean="0"/>
              <a:t>Recall: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2000" dirty="0" smtClean="0"/>
              <a:t>Boolean </a:t>
            </a:r>
            <a:r>
              <a:rPr lang="en-US" sz="2000" dirty="0" smtClean="0"/>
              <a:t>product is the AND </a:t>
            </a:r>
            <a:r>
              <a:rPr lang="en-US" sz="2000" dirty="0" smtClean="0"/>
              <a:t>operation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2000" dirty="0" smtClean="0"/>
              <a:t>Boolean </a:t>
            </a:r>
            <a:r>
              <a:rPr lang="en-US" sz="2000" dirty="0" smtClean="0"/>
              <a:t>sum is the OR </a:t>
            </a:r>
            <a:r>
              <a:rPr lang="en-US" sz="2000" dirty="0" smtClean="0"/>
              <a:t>operation</a:t>
            </a:r>
            <a:endParaRPr lang="en-US" sz="2000" dirty="0" smtClean="0"/>
          </a:p>
          <a:p>
            <a:pPr eaLnBrk="1" hangingPunct="1">
              <a:spcBef>
                <a:spcPct val="10000"/>
              </a:spcBef>
            </a:pPr>
            <a:r>
              <a:rPr lang="en-US" sz="2100" dirty="0" smtClean="0"/>
              <a:t>Sum-of-products form: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2000" dirty="0" err="1" smtClean="0"/>
              <a:t>ANDed</a:t>
            </a:r>
            <a:r>
              <a:rPr lang="en-US" sz="2000" dirty="0" smtClean="0"/>
              <a:t> </a:t>
            </a:r>
            <a:r>
              <a:rPr lang="en-US" sz="2000" dirty="0" smtClean="0"/>
              <a:t>variables are </a:t>
            </a:r>
            <a:r>
              <a:rPr lang="en-US" sz="2000" dirty="0" err="1" smtClean="0"/>
              <a:t>ORed</a:t>
            </a:r>
            <a:r>
              <a:rPr lang="en-US" sz="2000" dirty="0" smtClean="0"/>
              <a:t> together.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2000" dirty="0" smtClean="0"/>
              <a:t>For example:</a:t>
            </a:r>
          </a:p>
          <a:p>
            <a:pPr eaLnBrk="1" hangingPunct="1">
              <a:spcBef>
                <a:spcPct val="10000"/>
              </a:spcBef>
            </a:pPr>
            <a:endParaRPr lang="en-US" sz="2100" dirty="0" smtClean="0"/>
          </a:p>
          <a:p>
            <a:pPr eaLnBrk="1" hangingPunct="1">
              <a:spcBef>
                <a:spcPct val="10000"/>
              </a:spcBef>
            </a:pPr>
            <a:r>
              <a:rPr lang="en-US" sz="2100" dirty="0"/>
              <a:t>P</a:t>
            </a:r>
            <a:r>
              <a:rPr lang="en-US" sz="2100" dirty="0" smtClean="0"/>
              <a:t>roduct-of-sums form: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2000" dirty="0" err="1" smtClean="0"/>
              <a:t>ORed</a:t>
            </a:r>
            <a:r>
              <a:rPr lang="en-US" sz="2000" dirty="0" smtClean="0"/>
              <a:t> </a:t>
            </a:r>
            <a:r>
              <a:rPr lang="en-US" sz="2000" dirty="0" smtClean="0"/>
              <a:t>variables are </a:t>
            </a:r>
            <a:r>
              <a:rPr lang="en-US" sz="2000" dirty="0" err="1" smtClean="0"/>
              <a:t>ANDed</a:t>
            </a:r>
            <a:r>
              <a:rPr lang="en-US" sz="2000" dirty="0" smtClean="0"/>
              <a:t> together: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2000" dirty="0" smtClean="0"/>
              <a:t>For example:</a:t>
            </a:r>
          </a:p>
        </p:txBody>
      </p:sp>
      <p:pic>
        <p:nvPicPr>
          <p:cNvPr id="30724" name="Picture 4" descr="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0"/>
          <a:stretch>
            <a:fillRect/>
          </a:stretch>
        </p:blipFill>
        <p:spPr bwMode="auto">
          <a:xfrm>
            <a:off x="3886200" y="4088969"/>
            <a:ext cx="4516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 descr="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486400"/>
            <a:ext cx="45720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</p:spPr>
        <p:txBody>
          <a:bodyPr/>
          <a:lstStyle/>
          <a:p>
            <a:pPr eaLnBrk="1" hangingPunct="1"/>
            <a:r>
              <a:rPr lang="en-US" dirty="0"/>
              <a:t>Boolean Algebra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4419600" cy="4648200"/>
          </a:xfrm>
          <a:noFill/>
        </p:spPr>
        <p:txBody>
          <a:bodyPr/>
          <a:lstStyle/>
          <a:p>
            <a:pPr eaLnBrk="1" hangingPunct="1"/>
            <a:r>
              <a:rPr lang="en-US" sz="2100" dirty="0"/>
              <a:t>C</a:t>
            </a:r>
            <a:r>
              <a:rPr lang="en-US" sz="2100" dirty="0" smtClean="0"/>
              <a:t>onvert </a:t>
            </a:r>
            <a:r>
              <a:rPr lang="en-US" sz="2100" dirty="0" smtClean="0"/>
              <a:t>a function to sum-of-products form using its truth </a:t>
            </a:r>
            <a:r>
              <a:rPr lang="en-US" sz="2100" dirty="0" smtClean="0"/>
              <a:t>table</a:t>
            </a:r>
            <a:endParaRPr lang="en-US" sz="2100" dirty="0" smtClean="0"/>
          </a:p>
          <a:p>
            <a:pPr eaLnBrk="1" hangingPunct="1"/>
            <a:r>
              <a:rPr lang="en-US" sz="2100" dirty="0" smtClean="0"/>
              <a:t>Note values </a:t>
            </a:r>
            <a:r>
              <a:rPr lang="en-US" sz="2100" dirty="0" smtClean="0"/>
              <a:t>of the variables that make the function true (=1</a:t>
            </a:r>
            <a:r>
              <a:rPr lang="en-US" sz="2100" dirty="0" smtClean="0"/>
              <a:t>)</a:t>
            </a:r>
            <a:endParaRPr lang="en-US" sz="2100" dirty="0" smtClean="0"/>
          </a:p>
          <a:p>
            <a:pPr eaLnBrk="1" hangingPunct="1"/>
            <a:r>
              <a:rPr lang="en-US" sz="2100" dirty="0" smtClean="0"/>
              <a:t>List </a:t>
            </a:r>
            <a:r>
              <a:rPr lang="en-US" sz="2100" dirty="0" smtClean="0"/>
              <a:t>the values of the variables that result in a true function </a:t>
            </a:r>
            <a:r>
              <a:rPr lang="en-US" sz="2100" dirty="0" smtClean="0"/>
              <a:t>value</a:t>
            </a:r>
            <a:endParaRPr lang="en-US" sz="2100" dirty="0" smtClean="0"/>
          </a:p>
          <a:p>
            <a:pPr eaLnBrk="1" hangingPunct="1"/>
            <a:r>
              <a:rPr lang="en-US" sz="2100" dirty="0" smtClean="0"/>
              <a:t>Each group of variables is then </a:t>
            </a:r>
            <a:r>
              <a:rPr lang="en-US" sz="2100" dirty="0" err="1" smtClean="0"/>
              <a:t>ORed</a:t>
            </a:r>
            <a:r>
              <a:rPr lang="en-US" sz="2100" dirty="0" smtClean="0"/>
              <a:t> </a:t>
            </a:r>
            <a:r>
              <a:rPr lang="en-US" sz="2100" dirty="0" smtClean="0"/>
              <a:t>together</a:t>
            </a:r>
            <a:endParaRPr lang="en-US" sz="2100" dirty="0" smtClean="0"/>
          </a:p>
        </p:txBody>
      </p:sp>
      <p:pic>
        <p:nvPicPr>
          <p:cNvPr id="31748" name="Picture 4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28800"/>
            <a:ext cx="3217863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01925"/>
            <a:ext cx="4343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</p:spPr>
        <p:txBody>
          <a:bodyPr/>
          <a:lstStyle/>
          <a:p>
            <a:pPr eaLnBrk="1" hangingPunct="1"/>
            <a:r>
              <a:rPr lang="en-US" dirty="0"/>
              <a:t>Boolean Algebra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4038600" cy="1143000"/>
          </a:xfrm>
          <a:noFill/>
        </p:spPr>
        <p:txBody>
          <a:bodyPr/>
          <a:lstStyle/>
          <a:p>
            <a:pPr eaLnBrk="1" hangingPunct="1"/>
            <a:r>
              <a:rPr lang="en-US" sz="2100" dirty="0"/>
              <a:t>S</a:t>
            </a:r>
            <a:r>
              <a:rPr lang="en-US" sz="2100" dirty="0" smtClean="0"/>
              <a:t>um-of-products </a:t>
            </a:r>
            <a:r>
              <a:rPr lang="en-US" sz="2100" dirty="0" smtClean="0"/>
              <a:t>form for our function is:</a:t>
            </a:r>
          </a:p>
        </p:txBody>
      </p:sp>
      <p:pic>
        <p:nvPicPr>
          <p:cNvPr id="32773" name="Picture 5" descr="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1752600"/>
            <a:ext cx="3094037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219200" y="3955088"/>
            <a:ext cx="4114800" cy="1446550"/>
          </a:xfrm>
          <a:prstGeom prst="rect">
            <a:avLst/>
          </a:prstGeom>
          <a:solidFill>
            <a:srgbClr val="E2FE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5000"/>
              </a:spcBef>
            </a:pPr>
            <a:r>
              <a:rPr lang="en-US" sz="2200" b="1" dirty="0" smtClean="0">
                <a:solidFill>
                  <a:srgbClr val="CC3300"/>
                </a:solidFill>
                <a:latin typeface="Times New Roman" charset="0"/>
              </a:rPr>
              <a:t>Note: this </a:t>
            </a:r>
            <a:r>
              <a:rPr lang="en-US" sz="2200" b="1" dirty="0">
                <a:solidFill>
                  <a:srgbClr val="CC3300"/>
                </a:solidFill>
                <a:latin typeface="Times New Roman" charset="0"/>
              </a:rPr>
              <a:t>function is not in simplest terms. Our aim is only to rewrite our function in canonical sum-of-products form. </a:t>
            </a:r>
            <a:endParaRPr lang="en-US" sz="2000" dirty="0">
              <a:latin typeface="Times New Roman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7391400" cy="4038600"/>
          </a:xfrm>
          <a:noFill/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sz="2100" dirty="0" smtClean="0"/>
              <a:t>Boolean functions in </a:t>
            </a:r>
            <a:r>
              <a:rPr lang="en-US" sz="2100" dirty="0" smtClean="0"/>
              <a:t>abstract </a:t>
            </a:r>
            <a:r>
              <a:rPr lang="en-US" sz="2100" dirty="0" smtClean="0"/>
              <a:t>terms so far</a:t>
            </a:r>
            <a:endParaRPr lang="en-US" sz="2100" dirty="0" smtClean="0"/>
          </a:p>
          <a:p>
            <a:pPr eaLnBrk="1" hangingPunct="1">
              <a:spcBef>
                <a:spcPct val="10000"/>
              </a:spcBef>
            </a:pPr>
            <a:endParaRPr lang="en-US" sz="2100" dirty="0" smtClean="0"/>
          </a:p>
          <a:p>
            <a:pPr eaLnBrk="1" hangingPunct="1">
              <a:spcBef>
                <a:spcPct val="10000"/>
              </a:spcBef>
            </a:pPr>
            <a:r>
              <a:rPr lang="en-US" sz="2100" dirty="0" smtClean="0"/>
              <a:t>Boolean </a:t>
            </a:r>
            <a:r>
              <a:rPr lang="en-US" sz="2100" dirty="0" smtClean="0"/>
              <a:t>functions are implemented in digital computer circuits called </a:t>
            </a:r>
            <a:r>
              <a:rPr lang="en-US" sz="2100" dirty="0" smtClean="0"/>
              <a:t>gates</a:t>
            </a:r>
            <a:endParaRPr lang="en-US" sz="2100" dirty="0" smtClean="0"/>
          </a:p>
          <a:p>
            <a:pPr eaLnBrk="1" hangingPunct="1">
              <a:spcBef>
                <a:spcPct val="10000"/>
              </a:spcBef>
            </a:pPr>
            <a:endParaRPr lang="en-US" sz="2100" dirty="0" smtClean="0"/>
          </a:p>
          <a:p>
            <a:pPr eaLnBrk="1" hangingPunct="1">
              <a:spcBef>
                <a:spcPct val="10000"/>
              </a:spcBef>
            </a:pPr>
            <a:r>
              <a:rPr lang="en-US" sz="2100" dirty="0" smtClean="0"/>
              <a:t>G</a:t>
            </a:r>
            <a:r>
              <a:rPr lang="en-US" sz="2100" dirty="0" smtClean="0"/>
              <a:t>ate - electronic </a:t>
            </a:r>
            <a:r>
              <a:rPr lang="en-US" sz="2100" dirty="0" smtClean="0"/>
              <a:t>device that produces a result based on two or more input </a:t>
            </a:r>
            <a:r>
              <a:rPr lang="en-US" sz="2100" dirty="0" smtClean="0"/>
              <a:t>values</a:t>
            </a:r>
            <a:endParaRPr lang="en-US" sz="2200" dirty="0" smtClean="0"/>
          </a:p>
          <a:p>
            <a:pPr lvl="1" eaLnBrk="1" hangingPunct="1"/>
            <a:r>
              <a:rPr lang="en-US" sz="2000" dirty="0" smtClean="0"/>
              <a:t>Gates </a:t>
            </a:r>
            <a:r>
              <a:rPr lang="en-US" sz="2000" dirty="0" smtClean="0"/>
              <a:t>consist of one to six </a:t>
            </a:r>
            <a:r>
              <a:rPr lang="en-US" sz="2000" dirty="0" smtClean="0"/>
              <a:t>transistors</a:t>
            </a:r>
          </a:p>
          <a:p>
            <a:pPr lvl="1" eaLnBrk="1" hangingPunct="1"/>
            <a:r>
              <a:rPr lang="en-US" sz="2000" dirty="0" smtClean="0"/>
              <a:t>digital </a:t>
            </a:r>
            <a:r>
              <a:rPr lang="en-US" sz="2000" dirty="0" smtClean="0"/>
              <a:t>designers think of them as a single </a:t>
            </a:r>
            <a:r>
              <a:rPr lang="en-US" sz="2000" dirty="0" smtClean="0"/>
              <a:t>unit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Integrated circuits contain collections of </a:t>
            </a:r>
            <a:r>
              <a:rPr lang="en-US" sz="2000" dirty="0" smtClean="0"/>
              <a:t>gates</a:t>
            </a:r>
            <a:endParaRPr lang="en-US" sz="2000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pPr eaLnBrk="1" hangingPunct="1"/>
            <a:r>
              <a:rPr lang="en-US" dirty="0"/>
              <a:t>Logic Gates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pPr eaLnBrk="1" hangingPunct="1"/>
            <a:r>
              <a:rPr lang="en-US" smtClean="0"/>
              <a:t>AND</a:t>
            </a:r>
          </a:p>
        </p:txBody>
      </p:sp>
      <p:graphicFrame>
        <p:nvGraphicFramePr>
          <p:cNvPr id="1026" name="Object 111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410200" y="1676400"/>
          <a:ext cx="3244850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VISIO" r:id="rId4" imgW="2450021" imgH="1044816" progId="Visio.Drawing.6">
                  <p:embed/>
                </p:oleObj>
              </mc:Choice>
              <mc:Fallback>
                <p:oleObj name="VISIO" r:id="rId4" imgW="2450021" imgH="1044816" progId="Visio.Drawing.6">
                  <p:embed/>
                  <p:pic>
                    <p:nvPicPr>
                      <p:cNvPr id="0" name="Object 1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676400"/>
                        <a:ext cx="3244850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112"/>
          <p:cNvSpPr txBox="1">
            <a:spLocks noChangeArrowheads="1"/>
          </p:cNvSpPr>
          <p:nvPr/>
        </p:nvSpPr>
        <p:spPr bwMode="auto">
          <a:xfrm>
            <a:off x="4572000" y="3276600"/>
            <a:ext cx="42672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>
                <a:latin typeface="Times New Roman" charset="0"/>
              </a:rPr>
              <a:t> Output is one if every input has value of 1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>
                <a:latin typeface="Times New Roman" charset="0"/>
              </a:rPr>
              <a:t> More than two values can be “and-ed” together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>
                <a:latin typeface="Times New Roman" charset="0"/>
              </a:rPr>
              <a:t> For example xyz = 1 only if x=1, y=1 and z=1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latin typeface="Times New Roman" charset="0"/>
            </a:endParaRPr>
          </a:p>
        </p:txBody>
      </p:sp>
      <p:graphicFrame>
        <p:nvGraphicFramePr>
          <p:cNvPr id="1027" name="Object 11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90600" y="3657600"/>
          <a:ext cx="36576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VISIO" r:id="rId6" imgW="1525219" imgH="935088" progId="Visio.Drawing.6">
                  <p:embed/>
                </p:oleObj>
              </mc:Choice>
              <mc:Fallback>
                <p:oleObj name="VISIO" r:id="rId6" imgW="1525219" imgH="935088" progId="Visio.Drawing.6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7600"/>
                        <a:ext cx="36576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18" name="Group 354"/>
          <p:cNvGraphicFramePr>
            <a:graphicFrameLocks noGrp="1"/>
          </p:cNvGraphicFramePr>
          <p:nvPr/>
        </p:nvGraphicFramePr>
        <p:xfrm>
          <a:off x="1143000" y="1295400"/>
          <a:ext cx="3886200" cy="1981201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out = xy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pPr eaLnBrk="1" hangingPunct="1"/>
            <a:r>
              <a:rPr lang="en-US" smtClean="0"/>
              <a:t>OR</a:t>
            </a:r>
          </a:p>
        </p:txBody>
      </p:sp>
      <p:graphicFrame>
        <p:nvGraphicFramePr>
          <p:cNvPr id="2050" name="Object 11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029200" y="1066800"/>
          <a:ext cx="377190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VISIO" r:id="rId4" imgW="2450021" imgH="1044816" progId="Visio.Drawing.6">
                  <p:embed/>
                </p:oleObj>
              </mc:Choice>
              <mc:Fallback>
                <p:oleObj name="VISIO" r:id="rId4" imgW="2450021" imgH="1044816" progId="Visio.Drawing.6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066800"/>
                        <a:ext cx="3771900" cy="184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74" name="Group 114"/>
          <p:cNvGraphicFramePr>
            <a:graphicFrameLocks noGrp="1"/>
          </p:cNvGraphicFramePr>
          <p:nvPr>
            <p:ph sz="quarter" idx="2"/>
          </p:nvPr>
        </p:nvGraphicFramePr>
        <p:xfrm>
          <a:off x="990600" y="1066800"/>
          <a:ext cx="3810000" cy="1981201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out = x+y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5" name="Text Box 34"/>
          <p:cNvSpPr txBox="1">
            <a:spLocks noChangeArrowheads="1"/>
          </p:cNvSpPr>
          <p:nvPr/>
        </p:nvSpPr>
        <p:spPr bwMode="auto">
          <a:xfrm>
            <a:off x="4876800" y="3200400"/>
            <a:ext cx="4038600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>
                <a:latin typeface="Times New Roman" charset="0"/>
              </a:rPr>
              <a:t> Output is 1 if at least one input is 1.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>
                <a:latin typeface="Times New Roman" charset="0"/>
              </a:rPr>
              <a:t>More than two values can be “or-ed” together.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>
                <a:latin typeface="Times New Roman" charset="0"/>
              </a:rPr>
              <a:t> For example x+y+z = 1  if at least one of the three values is 1.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latin typeface="Times New Roman" charset="0"/>
            </a:endParaRPr>
          </a:p>
        </p:txBody>
      </p:sp>
      <p:graphicFrame>
        <p:nvGraphicFramePr>
          <p:cNvPr id="2051" name="Object 118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762000" y="3505200"/>
          <a:ext cx="4267200" cy="261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VISIO" r:id="rId6" imgW="1525219" imgH="935088" progId="Visio.Drawing.6">
                  <p:embed/>
                </p:oleObj>
              </mc:Choice>
              <mc:Fallback>
                <p:oleObj name="VISIO" r:id="rId6" imgW="1525219" imgH="935088" progId="Visio.Drawing.6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05200"/>
                        <a:ext cx="4267200" cy="261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eaLnBrk="1" hangingPunct="1"/>
            <a:r>
              <a:rPr lang="en-US" smtClean="0"/>
              <a:t>XOR (E</a:t>
            </a:r>
            <a:r>
              <a:rPr lang="en-US" u="sng" smtClean="0"/>
              <a:t>x</a:t>
            </a:r>
            <a:r>
              <a:rPr lang="en-US" smtClean="0"/>
              <a:t>clusive </a:t>
            </a:r>
            <a:r>
              <a:rPr lang="en-US" u="sng" smtClean="0"/>
              <a:t>OR</a:t>
            </a:r>
            <a:r>
              <a:rPr lang="en-US" smtClean="0"/>
              <a:t>)</a:t>
            </a:r>
          </a:p>
        </p:txBody>
      </p:sp>
      <p:sp>
        <p:nvSpPr>
          <p:cNvPr id="3078" name="Text Box 30"/>
          <p:cNvSpPr txBox="1">
            <a:spLocks noChangeArrowheads="1"/>
          </p:cNvSpPr>
          <p:nvPr/>
        </p:nvSpPr>
        <p:spPr bwMode="auto">
          <a:xfrm>
            <a:off x="4800600" y="2895600"/>
            <a:ext cx="40386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>
                <a:latin typeface="Times New Roman" charset="0"/>
              </a:rPr>
              <a:t> The number of inputs that are 1 matter.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>
                <a:latin typeface="Times New Roman" charset="0"/>
              </a:rPr>
              <a:t>More than two values can be “xor-ed” together.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>
                <a:latin typeface="Times New Roman" charset="0"/>
              </a:rPr>
              <a:t>General rule: the output is equal to 1 if an odd number of input values are 1 and 0 if an even number of input values are 1.</a:t>
            </a:r>
          </a:p>
        </p:txBody>
      </p:sp>
      <p:graphicFrame>
        <p:nvGraphicFramePr>
          <p:cNvPr id="3074" name="Object 3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953000" y="1143000"/>
          <a:ext cx="3810000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VISIO" r:id="rId4" imgW="2450021" imgH="1044816" progId="Visio.Drawing.6">
                  <p:embed/>
                </p:oleObj>
              </mc:Choice>
              <mc:Fallback>
                <p:oleObj name="VISIO" r:id="rId4" imgW="2450021" imgH="1044816" progId="Visio.Drawing.6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43000"/>
                        <a:ext cx="3810000" cy="162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3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838200" y="3200400"/>
          <a:ext cx="4876800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VISIO" r:id="rId6" imgW="1525219" imgH="935088" progId="Visio.Drawing.6">
                  <p:embed/>
                </p:oleObj>
              </mc:Choice>
              <mc:Fallback>
                <p:oleObj name="VISIO" r:id="rId6" imgW="1525219" imgH="935088" progId="Visio.Drawing.6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4876800" cy="298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4" name="Group 202"/>
          <p:cNvGraphicFramePr>
            <a:graphicFrameLocks noGrp="1"/>
          </p:cNvGraphicFramePr>
          <p:nvPr>
            <p:ph sz="quarter" idx="2"/>
          </p:nvPr>
        </p:nvGraphicFramePr>
        <p:xfrm>
          <a:off x="914400" y="1219200"/>
          <a:ext cx="3200400" cy="2028826"/>
        </p:xfrm>
        <a:graphic>
          <a:graphicData uri="http://schemas.openxmlformats.org/drawingml/2006/table">
            <a:tbl>
              <a:tblPr/>
              <a:tblGrid>
                <a:gridCol w="1066800"/>
                <a:gridCol w="1046163"/>
                <a:gridCol w="1087437"/>
              </a:tblGrid>
              <a:tr h="592137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out =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01" name="Rectangle 19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6" name="Object 200"/>
          <p:cNvGraphicFramePr>
            <a:graphicFrameLocks noChangeAspect="1"/>
          </p:cNvGraphicFramePr>
          <p:nvPr/>
        </p:nvGraphicFramePr>
        <p:xfrm>
          <a:off x="3810000" y="1295400"/>
          <a:ext cx="7620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Equation" r:id="rId8" imgW="380880" imgH="203040" progId="Equation.3">
                  <p:embed/>
                </p:oleObj>
              </mc:Choice>
              <mc:Fallback>
                <p:oleObj name="Equation" r:id="rId8" imgW="380880" imgH="203040" progId="Equation.3">
                  <p:embed/>
                  <p:pic>
                    <p:nvPicPr>
                      <p:cNvPr id="0" name="Object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295400"/>
                        <a:ext cx="7620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pPr eaLnBrk="1" hangingPunct="1"/>
            <a:r>
              <a:rPr lang="en-US" smtClean="0"/>
              <a:t>NOT</a:t>
            </a:r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4572000" y="3200400"/>
            <a:ext cx="42672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>
                <a:latin typeface="Times New Roman" charset="0"/>
              </a:rPr>
              <a:t> This function operates on a single Boolean value.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>
                <a:latin typeface="Times New Roman" charset="0"/>
              </a:rPr>
              <a:t>Its output is the complement of its input.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>
                <a:latin typeface="Times New Roman" charset="0"/>
              </a:rPr>
              <a:t>An input of 1 produces an output of 0 and an input of 0 produces an output of 1</a:t>
            </a:r>
          </a:p>
        </p:txBody>
      </p:sp>
      <p:graphicFrame>
        <p:nvGraphicFramePr>
          <p:cNvPr id="4098" name="Object 37"/>
          <p:cNvGraphicFramePr>
            <a:graphicFrameLocks noChangeAspect="1"/>
          </p:cNvGraphicFramePr>
          <p:nvPr/>
        </p:nvGraphicFramePr>
        <p:xfrm>
          <a:off x="1143000" y="3505200"/>
          <a:ext cx="3200400" cy="214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VISIO" r:id="rId4" imgW="1002640" imgH="673798" progId="Visio.Drawing.6">
                  <p:embed/>
                </p:oleObj>
              </mc:Choice>
              <mc:Fallback>
                <p:oleObj name="VISIO" r:id="rId4" imgW="1002640" imgH="673798" progId="Visio.Drawing.6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05200"/>
                        <a:ext cx="3200400" cy="214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8"/>
          <p:cNvGraphicFramePr>
            <a:graphicFrameLocks noChangeAspect="1"/>
          </p:cNvGraphicFramePr>
          <p:nvPr/>
        </p:nvGraphicFramePr>
        <p:xfrm>
          <a:off x="4724400" y="1447800"/>
          <a:ext cx="3386138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VISIO" r:id="rId6" imgW="2624214" imgH="1306449" progId="Visio.Drawing.6">
                  <p:embed/>
                </p:oleObj>
              </mc:Choice>
              <mc:Fallback>
                <p:oleObj name="VISIO" r:id="rId6" imgW="2624214" imgH="1306449" progId="Visio.Drawing.6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447800"/>
                        <a:ext cx="3386138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0" name="Group 90"/>
          <p:cNvGraphicFramePr>
            <a:graphicFrameLocks noGrp="1"/>
          </p:cNvGraphicFramePr>
          <p:nvPr/>
        </p:nvGraphicFramePr>
        <p:xfrm>
          <a:off x="1371600" y="1524000"/>
          <a:ext cx="2209800" cy="1524000"/>
        </p:xfrm>
        <a:graphic>
          <a:graphicData uri="http://schemas.openxmlformats.org/drawingml/2006/table">
            <a:tbl>
              <a:tblPr/>
              <a:tblGrid>
                <a:gridCol w="1143000"/>
                <a:gridCol w="10668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pPr eaLnBrk="1" hangingPunct="1"/>
            <a:r>
              <a:rPr lang="en-US" smtClean="0"/>
              <a:t>NAND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5105400" y="3276600"/>
            <a:ext cx="3733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>
                <a:latin typeface="Times New Roman" charset="0"/>
              </a:rPr>
              <a:t> Output value is the complemented output from an “AND” function.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sz="2400">
              <a:latin typeface="Times New Roman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2400">
              <a:latin typeface="Times New Roman" charset="0"/>
            </a:endParaRPr>
          </a:p>
        </p:txBody>
      </p:sp>
      <p:graphicFrame>
        <p:nvGraphicFramePr>
          <p:cNvPr id="22637" name="Group 109"/>
          <p:cNvGraphicFramePr>
            <a:graphicFrameLocks noGrp="1"/>
          </p:cNvGraphicFramePr>
          <p:nvPr/>
        </p:nvGraphicFramePr>
        <p:xfrm>
          <a:off x="1143000" y="1295400"/>
          <a:ext cx="3810000" cy="2057402"/>
        </p:xfrm>
        <a:graphic>
          <a:graphicData uri="http://schemas.openxmlformats.org/drawingml/2006/table">
            <a:tbl>
              <a:tblPr/>
              <a:tblGrid>
                <a:gridCol w="850900"/>
                <a:gridCol w="850900"/>
                <a:gridCol w="21082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out = x NAND y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22" name="Object 1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43000" y="3505200"/>
          <a:ext cx="4724400" cy="270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VISIO" r:id="rId4" imgW="1629804" imgH="935088" progId="Visio.Drawing.6">
                  <p:embed/>
                </p:oleObj>
              </mc:Choice>
              <mc:Fallback>
                <p:oleObj name="VISIO" r:id="rId4" imgW="1629804" imgH="935088" progId="Visio.Drawing.6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05200"/>
                        <a:ext cx="4724400" cy="2709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11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105400" y="1524000"/>
          <a:ext cx="3657600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VISIO" r:id="rId6" imgW="2450021" imgH="1044816" progId="Visio.Drawing.6">
                  <p:embed/>
                </p:oleObj>
              </mc:Choice>
              <mc:Fallback>
                <p:oleObj name="VISIO" r:id="rId6" imgW="2450021" imgH="1044816" progId="Visio.Drawing.6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524000"/>
                        <a:ext cx="3657600" cy="156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Combinatorial logic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6962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Output is dependent on its current inputs </a:t>
            </a:r>
          </a:p>
          <a:p>
            <a:pPr lvl="1" eaLnBrk="1" hangingPunct="1"/>
            <a:r>
              <a:rPr lang="en-US" dirty="0" smtClean="0"/>
              <a:t>When certain input values are set</a:t>
            </a:r>
          </a:p>
          <a:p>
            <a:pPr lvl="2" eaLnBrk="1" hangingPunct="1"/>
            <a:r>
              <a:rPr lang="en-US" dirty="0" smtClean="0"/>
              <a:t>Generates output values corresponding to those input values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When the input values are changed</a:t>
            </a:r>
          </a:p>
          <a:p>
            <a:pPr lvl="2" eaLnBrk="1" hangingPunct="1"/>
            <a:r>
              <a:rPr lang="en-US" dirty="0" smtClean="0"/>
              <a:t> Outputs are also changed to reflect the changes in the new input values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Previous values of the inputs do not matter</a:t>
            </a:r>
          </a:p>
          <a:p>
            <a:pPr lvl="2" eaLnBrk="1" hangingPunct="1"/>
            <a:r>
              <a:rPr lang="en-US" dirty="0" smtClean="0"/>
              <a:t>current outputs depend solely on the current inputs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pPr eaLnBrk="1" hangingPunct="1"/>
            <a:r>
              <a:rPr lang="en-US" smtClean="0"/>
              <a:t>NOR</a:t>
            </a:r>
          </a:p>
        </p:txBody>
      </p:sp>
      <p:graphicFrame>
        <p:nvGraphicFramePr>
          <p:cNvPr id="23587" name="Group 35"/>
          <p:cNvGraphicFramePr>
            <a:graphicFrameLocks noGrp="1"/>
          </p:cNvGraphicFramePr>
          <p:nvPr>
            <p:ph sz="quarter" idx="2"/>
          </p:nvPr>
        </p:nvGraphicFramePr>
        <p:xfrm>
          <a:off x="1295400" y="1371600"/>
          <a:ext cx="3276600" cy="1905001"/>
        </p:xfrm>
        <a:graphic>
          <a:graphicData uri="http://schemas.openxmlformats.org/drawingml/2006/table">
            <a:tbl>
              <a:tblPr/>
              <a:tblGrid>
                <a:gridCol w="1092200"/>
                <a:gridCol w="992188"/>
                <a:gridCol w="1192212"/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out = x NOR y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71" name="Text Box 30"/>
          <p:cNvSpPr txBox="1">
            <a:spLocks noChangeArrowheads="1"/>
          </p:cNvSpPr>
          <p:nvPr/>
        </p:nvSpPr>
        <p:spPr bwMode="auto">
          <a:xfrm>
            <a:off x="4876800" y="3352800"/>
            <a:ext cx="39624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>
                <a:latin typeface="Times New Roman" charset="0"/>
              </a:rPr>
              <a:t>  Output value is the complemented output from an “OR” function.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latin typeface="Times New Roman" charset="0"/>
            </a:endParaRPr>
          </a:p>
        </p:txBody>
      </p:sp>
      <p:graphicFrame>
        <p:nvGraphicFramePr>
          <p:cNvPr id="6146" name="Object 33"/>
          <p:cNvGraphicFramePr>
            <a:graphicFrameLocks noChangeAspect="1"/>
          </p:cNvGraphicFramePr>
          <p:nvPr/>
        </p:nvGraphicFramePr>
        <p:xfrm>
          <a:off x="4876800" y="1600200"/>
          <a:ext cx="3733800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VISIO" r:id="rId4" imgW="2977455" imgH="1269742" progId="Visio.Drawing.6">
                  <p:embed/>
                </p:oleObj>
              </mc:Choice>
              <mc:Fallback>
                <p:oleObj name="VISIO" r:id="rId4" imgW="2977455" imgH="1269742" progId="Visio.Drawing.6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600200"/>
                        <a:ext cx="3733800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8"/>
          <p:cNvGraphicFramePr>
            <a:graphicFrameLocks noChangeAspect="1"/>
          </p:cNvGraphicFramePr>
          <p:nvPr/>
        </p:nvGraphicFramePr>
        <p:xfrm>
          <a:off x="1066800" y="3581400"/>
          <a:ext cx="4038600" cy="247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VISIO" r:id="rId6" imgW="1853565" imgH="1136392" progId="Visio.Drawing.6">
                  <p:embed/>
                </p:oleObj>
              </mc:Choice>
              <mc:Fallback>
                <p:oleObj name="VISIO" r:id="rId6" imgW="1853565" imgH="1136392" progId="Visio.Drawing.6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81400"/>
                        <a:ext cx="4038600" cy="247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pPr eaLnBrk="1" hangingPunct="1"/>
            <a:r>
              <a:rPr lang="en-US" sz="2100" b="0" smtClean="0">
                <a:solidFill>
                  <a:schemeClr val="folHlink"/>
                </a:solidFill>
                <a:latin typeface="Arial" charset="0"/>
              </a:rPr>
              <a:t> Logic Gates</a:t>
            </a:r>
            <a:endParaRPr lang="en-US" sz="2100" smtClean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3048000" cy="3962400"/>
          </a:xfrm>
          <a:noFill/>
        </p:spPr>
        <p:txBody>
          <a:bodyPr/>
          <a:lstStyle/>
          <a:p>
            <a:pPr eaLnBrk="1" hangingPunct="1"/>
            <a:r>
              <a:rPr lang="en-US" sz="2100" dirty="0" smtClean="0"/>
              <a:t>NAND and </a:t>
            </a:r>
            <a:r>
              <a:rPr lang="en-US" sz="2100" dirty="0" smtClean="0"/>
              <a:t>NOR</a:t>
            </a:r>
          </a:p>
          <a:p>
            <a:pPr lvl="1" eaLnBrk="1" hangingPunct="1"/>
            <a:r>
              <a:rPr lang="en-US" sz="1700" i="1" dirty="0" smtClean="0"/>
              <a:t>universal gates</a:t>
            </a:r>
            <a:endParaRPr lang="en-US" sz="1700" dirty="0"/>
          </a:p>
          <a:p>
            <a:pPr lvl="1" eaLnBrk="1" hangingPunct="1"/>
            <a:r>
              <a:rPr lang="en-US" sz="1700" dirty="0" smtClean="0"/>
              <a:t>inexpensive </a:t>
            </a:r>
            <a:r>
              <a:rPr lang="en-US" sz="1700" dirty="0" smtClean="0"/>
              <a:t>to </a:t>
            </a:r>
            <a:r>
              <a:rPr lang="en-US" sz="1700" dirty="0" smtClean="0"/>
              <a:t>manufacture</a:t>
            </a:r>
          </a:p>
          <a:p>
            <a:pPr lvl="1" eaLnBrk="1" hangingPunct="1"/>
            <a:endParaRPr lang="en-US" sz="1700" dirty="0" smtClean="0"/>
          </a:p>
          <a:p>
            <a:pPr lvl="1" eaLnBrk="1" hangingPunct="1"/>
            <a:r>
              <a:rPr lang="en-US" sz="1700" dirty="0" smtClean="0"/>
              <a:t>Any </a:t>
            </a:r>
            <a:r>
              <a:rPr lang="en-US" sz="1700" dirty="0" smtClean="0"/>
              <a:t>Boolean function can be constructed using only NAND or only NOR gates.</a:t>
            </a:r>
            <a:r>
              <a:rPr lang="en-US" sz="1800" dirty="0" smtClean="0"/>
              <a:t>  </a:t>
            </a:r>
          </a:p>
        </p:txBody>
      </p:sp>
      <p:pic>
        <p:nvPicPr>
          <p:cNvPr id="34820" name="Picture 4" descr="2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08138"/>
            <a:ext cx="4267200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914400" y="274638"/>
            <a:ext cx="7772400" cy="639762"/>
          </a:xfrm>
        </p:spPr>
        <p:txBody>
          <a:bodyPr/>
          <a:lstStyle/>
          <a:p>
            <a:pPr eaLnBrk="1" hangingPunct="1"/>
            <a:r>
              <a:rPr lang="en-US" dirty="0" smtClean="0"/>
              <a:t>XNOR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5410200" y="3124200"/>
            <a:ext cx="335280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>
                <a:latin typeface="Times New Roman" charset="0"/>
              </a:rPr>
              <a:t> Output value is the complemented output from an “XOR” function.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sz="2000">
              <a:latin typeface="Times New Roman" charset="0"/>
            </a:endParaRPr>
          </a:p>
        </p:txBody>
      </p:sp>
      <p:graphicFrame>
        <p:nvGraphicFramePr>
          <p:cNvPr id="26665" name="Group 41"/>
          <p:cNvGraphicFramePr>
            <a:graphicFrameLocks noGrp="1"/>
          </p:cNvGraphicFramePr>
          <p:nvPr>
            <p:ph sz="quarter" idx="2"/>
          </p:nvPr>
        </p:nvGraphicFramePr>
        <p:xfrm>
          <a:off x="1066800" y="1371600"/>
          <a:ext cx="3657600" cy="1876426"/>
        </p:xfrm>
        <a:graphic>
          <a:graphicData uri="http://schemas.openxmlformats.org/drawingml/2006/table">
            <a:tbl>
              <a:tblPr/>
              <a:tblGrid>
                <a:gridCol w="1219200"/>
                <a:gridCol w="1195388"/>
                <a:gridCol w="1243012"/>
              </a:tblGrid>
              <a:tr h="547687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out =x xnor y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96" name="Rectangle 3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0" name="Object 36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410200" y="1447800"/>
          <a:ext cx="33528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VISIO" r:id="rId4" imgW="2977455" imgH="1269742" progId="Visio.Drawing.6">
                  <p:embed/>
                </p:oleObj>
              </mc:Choice>
              <mc:Fallback>
                <p:oleObj name="VISIO" r:id="rId4" imgW="2977455" imgH="1269742" progId="Visio.Drawing.6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447800"/>
                        <a:ext cx="3352800" cy="142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9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914400" y="3581400"/>
          <a:ext cx="42672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VISIO" r:id="rId6" imgW="1853565" imgH="1136392" progId="Visio.Drawing.6">
                  <p:embed/>
                </p:oleObj>
              </mc:Choice>
              <mc:Fallback>
                <p:oleObj name="VISIO" r:id="rId6" imgW="1853565" imgH="1136392" progId="Visio.Drawing.6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4267200" cy="261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pPr eaLnBrk="1" hangingPunct="1"/>
            <a:r>
              <a:rPr lang="en-US" sz="2100" b="0" dirty="0" smtClean="0">
                <a:solidFill>
                  <a:schemeClr val="folHlink"/>
                </a:solidFill>
                <a:latin typeface="Arial" charset="0"/>
              </a:rPr>
              <a:t> </a:t>
            </a:r>
            <a:r>
              <a:rPr lang="en-US" dirty="0"/>
              <a:t>Logic Gates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447800"/>
            <a:ext cx="6858000" cy="2209800"/>
          </a:xfrm>
          <a:noFill/>
        </p:spPr>
        <p:txBody>
          <a:bodyPr/>
          <a:lstStyle/>
          <a:p>
            <a:pPr eaLnBrk="1" hangingPunct="1"/>
            <a:r>
              <a:rPr lang="en-US" sz="2400" dirty="0" smtClean="0"/>
              <a:t>Gates: </a:t>
            </a:r>
          </a:p>
          <a:p>
            <a:pPr lvl="1" eaLnBrk="1" hangingPunct="1"/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 smtClean="0"/>
              <a:t>have multiple inputs </a:t>
            </a:r>
            <a:endParaRPr lang="en-US" dirty="0" smtClean="0"/>
          </a:p>
          <a:p>
            <a:pPr lvl="1" eaLnBrk="1" hangingPunct="1"/>
            <a:r>
              <a:rPr lang="en-US" dirty="0" smtClean="0"/>
              <a:t>Can have multiple </a:t>
            </a:r>
            <a:r>
              <a:rPr lang="en-US" dirty="0" smtClean="0"/>
              <a:t>output</a:t>
            </a:r>
            <a:r>
              <a:rPr lang="en-US" dirty="0"/>
              <a:t>s</a:t>
            </a:r>
            <a:endParaRPr lang="en-US" dirty="0" smtClean="0"/>
          </a:p>
          <a:p>
            <a:pPr lvl="1" eaLnBrk="1" hangingPunct="1"/>
            <a:r>
              <a:rPr lang="en-US" dirty="0" smtClean="0"/>
              <a:t>A second output can </a:t>
            </a:r>
            <a:r>
              <a:rPr lang="en-US" dirty="0" smtClean="0"/>
              <a:t>provide the </a:t>
            </a:r>
            <a:r>
              <a:rPr lang="en-US" dirty="0" smtClean="0"/>
              <a:t>complement of the </a:t>
            </a:r>
            <a:r>
              <a:rPr lang="en-US" dirty="0" smtClean="0"/>
              <a:t>operation</a:t>
            </a:r>
            <a:endParaRPr lang="en-US" dirty="0" smtClean="0"/>
          </a:p>
        </p:txBody>
      </p:sp>
      <p:pic>
        <p:nvPicPr>
          <p:cNvPr id="35844" name="Picture 4" descr="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62400"/>
            <a:ext cx="7358063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pPr eaLnBrk="1" hangingPunct="1"/>
            <a:r>
              <a:rPr lang="en-US" dirty="0"/>
              <a:t>Digital Components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0" y="1447800"/>
            <a:ext cx="7340600" cy="1981200"/>
          </a:xfrm>
          <a:noFill/>
        </p:spPr>
        <p:txBody>
          <a:bodyPr/>
          <a:lstStyle/>
          <a:p>
            <a:pPr eaLnBrk="1" hangingPunct="1"/>
            <a:r>
              <a:rPr lang="en-US" sz="2200" dirty="0" smtClean="0"/>
              <a:t>Combinations </a:t>
            </a:r>
            <a:r>
              <a:rPr lang="en-US" sz="2200" dirty="0" smtClean="0"/>
              <a:t>of gates implement Boolean </a:t>
            </a:r>
            <a:r>
              <a:rPr lang="en-US" sz="2200" dirty="0" smtClean="0"/>
              <a:t>functions</a:t>
            </a:r>
            <a:endParaRPr lang="en-US" sz="2200" dirty="0" smtClean="0"/>
          </a:p>
          <a:p>
            <a:pPr eaLnBrk="1" hangingPunct="1">
              <a:lnSpc>
                <a:spcPct val="120000"/>
              </a:lnSpc>
            </a:pPr>
            <a:r>
              <a:rPr lang="en-US" sz="2200" dirty="0" smtClean="0"/>
              <a:t>The circuit below implements the Boolean function:</a:t>
            </a:r>
          </a:p>
        </p:txBody>
      </p:sp>
      <p:pic>
        <p:nvPicPr>
          <p:cNvPr id="36868" name="Picture 4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3654425"/>
            <a:ext cx="61976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 descr="20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743200"/>
            <a:ext cx="3217863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981200" y="5410200"/>
            <a:ext cx="4953000" cy="762000"/>
          </a:xfrm>
          <a:prstGeom prst="rect">
            <a:avLst/>
          </a:prstGeom>
          <a:solidFill>
            <a:srgbClr val="E2FE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5000"/>
              </a:spcBef>
            </a:pPr>
            <a:r>
              <a:rPr lang="en-US" sz="2200" b="1" dirty="0">
                <a:solidFill>
                  <a:srgbClr val="CC3300"/>
                </a:solidFill>
                <a:latin typeface="Times New Roman" charset="0"/>
              </a:rPr>
              <a:t>We simplify our Boolean expressions so that we can create simpler circuits.</a:t>
            </a:r>
            <a:endParaRPr lang="en-US" sz="2000" dirty="0">
              <a:latin typeface="Times New Roman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pPr eaLnBrk="1" hangingPunct="1"/>
            <a:r>
              <a:rPr lang="en-US" dirty="0"/>
              <a:t>Combinational Circuits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371600"/>
            <a:ext cx="7315200" cy="4648200"/>
          </a:xfrm>
          <a:noFill/>
        </p:spPr>
        <p:txBody>
          <a:bodyPr/>
          <a:lstStyle/>
          <a:p>
            <a:pPr eaLnBrk="1" hangingPunct="1"/>
            <a:r>
              <a:rPr lang="en-US" sz="2200" dirty="0"/>
              <a:t>D</a:t>
            </a:r>
            <a:r>
              <a:rPr lang="en-US" sz="2200" dirty="0" smtClean="0"/>
              <a:t>esigned </a:t>
            </a:r>
            <a:r>
              <a:rPr lang="en-US" sz="2200" dirty="0" smtClean="0"/>
              <a:t>a circuit that implements the Boolean </a:t>
            </a:r>
            <a:r>
              <a:rPr lang="en-US" sz="2200" dirty="0" smtClean="0"/>
              <a:t>function:</a:t>
            </a:r>
          </a:p>
          <a:p>
            <a:pPr eaLnBrk="1" hangingPunct="1"/>
            <a:endParaRPr lang="en-US" sz="2200" dirty="0"/>
          </a:p>
          <a:p>
            <a:pPr eaLnBrk="1" hangingPunct="1"/>
            <a:r>
              <a:rPr lang="en-US" sz="2200" dirty="0" smtClean="0"/>
              <a:t>Example </a:t>
            </a:r>
            <a:r>
              <a:rPr lang="en-US" sz="2200" dirty="0" smtClean="0"/>
              <a:t>of a </a:t>
            </a:r>
            <a:r>
              <a:rPr lang="en-US" sz="2200" i="1" dirty="0" smtClean="0"/>
              <a:t>combinational logic</a:t>
            </a:r>
            <a:r>
              <a:rPr lang="en-US" sz="2200" dirty="0" smtClean="0"/>
              <a:t> </a:t>
            </a:r>
            <a:r>
              <a:rPr lang="en-US" sz="2200" dirty="0" smtClean="0"/>
              <a:t>circuit</a:t>
            </a:r>
            <a:endParaRPr lang="en-US" sz="2200" dirty="0" smtClean="0"/>
          </a:p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smtClean="0"/>
              <a:t>Combinational </a:t>
            </a:r>
            <a:r>
              <a:rPr lang="en-US" sz="2200" dirty="0" smtClean="0"/>
              <a:t>logic circuits produce a specified output (almost) at the instant when input values are </a:t>
            </a:r>
            <a:r>
              <a:rPr lang="en-US" sz="2200" dirty="0" smtClean="0"/>
              <a:t>applied</a:t>
            </a:r>
            <a:endParaRPr lang="en-US" sz="2200" dirty="0" smtClean="0"/>
          </a:p>
        </p:txBody>
      </p:sp>
      <p:pic>
        <p:nvPicPr>
          <p:cNvPr id="49156" name="Picture 4" descr="2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905000"/>
            <a:ext cx="3217863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pPr eaLnBrk="1" hangingPunct="1"/>
            <a:r>
              <a:rPr lang="en-US" dirty="0"/>
              <a:t>Combinational Circuits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3962400" cy="4038600"/>
          </a:xfrm>
          <a:noFill/>
        </p:spPr>
        <p:txBody>
          <a:bodyPr/>
          <a:lstStyle/>
          <a:p>
            <a:pPr eaLnBrk="1" hangingPunct="1"/>
            <a:r>
              <a:rPr lang="en-US" sz="2200" dirty="0" smtClean="0"/>
              <a:t>Combinational logic circuits </a:t>
            </a:r>
            <a:r>
              <a:rPr lang="en-US" sz="2200" dirty="0" smtClean="0"/>
              <a:t>provide many </a:t>
            </a:r>
            <a:r>
              <a:rPr lang="en-US" sz="2200" dirty="0" smtClean="0"/>
              <a:t>useful </a:t>
            </a:r>
            <a:r>
              <a:rPr lang="en-US" sz="2200" dirty="0" smtClean="0"/>
              <a:t>devices</a:t>
            </a:r>
            <a:endParaRPr lang="en-US" sz="2200" dirty="0" smtClean="0"/>
          </a:p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smtClean="0"/>
              <a:t>HALF ADDER - </a:t>
            </a:r>
            <a:r>
              <a:rPr lang="en-US" sz="2200" dirty="0" smtClean="0"/>
              <a:t>which finds the sum of two </a:t>
            </a:r>
            <a:r>
              <a:rPr lang="en-US" sz="2200" dirty="0" smtClean="0"/>
              <a:t>bits</a:t>
            </a:r>
            <a:endParaRPr lang="en-US" sz="2200" dirty="0" smtClean="0"/>
          </a:p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smtClean="0"/>
              <a:t>HALF </a:t>
            </a:r>
            <a:r>
              <a:rPr lang="en-US" sz="2200" dirty="0"/>
              <a:t>ADDER </a:t>
            </a:r>
            <a:r>
              <a:rPr lang="en-US" sz="2200" dirty="0" smtClean="0"/>
              <a:t>construction </a:t>
            </a:r>
            <a:r>
              <a:rPr lang="en-US" sz="2200" dirty="0" smtClean="0"/>
              <a:t>shown by </a:t>
            </a:r>
            <a:r>
              <a:rPr lang="en-US" sz="2200" dirty="0" smtClean="0"/>
              <a:t>its truth </a:t>
            </a:r>
            <a:r>
              <a:rPr lang="en-US" sz="2200" dirty="0" smtClean="0"/>
              <a:t>table</a:t>
            </a:r>
            <a:endParaRPr lang="en-US" sz="2200" dirty="0" smtClean="0"/>
          </a:p>
        </p:txBody>
      </p:sp>
      <p:pic>
        <p:nvPicPr>
          <p:cNvPr id="50180" name="Picture 4" descr="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2286000"/>
            <a:ext cx="3482975" cy="2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pPr eaLnBrk="1" hangingPunct="1"/>
            <a:r>
              <a:rPr lang="en-US" dirty="0"/>
              <a:t>Combinational Circuits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3886200" cy="1828800"/>
          </a:xfrm>
          <a:noFill/>
        </p:spPr>
        <p:txBody>
          <a:bodyPr/>
          <a:lstStyle/>
          <a:p>
            <a:pPr eaLnBrk="1" hangingPunct="1"/>
            <a:r>
              <a:rPr lang="en-US" sz="2200" dirty="0" smtClean="0"/>
              <a:t>Sum found </a:t>
            </a:r>
            <a:r>
              <a:rPr lang="en-US" sz="2200" dirty="0" smtClean="0"/>
              <a:t>using the XOR operation </a:t>
            </a:r>
            <a:endParaRPr lang="en-US" sz="2200" dirty="0" smtClean="0"/>
          </a:p>
          <a:p>
            <a:pPr eaLnBrk="1" hangingPunct="1"/>
            <a:r>
              <a:rPr lang="en-US" sz="2200" dirty="0" smtClean="0"/>
              <a:t>Carry found using </a:t>
            </a:r>
            <a:r>
              <a:rPr lang="en-US" sz="2200" dirty="0" smtClean="0"/>
              <a:t>the AND </a:t>
            </a:r>
            <a:r>
              <a:rPr lang="en-US" sz="2200" dirty="0" smtClean="0"/>
              <a:t>operation</a:t>
            </a:r>
            <a:endParaRPr lang="en-US" sz="2200" dirty="0" smtClean="0"/>
          </a:p>
        </p:txBody>
      </p:sp>
      <p:pic>
        <p:nvPicPr>
          <p:cNvPr id="51204" name="Picture 4" descr="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76400"/>
            <a:ext cx="3482975" cy="2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5" descr="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05200"/>
            <a:ext cx="34829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folHlink"/>
                </a:solidFill>
              </a:rPr>
              <a:t>Combinational Circuits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3962400" cy="3352800"/>
          </a:xfrm>
          <a:noFill/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200" dirty="0" smtClean="0"/>
              <a:t>Change </a:t>
            </a:r>
            <a:r>
              <a:rPr lang="en-US" sz="2200" dirty="0" smtClean="0"/>
              <a:t>HALF ADDER </a:t>
            </a:r>
            <a:r>
              <a:rPr lang="en-US" sz="2200" dirty="0" smtClean="0"/>
              <a:t>to FULL ADDER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200" dirty="0" smtClean="0"/>
              <a:t>include </a:t>
            </a:r>
            <a:r>
              <a:rPr lang="en-US" sz="2200" dirty="0" smtClean="0"/>
              <a:t>gates for processing </a:t>
            </a:r>
            <a:r>
              <a:rPr lang="en-US" sz="2200" dirty="0" smtClean="0"/>
              <a:t>carry in bit</a:t>
            </a:r>
            <a:endParaRPr lang="en-US" sz="2200" dirty="0" smtClean="0"/>
          </a:p>
          <a:p>
            <a:pPr eaLnBrk="1" hangingPunct="1">
              <a:spcBef>
                <a:spcPct val="40000"/>
              </a:spcBef>
            </a:pPr>
            <a:r>
              <a:rPr lang="en-US" sz="2200" dirty="0" smtClean="0"/>
              <a:t>Truth </a:t>
            </a:r>
            <a:r>
              <a:rPr lang="en-US" sz="2200" dirty="0" smtClean="0"/>
              <a:t>table for a full adder is shown at the </a:t>
            </a:r>
            <a:r>
              <a:rPr lang="en-US" sz="2200" dirty="0" smtClean="0"/>
              <a:t>right</a:t>
            </a:r>
            <a:endParaRPr lang="en-US" sz="2100" dirty="0" smtClean="0"/>
          </a:p>
        </p:txBody>
      </p:sp>
      <p:pic>
        <p:nvPicPr>
          <p:cNvPr id="52228" name="Picture 4" descr="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894138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folHlink"/>
                </a:solidFill>
              </a:rPr>
              <a:t>Combinational Circuits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3505200" cy="3352800"/>
          </a:xfrm>
          <a:noFill/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200" dirty="0" smtClean="0"/>
              <a:t>How can we change the half adder shown below to make it a full adder?</a:t>
            </a:r>
          </a:p>
        </p:txBody>
      </p:sp>
      <p:pic>
        <p:nvPicPr>
          <p:cNvPr id="53252" name="Picture 4" descr="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76400"/>
            <a:ext cx="3581400" cy="330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5" descr="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0"/>
            <a:ext cx="34829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Sequential logic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696200" cy="4983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Outputs depend on both the current inputs and on previous inputs and outputs of the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Sequential elements have storage elements that record the state of the circuit.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State information combined with the inputs generates outputs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State and inputs also combine to generate a new state of the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Same inputs may generate different outputs and different new states, depending on current state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Both types of logic are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Sequential logic includes combinatorial logic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reverse is not true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4159250" cy="321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folHlink"/>
                </a:solidFill>
              </a:rPr>
              <a:t>Combinational Circuits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5638800" cy="609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z="2000" dirty="0" smtClean="0"/>
              <a:t>Here is the </a:t>
            </a:r>
            <a:r>
              <a:rPr lang="en-US" sz="2000" dirty="0" smtClean="0"/>
              <a:t>completed </a:t>
            </a:r>
            <a:r>
              <a:rPr lang="en-US" sz="2000" dirty="0" smtClean="0"/>
              <a:t>FULL ADDER</a:t>
            </a:r>
            <a:endParaRPr lang="en-US" sz="2000" dirty="0" smtClean="0"/>
          </a:p>
        </p:txBody>
      </p:sp>
      <p:pic>
        <p:nvPicPr>
          <p:cNvPr id="54277" name="Picture 5" descr="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09800"/>
            <a:ext cx="3055938" cy="28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folHlink"/>
                </a:solidFill>
              </a:rPr>
              <a:t>Combinational Circuits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7086600" cy="2362200"/>
          </a:xfrm>
          <a:noFill/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200" dirty="0" smtClean="0"/>
              <a:t>FULL ADDERS </a:t>
            </a:r>
            <a:r>
              <a:rPr lang="en-US" sz="2200" dirty="0" smtClean="0"/>
              <a:t>can connected in </a:t>
            </a:r>
            <a:r>
              <a:rPr lang="en-US" sz="2200" dirty="0" smtClean="0"/>
              <a:t>series</a:t>
            </a:r>
            <a:endParaRPr lang="en-US" sz="2200" dirty="0" smtClean="0"/>
          </a:p>
          <a:p>
            <a:pPr eaLnBrk="1" hangingPunct="1">
              <a:spcBef>
                <a:spcPct val="40000"/>
              </a:spcBef>
            </a:pPr>
            <a:r>
              <a:rPr lang="en-US" sz="2200" dirty="0" smtClean="0"/>
              <a:t>Carry </a:t>
            </a:r>
            <a:r>
              <a:rPr lang="en-US" sz="2200" dirty="0" smtClean="0"/>
              <a:t>bit “ripples” from one adder to the </a:t>
            </a:r>
            <a:r>
              <a:rPr lang="en-US" sz="2200" dirty="0" smtClean="0"/>
              <a:t>next</a:t>
            </a:r>
          </a:p>
          <a:p>
            <a:pPr eaLnBrk="1" hangingPunct="1">
              <a:spcBef>
                <a:spcPct val="40000"/>
              </a:spcBef>
            </a:pPr>
            <a:r>
              <a:rPr lang="en-US" sz="2200" dirty="0" smtClean="0"/>
              <a:t>Called </a:t>
            </a:r>
            <a:r>
              <a:rPr lang="en-US" sz="2200" dirty="0" smtClean="0"/>
              <a:t>a </a:t>
            </a:r>
            <a:r>
              <a:rPr lang="en-US" sz="2200" i="1" dirty="0" smtClean="0"/>
              <a:t>ripple-carry</a:t>
            </a:r>
            <a:r>
              <a:rPr lang="en-US" sz="2200" dirty="0" smtClean="0"/>
              <a:t> </a:t>
            </a:r>
            <a:r>
              <a:rPr lang="en-US" sz="2200" i="1" dirty="0" smtClean="0"/>
              <a:t>adder</a:t>
            </a:r>
            <a:endParaRPr lang="en-US" sz="2200" dirty="0" smtClean="0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362200" y="5440363"/>
            <a:ext cx="6019800" cy="427037"/>
          </a:xfrm>
          <a:prstGeom prst="rect">
            <a:avLst/>
          </a:prstGeom>
          <a:solidFill>
            <a:srgbClr val="E2FE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5000"/>
              </a:spcBef>
            </a:pPr>
            <a:r>
              <a:rPr lang="en-US" sz="2200" b="1" dirty="0">
                <a:solidFill>
                  <a:srgbClr val="CC3300"/>
                </a:solidFill>
                <a:latin typeface="Times New Roman" charset="0"/>
              </a:rPr>
              <a:t>Today’s systems employ more efficient adders.   </a:t>
            </a:r>
            <a:endParaRPr lang="en-US" sz="2000" dirty="0">
              <a:latin typeface="Times New Roman" charset="0"/>
            </a:endParaRPr>
          </a:p>
        </p:txBody>
      </p:sp>
      <p:pic>
        <p:nvPicPr>
          <p:cNvPr id="55301" name="Picture 5" descr="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84613"/>
            <a:ext cx="7467600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folHlink"/>
                </a:solidFill>
              </a:rPr>
              <a:t>Combinational Circuits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143000"/>
            <a:ext cx="7086600" cy="3657600"/>
          </a:xfrm>
          <a:noFill/>
        </p:spPr>
        <p:txBody>
          <a:bodyPr/>
          <a:lstStyle/>
          <a:p>
            <a:pPr eaLnBrk="1" hangingPunct="1"/>
            <a:r>
              <a:rPr lang="en-US" sz="2200" dirty="0" smtClean="0"/>
              <a:t>Decoders </a:t>
            </a:r>
            <a:r>
              <a:rPr lang="en-US" sz="2200" dirty="0" smtClean="0"/>
              <a:t>–</a:t>
            </a:r>
          </a:p>
          <a:p>
            <a:pPr lvl="1" eaLnBrk="1" hangingPunct="1"/>
            <a:r>
              <a:rPr lang="en-US" sz="2200" dirty="0" smtClean="0"/>
              <a:t>another </a:t>
            </a:r>
            <a:r>
              <a:rPr lang="en-US" sz="2200" dirty="0" smtClean="0"/>
              <a:t>important type of combinational circuit.</a:t>
            </a:r>
          </a:p>
          <a:p>
            <a:pPr eaLnBrk="1" hangingPunct="1"/>
            <a:r>
              <a:rPr lang="en-US" sz="2200" dirty="0"/>
              <a:t>U</a:t>
            </a:r>
            <a:r>
              <a:rPr lang="en-US" sz="2200" dirty="0" smtClean="0"/>
              <a:t>seful </a:t>
            </a:r>
            <a:r>
              <a:rPr lang="en-US" sz="2200" dirty="0" smtClean="0"/>
              <a:t>in selecting a memory location </a:t>
            </a:r>
            <a:endParaRPr lang="en-US" sz="2200" dirty="0" smtClean="0"/>
          </a:p>
          <a:p>
            <a:pPr lvl="1" eaLnBrk="1" hangingPunct="1"/>
            <a:r>
              <a:rPr lang="en-US" sz="2200" dirty="0" smtClean="0"/>
              <a:t>according </a:t>
            </a:r>
            <a:r>
              <a:rPr lang="en-US" sz="2200" dirty="0" smtClean="0"/>
              <a:t>a binary value placed on the address lines of a memory </a:t>
            </a:r>
            <a:r>
              <a:rPr lang="en-US" sz="2200" dirty="0" smtClean="0"/>
              <a:t>bus</a:t>
            </a:r>
            <a:endParaRPr lang="en-US" sz="2200" dirty="0" smtClean="0"/>
          </a:p>
          <a:p>
            <a:pPr eaLnBrk="1" hangingPunct="1"/>
            <a:r>
              <a:rPr lang="en-US" sz="2200" dirty="0" smtClean="0"/>
              <a:t>Address decoders with </a:t>
            </a:r>
            <a:r>
              <a:rPr lang="en-US" sz="2200" i="1" dirty="0" smtClean="0"/>
              <a:t>n</a:t>
            </a:r>
            <a:r>
              <a:rPr lang="en-US" sz="2200" dirty="0" smtClean="0"/>
              <a:t> inputs can select any of 2</a:t>
            </a:r>
            <a:r>
              <a:rPr lang="en-US" sz="2200" i="1" baseline="40000" dirty="0" smtClean="0"/>
              <a:t>n</a:t>
            </a:r>
            <a:r>
              <a:rPr lang="en-US" sz="2200" dirty="0" smtClean="0"/>
              <a:t> </a:t>
            </a:r>
            <a:r>
              <a:rPr lang="en-US" sz="2200" dirty="0" smtClean="0"/>
              <a:t>locations</a:t>
            </a:r>
            <a:endParaRPr lang="en-US" sz="2200" dirty="0" smtClean="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143000" y="4800600"/>
            <a:ext cx="1905000" cy="1096963"/>
          </a:xfrm>
          <a:prstGeom prst="rect">
            <a:avLst/>
          </a:prstGeom>
          <a:solidFill>
            <a:srgbClr val="E2FE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5000"/>
              </a:spcBef>
            </a:pPr>
            <a:r>
              <a:rPr lang="en-US" sz="2200" b="1">
                <a:solidFill>
                  <a:srgbClr val="CC3300"/>
                </a:solidFill>
                <a:latin typeface="Times New Roman" charset="0"/>
              </a:rPr>
              <a:t>This is a block diagram for a decoder.   </a:t>
            </a:r>
            <a:endParaRPr lang="en-US" sz="2000">
              <a:latin typeface="Times New Roman" charset="0"/>
            </a:endParaRPr>
          </a:p>
        </p:txBody>
      </p:sp>
      <p:pic>
        <p:nvPicPr>
          <p:cNvPr id="56325" name="Picture 5" descr="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343400"/>
            <a:ext cx="5156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folHlink"/>
                </a:solidFill>
              </a:rPr>
              <a:t>Combinational Circuits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391400" cy="914400"/>
          </a:xfrm>
          <a:noFill/>
        </p:spPr>
        <p:txBody>
          <a:bodyPr/>
          <a:lstStyle/>
          <a:p>
            <a:pPr eaLnBrk="1" hangingPunct="1"/>
            <a:r>
              <a:rPr lang="en-US" sz="2200" dirty="0" smtClean="0"/>
              <a:t>This is what a 2-to-4 decoder looks like on the inside.</a:t>
            </a:r>
          </a:p>
        </p:txBody>
      </p:sp>
      <p:pic>
        <p:nvPicPr>
          <p:cNvPr id="57348" name="Picture 4" descr="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09800"/>
            <a:ext cx="5173663" cy="33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524000" y="4800600"/>
            <a:ext cx="2286000" cy="1096963"/>
          </a:xfrm>
          <a:prstGeom prst="rect">
            <a:avLst/>
          </a:prstGeom>
          <a:solidFill>
            <a:srgbClr val="E2FE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5000"/>
              </a:spcBef>
            </a:pPr>
            <a:r>
              <a:rPr lang="en-US" sz="2200" b="1" dirty="0">
                <a:solidFill>
                  <a:srgbClr val="CC3300"/>
                </a:solidFill>
                <a:latin typeface="Times New Roman" charset="0"/>
              </a:rPr>
              <a:t>If x = 0 and y = 1, which output line is enabled?   </a:t>
            </a:r>
            <a:endParaRPr lang="en-US" sz="2000" dirty="0">
              <a:latin typeface="Times New Roman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52600"/>
            <a:ext cx="3562350" cy="24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pPr eaLnBrk="1" hangingPunct="1"/>
            <a:r>
              <a:rPr lang="en-US" sz="2100" b="0" dirty="0" smtClean="0">
                <a:solidFill>
                  <a:schemeClr val="folHlink"/>
                </a:solidFill>
                <a:latin typeface="Arial" charset="0"/>
              </a:rPr>
              <a:t> </a:t>
            </a:r>
            <a:r>
              <a:rPr lang="en-US" dirty="0">
                <a:solidFill>
                  <a:schemeClr val="folHlink"/>
                </a:solidFill>
              </a:rPr>
              <a:t>Combinational Circuits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4038600" cy="4724400"/>
          </a:xfrm>
          <a:noFill/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sz="2200" dirty="0"/>
              <a:t>M</a:t>
            </a:r>
            <a:r>
              <a:rPr lang="en-US" sz="2200" dirty="0" smtClean="0"/>
              <a:t>ultiplexer 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2200" dirty="0" smtClean="0"/>
              <a:t>opposite </a:t>
            </a:r>
            <a:r>
              <a:rPr lang="en-US" sz="2200" dirty="0" smtClean="0"/>
              <a:t>of a </a:t>
            </a:r>
            <a:r>
              <a:rPr lang="en-US" sz="2200" dirty="0" smtClean="0"/>
              <a:t>decoder</a:t>
            </a:r>
            <a:endParaRPr lang="en-US" sz="2200" dirty="0" smtClean="0"/>
          </a:p>
          <a:p>
            <a:pPr eaLnBrk="1" hangingPunct="1">
              <a:spcBef>
                <a:spcPct val="10000"/>
              </a:spcBef>
            </a:pPr>
            <a:r>
              <a:rPr lang="en-US" sz="2200" dirty="0"/>
              <a:t>S</a:t>
            </a:r>
            <a:r>
              <a:rPr lang="en-US" sz="2200" dirty="0" smtClean="0"/>
              <a:t>elects </a:t>
            </a:r>
            <a:r>
              <a:rPr lang="en-US" sz="2200" dirty="0" smtClean="0"/>
              <a:t>a single output from several </a:t>
            </a:r>
            <a:r>
              <a:rPr lang="en-US" sz="2200" dirty="0" smtClean="0"/>
              <a:t>inputs</a:t>
            </a:r>
            <a:endParaRPr lang="en-US" sz="2200" dirty="0" smtClean="0"/>
          </a:p>
          <a:p>
            <a:pPr eaLnBrk="1" hangingPunct="1">
              <a:spcBef>
                <a:spcPct val="10000"/>
              </a:spcBef>
            </a:pPr>
            <a:r>
              <a:rPr lang="en-US" sz="2200" dirty="0" smtClean="0"/>
              <a:t>Particular </a:t>
            </a:r>
            <a:r>
              <a:rPr lang="en-US" sz="2200" dirty="0" smtClean="0"/>
              <a:t>input chosen for output </a:t>
            </a:r>
            <a:endParaRPr lang="en-US" sz="2200" dirty="0" smtClean="0"/>
          </a:p>
          <a:p>
            <a:pPr lvl="1" eaLnBrk="1" hangingPunct="1">
              <a:spcBef>
                <a:spcPct val="10000"/>
              </a:spcBef>
            </a:pPr>
            <a:r>
              <a:rPr lang="en-US" sz="2200" dirty="0" smtClean="0"/>
              <a:t>determined </a:t>
            </a:r>
            <a:r>
              <a:rPr lang="en-US" sz="2200" dirty="0" smtClean="0"/>
              <a:t>by the value of the multiplexer’s control </a:t>
            </a:r>
            <a:r>
              <a:rPr lang="en-US" sz="2200" dirty="0" smtClean="0"/>
              <a:t>lines</a:t>
            </a:r>
            <a:endParaRPr lang="en-US" sz="2200" dirty="0" smtClean="0"/>
          </a:p>
          <a:p>
            <a:pPr eaLnBrk="1" hangingPunct="1">
              <a:spcBef>
                <a:spcPct val="10000"/>
              </a:spcBef>
            </a:pPr>
            <a:r>
              <a:rPr lang="en-US" sz="2200" dirty="0" smtClean="0"/>
              <a:t>To </a:t>
            </a:r>
            <a:r>
              <a:rPr lang="en-US" sz="2200" dirty="0" smtClean="0"/>
              <a:t>select </a:t>
            </a:r>
            <a:r>
              <a:rPr lang="en-US" sz="2200" dirty="0" smtClean="0"/>
              <a:t>among </a:t>
            </a:r>
            <a:r>
              <a:rPr lang="en-US" sz="2200" i="1" dirty="0" smtClean="0"/>
              <a:t>n</a:t>
            </a:r>
            <a:r>
              <a:rPr lang="en-US" sz="2200" dirty="0" smtClean="0"/>
              <a:t> </a:t>
            </a:r>
            <a:r>
              <a:rPr lang="en-US" sz="2200" dirty="0" smtClean="0"/>
              <a:t>inputs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2200" dirty="0" smtClean="0"/>
              <a:t>log</a:t>
            </a:r>
            <a:r>
              <a:rPr lang="en-US" sz="2200" baseline="-25000" dirty="0" smtClean="0"/>
              <a:t>2</a:t>
            </a:r>
            <a:r>
              <a:rPr lang="en-US" sz="2200" i="1" dirty="0" smtClean="0"/>
              <a:t>n</a:t>
            </a:r>
            <a:r>
              <a:rPr lang="en-US" sz="2200" dirty="0" smtClean="0"/>
              <a:t> </a:t>
            </a:r>
            <a:r>
              <a:rPr lang="en-US" sz="2200" dirty="0" smtClean="0"/>
              <a:t>control lines are </a:t>
            </a:r>
            <a:r>
              <a:rPr lang="en-US" sz="2200" dirty="0" smtClean="0"/>
              <a:t>needed</a:t>
            </a:r>
            <a:endParaRPr lang="en-US" sz="2200" dirty="0" smtClean="0"/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5943600" y="4648200"/>
            <a:ext cx="1905000" cy="1096963"/>
          </a:xfrm>
          <a:prstGeom prst="rect">
            <a:avLst/>
          </a:prstGeom>
          <a:solidFill>
            <a:srgbClr val="E2FE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5000"/>
              </a:spcBef>
            </a:pPr>
            <a:r>
              <a:rPr lang="en-US" sz="2200" b="1">
                <a:solidFill>
                  <a:srgbClr val="CC3300"/>
                </a:solidFill>
                <a:latin typeface="Times New Roman" charset="0"/>
              </a:rPr>
              <a:t>This is a block diagram for a multiplexer.   </a:t>
            </a:r>
            <a:endParaRPr lang="en-US" sz="2000">
              <a:latin typeface="Times New Roman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4600"/>
            <a:ext cx="6777038" cy="33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folHlink"/>
                </a:solidFill>
              </a:rPr>
              <a:t>Combinational Circuits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19200" y="1371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2200" dirty="0" smtClean="0"/>
              <a:t>This is what a 4-to-1 multiplexer looks like on the inside.  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324600" y="4648200"/>
            <a:ext cx="2514600" cy="1431925"/>
          </a:xfrm>
          <a:prstGeom prst="rect">
            <a:avLst/>
          </a:prstGeom>
          <a:solidFill>
            <a:srgbClr val="E2FE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5000"/>
              </a:spcBef>
            </a:pPr>
            <a:r>
              <a:rPr lang="en-US" sz="2200" b="1" dirty="0">
                <a:solidFill>
                  <a:srgbClr val="CC3300"/>
                </a:solidFill>
                <a:latin typeface="Times New Roman" charset="0"/>
              </a:rPr>
              <a:t>If S</a:t>
            </a:r>
            <a:r>
              <a:rPr lang="en-US" sz="2200" b="1" baseline="-25000" dirty="0">
                <a:solidFill>
                  <a:srgbClr val="CC3300"/>
                </a:solidFill>
                <a:latin typeface="Times New Roman" charset="0"/>
              </a:rPr>
              <a:t>0</a:t>
            </a:r>
            <a:r>
              <a:rPr lang="en-US" sz="2200" b="1" dirty="0">
                <a:solidFill>
                  <a:srgbClr val="CC3300"/>
                </a:solidFill>
                <a:latin typeface="Times New Roman" charset="0"/>
              </a:rPr>
              <a:t> = 1 and S</a:t>
            </a:r>
            <a:r>
              <a:rPr lang="en-US" sz="2200" b="1" baseline="-25000" dirty="0">
                <a:solidFill>
                  <a:srgbClr val="CC3300"/>
                </a:solidFill>
                <a:latin typeface="Times New Roman" charset="0"/>
              </a:rPr>
              <a:t>1</a:t>
            </a:r>
            <a:r>
              <a:rPr lang="en-US" sz="2200" b="1" dirty="0">
                <a:solidFill>
                  <a:srgbClr val="CC3300"/>
                </a:solidFill>
                <a:latin typeface="Times New Roman" charset="0"/>
              </a:rPr>
              <a:t> = 0, which input is transferred to the output?   </a:t>
            </a:r>
            <a:endParaRPr lang="en-US" sz="2000" dirty="0">
              <a:latin typeface="Times New Roman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Fig_3-16_ECOA2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4" t="4594" r="6462" b="6195"/>
          <a:stretch>
            <a:fillRect/>
          </a:stretch>
        </p:blipFill>
        <p:spPr bwMode="auto">
          <a:xfrm>
            <a:off x="3886200" y="1143000"/>
            <a:ext cx="47244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folHlink"/>
                </a:solidFill>
              </a:rPr>
              <a:t>Combinational Circuits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2590800" cy="2743200"/>
          </a:xfrm>
          <a:noFill/>
        </p:spPr>
        <p:txBody>
          <a:bodyPr/>
          <a:lstStyle/>
          <a:p>
            <a:pPr eaLnBrk="1" hangingPunct="1"/>
            <a:r>
              <a:rPr lang="en-US" sz="2200" dirty="0" smtClean="0"/>
              <a:t>This shifter moves the bits of a nibble one position to the left or right.  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371600" y="4724400"/>
            <a:ext cx="2286000" cy="1096963"/>
          </a:xfrm>
          <a:prstGeom prst="rect">
            <a:avLst/>
          </a:prstGeom>
          <a:solidFill>
            <a:srgbClr val="E2FE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5000"/>
              </a:spcBef>
            </a:pPr>
            <a:r>
              <a:rPr lang="en-US" sz="2200" b="1" dirty="0">
                <a:solidFill>
                  <a:srgbClr val="CC3300"/>
                </a:solidFill>
                <a:latin typeface="Times New Roman" charset="0"/>
              </a:rPr>
              <a:t>If S = 0, in which direction do the input bits shift?   </a:t>
            </a:r>
            <a:endParaRPr lang="en-US" sz="2000" dirty="0">
              <a:latin typeface="Times New Roman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Boolean Algebra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696200" cy="51816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Boolean algebra is a mathematical system that can have one of two values</a:t>
            </a:r>
          </a:p>
          <a:p>
            <a:pPr lvl="1" eaLnBrk="1" hangingPunct="1"/>
            <a:r>
              <a:rPr lang="en-US" dirty="0"/>
              <a:t>F</a:t>
            </a:r>
            <a:r>
              <a:rPr lang="en-US" dirty="0" smtClean="0"/>
              <a:t>ormal logic: “true” and “false”</a:t>
            </a:r>
          </a:p>
          <a:p>
            <a:pPr lvl="1" eaLnBrk="1" hangingPunct="1"/>
            <a:r>
              <a:rPr lang="en-US" dirty="0"/>
              <a:t>D</a:t>
            </a:r>
            <a:r>
              <a:rPr lang="en-US" dirty="0" smtClean="0"/>
              <a:t>igital systems: </a:t>
            </a:r>
          </a:p>
          <a:p>
            <a:pPr lvl="2" eaLnBrk="1" hangingPunct="1"/>
            <a:r>
              <a:rPr lang="en-US" dirty="0" smtClean="0"/>
              <a:t>“on” and “off” </a:t>
            </a:r>
          </a:p>
          <a:p>
            <a:pPr lvl="2" eaLnBrk="1" hangingPunct="1"/>
            <a:r>
              <a:rPr lang="en-US" dirty="0" smtClean="0"/>
              <a:t>1 and 0</a:t>
            </a:r>
          </a:p>
          <a:p>
            <a:pPr lvl="2" eaLnBrk="1" hangingPunct="1"/>
            <a:r>
              <a:rPr lang="en-US" dirty="0" smtClean="0"/>
              <a:t>“high” and “low.”</a:t>
            </a:r>
          </a:p>
          <a:p>
            <a:pPr eaLnBrk="1" hangingPunct="1"/>
            <a:r>
              <a:rPr lang="en-US" dirty="0" smtClean="0"/>
              <a:t>Boolean expressions created by performing operations on Boolean variables</a:t>
            </a:r>
          </a:p>
          <a:p>
            <a:pPr lvl="1" eaLnBrk="1" hangingPunct="1"/>
            <a:r>
              <a:rPr lang="en-US" dirty="0" smtClean="0"/>
              <a:t>Common Boolean operators </a:t>
            </a:r>
          </a:p>
          <a:p>
            <a:pPr lvl="2" eaLnBrk="1" hangingPunct="1"/>
            <a:r>
              <a:rPr lang="en-US" dirty="0" smtClean="0"/>
              <a:t> AND, OR, and NOT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8"/>
          <a:stretch>
            <a:fillRect/>
          </a:stretch>
        </p:blipFill>
        <p:spPr bwMode="auto">
          <a:xfrm>
            <a:off x="6477000" y="1066800"/>
            <a:ext cx="221138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folHlink"/>
                </a:solidFill>
              </a:rPr>
              <a:t>Boolean Algebra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5105400" cy="4572000"/>
          </a:xfrm>
          <a:noFill/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200" dirty="0" smtClean="0"/>
              <a:t>Boolean </a:t>
            </a:r>
            <a:r>
              <a:rPr lang="en-US" sz="2200" dirty="0" smtClean="0"/>
              <a:t>operator </a:t>
            </a:r>
            <a:endParaRPr lang="en-US" sz="2200" dirty="0" smtClean="0"/>
          </a:p>
          <a:p>
            <a:pPr lvl="1" eaLnBrk="1" hangingPunct="1">
              <a:spcBef>
                <a:spcPct val="40000"/>
              </a:spcBef>
            </a:pPr>
            <a:r>
              <a:rPr lang="en-US" sz="1800" dirty="0" smtClean="0"/>
              <a:t>described using </a:t>
            </a:r>
            <a:r>
              <a:rPr lang="en-US" sz="1800" dirty="0" smtClean="0"/>
              <a:t>truth </a:t>
            </a:r>
            <a:r>
              <a:rPr lang="en-US" sz="1800" dirty="0" smtClean="0"/>
              <a:t>table</a:t>
            </a:r>
            <a:endParaRPr lang="en-US" sz="1800" dirty="0" smtClean="0"/>
          </a:p>
          <a:p>
            <a:pPr eaLnBrk="1" hangingPunct="1">
              <a:spcBef>
                <a:spcPct val="40000"/>
              </a:spcBef>
            </a:pPr>
            <a:endParaRPr lang="en-US" sz="2200" dirty="0" smtClean="0"/>
          </a:p>
          <a:p>
            <a:pPr eaLnBrk="1" hangingPunct="1">
              <a:spcBef>
                <a:spcPct val="40000"/>
              </a:spcBef>
            </a:pPr>
            <a:r>
              <a:rPr lang="en-US" sz="2200" dirty="0" smtClean="0"/>
              <a:t>AND </a:t>
            </a:r>
            <a:r>
              <a:rPr lang="en-US" sz="2200" dirty="0" smtClean="0"/>
              <a:t>operator </a:t>
            </a:r>
            <a:endParaRPr lang="en-US" sz="2200" dirty="0" smtClean="0"/>
          </a:p>
          <a:p>
            <a:pPr lvl="1" eaLnBrk="1" hangingPunct="1">
              <a:spcBef>
                <a:spcPct val="40000"/>
              </a:spcBef>
            </a:pPr>
            <a:r>
              <a:rPr lang="en-US" sz="1800" dirty="0" smtClean="0"/>
              <a:t>Boolean product  </a:t>
            </a:r>
          </a:p>
          <a:p>
            <a:pPr eaLnBrk="1" hangingPunct="1">
              <a:spcBef>
                <a:spcPct val="40000"/>
              </a:spcBef>
            </a:pPr>
            <a:endParaRPr lang="en-US" sz="2200" dirty="0" smtClean="0"/>
          </a:p>
          <a:p>
            <a:pPr eaLnBrk="1" hangingPunct="1">
              <a:spcBef>
                <a:spcPct val="40000"/>
              </a:spcBef>
            </a:pPr>
            <a:r>
              <a:rPr lang="en-US" sz="2200" dirty="0" smtClean="0"/>
              <a:t>OR </a:t>
            </a:r>
            <a:r>
              <a:rPr lang="en-US" sz="2200" dirty="0" smtClean="0"/>
              <a:t>operator </a:t>
            </a:r>
            <a:endParaRPr lang="en-US" sz="2200" dirty="0" smtClean="0"/>
          </a:p>
          <a:p>
            <a:pPr lvl="1" eaLnBrk="1" hangingPunct="1">
              <a:spcBef>
                <a:spcPct val="40000"/>
              </a:spcBef>
            </a:pPr>
            <a:r>
              <a:rPr lang="en-US" sz="1800" dirty="0" smtClean="0"/>
              <a:t>Boolean sum</a:t>
            </a:r>
            <a:endParaRPr lang="en-US" sz="1800" dirty="0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33600"/>
            <a:ext cx="180975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1962150" y="381000"/>
            <a:ext cx="5943600" cy="547687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folHlink"/>
                </a:solidFill>
              </a:rPr>
              <a:t>Boolean Algebra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4495800" cy="4038600"/>
          </a:xfrm>
          <a:noFill/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200" dirty="0" smtClean="0"/>
              <a:t>NOT </a:t>
            </a:r>
            <a:r>
              <a:rPr lang="en-US" sz="2200" dirty="0" smtClean="0"/>
              <a:t>operation </a:t>
            </a:r>
            <a:endParaRPr lang="en-US" sz="2200" dirty="0" smtClean="0"/>
          </a:p>
          <a:p>
            <a:pPr lvl="1" eaLnBrk="1" hangingPunct="1">
              <a:spcBef>
                <a:spcPct val="40000"/>
              </a:spcBef>
            </a:pPr>
            <a:r>
              <a:rPr lang="en-US" sz="1800" dirty="0" smtClean="0"/>
              <a:t>designated </a:t>
            </a:r>
            <a:r>
              <a:rPr lang="en-US" sz="1800" dirty="0" smtClean="0"/>
              <a:t>by an </a:t>
            </a:r>
            <a:r>
              <a:rPr lang="en-US" sz="1800" dirty="0" err="1" smtClean="0"/>
              <a:t>overbar</a:t>
            </a:r>
            <a:endParaRPr lang="en-US" sz="1800" dirty="0"/>
          </a:p>
          <a:p>
            <a:pPr lvl="1" eaLnBrk="1" hangingPunct="1">
              <a:spcBef>
                <a:spcPct val="40000"/>
              </a:spcBef>
            </a:pPr>
            <a:endParaRPr lang="en-US" sz="1800" b="1" dirty="0" smtClean="0"/>
          </a:p>
          <a:p>
            <a:pPr lvl="1" eaLnBrk="1" hangingPunct="1">
              <a:spcBef>
                <a:spcPct val="40000"/>
              </a:spcBef>
            </a:pPr>
            <a:r>
              <a:rPr lang="en-US" sz="1800" b="1" dirty="0" smtClean="0"/>
              <a:t>sometimes </a:t>
            </a:r>
            <a:r>
              <a:rPr lang="en-US" sz="1800" b="1" dirty="0"/>
              <a:t>a prime mark </a:t>
            </a:r>
          </a:p>
          <a:p>
            <a:pPr marL="457200" lvl="1" indent="0" eaLnBrk="1" hangingPunct="1">
              <a:spcBef>
                <a:spcPct val="40000"/>
              </a:spcBef>
              <a:buNone/>
            </a:pPr>
            <a:r>
              <a:rPr lang="en-US" sz="1800" dirty="0" smtClean="0"/>
              <a:t>	X'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1800" dirty="0" smtClean="0"/>
              <a:t>sometimes </a:t>
            </a:r>
            <a:r>
              <a:rPr lang="en-US" sz="1800" dirty="0" smtClean="0"/>
              <a:t>an “elbow” </a:t>
            </a:r>
            <a:endParaRPr lang="en-US" sz="1800" dirty="0"/>
          </a:p>
          <a:p>
            <a:pPr marL="457200" lvl="1" indent="0" eaLnBrk="1" hangingPunct="1">
              <a:spcBef>
                <a:spcPct val="40000"/>
              </a:spcBef>
              <a:buNone/>
            </a:pPr>
            <a:r>
              <a:rPr lang="en-US" sz="1800" baseline="30000" dirty="0" smtClean="0">
                <a:sym typeface="Symbol" pitchFamily="18" charset="2"/>
              </a:rPr>
              <a:t>	</a:t>
            </a:r>
            <a:r>
              <a:rPr lang="en-US" sz="2200" baseline="30000" dirty="0" smtClean="0">
                <a:sym typeface="Symbol" pitchFamily="18" charset="2"/>
              </a:rPr>
              <a:t></a:t>
            </a:r>
            <a:r>
              <a:rPr lang="en-US" sz="1800" dirty="0" smtClean="0"/>
              <a:t>X</a:t>
            </a:r>
            <a:endParaRPr lang="en-US" sz="18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84" y="2483311"/>
            <a:ext cx="244316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304800"/>
            <a:ext cx="5943600" cy="547688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folHlink"/>
                </a:solidFill>
              </a:rPr>
              <a:t>Boolean Algebra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6705600" cy="2971800"/>
          </a:xfrm>
          <a:noFill/>
        </p:spPr>
        <p:txBody>
          <a:bodyPr/>
          <a:lstStyle/>
          <a:p>
            <a:pPr eaLnBrk="1" hangingPunct="1"/>
            <a:r>
              <a:rPr lang="en-US" sz="2200" dirty="0" smtClean="0"/>
              <a:t>A Boolean function has:</a:t>
            </a:r>
          </a:p>
          <a:p>
            <a:pPr lvl="1" eaLnBrk="1" hangingPunct="1">
              <a:buClr>
                <a:schemeClr val="tx1"/>
              </a:buClr>
              <a:buSzPct val="80000"/>
              <a:buFontTx/>
              <a:buChar char="•"/>
            </a:pPr>
            <a:r>
              <a:rPr lang="en-US" sz="2000" dirty="0" smtClean="0"/>
              <a:t>At least one Boolean </a:t>
            </a:r>
            <a:r>
              <a:rPr lang="en-US" sz="2000" dirty="0" smtClean="0"/>
              <a:t>variable</a:t>
            </a:r>
            <a:endParaRPr lang="en-US" sz="2000" dirty="0" smtClean="0"/>
          </a:p>
          <a:p>
            <a:pPr lvl="1" eaLnBrk="1" hangingPunct="1">
              <a:buClr>
                <a:schemeClr val="tx1"/>
              </a:buClr>
              <a:buSzPct val="80000"/>
              <a:buFontTx/>
              <a:buChar char="•"/>
            </a:pPr>
            <a:r>
              <a:rPr lang="en-US" sz="2000" dirty="0" smtClean="0"/>
              <a:t>At least one Boolean </a:t>
            </a:r>
            <a:r>
              <a:rPr lang="en-US" sz="2000" dirty="0" smtClean="0"/>
              <a:t>operator </a:t>
            </a:r>
            <a:endParaRPr lang="en-US" sz="2000" dirty="0" smtClean="0"/>
          </a:p>
          <a:p>
            <a:pPr lvl="1" eaLnBrk="1" hangingPunct="1">
              <a:buClr>
                <a:schemeClr val="tx1"/>
              </a:buClr>
              <a:buSzPct val="80000"/>
              <a:buFontTx/>
              <a:buChar char="•"/>
            </a:pPr>
            <a:r>
              <a:rPr lang="en-US" sz="2000" dirty="0" smtClean="0"/>
              <a:t>At least one input from the set {0,1</a:t>
            </a:r>
            <a:r>
              <a:rPr lang="en-US" sz="2000" dirty="0" smtClean="0"/>
              <a:t>} </a:t>
            </a:r>
          </a:p>
          <a:p>
            <a:pPr lvl="1" eaLnBrk="1" hangingPunct="1">
              <a:buClr>
                <a:schemeClr val="tx1"/>
              </a:buClr>
              <a:buSzPct val="80000"/>
              <a:buFontTx/>
              <a:buChar char="•"/>
            </a:pPr>
            <a:endParaRPr lang="en-US" sz="2000" dirty="0" smtClean="0"/>
          </a:p>
          <a:p>
            <a:pPr eaLnBrk="1" hangingPunct="1">
              <a:spcBef>
                <a:spcPct val="40000"/>
              </a:spcBef>
            </a:pPr>
            <a:r>
              <a:rPr lang="en-US" sz="2200" dirty="0" smtClean="0"/>
              <a:t>Output produced is </a:t>
            </a:r>
            <a:r>
              <a:rPr lang="en-US" sz="2200" dirty="0" smtClean="0"/>
              <a:t>also a member of </a:t>
            </a:r>
            <a:r>
              <a:rPr lang="en-US" sz="2200" dirty="0" smtClean="0"/>
              <a:t>set </a:t>
            </a:r>
            <a:r>
              <a:rPr lang="en-US" sz="2200" dirty="0" smtClean="0"/>
              <a:t>{0,1</a:t>
            </a:r>
            <a:r>
              <a:rPr lang="en-US" sz="2200" dirty="0" smtClean="0"/>
              <a:t>}</a:t>
            </a:r>
            <a:endParaRPr lang="en-US" sz="2200" dirty="0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3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1804988"/>
            <a:ext cx="3784600" cy="338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5943600" cy="547687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folHlink"/>
                </a:solidFill>
              </a:rPr>
              <a:t>Boolean Algebra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3962400" cy="4343400"/>
          </a:xfrm>
          <a:noFill/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sz="2100" dirty="0" smtClean="0"/>
              <a:t>Truth </a:t>
            </a:r>
            <a:r>
              <a:rPr lang="en-US" sz="2100" dirty="0" smtClean="0"/>
              <a:t>table for the Boolean function:</a:t>
            </a:r>
            <a:r>
              <a:rPr lang="en-US" sz="2200" dirty="0" smtClean="0"/>
              <a:t> </a:t>
            </a:r>
          </a:p>
          <a:p>
            <a:pPr lvl="1" eaLnBrk="1" hangingPunct="1">
              <a:spcBef>
                <a:spcPct val="10000"/>
              </a:spcBef>
              <a:buClr>
                <a:schemeClr val="tx1"/>
              </a:buClr>
              <a:buFontTx/>
              <a:buNone/>
            </a:pPr>
            <a:r>
              <a:rPr lang="en-US" sz="2000" dirty="0" smtClean="0"/>
              <a:t>   </a:t>
            </a:r>
          </a:p>
          <a:p>
            <a:pPr lvl="1" eaLnBrk="1" hangingPunct="1">
              <a:spcBef>
                <a:spcPct val="10000"/>
              </a:spcBef>
              <a:buClr>
                <a:schemeClr val="tx1"/>
              </a:buClr>
              <a:buFontTx/>
              <a:buNone/>
            </a:pPr>
            <a:endParaRPr lang="en-US" sz="2000" dirty="0" smtClean="0"/>
          </a:p>
          <a:p>
            <a:pPr eaLnBrk="1" hangingPunct="1">
              <a:spcBef>
                <a:spcPct val="10000"/>
              </a:spcBef>
              <a:buClr>
                <a:schemeClr val="tx1"/>
              </a:buClr>
              <a:buFont typeface="Webdings" pitchFamily="18" charset="2"/>
              <a:buNone/>
            </a:pPr>
            <a:r>
              <a:rPr lang="en-US" sz="2100" dirty="0" smtClean="0"/>
              <a:t>    </a:t>
            </a:r>
          </a:p>
          <a:p>
            <a:pPr eaLnBrk="1" hangingPunct="1">
              <a:spcBef>
                <a:spcPct val="40000"/>
              </a:spcBef>
            </a:pPr>
            <a:r>
              <a:rPr lang="en-US" sz="2100" dirty="0" smtClean="0"/>
              <a:t>Ease evaluation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1700" dirty="0" smtClean="0"/>
              <a:t>Add extra </a:t>
            </a:r>
            <a:r>
              <a:rPr lang="en-US" sz="1700" dirty="0" smtClean="0"/>
              <a:t>(shaded) columns to hold evaluations of subparts of </a:t>
            </a:r>
            <a:r>
              <a:rPr lang="en-US" sz="1700" dirty="0" smtClean="0"/>
              <a:t> function</a:t>
            </a:r>
            <a:endParaRPr lang="en-US" sz="1800" dirty="0" smtClean="0"/>
          </a:p>
        </p:txBody>
      </p:sp>
      <p:pic>
        <p:nvPicPr>
          <p:cNvPr id="18437" name="Picture 5" descr="3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322738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lor Block">
  <a:themeElements>
    <a:clrScheme name="Color Block 14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000000"/>
      </a:accent4>
      <a:accent5>
        <a:srgbClr val="C0C0C0"/>
      </a:accent5>
      <a:accent6>
        <a:srgbClr val="CF9F18"/>
      </a:accent6>
      <a:hlink>
        <a:srgbClr val="003399"/>
      </a:hlink>
      <a:folHlink>
        <a:srgbClr val="993333"/>
      </a:folHlink>
    </a:clrScheme>
    <a:fontScheme name="Color Block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lor Blo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3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003399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7373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14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808080"/>
        </a:accent1>
        <a:accent2>
          <a:srgbClr val="E4B01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9F18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lor Block 14">
    <a:dk1>
      <a:srgbClr val="000000"/>
    </a:dk1>
    <a:lt1>
      <a:srgbClr val="FFFFFF"/>
    </a:lt1>
    <a:dk2>
      <a:srgbClr val="993333"/>
    </a:dk2>
    <a:lt2>
      <a:srgbClr val="997512"/>
    </a:lt2>
    <a:accent1>
      <a:srgbClr val="808080"/>
    </a:accent1>
    <a:accent2>
      <a:srgbClr val="E4B01C"/>
    </a:accent2>
    <a:accent3>
      <a:srgbClr val="FFFFFF"/>
    </a:accent3>
    <a:accent4>
      <a:srgbClr val="000000"/>
    </a:accent4>
    <a:accent5>
      <a:srgbClr val="C0C0C0"/>
    </a:accent5>
    <a:accent6>
      <a:srgbClr val="CF9F18"/>
    </a:accent6>
    <a:hlink>
      <a:srgbClr val="003399"/>
    </a:hlink>
    <a:folHlink>
      <a:srgbClr val="99333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3175</TotalTime>
  <Words>4162</Words>
  <Application>Microsoft Office PowerPoint</Application>
  <PresentationFormat>On-screen Show (4:3)</PresentationFormat>
  <Paragraphs>634</Paragraphs>
  <Slides>46</Slides>
  <Notes>46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Color Block</vt:lpstr>
      <vt:lpstr>VISIO</vt:lpstr>
      <vt:lpstr>Equation</vt:lpstr>
      <vt:lpstr>Chapter 10:   Combinatorial Circuits</vt:lpstr>
      <vt:lpstr>Overview</vt:lpstr>
      <vt:lpstr>Combinatorial logic</vt:lpstr>
      <vt:lpstr>Sequential logic</vt:lpstr>
      <vt:lpstr>Boolean Algebra</vt:lpstr>
      <vt:lpstr>Boolean Algebra</vt:lpstr>
      <vt:lpstr>Boolean Algebra</vt:lpstr>
      <vt:lpstr>Boolean Algebra</vt:lpstr>
      <vt:lpstr>Boolean Algebra</vt:lpstr>
      <vt:lpstr>Boolean Algebra</vt:lpstr>
      <vt:lpstr>Boolean Algebra</vt:lpstr>
      <vt:lpstr>Boolean Algebra</vt:lpstr>
      <vt:lpstr>Boolean Algebra</vt:lpstr>
      <vt:lpstr> Boolean Algebra</vt:lpstr>
      <vt:lpstr>3.2 Boolean Algebra</vt:lpstr>
      <vt:lpstr>Boolean Algebra</vt:lpstr>
      <vt:lpstr>DeMorgan’s Law</vt:lpstr>
      <vt:lpstr>Generating the complement of a function using DeMorgan’s law</vt:lpstr>
      <vt:lpstr>Boolean Algebra</vt:lpstr>
      <vt:lpstr>Boolean Algebra</vt:lpstr>
      <vt:lpstr>Boolean Algebra</vt:lpstr>
      <vt:lpstr>Boolean Algebra</vt:lpstr>
      <vt:lpstr>Boolean Algebra</vt:lpstr>
      <vt:lpstr>Logic Gates</vt:lpstr>
      <vt:lpstr>AND</vt:lpstr>
      <vt:lpstr>OR</vt:lpstr>
      <vt:lpstr>XOR (Exclusive OR)</vt:lpstr>
      <vt:lpstr>NOT</vt:lpstr>
      <vt:lpstr>NAND</vt:lpstr>
      <vt:lpstr>NOR</vt:lpstr>
      <vt:lpstr> Logic Gates</vt:lpstr>
      <vt:lpstr>XNOR</vt:lpstr>
      <vt:lpstr> Logic Gates</vt:lpstr>
      <vt:lpstr>Digital Components</vt:lpstr>
      <vt:lpstr>Combinational Circuits</vt:lpstr>
      <vt:lpstr>Combinational Circuits</vt:lpstr>
      <vt:lpstr>Combinational Circuits</vt:lpstr>
      <vt:lpstr>Combinational Circuits</vt:lpstr>
      <vt:lpstr>Combinational Circuits</vt:lpstr>
      <vt:lpstr>Combinational Circuits</vt:lpstr>
      <vt:lpstr>Combinational Circuits</vt:lpstr>
      <vt:lpstr>Combinational Circuits</vt:lpstr>
      <vt:lpstr>Combinational Circuits</vt:lpstr>
      <vt:lpstr> Combinational Circuits</vt:lpstr>
      <vt:lpstr>Combinational Circuits</vt:lpstr>
      <vt:lpstr>Combinational Circuits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104</cp:revision>
  <dcterms:created xsi:type="dcterms:W3CDTF">1601-01-01T00:00:00Z</dcterms:created>
  <dcterms:modified xsi:type="dcterms:W3CDTF">2013-04-03T02:09:48Z</dcterms:modified>
</cp:coreProperties>
</file>