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427" r:id="rId2"/>
    <p:sldId id="428" r:id="rId3"/>
    <p:sldId id="429" r:id="rId4"/>
    <p:sldId id="433" r:id="rId5"/>
    <p:sldId id="434" r:id="rId6"/>
    <p:sldId id="435" r:id="rId7"/>
    <p:sldId id="437" r:id="rId8"/>
    <p:sldId id="438" r:id="rId9"/>
    <p:sldId id="439" r:id="rId10"/>
    <p:sldId id="451" r:id="rId11"/>
    <p:sldId id="440" r:id="rId12"/>
    <p:sldId id="441" r:id="rId13"/>
    <p:sldId id="442" r:id="rId14"/>
    <p:sldId id="443" r:id="rId15"/>
    <p:sldId id="445" r:id="rId16"/>
    <p:sldId id="447" r:id="rId17"/>
    <p:sldId id="448" r:id="rId18"/>
    <p:sldId id="449" r:id="rId19"/>
    <p:sldId id="45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75030" autoAdjust="0"/>
  </p:normalViewPr>
  <p:slideViewPr>
    <p:cSldViewPr>
      <p:cViewPr>
        <p:scale>
          <a:sx n="78" d="100"/>
          <a:sy n="78" d="100"/>
        </p:scale>
        <p:origin x="-193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A10869B-2574-410F-8A45-1A90C2400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section, we will revisit the subsystems that we</a:t>
            </a:r>
            <a:r>
              <a:rPr lang="en-US" baseline="0" dirty="0" smtClean="0"/>
              <a:t> have been discussing and show their physical implementation at the circuit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3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3B1E0C-0569-476E-99EA-598B47DEABFE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Byte ordering, or </a:t>
            </a:r>
            <a:r>
              <a:rPr lang="en-US" i="1" dirty="0" err="1" smtClean="0"/>
              <a:t>endianness</a:t>
            </a:r>
            <a:r>
              <a:rPr lang="en-US" i="1" dirty="0" smtClean="0"/>
              <a:t> </a:t>
            </a:r>
            <a:r>
              <a:rPr lang="en-US" i="0" dirty="0" smtClean="0"/>
              <a:t>is another </a:t>
            </a:r>
            <a:r>
              <a:rPr lang="en-US" dirty="0" smtClean="0"/>
              <a:t>major architectural consideration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dirty="0" smtClean="0"/>
              <a:t>If we have a two-byte integer, the integer may be stored so that the least significant byte is followed by the most significant byte or vice versa.</a:t>
            </a:r>
          </a:p>
          <a:p>
            <a:pPr lvl="1" eaLnBrk="1" hangingPunct="1"/>
            <a:r>
              <a:rPr lang="en-US" dirty="0" smtClean="0"/>
              <a:t>In L</a:t>
            </a:r>
            <a:r>
              <a:rPr lang="en-US" i="1" dirty="0" smtClean="0"/>
              <a:t>ittle endian </a:t>
            </a:r>
            <a:r>
              <a:rPr lang="en-US" dirty="0" smtClean="0"/>
              <a:t>machines,</a:t>
            </a:r>
            <a:r>
              <a:rPr lang="en-US" i="1" dirty="0" smtClean="0"/>
              <a:t> </a:t>
            </a:r>
            <a:r>
              <a:rPr lang="en-US" dirty="0" smtClean="0"/>
              <a:t>the least significant byte is followed by the most significant byte.</a:t>
            </a:r>
          </a:p>
          <a:p>
            <a:pPr lvl="1" eaLnBrk="1" hangingPunct="1"/>
            <a:r>
              <a:rPr lang="en-US" i="1" dirty="0" smtClean="0"/>
              <a:t>Big endian</a:t>
            </a:r>
            <a:r>
              <a:rPr lang="en-US" dirty="0" smtClean="0"/>
              <a:t> machines store the most significant byte first (at the lower address).</a:t>
            </a:r>
            <a:r>
              <a:rPr lang="en-US" sz="28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review, a computer is basically composed of three major components:</a:t>
            </a:r>
          </a:p>
          <a:p>
            <a:pPr lvl="1" eaLnBrk="1" hangingPunct="1"/>
            <a:r>
              <a:rPr lang="en-US" dirty="0" smtClean="0"/>
              <a:t>Central Processing Unit (CPU) where</a:t>
            </a:r>
          </a:p>
          <a:p>
            <a:pPr lvl="2" eaLnBrk="1" hangingPunct="1"/>
            <a:r>
              <a:rPr lang="en-US" dirty="0" smtClean="0"/>
              <a:t> instructions are fetched and executed</a:t>
            </a:r>
          </a:p>
          <a:p>
            <a:pPr lvl="1" eaLnBrk="1" hangingPunct="1"/>
            <a:r>
              <a:rPr lang="en-US" dirty="0" smtClean="0"/>
              <a:t>Memory system where</a:t>
            </a:r>
          </a:p>
          <a:p>
            <a:pPr lvl="2" eaLnBrk="1" hangingPunct="1"/>
            <a:r>
              <a:rPr lang="en-US" dirty="0" smtClean="0"/>
              <a:t>Programs and data are stored</a:t>
            </a:r>
          </a:p>
          <a:p>
            <a:pPr lvl="1" eaLnBrk="1" hangingPunct="1"/>
            <a:r>
              <a:rPr lang="en-US" dirty="0" err="1" smtClean="0"/>
              <a:t>Input/Output</a:t>
            </a:r>
            <a:r>
              <a:rPr lang="en-US" dirty="0" smtClean="0"/>
              <a:t> (I/O) system which is </a:t>
            </a:r>
          </a:p>
          <a:p>
            <a:pPr lvl="2" eaLnBrk="1" hangingPunct="1"/>
            <a:r>
              <a:rPr lang="en-US" dirty="0" smtClean="0"/>
              <a:t> is responsible for input and output data to and from the memory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And the System structure is shown in this familiar diagram.</a:t>
            </a:r>
          </a:p>
          <a:p>
            <a:endParaRPr lang="en-US" sz="1200" dirty="0" smtClean="0"/>
          </a:p>
          <a:p>
            <a:r>
              <a:rPr lang="en-US" sz="1200" dirty="0" smtClean="0"/>
              <a:t>However now we have learned that this is a block diagram and there are actually circuits contained in</a:t>
            </a:r>
            <a:r>
              <a:rPr lang="en-US" sz="1200" baseline="0" dirty="0" smtClean="0"/>
              <a:t> these boxes.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The text goes into detail on applying this to Registers, Buses, Memory subsystems, and address decoding.</a:t>
            </a:r>
          </a:p>
          <a:p>
            <a:r>
              <a:rPr lang="en-US" sz="1200" baseline="0" dirty="0" smtClean="0"/>
              <a:t>Let’s look a few topics that the text does not discuss.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 smtClean="0"/>
              <a:t>Every computer contains at least one clock that synchronizes the activities of its components.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 smtClean="0"/>
              <a:t>A fixed number of clock cycles are required to carry out each data movement or computational operation</a:t>
            </a:r>
            <a:r>
              <a:rPr lang="en-US" sz="2400" dirty="0" smtClean="0"/>
              <a:t>.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 smtClean="0"/>
              <a:t>The clock frequency, measured in megahertz or gigahertz, determines the speed with which all operations are carried out.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 smtClean="0"/>
              <a:t>Clock cycle time is the reciprocal of clock frequency.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An 800 MHz clock has a cycle time of 1.25 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7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Clock speed should not be confused with CPU performance.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CPU time required to run a program is given by the general performance equation: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We see that we can improve CPU throughput when we reduce the number of instructions in a program, reduce the number of cycles per instruction, or reduce the number of nanoseconds per clock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ebdings" pitchFamily="18" charset="2"/>
              <a:buNone/>
            </a:pPr>
            <a:r>
              <a:rPr lang="en-US" sz="1800" dirty="0" smtClean="0"/>
              <a:t>All components synchronized by the system clock which issues regular clock "ticks" that insure operations happen at regular intervals.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memory read operations (Fig (a)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 CPU places address on the address 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Memory subsystem accesses the desired memory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CPU asserts READ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Memory places data onto the data bus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memory write operations (Fig (b)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CPU places address and data on respective buses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Asserts WRITE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Memory writes data at the given address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operations (on computers with isolated I/O):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CPU must assert IO/M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Set to 1 means I/O operations, set to 0 means memory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memory system can be viewed as an array of memory locations each of which can store a multiple-bit binary data (typically 8 bits called a byte).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Memory locations are selected by address for either read or write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It normally has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address input for the address to select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data input for the data to the written to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data output for the data read from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chip enable control to enable the entire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read/write control to start read or write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Computer memory consists of a linear array of addressable storage cells that are similar to registers.</a:t>
            </a:r>
          </a:p>
          <a:p>
            <a:pPr eaLnBrk="1" hangingPunct="1"/>
            <a:r>
              <a:rPr lang="en-US" sz="1200" dirty="0" smtClean="0"/>
              <a:t>Memory can be byte-addressable, or word-addressable, where a word typically consists of two or more bytes.</a:t>
            </a:r>
          </a:p>
          <a:p>
            <a:pPr eaLnBrk="1" hangingPunct="1"/>
            <a:r>
              <a:rPr lang="en-US" sz="1200" dirty="0" smtClean="0"/>
              <a:t>Memory is constructed of RAM chips, often referred to in terms of length </a:t>
            </a:r>
            <a:r>
              <a:rPr lang="en-US" sz="1200" b="0" dirty="0" smtClean="0">
                <a:sym typeface="Symbol" pitchFamily="18" charset="2"/>
              </a:rPr>
              <a:t></a:t>
            </a:r>
            <a:r>
              <a:rPr lang="en-US" sz="1200" dirty="0" smtClean="0"/>
              <a:t> width.</a:t>
            </a:r>
          </a:p>
          <a:p>
            <a:pPr eaLnBrk="1" hangingPunct="1"/>
            <a:r>
              <a:rPr lang="en-US" sz="1200" dirty="0" smtClean="0"/>
              <a:t>If the memory word size of the machine is 16 bits, then a 4M </a:t>
            </a:r>
            <a:r>
              <a:rPr lang="en-US" sz="1200" b="0" dirty="0" smtClean="0">
                <a:sym typeface="Symbol" pitchFamily="18" charset="2"/>
              </a:rPr>
              <a:t></a:t>
            </a:r>
            <a:r>
              <a:rPr lang="en-US" sz="1200" dirty="0" smtClean="0"/>
              <a:t> 16 RAM chip gives us 4 megabytes of 16-bit memory locations.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1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Here's a </a:t>
            </a:r>
            <a:r>
              <a:rPr lang="en-US" dirty="0" err="1" smtClean="0"/>
              <a:t>a</a:t>
            </a:r>
            <a:r>
              <a:rPr lang="en-US" dirty="0" smtClean="0"/>
              <a:t> simple 8x2 ROM configuration using </a:t>
            </a:r>
            <a:r>
              <a:rPr lang="en-US" i="1" dirty="0" smtClean="0"/>
              <a:t>linear organization, like fig 11.41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0869B-2574-410F-8A45-1A90C24008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248400" y="6273800"/>
            <a:ext cx="2286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>
                <a:solidFill>
                  <a:srgbClr val="003399"/>
                </a:solidFill>
              </a:rPr>
              <a:t>University of Illinois </a:t>
            </a:r>
            <a:br>
              <a:rPr lang="en-US" sz="1400">
                <a:solidFill>
                  <a:srgbClr val="003399"/>
                </a:solidFill>
              </a:rPr>
            </a:br>
            <a:r>
              <a:rPr 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8" name="Picture 11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1447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105400" y="6245225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CF386-1EBE-4AD4-B1A7-DA7A5A957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44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F4EC4-730E-411C-A2F6-367C88DA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28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03CCC-42DF-4522-817C-CD0F9D052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08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76962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862388"/>
            <a:ext cx="76962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13A1-0E1B-4FE9-9101-9420EF064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63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447800"/>
            <a:ext cx="7696200" cy="46783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D8A8-2AFD-4ACB-B2E9-EE3469CF6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56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00894-B997-4453-A18E-C2E63A716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422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73FEF-8B21-4F8A-9D5A-BA93C3031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013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16CC6-3325-4E47-886D-66CFF9FAE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67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22A27-153B-4301-9FC6-FD4557F1B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38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4F5C-2F7C-4D94-B49C-4D3343C97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72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13C94-0999-40A5-B1FD-EE58706E8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14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5715-9AE8-4E65-A26E-63AEC231D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43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9F5C-75B4-41B7-BACD-24463E9F1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50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0" y="6229350"/>
            <a:ext cx="2743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FC39E0-6809-49AF-9D42-750141A5D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1034" name="Picture 10" descr="medBlueLogo_lite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2060575"/>
          </a:xfrm>
        </p:spPr>
        <p:txBody>
          <a:bodyPr/>
          <a:lstStyle/>
          <a:p>
            <a:pPr eaLnBrk="1" hangingPunct="1"/>
            <a:r>
              <a:rPr lang="en-US" smtClean="0"/>
              <a:t>Section 11.3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Computer  Sub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Memory Organization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Memory </a:t>
            </a:r>
            <a:r>
              <a:rPr lang="en-US" sz="2400" dirty="0" smtClean="0"/>
              <a:t>Types (</a:t>
            </a:r>
            <a:r>
              <a:rPr lang="en-US" sz="2400" dirty="0" err="1" smtClean="0"/>
              <a:t>cont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Random </a:t>
            </a:r>
            <a:r>
              <a:rPr lang="en-US" sz="2200" dirty="0" smtClean="0"/>
              <a:t>Access Memory (RAM</a:t>
            </a:r>
            <a:r>
              <a:rPr lang="en-US" sz="22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18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Dynamic </a:t>
            </a:r>
            <a:r>
              <a:rPr lang="en-US" sz="1800" i="1" dirty="0" smtClean="0"/>
              <a:t>RAM</a:t>
            </a:r>
            <a:r>
              <a:rPr lang="en-US" sz="1800" dirty="0" smtClean="0"/>
              <a:t> (DRAM</a:t>
            </a:r>
            <a:r>
              <a:rPr lang="en-US" sz="1800" dirty="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constructed </a:t>
            </a:r>
            <a:r>
              <a:rPr lang="en-US" sz="1600" dirty="0" smtClean="0"/>
              <a:t>from leaky capacitors and requires periodic recharge. 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endParaRPr lang="en-US" sz="1800" i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Static </a:t>
            </a:r>
            <a:r>
              <a:rPr lang="en-US" sz="1800" i="1" dirty="0" smtClean="0"/>
              <a:t>RAM</a:t>
            </a:r>
            <a:r>
              <a:rPr lang="en-US" sz="1800" dirty="0" smtClean="0"/>
              <a:t> (</a:t>
            </a:r>
            <a:r>
              <a:rPr lang="en-US" sz="1800" dirty="0" smtClean="0"/>
              <a:t>SRAM)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does </a:t>
            </a:r>
            <a:r>
              <a:rPr lang="en-US" sz="1600" dirty="0" smtClean="0"/>
              <a:t>not need refreshing; more </a:t>
            </a:r>
            <a:r>
              <a:rPr lang="en-US" sz="1600" dirty="0" smtClean="0"/>
              <a:t>expensive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All </a:t>
            </a:r>
            <a:r>
              <a:rPr lang="en-US" sz="2000" dirty="0" smtClean="0"/>
              <a:t>RAM chips </a:t>
            </a:r>
            <a:r>
              <a:rPr lang="en-US" sz="2000" dirty="0" smtClean="0"/>
              <a:t>have: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 </a:t>
            </a:r>
            <a:r>
              <a:rPr lang="en-US" sz="1800" dirty="0" smtClean="0"/>
              <a:t>address pins (An-1... A0) selecting 2n </a:t>
            </a:r>
            <a:r>
              <a:rPr lang="en-US" sz="1800" dirty="0" smtClean="0"/>
              <a:t>locations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m </a:t>
            </a:r>
            <a:r>
              <a:rPr lang="en-US" sz="1800" dirty="0" smtClean="0"/>
              <a:t>data pins (Dm-1 ...</a:t>
            </a:r>
            <a:r>
              <a:rPr lang="en-US" sz="1800" dirty="0" smtClean="0"/>
              <a:t>D0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some </a:t>
            </a:r>
            <a:r>
              <a:rPr lang="en-US" sz="1800" dirty="0" smtClean="0"/>
              <a:t>kind of R/W input that indicates </a:t>
            </a:r>
            <a:r>
              <a:rPr lang="en-US" sz="1800" dirty="0" smtClean="0"/>
              <a:t>if RAM </a:t>
            </a:r>
            <a:r>
              <a:rPr lang="en-US" sz="1800" dirty="0" smtClean="0"/>
              <a:t>should read or write </a:t>
            </a:r>
            <a:r>
              <a:rPr lang="en-US" sz="1800" dirty="0" smtClean="0"/>
              <a:t>data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58076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Chip Organization 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96200" cy="5562600"/>
          </a:xfrm>
        </p:spPr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 smtClean="0"/>
              <a:t>8x2 ROM configuration using </a:t>
            </a:r>
            <a:r>
              <a:rPr lang="en-US" i="1" dirty="0" smtClean="0"/>
              <a:t>linear organization, like fig </a:t>
            </a:r>
            <a:r>
              <a:rPr lang="en-US" i="1" dirty="0" smtClean="0"/>
              <a:t>11.41</a:t>
            </a:r>
            <a:endParaRPr lang="en-US" dirty="0" smtClean="0"/>
          </a:p>
        </p:txBody>
      </p:sp>
      <p:pic>
        <p:nvPicPr>
          <p:cNvPr id="1638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Chip Organization 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200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 smtClean="0"/>
              <a:t>number </a:t>
            </a:r>
            <a:r>
              <a:rPr lang="en-US" dirty="0" smtClean="0"/>
              <a:t>of memory locations becomes </a:t>
            </a:r>
            <a:r>
              <a:rPr lang="en-US" dirty="0" smtClean="0"/>
              <a:t>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more </a:t>
            </a:r>
            <a:r>
              <a:rPr lang="en-US" dirty="0" smtClean="0"/>
              <a:t>than one decoder </a:t>
            </a:r>
            <a:r>
              <a:rPr lang="en-US" dirty="0" smtClean="0"/>
              <a:t>needed because </a:t>
            </a:r>
            <a:r>
              <a:rPr lang="en-US" dirty="0" smtClean="0"/>
              <a:t>the size of the decoder becomes too </a:t>
            </a:r>
            <a:r>
              <a:rPr lang="en-US" dirty="0" smtClean="0"/>
              <a:t>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Below </a:t>
            </a:r>
            <a:r>
              <a:rPr lang="en-US" dirty="0" smtClean="0"/>
              <a:t>a 8 x 2 ROM using a 2d </a:t>
            </a:r>
            <a:r>
              <a:rPr lang="en-US" dirty="0" smtClean="0"/>
              <a:t>organization</a:t>
            </a:r>
            <a:endParaRPr lang="en-US" dirty="0" smtClean="0"/>
          </a:p>
        </p:txBody>
      </p:sp>
      <p:pic>
        <p:nvPicPr>
          <p:cNvPr id="17412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257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Subsystem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storage for each bit in the memory can be </a:t>
            </a:r>
          </a:p>
          <a:p>
            <a:pPr lvl="1" eaLnBrk="1" hangingPunct="1"/>
            <a:r>
              <a:rPr lang="en-US" sz="2000" smtClean="0"/>
              <a:t> a D-latch for static memory (fast and expensive)</a:t>
            </a:r>
          </a:p>
          <a:p>
            <a:pPr lvl="1" eaLnBrk="1" hangingPunct="1"/>
            <a:r>
              <a:rPr lang="en-US" sz="2000" smtClean="0"/>
              <a:t> or other devices for dynamic memory</a:t>
            </a:r>
          </a:p>
          <a:p>
            <a:pPr lvl="1" eaLnBrk="1" hangingPunct="1"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Subsystem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0010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How to build a memory system out of more than one chip? </a:t>
            </a:r>
            <a:endParaRPr lang="en-US" dirty="0" smtClean="0"/>
          </a:p>
          <a:p>
            <a:pPr eaLnBrk="1" hangingPunct="1"/>
            <a:r>
              <a:rPr lang="en-US" dirty="0" smtClean="0"/>
              <a:t>Below </a:t>
            </a:r>
            <a:r>
              <a:rPr lang="en-US" dirty="0" smtClean="0"/>
              <a:t>a </a:t>
            </a:r>
            <a:r>
              <a:rPr lang="en-US" dirty="0" smtClean="0"/>
              <a:t>16 x 2 ROM out of two 8 x 2 ROM's  </a:t>
            </a:r>
          </a:p>
        </p:txBody>
      </p:sp>
      <p:pic>
        <p:nvPicPr>
          <p:cNvPr id="19460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3886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410200" y="2819400"/>
            <a:ext cx="2971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Upper chip stores locations XXX0 and the lower chip stores locations XXX1. 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Low-order interleaving can provide multi-byte read capabilities.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315200" cy="3810000"/>
          </a:xfrm>
          <a:noFill/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200" dirty="0" smtClean="0"/>
              <a:t>Physical memory usually consists of more than one RAM </a:t>
            </a:r>
            <a:r>
              <a:rPr lang="en-US" sz="2200" dirty="0" smtClean="0"/>
              <a:t>chip</a:t>
            </a:r>
            <a:endParaRPr lang="en-US" sz="2200" dirty="0" smtClean="0"/>
          </a:p>
          <a:p>
            <a:pPr eaLnBrk="1" hangingPunct="1">
              <a:spcBef>
                <a:spcPct val="10000"/>
              </a:spcBef>
            </a:pPr>
            <a:r>
              <a:rPr lang="en-US" sz="2200" dirty="0" smtClean="0"/>
              <a:t>Access is more efficient when memory is organized into banks of chips with the addresses interleaved across the chips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4270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kern="0" smtClean="0"/>
              <a:t>Memory Subsystem </a:t>
            </a:r>
            <a:endParaRPr lang="en-US" kern="0" dirty="0" smtClean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0"/>
            <a:ext cx="7391400" cy="4525963"/>
          </a:xfrm>
        </p:spPr>
        <p:txBody>
          <a:bodyPr/>
          <a:lstStyle/>
          <a:p>
            <a:pPr eaLnBrk="1" hangingPunct="1"/>
            <a:r>
              <a:rPr lang="en-US" smtClean="0"/>
              <a:t>A 16x8 memory chip  </a:t>
            </a:r>
          </a:p>
          <a:p>
            <a:pPr lvl="1" eaLnBrk="1" hangingPunct="1"/>
            <a:r>
              <a:rPr lang="en-US" smtClean="0"/>
              <a:t>/CE is active-low chip enable</a:t>
            </a:r>
          </a:p>
          <a:p>
            <a:pPr lvl="1" eaLnBrk="1" hangingPunct="1"/>
            <a:r>
              <a:rPr lang="en-US" smtClean="0"/>
              <a:t>/WE is read/write control</a:t>
            </a:r>
          </a:p>
          <a:p>
            <a:pPr lvl="1" eaLnBrk="1" hangingPunct="1"/>
            <a:r>
              <a:rPr lang="en-US" smtClean="0"/>
              <a:t>It is storing the value 22 at memory address 2</a:t>
            </a:r>
          </a:p>
          <a:p>
            <a:pPr eaLnBrk="1" hangingPunct="1">
              <a:buFont typeface="Webdings" pitchFamily="18" charset="2"/>
              <a:buNone/>
            </a:pPr>
            <a:r>
              <a:rPr lang="en-US" smtClean="0"/>
              <a:t>         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0400" y="3581400"/>
          <a:ext cx="320040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Bitmap Image" r:id="rId3" imgW="4099915" imgH="3269263" progId="Paint.Picture">
                  <p:embed/>
                </p:oleObj>
              </mc:Choice>
              <mc:Fallback>
                <p:oleObj name="Bitmap Image" r:id="rId3" imgW="4099915" imgH="326926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3200400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4270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kern="0" smtClean="0"/>
              <a:t>Memory Subsystem </a:t>
            </a:r>
            <a:endParaRPr lang="en-US" kern="0" dirty="0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Multi-byte Organization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4678363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Byte ordering, or </a:t>
            </a:r>
            <a:r>
              <a:rPr lang="en-US" i="1" dirty="0" err="1" smtClean="0"/>
              <a:t>endianness</a:t>
            </a:r>
            <a:endParaRPr lang="en-US" i="1" dirty="0" smtClean="0"/>
          </a:p>
          <a:p>
            <a:pPr lvl="1" eaLnBrk="1" hangingPunct="1"/>
            <a:r>
              <a:rPr lang="en-US" dirty="0" smtClean="0"/>
              <a:t>Another </a:t>
            </a:r>
            <a:r>
              <a:rPr lang="en-US" dirty="0" smtClean="0"/>
              <a:t>major </a:t>
            </a:r>
            <a:r>
              <a:rPr lang="en-US" dirty="0" smtClean="0"/>
              <a:t>architectural </a:t>
            </a:r>
            <a:r>
              <a:rPr lang="en-US" dirty="0" smtClean="0"/>
              <a:t>consideration</a:t>
            </a:r>
            <a:endParaRPr lang="en-US" dirty="0" smtClean="0"/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two-byte </a:t>
            </a:r>
            <a:r>
              <a:rPr lang="en-US" dirty="0" smtClean="0"/>
              <a:t>integer</a:t>
            </a:r>
          </a:p>
          <a:p>
            <a:pPr lvl="1" eaLnBrk="1" hangingPunct="1"/>
            <a:r>
              <a:rPr lang="en-US" dirty="0" smtClean="0"/>
              <a:t>may </a:t>
            </a:r>
            <a:r>
              <a:rPr lang="en-US" dirty="0" smtClean="0"/>
              <a:t>be stored so that the least significant byte is followed by the most significant </a:t>
            </a:r>
            <a:r>
              <a:rPr lang="en-US" dirty="0" smtClean="0"/>
              <a:t>byte</a:t>
            </a:r>
          </a:p>
          <a:p>
            <a:pPr lvl="1" eaLnBrk="1" hangingPunct="1"/>
            <a:r>
              <a:rPr lang="en-US" dirty="0" smtClean="0"/>
              <a:t>or </a:t>
            </a:r>
            <a:r>
              <a:rPr lang="en-US" dirty="0" smtClean="0"/>
              <a:t>vice versa.</a:t>
            </a:r>
          </a:p>
          <a:p>
            <a:pPr eaLnBrk="1" hangingPunct="1"/>
            <a:r>
              <a:rPr lang="en-US" dirty="0" smtClean="0"/>
              <a:t>In </a:t>
            </a:r>
            <a:r>
              <a:rPr lang="en-US" i="1" dirty="0" smtClean="0"/>
              <a:t>Little endian </a:t>
            </a:r>
            <a:r>
              <a:rPr lang="en-US" dirty="0" smtClean="0"/>
              <a:t>machines</a:t>
            </a:r>
          </a:p>
          <a:p>
            <a:pPr lvl="1" eaLnBrk="1" hangingPunct="1"/>
            <a:r>
              <a:rPr lang="en-US" dirty="0" smtClean="0"/>
              <a:t>least </a:t>
            </a:r>
            <a:r>
              <a:rPr lang="en-US" dirty="0" smtClean="0"/>
              <a:t>significant byte is followed by the most significant </a:t>
            </a:r>
            <a:r>
              <a:rPr lang="en-US" dirty="0" smtClean="0"/>
              <a:t>byte</a:t>
            </a:r>
            <a:endParaRPr lang="en-US" dirty="0" smtClean="0"/>
          </a:p>
          <a:p>
            <a:pPr eaLnBrk="1" hangingPunct="1"/>
            <a:r>
              <a:rPr lang="en-US" i="1" dirty="0" smtClean="0"/>
              <a:t>Big endian</a:t>
            </a:r>
            <a:r>
              <a:rPr lang="en-US" dirty="0" smtClean="0"/>
              <a:t> machines </a:t>
            </a:r>
            <a:endParaRPr lang="en-US" dirty="0" smtClean="0"/>
          </a:p>
          <a:p>
            <a:pPr lvl="1" eaLnBrk="1" hangingPunct="1"/>
            <a:r>
              <a:rPr lang="en-US" dirty="0" smtClean="0"/>
              <a:t>most </a:t>
            </a:r>
            <a:r>
              <a:rPr lang="en-US" dirty="0" smtClean="0"/>
              <a:t>significant byte first (at the lower address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Multi-byte Organization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Big endian</a:t>
            </a:r>
            <a:r>
              <a:rPr lang="en-US" smtClean="0"/>
              <a:t>: most significant byte in location X, next byte in location X+1. 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Little endian</a:t>
            </a:r>
            <a:r>
              <a:rPr lang="en-US" smtClean="0"/>
              <a:t>: least significant byte in location X, next byte in location X+1. 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Alignment</a:t>
            </a:r>
            <a:r>
              <a:rPr lang="en-US" smtClean="0"/>
              <a:t>: storing bytes so they can be read in a multi-byte read.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Motorola 68040 can read 4 bytes, but only if the 2 least significant address bits are 00. Can read addresses 100, 101, 102, and 103 in one instruction cycle. However, it cannot read 101, 102, 103, and 104.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1828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</a:t>
            </a:r>
            <a:r>
              <a:rPr lang="en-US" sz="2400" dirty="0" smtClean="0"/>
              <a:t>xample: hexadecimal </a:t>
            </a:r>
            <a:r>
              <a:rPr lang="en-US" sz="2400" dirty="0" smtClean="0"/>
              <a:t>number </a:t>
            </a:r>
            <a:r>
              <a:rPr lang="en-US" sz="2400" dirty="0" smtClean="0"/>
              <a:t>12345678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big </a:t>
            </a:r>
            <a:r>
              <a:rPr lang="en-US" sz="2400" dirty="0" smtClean="0"/>
              <a:t>endian and small endian arrangements of the bytes are shown </a:t>
            </a:r>
            <a:r>
              <a:rPr lang="en-US" sz="2400" dirty="0" smtClean="0"/>
              <a:t>below</a:t>
            </a:r>
            <a:endParaRPr lang="en-US" sz="2400" dirty="0" smtClean="0"/>
          </a:p>
        </p:txBody>
      </p:sp>
      <p:pic>
        <p:nvPicPr>
          <p:cNvPr id="24580" name="Picture 4" descr="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79248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pPr eaLnBrk="1" hangingPunct="1"/>
            <a:r>
              <a:rPr lang="en-US" smtClean="0"/>
              <a:t>Multi-byte Organization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Sub Systems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has three </a:t>
            </a:r>
            <a:r>
              <a:rPr lang="en-US" dirty="0" smtClean="0"/>
              <a:t>major components:</a:t>
            </a:r>
          </a:p>
          <a:p>
            <a:pPr lvl="1" eaLnBrk="1" hangingPunct="1"/>
            <a:r>
              <a:rPr lang="en-US" dirty="0" smtClean="0"/>
              <a:t>Central Processing Unit (CPU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 instructions are fetched and executed</a:t>
            </a:r>
          </a:p>
          <a:p>
            <a:pPr lvl="1" eaLnBrk="1" hangingPunct="1"/>
            <a:r>
              <a:rPr lang="en-US" dirty="0" smtClean="0"/>
              <a:t>Memory system</a:t>
            </a:r>
            <a:endParaRPr lang="en-US" dirty="0" smtClean="0"/>
          </a:p>
          <a:p>
            <a:pPr lvl="2" eaLnBrk="1" hangingPunct="1"/>
            <a:r>
              <a:rPr lang="en-US" dirty="0" smtClean="0"/>
              <a:t>Programs and data are stored</a:t>
            </a:r>
          </a:p>
          <a:p>
            <a:pPr lvl="1" eaLnBrk="1" hangingPunct="1"/>
            <a:r>
              <a:rPr lang="en-US" dirty="0" err="1" smtClean="0"/>
              <a:t>Input/Output</a:t>
            </a:r>
            <a:r>
              <a:rPr lang="en-US" dirty="0" smtClean="0"/>
              <a:t> (I/O) system </a:t>
            </a:r>
            <a:r>
              <a:rPr lang="en-US" dirty="0" smtClean="0"/>
              <a:t> </a:t>
            </a:r>
            <a:endParaRPr lang="en-US" dirty="0" smtClean="0"/>
          </a:p>
          <a:p>
            <a:pPr lvl="2" eaLnBrk="1" hangingPunct="1"/>
            <a:r>
              <a:rPr lang="en-US" dirty="0" smtClean="0"/>
              <a:t>Handles </a:t>
            </a:r>
            <a:r>
              <a:rPr lang="en-US" dirty="0" smtClean="0"/>
              <a:t>input and output data to and from the memory </a:t>
            </a:r>
            <a:r>
              <a:rPr lang="en-US" dirty="0" smtClean="0"/>
              <a:t>system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Computer Sub Systems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447800"/>
            <a:ext cx="7696200" cy="225901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 </a:t>
            </a:r>
            <a:r>
              <a:rPr lang="en-US" sz="2400" dirty="0"/>
              <a:t>S</a:t>
            </a:r>
            <a:r>
              <a:rPr lang="en-US" sz="2400" dirty="0" smtClean="0"/>
              <a:t>ystem </a:t>
            </a:r>
            <a:r>
              <a:rPr lang="en-US" sz="2400" dirty="0" smtClean="0"/>
              <a:t>structure </a:t>
            </a:r>
            <a:r>
              <a:rPr lang="en-US" sz="2400" dirty="0" smtClean="0"/>
              <a:t>shown </a:t>
            </a:r>
            <a:r>
              <a:rPr lang="en-US" sz="2400" dirty="0" smtClean="0"/>
              <a:t>in </a:t>
            </a:r>
            <a:r>
              <a:rPr lang="en-US" sz="2400" dirty="0" smtClean="0"/>
              <a:t>this </a:t>
            </a:r>
            <a:r>
              <a:rPr lang="en-US" sz="2400" dirty="0" smtClean="0"/>
              <a:t>diagram:</a:t>
            </a:r>
          </a:p>
        </p:txBody>
      </p:sp>
      <p:pic>
        <p:nvPicPr>
          <p:cNvPr id="5124" name="Picture 4" descr="p142_04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4738" y="2551113"/>
            <a:ext cx="5414962" cy="31273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z="2800" smtClean="0"/>
              <a:t>Clocks</a:t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391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 smtClean="0"/>
              <a:t>Computer </a:t>
            </a:r>
            <a:r>
              <a:rPr lang="en-US" sz="2200" dirty="0" smtClean="0"/>
              <a:t>contains at least one clock </a:t>
            </a:r>
            <a:endParaRPr lang="en-US" sz="22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 smtClean="0"/>
              <a:t>A </a:t>
            </a:r>
            <a:r>
              <a:rPr lang="en-US" sz="2200" dirty="0" smtClean="0"/>
              <a:t>fixed number of clock cycles are required </a:t>
            </a:r>
            <a:r>
              <a:rPr lang="en-US" sz="2200" dirty="0" smtClean="0"/>
              <a:t>to: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 smtClean="0"/>
              <a:t>carry </a:t>
            </a:r>
            <a:r>
              <a:rPr lang="en-US" sz="1800" dirty="0" smtClean="0"/>
              <a:t>out each data movement 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c</a:t>
            </a:r>
            <a:r>
              <a:rPr lang="en-US" sz="1800" dirty="0" smtClean="0"/>
              <a:t>arry out each </a:t>
            </a:r>
            <a:r>
              <a:rPr lang="en-US" sz="1800" dirty="0" smtClean="0"/>
              <a:t>computational operation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/>
              <a:t>C</a:t>
            </a:r>
            <a:r>
              <a:rPr lang="en-US" sz="2200" dirty="0" smtClean="0"/>
              <a:t>lock frequency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 smtClean="0"/>
              <a:t>measured </a:t>
            </a:r>
            <a:r>
              <a:rPr lang="en-US" sz="1800" dirty="0" smtClean="0"/>
              <a:t>in megahertz or </a:t>
            </a:r>
            <a:r>
              <a:rPr lang="en-US" sz="1800" dirty="0" smtClean="0"/>
              <a:t>gigahertz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 smtClean="0"/>
              <a:t>determines speed all </a:t>
            </a:r>
            <a:r>
              <a:rPr lang="en-US" sz="1800" dirty="0" smtClean="0"/>
              <a:t>operations are carried </a:t>
            </a:r>
            <a:r>
              <a:rPr lang="en-US" sz="1800" dirty="0" smtClean="0"/>
              <a:t>out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200" dirty="0" smtClean="0"/>
              <a:t>Clock cycle time 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 smtClean="0"/>
              <a:t>the </a:t>
            </a:r>
            <a:r>
              <a:rPr lang="en-US" sz="1800" dirty="0" smtClean="0"/>
              <a:t>reciprocal of clock </a:t>
            </a:r>
            <a:r>
              <a:rPr lang="en-US" sz="1800" dirty="0" smtClean="0"/>
              <a:t>frequency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An 800 MHz clock has a cycle time of 1.25 </a:t>
            </a:r>
            <a:r>
              <a:rPr lang="en-US" sz="2000" dirty="0" smtClean="0"/>
              <a:t>ns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z="2800" smtClean="0"/>
              <a:t>Clocks</a:t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848600" cy="46783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Clock speed </a:t>
            </a:r>
            <a:r>
              <a:rPr lang="en-US" sz="2400" dirty="0" smtClean="0"/>
              <a:t>does not equate to CPU performance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ebdings" pitchFamily="18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CPU </a:t>
            </a:r>
            <a:r>
              <a:rPr lang="en-US" sz="2400" dirty="0" smtClean="0"/>
              <a:t>time required to run a program is given by </a:t>
            </a:r>
            <a:r>
              <a:rPr lang="en-US" sz="2400" dirty="0" smtClean="0"/>
              <a:t>this equation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</a:t>
            </a:r>
            <a:r>
              <a:rPr lang="en-US" sz="2400" dirty="0" smtClean="0"/>
              <a:t>mprove </a:t>
            </a:r>
            <a:r>
              <a:rPr lang="en-US" sz="2400" dirty="0" smtClean="0"/>
              <a:t>CPU throughput 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educe number </a:t>
            </a:r>
            <a:r>
              <a:rPr lang="en-US" dirty="0" smtClean="0"/>
              <a:t>of instructions </a:t>
            </a:r>
            <a:r>
              <a:rPr lang="en-US" dirty="0" smtClean="0"/>
              <a:t>in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Reduce </a:t>
            </a:r>
            <a:r>
              <a:rPr lang="en-US" dirty="0" smtClean="0"/>
              <a:t>number of cycles per </a:t>
            </a:r>
            <a:r>
              <a:rPr lang="en-US" dirty="0" smtClean="0"/>
              <a:t>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Reduce </a:t>
            </a:r>
            <a:r>
              <a:rPr lang="en-US" dirty="0" smtClean="0"/>
              <a:t>number of nanoseconds per clock </a:t>
            </a:r>
            <a:r>
              <a:rPr lang="en-US" dirty="0" smtClean="0"/>
              <a:t>cycle</a:t>
            </a:r>
            <a:endParaRPr lang="en-US" dirty="0" smtClean="0"/>
          </a:p>
        </p:txBody>
      </p:sp>
      <p:pic>
        <p:nvPicPr>
          <p:cNvPr id="10244" name="Picture 4" descr="0Cpu_eq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52737"/>
            <a:ext cx="7086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sz="2800" smtClean="0"/>
              <a:t>Timing and Other Operations</a:t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8001000" cy="3810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omponents </a:t>
            </a:r>
            <a:r>
              <a:rPr lang="en-US" sz="1800" dirty="0" smtClean="0"/>
              <a:t>synchronized by the system clock 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Clock </a:t>
            </a:r>
            <a:r>
              <a:rPr lang="en-US" sz="1600" dirty="0" smtClean="0"/>
              <a:t>"ticks" </a:t>
            </a:r>
            <a:r>
              <a:rPr lang="en-US" sz="1600" dirty="0" smtClean="0"/>
              <a:t>insure </a:t>
            </a:r>
            <a:r>
              <a:rPr lang="en-US" sz="1600" dirty="0" smtClean="0"/>
              <a:t>operations happen at regular </a:t>
            </a:r>
            <a:r>
              <a:rPr lang="en-US" sz="1600" dirty="0" smtClean="0"/>
              <a:t>intervals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memory read operations (Fig (a)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CPU </a:t>
            </a:r>
            <a:r>
              <a:rPr lang="en-US" sz="1600" dirty="0" smtClean="0"/>
              <a:t>places address on the address 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Memory subsystem accesses the desired memory 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CPU asserts READ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Memory places data onto the data bus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memory write operations (Fig (b) below):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CPU places address and data on respective buses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Asserts WRITE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Memory writes data at the given address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For operations (on computers with isolated I/O):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CPU must assert IO/M signal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Set to 1 means I/O operations, set to 0 means memory operation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</p:txBody>
      </p:sp>
      <p:pic>
        <p:nvPicPr>
          <p:cNvPr id="1126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0"/>
            <a:ext cx="64770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System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emory system - an array of memory locations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Each stores multiple-bit binary data (typically 8 bits called a byte)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Memory locations are selected by address for either read or write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 It normally has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address input for the address to select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data input for the data to the written to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data output for the data read from the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chip enable control to enable the entire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 read/write control to start read or write operation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Memory Organization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5410200"/>
          </a:xfrm>
        </p:spPr>
        <p:txBody>
          <a:bodyPr/>
          <a:lstStyle/>
          <a:p>
            <a:pPr eaLnBrk="1" hangingPunct="1"/>
            <a:r>
              <a:rPr lang="en-US" sz="2600" dirty="0" smtClean="0"/>
              <a:t>Computer memory </a:t>
            </a:r>
            <a:endParaRPr lang="en-US" sz="2600" dirty="0" smtClean="0"/>
          </a:p>
          <a:p>
            <a:pPr lvl="1" eaLnBrk="1" hangingPunct="1"/>
            <a:r>
              <a:rPr lang="en-US" sz="2200" dirty="0" smtClean="0"/>
              <a:t>Linear </a:t>
            </a:r>
            <a:r>
              <a:rPr lang="en-US" sz="2200" dirty="0" smtClean="0"/>
              <a:t>array of addressable storage cells </a:t>
            </a:r>
            <a:r>
              <a:rPr lang="en-US" sz="2200" dirty="0" smtClean="0"/>
              <a:t>similar </a:t>
            </a:r>
            <a:r>
              <a:rPr lang="en-US" sz="2200" dirty="0" smtClean="0"/>
              <a:t>to </a:t>
            </a:r>
            <a:r>
              <a:rPr lang="en-US" sz="2200" dirty="0" smtClean="0"/>
              <a:t>registers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Byte-addressable</a:t>
            </a:r>
            <a:r>
              <a:rPr lang="en-US" sz="2200" dirty="0" smtClean="0"/>
              <a:t>, or word-addressable, </a:t>
            </a:r>
            <a:endParaRPr lang="en-US" sz="2200" dirty="0" smtClean="0"/>
          </a:p>
          <a:p>
            <a:pPr marL="457200" lvl="1" indent="0" eaLnBrk="1" hangingPunct="1">
              <a:buNone/>
            </a:pPr>
            <a:r>
              <a:rPr lang="en-US" sz="2200" dirty="0"/>
              <a:t>	</a:t>
            </a:r>
            <a:r>
              <a:rPr lang="en-US" sz="2200" dirty="0" smtClean="0"/>
              <a:t>word </a:t>
            </a:r>
            <a:r>
              <a:rPr lang="en-US" sz="2200" dirty="0" smtClean="0"/>
              <a:t>typically consists of two or more </a:t>
            </a:r>
            <a:r>
              <a:rPr lang="en-US" sz="2200" dirty="0" smtClean="0"/>
              <a:t>bytes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Constructed </a:t>
            </a:r>
            <a:r>
              <a:rPr lang="en-US" sz="2200" dirty="0" smtClean="0"/>
              <a:t>of RAM chips, often referred to in terms of length </a:t>
            </a:r>
            <a:r>
              <a:rPr lang="en-US" sz="2200" b="0" dirty="0" smtClean="0">
                <a:sym typeface="Symbol" pitchFamily="18" charset="2"/>
              </a:rPr>
              <a:t></a:t>
            </a:r>
            <a:r>
              <a:rPr lang="en-US" sz="2200" dirty="0" smtClean="0"/>
              <a:t> width.</a:t>
            </a:r>
          </a:p>
          <a:p>
            <a:pPr eaLnBrk="1" hangingPunct="1"/>
            <a:r>
              <a:rPr lang="en-US" sz="2600" dirty="0" smtClean="0"/>
              <a:t>If </a:t>
            </a:r>
            <a:r>
              <a:rPr lang="en-US" sz="2600" dirty="0" smtClean="0"/>
              <a:t>memory </a:t>
            </a:r>
            <a:r>
              <a:rPr lang="en-US" sz="2600" dirty="0" smtClean="0"/>
              <a:t>word size </a:t>
            </a:r>
            <a:r>
              <a:rPr lang="en-US" sz="2600" dirty="0" smtClean="0"/>
              <a:t>is </a:t>
            </a:r>
            <a:r>
              <a:rPr lang="en-US" sz="2600" dirty="0" smtClean="0"/>
              <a:t>16 </a:t>
            </a:r>
            <a:r>
              <a:rPr lang="en-US" sz="2600" dirty="0" smtClean="0"/>
              <a:t>bits</a:t>
            </a:r>
          </a:p>
          <a:p>
            <a:pPr lvl="1" eaLnBrk="1" hangingPunct="1"/>
            <a:r>
              <a:rPr lang="en-US" sz="2200" dirty="0" smtClean="0"/>
              <a:t>A </a:t>
            </a:r>
            <a:r>
              <a:rPr lang="en-US" sz="2200" dirty="0" smtClean="0"/>
              <a:t>4M </a:t>
            </a:r>
            <a:r>
              <a:rPr lang="en-US" sz="2200" b="0" dirty="0" smtClean="0">
                <a:sym typeface="Symbol" pitchFamily="18" charset="2"/>
              </a:rPr>
              <a:t></a:t>
            </a:r>
            <a:r>
              <a:rPr lang="en-US" sz="2200" dirty="0" smtClean="0"/>
              <a:t> 16 RAM chip </a:t>
            </a:r>
            <a:r>
              <a:rPr lang="en-US" sz="2200" dirty="0" smtClean="0"/>
              <a:t>has 4 </a:t>
            </a:r>
            <a:r>
              <a:rPr lang="en-US" sz="2200" dirty="0" smtClean="0"/>
              <a:t>megabytes of 16-bit memory </a:t>
            </a:r>
            <a:r>
              <a:rPr lang="en-US" sz="2200" dirty="0" smtClean="0"/>
              <a:t>locations</a:t>
            </a:r>
            <a:endParaRPr lang="en-US" sz="2200" dirty="0" smtClean="0"/>
          </a:p>
          <a:p>
            <a:pPr eaLnBrk="1" hangingPunct="1">
              <a:buFont typeface="Webdings" pitchFamily="18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eaLnBrk="1" hangingPunct="1"/>
            <a:r>
              <a:rPr lang="en-US" sz="2800" smtClean="0"/>
              <a:t>Memory Organization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696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Memory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Read-Only Memory (</a:t>
            </a:r>
            <a:r>
              <a:rPr lang="en-US" sz="1800" dirty="0" smtClean="0"/>
              <a:t>ROM)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i="1" dirty="0" smtClean="0"/>
              <a:t>Masked </a:t>
            </a:r>
            <a:r>
              <a:rPr lang="en-US" sz="1600" i="1" dirty="0" smtClean="0"/>
              <a:t>ROM</a:t>
            </a:r>
            <a:r>
              <a:rPr lang="en-US" sz="1600" dirty="0" smtClean="0"/>
              <a:t> is manufactured with data inside; does not </a:t>
            </a:r>
            <a:r>
              <a:rPr lang="en-US" sz="1600" dirty="0" smtClean="0"/>
              <a:t>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Programmable </a:t>
            </a:r>
            <a:r>
              <a:rPr lang="en-US" sz="1800" i="1" dirty="0" smtClean="0"/>
              <a:t>ROM</a:t>
            </a:r>
            <a:r>
              <a:rPr lang="en-US" sz="1800" dirty="0" smtClean="0"/>
              <a:t> (PROM) 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program-once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Erasable </a:t>
            </a:r>
            <a:r>
              <a:rPr lang="en-US" sz="1800" i="1" dirty="0" smtClean="0"/>
              <a:t>PROM</a:t>
            </a:r>
            <a:r>
              <a:rPr lang="en-US" sz="1800" dirty="0" smtClean="0"/>
              <a:t> (</a:t>
            </a:r>
            <a:r>
              <a:rPr lang="en-US" sz="1800" dirty="0" smtClean="0"/>
              <a:t>EPROM)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erased </a:t>
            </a:r>
            <a:r>
              <a:rPr lang="en-US" sz="1600" dirty="0" smtClean="0"/>
              <a:t>by holding the chip's "window" under ultraviolet </a:t>
            </a:r>
            <a:r>
              <a:rPr lang="en-US" sz="1600" dirty="0" smtClean="0"/>
              <a:t>light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Electrically </a:t>
            </a:r>
            <a:r>
              <a:rPr lang="en-US" sz="1800" i="1" dirty="0" smtClean="0"/>
              <a:t>erasable PROM</a:t>
            </a:r>
            <a:r>
              <a:rPr lang="en-US" sz="1800" dirty="0" smtClean="0"/>
              <a:t> (</a:t>
            </a:r>
            <a:r>
              <a:rPr lang="en-US" sz="1800" dirty="0" smtClean="0"/>
              <a:t>EEPROM)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erased </a:t>
            </a:r>
            <a:r>
              <a:rPr lang="en-US" sz="1600" dirty="0" smtClean="0"/>
              <a:t>by the programming device; portions can be selectively </a:t>
            </a:r>
            <a:r>
              <a:rPr lang="en-US" sz="1600" dirty="0" smtClean="0"/>
              <a:t>erased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Flash </a:t>
            </a:r>
            <a:r>
              <a:rPr lang="en-US" sz="1800" i="1" dirty="0" smtClean="0"/>
              <a:t>EEPROM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erasable </a:t>
            </a:r>
            <a:r>
              <a:rPr lang="en-US" sz="1600" dirty="0" smtClean="0"/>
              <a:t>in blocks (good for digital cameras).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All ROM chips </a:t>
            </a:r>
            <a:r>
              <a:rPr lang="en-US" sz="2000" dirty="0" smtClean="0"/>
              <a:t>have: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 </a:t>
            </a:r>
            <a:r>
              <a:rPr lang="en-US" sz="1800" dirty="0" smtClean="0"/>
              <a:t>address pins (An-1...A0) selecting 2n locations, 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m </a:t>
            </a:r>
            <a:r>
              <a:rPr lang="en-US" sz="1800" dirty="0" smtClean="0"/>
              <a:t>data pins (Dm-1 ...D0).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CE </a:t>
            </a:r>
            <a:r>
              <a:rPr lang="en-US" sz="1800" dirty="0" smtClean="0"/>
              <a:t>chip enable that enables/disables the entire </a:t>
            </a:r>
            <a:r>
              <a:rPr lang="en-US" sz="1800" dirty="0" smtClean="0"/>
              <a:t>chip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OE </a:t>
            </a:r>
            <a:r>
              <a:rPr lang="en-US" sz="1800" dirty="0" smtClean="0"/>
              <a:t>output enable that keeps the ROM from outputting </a:t>
            </a:r>
            <a:r>
              <a:rPr lang="en-US" sz="1800" dirty="0" smtClean="0"/>
              <a:t>data</a:t>
            </a:r>
            <a:endParaRPr lang="en-US" sz="1800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UIScolorblock</Template>
  <TotalTime>1622</TotalTime>
  <Words>1605</Words>
  <Application>Microsoft Office PowerPoint</Application>
  <PresentationFormat>On-screen Show (4:3)</PresentationFormat>
  <Paragraphs>204</Paragraphs>
  <Slides>19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Color Block</vt:lpstr>
      <vt:lpstr>Bitmap Image</vt:lpstr>
      <vt:lpstr>Section 11.3  Computer  Sub Systems</vt:lpstr>
      <vt:lpstr>Computer Sub Systems</vt:lpstr>
      <vt:lpstr>Computer Sub Systems</vt:lpstr>
      <vt:lpstr>Clocks </vt:lpstr>
      <vt:lpstr>Clocks </vt:lpstr>
      <vt:lpstr>Timing and Other Operations </vt:lpstr>
      <vt:lpstr>Memory System</vt:lpstr>
      <vt:lpstr>Memory Organization </vt:lpstr>
      <vt:lpstr>Memory Organization </vt:lpstr>
      <vt:lpstr>Memory Organization </vt:lpstr>
      <vt:lpstr>Chip Organization  </vt:lpstr>
      <vt:lpstr>Chip Organization  </vt:lpstr>
      <vt:lpstr>Memory Subsystem </vt:lpstr>
      <vt:lpstr>Memory Subsystem </vt:lpstr>
      <vt:lpstr>PowerPoint Presentation</vt:lpstr>
      <vt:lpstr>PowerPoint Presentation</vt:lpstr>
      <vt:lpstr>Multi-byte Organization </vt:lpstr>
      <vt:lpstr>Multi-byte Organization </vt:lpstr>
      <vt:lpstr>Multi-byte Organization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89</cp:revision>
  <dcterms:created xsi:type="dcterms:W3CDTF">1601-01-01T00:00:00Z</dcterms:created>
  <dcterms:modified xsi:type="dcterms:W3CDTF">2013-04-16T03:59:32Z</dcterms:modified>
</cp:coreProperties>
</file>