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sldIdLst>
    <p:sldId id="307" r:id="rId2"/>
    <p:sldId id="352" r:id="rId3"/>
    <p:sldId id="353" r:id="rId4"/>
    <p:sldId id="354" r:id="rId5"/>
    <p:sldId id="355" r:id="rId6"/>
    <p:sldId id="356" r:id="rId7"/>
    <p:sldId id="357" r:id="rId8"/>
    <p:sldId id="358" r:id="rId9"/>
    <p:sldId id="359" r:id="rId10"/>
    <p:sldId id="360" r:id="rId11"/>
    <p:sldId id="361" r:id="rId12"/>
    <p:sldId id="362" r:id="rId13"/>
    <p:sldId id="363" r:id="rId14"/>
    <p:sldId id="427" r:id="rId15"/>
    <p:sldId id="364" r:id="rId16"/>
    <p:sldId id="365" r:id="rId17"/>
    <p:sldId id="366" r:id="rId18"/>
    <p:sldId id="367" r:id="rId19"/>
    <p:sldId id="371" r:id="rId20"/>
    <p:sldId id="372" r:id="rId21"/>
    <p:sldId id="373" r:id="rId22"/>
    <p:sldId id="374" r:id="rId23"/>
    <p:sldId id="376" r:id="rId24"/>
    <p:sldId id="377" r:id="rId25"/>
    <p:sldId id="378" r:id="rId26"/>
    <p:sldId id="379" r:id="rId27"/>
    <p:sldId id="380" r:id="rId28"/>
    <p:sldId id="381" r:id="rId29"/>
    <p:sldId id="428" r:id="rId30"/>
    <p:sldId id="429" r:id="rId31"/>
    <p:sldId id="430" r:id="rId32"/>
    <p:sldId id="383" r:id="rId33"/>
    <p:sldId id="384" r:id="rId34"/>
    <p:sldId id="385" r:id="rId35"/>
    <p:sldId id="386" r:id="rId36"/>
    <p:sldId id="387" r:id="rId37"/>
    <p:sldId id="388" r:id="rId38"/>
    <p:sldId id="390" r:id="rId39"/>
    <p:sldId id="398" r:id="rId40"/>
    <p:sldId id="399" r:id="rId41"/>
    <p:sldId id="400" r:id="rId42"/>
    <p:sldId id="403" r:id="rId43"/>
    <p:sldId id="413" r:id="rId44"/>
    <p:sldId id="414" r:id="rId45"/>
    <p:sldId id="415" r:id="rId46"/>
    <p:sldId id="421" r:id="rId47"/>
    <p:sldId id="422"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65593" autoAdjust="0"/>
  </p:normalViewPr>
  <p:slideViewPr>
    <p:cSldViewPr>
      <p:cViewPr varScale="1">
        <p:scale>
          <a:sx n="62" d="100"/>
          <a:sy n="62" d="100"/>
        </p:scale>
        <p:origin x="-16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F22C5-7B9A-47B6-94D4-9AD649B4C676}" type="doc">
      <dgm:prSet loTypeId="urn:microsoft.com/office/officeart/2005/8/layout/cycle1" loCatId="cycle" qsTypeId="urn:microsoft.com/office/officeart/2005/8/quickstyle/3d4" qsCatId="3D" csTypeId="urn:microsoft.com/office/officeart/2005/8/colors/accent1_2" csCatId="accent1"/>
      <dgm:spPr/>
    </dgm:pt>
    <dgm:pt modelId="{9AE689BD-1B33-4423-9B76-AEA8D17B5CD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Arial" charset="0"/>
            </a:rPr>
            <a:t>000</a:t>
          </a:r>
        </a:p>
      </dgm:t>
    </dgm:pt>
    <dgm:pt modelId="{D8B2F979-0ADC-4473-B48B-B6CEDF5E4349}" type="parTrans" cxnId="{72A630B5-A848-42FD-9D28-1922462DF98A}">
      <dgm:prSet/>
      <dgm:spPr/>
      <dgm:t>
        <a:bodyPr/>
        <a:lstStyle/>
        <a:p>
          <a:endParaRPr lang="en-US"/>
        </a:p>
      </dgm:t>
    </dgm:pt>
    <dgm:pt modelId="{86BE1E6F-4164-4280-B110-9DE6D9B1CAD7}" type="sibTrans" cxnId="{72A630B5-A848-42FD-9D28-1922462DF98A}">
      <dgm:prSet/>
      <dgm:spPr/>
      <dgm:t>
        <a:bodyPr/>
        <a:lstStyle/>
        <a:p>
          <a:endParaRPr lang="en-US"/>
        </a:p>
      </dgm:t>
    </dgm:pt>
    <dgm:pt modelId="{6DD5E434-F771-46A2-A823-25A15362AF9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Arial" charset="0"/>
            </a:rPr>
            <a:t>001</a:t>
          </a:r>
        </a:p>
      </dgm:t>
    </dgm:pt>
    <dgm:pt modelId="{7DB87277-A9B8-45EE-AE96-B95FBCE7FAD3}" type="parTrans" cxnId="{105B6000-38C4-4859-8F92-9C8A01862B15}">
      <dgm:prSet/>
      <dgm:spPr/>
      <dgm:t>
        <a:bodyPr/>
        <a:lstStyle/>
        <a:p>
          <a:endParaRPr lang="en-US"/>
        </a:p>
      </dgm:t>
    </dgm:pt>
    <dgm:pt modelId="{B180BA51-36AB-45EE-AFAA-77A9937DF13B}" type="sibTrans" cxnId="{105B6000-38C4-4859-8F92-9C8A01862B15}">
      <dgm:prSet/>
      <dgm:spPr/>
      <dgm:t>
        <a:bodyPr/>
        <a:lstStyle/>
        <a:p>
          <a:endParaRPr lang="en-US"/>
        </a:p>
      </dgm:t>
    </dgm:pt>
    <dgm:pt modelId="{8CDF1F96-0C57-4D40-B2ED-DDB1C5531A4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Arial" charset="0"/>
            </a:rPr>
            <a:t>010</a:t>
          </a:r>
        </a:p>
      </dgm:t>
    </dgm:pt>
    <dgm:pt modelId="{BA51BB0E-E1F2-4711-B0F8-98F52A8B3069}" type="parTrans" cxnId="{B628911E-53E5-4BBC-BE62-830FA8CC87A6}">
      <dgm:prSet/>
      <dgm:spPr/>
      <dgm:t>
        <a:bodyPr/>
        <a:lstStyle/>
        <a:p>
          <a:endParaRPr lang="en-US"/>
        </a:p>
      </dgm:t>
    </dgm:pt>
    <dgm:pt modelId="{35D1739E-56F6-4F14-8CF3-B11AC484016F}" type="sibTrans" cxnId="{B628911E-53E5-4BBC-BE62-830FA8CC87A6}">
      <dgm:prSet/>
      <dgm:spPr/>
      <dgm:t>
        <a:bodyPr/>
        <a:lstStyle/>
        <a:p>
          <a:endParaRPr lang="en-US"/>
        </a:p>
      </dgm:t>
    </dgm:pt>
    <dgm:pt modelId="{CF2C6460-39B9-4562-B80B-EB05736F616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Arial" charset="0"/>
            </a:rPr>
            <a:t>011</a:t>
          </a:r>
        </a:p>
      </dgm:t>
    </dgm:pt>
    <dgm:pt modelId="{2C328EAF-F7C0-484F-83D5-55F77563310C}" type="parTrans" cxnId="{2508CF60-0492-4993-A261-B841726EBD20}">
      <dgm:prSet/>
      <dgm:spPr/>
      <dgm:t>
        <a:bodyPr/>
        <a:lstStyle/>
        <a:p>
          <a:endParaRPr lang="en-US"/>
        </a:p>
      </dgm:t>
    </dgm:pt>
    <dgm:pt modelId="{3962FB7C-78AC-47DD-AEA6-DC89824D063D}" type="sibTrans" cxnId="{2508CF60-0492-4993-A261-B841726EBD20}">
      <dgm:prSet/>
      <dgm:spPr/>
      <dgm:t>
        <a:bodyPr/>
        <a:lstStyle/>
        <a:p>
          <a:endParaRPr lang="en-US"/>
        </a:p>
      </dgm:t>
    </dgm:pt>
    <dgm:pt modelId="{E67F4FE5-B323-4B7E-BEF0-CC94CB1C9F6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Arial" charset="0"/>
            </a:rPr>
            <a:t>100</a:t>
          </a:r>
        </a:p>
      </dgm:t>
    </dgm:pt>
    <dgm:pt modelId="{0FD1782C-3D01-4CDA-B12A-BD0DC2F334E4}" type="parTrans" cxnId="{DD4A09DD-D8A4-4A42-A897-6F24A9B9332E}">
      <dgm:prSet/>
      <dgm:spPr/>
      <dgm:t>
        <a:bodyPr/>
        <a:lstStyle/>
        <a:p>
          <a:endParaRPr lang="en-US"/>
        </a:p>
      </dgm:t>
    </dgm:pt>
    <dgm:pt modelId="{5F271D3F-0358-4C0E-B465-0A6D3F85CFBC}" type="sibTrans" cxnId="{DD4A09DD-D8A4-4A42-A897-6F24A9B9332E}">
      <dgm:prSet/>
      <dgm:spPr/>
      <dgm:t>
        <a:bodyPr/>
        <a:lstStyle/>
        <a:p>
          <a:endParaRPr lang="en-US"/>
        </a:p>
      </dgm:t>
    </dgm:pt>
    <dgm:pt modelId="{BEBFA090-D81F-4CDC-9A6B-63BEDBA186C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Arial" charset="0"/>
            </a:rPr>
            <a:t>101</a:t>
          </a:r>
        </a:p>
      </dgm:t>
    </dgm:pt>
    <dgm:pt modelId="{11E39A34-0AFE-490F-B5E8-F2FE7AC93B9B}" type="parTrans" cxnId="{479DDCB9-BF5B-4F70-BCD9-B3C7D8EE0EE0}">
      <dgm:prSet/>
      <dgm:spPr/>
      <dgm:t>
        <a:bodyPr/>
        <a:lstStyle/>
        <a:p>
          <a:endParaRPr lang="en-US"/>
        </a:p>
      </dgm:t>
    </dgm:pt>
    <dgm:pt modelId="{E08FA03A-4957-42AA-8613-BCB83DE125D2}" type="sibTrans" cxnId="{479DDCB9-BF5B-4F70-BCD9-B3C7D8EE0EE0}">
      <dgm:prSet/>
      <dgm:spPr/>
      <dgm:t>
        <a:bodyPr/>
        <a:lstStyle/>
        <a:p>
          <a:endParaRPr lang="en-US"/>
        </a:p>
      </dgm:t>
    </dgm:pt>
    <dgm:pt modelId="{23CC2EF8-08B0-464D-BB24-CCDA31D9A47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Arial" charset="0"/>
            </a:rPr>
            <a:t>110</a:t>
          </a:r>
        </a:p>
      </dgm:t>
    </dgm:pt>
    <dgm:pt modelId="{2661CF67-6BDF-4F02-8B3B-62218B344AC6}" type="parTrans" cxnId="{898DAFD0-4453-47FA-A3D4-C89D65444B5F}">
      <dgm:prSet/>
      <dgm:spPr/>
      <dgm:t>
        <a:bodyPr/>
        <a:lstStyle/>
        <a:p>
          <a:endParaRPr lang="en-US"/>
        </a:p>
      </dgm:t>
    </dgm:pt>
    <dgm:pt modelId="{7198EDE3-FAF0-4A1B-B4CF-0D601B51D9A2}" type="sibTrans" cxnId="{898DAFD0-4453-47FA-A3D4-C89D65444B5F}">
      <dgm:prSet/>
      <dgm:spPr/>
      <dgm:t>
        <a:bodyPr/>
        <a:lstStyle/>
        <a:p>
          <a:endParaRPr lang="en-US"/>
        </a:p>
      </dgm:t>
    </dgm:pt>
    <dgm:pt modelId="{215D9722-2D0F-4126-BCCF-F62F7DE6E3B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Arial" charset="0"/>
            </a:rPr>
            <a:t>111</a:t>
          </a:r>
        </a:p>
      </dgm:t>
    </dgm:pt>
    <dgm:pt modelId="{0C5AEFE5-54EE-436C-94DD-19CDB79D15F3}" type="parTrans" cxnId="{EFE2A6A3-D702-467E-9AE9-F46FB0F98E9E}">
      <dgm:prSet/>
      <dgm:spPr/>
      <dgm:t>
        <a:bodyPr/>
        <a:lstStyle/>
        <a:p>
          <a:endParaRPr lang="en-US"/>
        </a:p>
      </dgm:t>
    </dgm:pt>
    <dgm:pt modelId="{1532B2A0-607F-4A9F-9237-0CDAB62B1F1F}" type="sibTrans" cxnId="{EFE2A6A3-D702-467E-9AE9-F46FB0F98E9E}">
      <dgm:prSet/>
      <dgm:spPr/>
      <dgm:t>
        <a:bodyPr/>
        <a:lstStyle/>
        <a:p>
          <a:endParaRPr lang="en-US"/>
        </a:p>
      </dgm:t>
    </dgm:pt>
    <dgm:pt modelId="{DBDA19D5-30FB-45BE-B2C2-063B1028872E}" type="pres">
      <dgm:prSet presAssocID="{F6CF22C5-7B9A-47B6-94D4-9AD649B4C676}" presName="cycle" presStyleCnt="0">
        <dgm:presLayoutVars>
          <dgm:dir/>
          <dgm:resizeHandles val="exact"/>
        </dgm:presLayoutVars>
      </dgm:prSet>
      <dgm:spPr/>
    </dgm:pt>
    <dgm:pt modelId="{5FC6A73A-FACA-446A-95C7-E33F79E732E3}" type="pres">
      <dgm:prSet presAssocID="{9AE689BD-1B33-4423-9B76-AEA8D17B5CD8}" presName="dummy" presStyleCnt="0"/>
      <dgm:spPr/>
    </dgm:pt>
    <dgm:pt modelId="{BF2C83B2-5557-43B8-8C8E-99F1A68E4E8E}" type="pres">
      <dgm:prSet presAssocID="{9AE689BD-1B33-4423-9B76-AEA8D17B5CD8}" presName="node" presStyleLbl="revTx" presStyleIdx="0" presStyleCnt="8">
        <dgm:presLayoutVars>
          <dgm:bulletEnabled val="1"/>
        </dgm:presLayoutVars>
      </dgm:prSet>
      <dgm:spPr/>
      <dgm:t>
        <a:bodyPr/>
        <a:lstStyle/>
        <a:p>
          <a:endParaRPr lang="en-US"/>
        </a:p>
      </dgm:t>
    </dgm:pt>
    <dgm:pt modelId="{20D2644A-414D-47DE-99A3-EF5095AC66C6}" type="pres">
      <dgm:prSet presAssocID="{86BE1E6F-4164-4280-B110-9DE6D9B1CAD7}" presName="sibTrans" presStyleLbl="node1" presStyleIdx="0" presStyleCnt="8"/>
      <dgm:spPr/>
      <dgm:t>
        <a:bodyPr/>
        <a:lstStyle/>
        <a:p>
          <a:endParaRPr lang="en-US"/>
        </a:p>
      </dgm:t>
    </dgm:pt>
    <dgm:pt modelId="{30A7FA84-CFE4-4B97-8BE4-35593E607289}" type="pres">
      <dgm:prSet presAssocID="{6DD5E434-F771-46A2-A823-25A15362AF97}" presName="dummy" presStyleCnt="0"/>
      <dgm:spPr/>
    </dgm:pt>
    <dgm:pt modelId="{E4FDEAB5-EB4E-4B51-A6D9-22EDA07FB41E}" type="pres">
      <dgm:prSet presAssocID="{6DD5E434-F771-46A2-A823-25A15362AF97}" presName="node" presStyleLbl="revTx" presStyleIdx="1" presStyleCnt="8">
        <dgm:presLayoutVars>
          <dgm:bulletEnabled val="1"/>
        </dgm:presLayoutVars>
      </dgm:prSet>
      <dgm:spPr/>
      <dgm:t>
        <a:bodyPr/>
        <a:lstStyle/>
        <a:p>
          <a:endParaRPr lang="en-US"/>
        </a:p>
      </dgm:t>
    </dgm:pt>
    <dgm:pt modelId="{93D55A9D-BB32-41EF-AB7C-D23BB12843A6}" type="pres">
      <dgm:prSet presAssocID="{B180BA51-36AB-45EE-AFAA-77A9937DF13B}" presName="sibTrans" presStyleLbl="node1" presStyleIdx="1" presStyleCnt="8"/>
      <dgm:spPr/>
      <dgm:t>
        <a:bodyPr/>
        <a:lstStyle/>
        <a:p>
          <a:endParaRPr lang="en-US"/>
        </a:p>
      </dgm:t>
    </dgm:pt>
    <dgm:pt modelId="{BA72E780-F20D-4DC8-9C42-6D81EBCC81AD}" type="pres">
      <dgm:prSet presAssocID="{8CDF1F96-0C57-4D40-B2ED-DDB1C5531A44}" presName="dummy" presStyleCnt="0"/>
      <dgm:spPr/>
    </dgm:pt>
    <dgm:pt modelId="{A2671C11-73E6-4AB8-986B-BFB6D0BABD64}" type="pres">
      <dgm:prSet presAssocID="{8CDF1F96-0C57-4D40-B2ED-DDB1C5531A44}" presName="node" presStyleLbl="revTx" presStyleIdx="2" presStyleCnt="8">
        <dgm:presLayoutVars>
          <dgm:bulletEnabled val="1"/>
        </dgm:presLayoutVars>
      </dgm:prSet>
      <dgm:spPr/>
      <dgm:t>
        <a:bodyPr/>
        <a:lstStyle/>
        <a:p>
          <a:endParaRPr lang="en-US"/>
        </a:p>
      </dgm:t>
    </dgm:pt>
    <dgm:pt modelId="{469853B2-EBD1-4CB2-BBD3-7496FC27B85C}" type="pres">
      <dgm:prSet presAssocID="{35D1739E-56F6-4F14-8CF3-B11AC484016F}" presName="sibTrans" presStyleLbl="node1" presStyleIdx="2" presStyleCnt="8"/>
      <dgm:spPr/>
      <dgm:t>
        <a:bodyPr/>
        <a:lstStyle/>
        <a:p>
          <a:endParaRPr lang="en-US"/>
        </a:p>
      </dgm:t>
    </dgm:pt>
    <dgm:pt modelId="{59C9AFD7-D46E-43B5-8854-C967980070F8}" type="pres">
      <dgm:prSet presAssocID="{CF2C6460-39B9-4562-B80B-EB05736F6160}" presName="dummy" presStyleCnt="0"/>
      <dgm:spPr/>
    </dgm:pt>
    <dgm:pt modelId="{3F531F17-5629-4033-AA18-8093E85D2CDA}" type="pres">
      <dgm:prSet presAssocID="{CF2C6460-39B9-4562-B80B-EB05736F6160}" presName="node" presStyleLbl="revTx" presStyleIdx="3" presStyleCnt="8">
        <dgm:presLayoutVars>
          <dgm:bulletEnabled val="1"/>
        </dgm:presLayoutVars>
      </dgm:prSet>
      <dgm:spPr/>
      <dgm:t>
        <a:bodyPr/>
        <a:lstStyle/>
        <a:p>
          <a:endParaRPr lang="en-US"/>
        </a:p>
      </dgm:t>
    </dgm:pt>
    <dgm:pt modelId="{D8B82B34-6025-4FB9-835B-CA517DD30F7A}" type="pres">
      <dgm:prSet presAssocID="{3962FB7C-78AC-47DD-AEA6-DC89824D063D}" presName="sibTrans" presStyleLbl="node1" presStyleIdx="3" presStyleCnt="8"/>
      <dgm:spPr/>
      <dgm:t>
        <a:bodyPr/>
        <a:lstStyle/>
        <a:p>
          <a:endParaRPr lang="en-US"/>
        </a:p>
      </dgm:t>
    </dgm:pt>
    <dgm:pt modelId="{A8F87F51-F3AE-4098-8D89-D6D166CF99B0}" type="pres">
      <dgm:prSet presAssocID="{E67F4FE5-B323-4B7E-BEF0-CC94CB1C9F6D}" presName="dummy" presStyleCnt="0"/>
      <dgm:spPr/>
    </dgm:pt>
    <dgm:pt modelId="{1BFFFC07-623C-41B2-8CE1-E72EE36C90E2}" type="pres">
      <dgm:prSet presAssocID="{E67F4FE5-B323-4B7E-BEF0-CC94CB1C9F6D}" presName="node" presStyleLbl="revTx" presStyleIdx="4" presStyleCnt="8">
        <dgm:presLayoutVars>
          <dgm:bulletEnabled val="1"/>
        </dgm:presLayoutVars>
      </dgm:prSet>
      <dgm:spPr/>
      <dgm:t>
        <a:bodyPr/>
        <a:lstStyle/>
        <a:p>
          <a:endParaRPr lang="en-US"/>
        </a:p>
      </dgm:t>
    </dgm:pt>
    <dgm:pt modelId="{9E57D8E8-2C81-4772-B9BD-A0F9C37A1236}" type="pres">
      <dgm:prSet presAssocID="{5F271D3F-0358-4C0E-B465-0A6D3F85CFBC}" presName="sibTrans" presStyleLbl="node1" presStyleIdx="4" presStyleCnt="8"/>
      <dgm:spPr/>
      <dgm:t>
        <a:bodyPr/>
        <a:lstStyle/>
        <a:p>
          <a:endParaRPr lang="en-US"/>
        </a:p>
      </dgm:t>
    </dgm:pt>
    <dgm:pt modelId="{5BB7E39F-2A77-48CF-9811-A871BC37C40E}" type="pres">
      <dgm:prSet presAssocID="{BEBFA090-D81F-4CDC-9A6B-63BEDBA186CC}" presName="dummy" presStyleCnt="0"/>
      <dgm:spPr/>
    </dgm:pt>
    <dgm:pt modelId="{AB235AAA-BA83-4D97-BD5E-6BCA2EFF7E32}" type="pres">
      <dgm:prSet presAssocID="{BEBFA090-D81F-4CDC-9A6B-63BEDBA186CC}" presName="node" presStyleLbl="revTx" presStyleIdx="5" presStyleCnt="8">
        <dgm:presLayoutVars>
          <dgm:bulletEnabled val="1"/>
        </dgm:presLayoutVars>
      </dgm:prSet>
      <dgm:spPr/>
      <dgm:t>
        <a:bodyPr/>
        <a:lstStyle/>
        <a:p>
          <a:endParaRPr lang="en-US"/>
        </a:p>
      </dgm:t>
    </dgm:pt>
    <dgm:pt modelId="{5BFCA655-ED5F-43BE-9421-B27C432BE000}" type="pres">
      <dgm:prSet presAssocID="{E08FA03A-4957-42AA-8613-BCB83DE125D2}" presName="sibTrans" presStyleLbl="node1" presStyleIdx="5" presStyleCnt="8"/>
      <dgm:spPr/>
      <dgm:t>
        <a:bodyPr/>
        <a:lstStyle/>
        <a:p>
          <a:endParaRPr lang="en-US"/>
        </a:p>
      </dgm:t>
    </dgm:pt>
    <dgm:pt modelId="{68E9206C-6906-41DB-831D-402C80FA6513}" type="pres">
      <dgm:prSet presAssocID="{23CC2EF8-08B0-464D-BB24-CCDA31D9A473}" presName="dummy" presStyleCnt="0"/>
      <dgm:spPr/>
    </dgm:pt>
    <dgm:pt modelId="{34F6E78D-FBFB-40B6-99DA-4F592636CABB}" type="pres">
      <dgm:prSet presAssocID="{23CC2EF8-08B0-464D-BB24-CCDA31D9A473}" presName="node" presStyleLbl="revTx" presStyleIdx="6" presStyleCnt="8">
        <dgm:presLayoutVars>
          <dgm:bulletEnabled val="1"/>
        </dgm:presLayoutVars>
      </dgm:prSet>
      <dgm:spPr/>
      <dgm:t>
        <a:bodyPr/>
        <a:lstStyle/>
        <a:p>
          <a:endParaRPr lang="en-US"/>
        </a:p>
      </dgm:t>
    </dgm:pt>
    <dgm:pt modelId="{01FF48AD-186E-4630-AE0E-E69E15722F37}" type="pres">
      <dgm:prSet presAssocID="{7198EDE3-FAF0-4A1B-B4CF-0D601B51D9A2}" presName="sibTrans" presStyleLbl="node1" presStyleIdx="6" presStyleCnt="8"/>
      <dgm:spPr/>
      <dgm:t>
        <a:bodyPr/>
        <a:lstStyle/>
        <a:p>
          <a:endParaRPr lang="en-US"/>
        </a:p>
      </dgm:t>
    </dgm:pt>
    <dgm:pt modelId="{6AA266FF-D035-4030-A323-6861FB0415AB}" type="pres">
      <dgm:prSet presAssocID="{215D9722-2D0F-4126-BCCF-F62F7DE6E3BE}" presName="dummy" presStyleCnt="0"/>
      <dgm:spPr/>
    </dgm:pt>
    <dgm:pt modelId="{0D1A758D-657C-4018-A4DA-35A06DB30DF4}" type="pres">
      <dgm:prSet presAssocID="{215D9722-2D0F-4126-BCCF-F62F7DE6E3BE}" presName="node" presStyleLbl="revTx" presStyleIdx="7" presStyleCnt="8">
        <dgm:presLayoutVars>
          <dgm:bulletEnabled val="1"/>
        </dgm:presLayoutVars>
      </dgm:prSet>
      <dgm:spPr/>
      <dgm:t>
        <a:bodyPr/>
        <a:lstStyle/>
        <a:p>
          <a:endParaRPr lang="en-US"/>
        </a:p>
      </dgm:t>
    </dgm:pt>
    <dgm:pt modelId="{EFD1247E-066B-4486-9D0B-FD2CA7AD36F7}" type="pres">
      <dgm:prSet presAssocID="{1532B2A0-607F-4A9F-9237-0CDAB62B1F1F}" presName="sibTrans" presStyleLbl="node1" presStyleIdx="7" presStyleCnt="8"/>
      <dgm:spPr/>
      <dgm:t>
        <a:bodyPr/>
        <a:lstStyle/>
        <a:p>
          <a:endParaRPr lang="en-US"/>
        </a:p>
      </dgm:t>
    </dgm:pt>
  </dgm:ptLst>
  <dgm:cxnLst>
    <dgm:cxn modelId="{105B6000-38C4-4859-8F92-9C8A01862B15}" srcId="{F6CF22C5-7B9A-47B6-94D4-9AD649B4C676}" destId="{6DD5E434-F771-46A2-A823-25A15362AF97}" srcOrd="1" destOrd="0" parTransId="{7DB87277-A9B8-45EE-AE96-B95FBCE7FAD3}" sibTransId="{B180BA51-36AB-45EE-AFAA-77A9937DF13B}"/>
    <dgm:cxn modelId="{CDA1548E-DF8D-4AAA-B8AC-038164CA1951}" type="presOf" srcId="{5F271D3F-0358-4C0E-B465-0A6D3F85CFBC}" destId="{9E57D8E8-2C81-4772-B9BD-A0F9C37A1236}" srcOrd="0" destOrd="0" presId="urn:microsoft.com/office/officeart/2005/8/layout/cycle1"/>
    <dgm:cxn modelId="{4F3AC5CB-4257-4719-B510-CC617DBE6945}" type="presOf" srcId="{9AE689BD-1B33-4423-9B76-AEA8D17B5CD8}" destId="{BF2C83B2-5557-43B8-8C8E-99F1A68E4E8E}" srcOrd="0" destOrd="0" presId="urn:microsoft.com/office/officeart/2005/8/layout/cycle1"/>
    <dgm:cxn modelId="{A288117E-9B9A-48A4-A339-FDE6B8022AB2}" type="presOf" srcId="{E08FA03A-4957-42AA-8613-BCB83DE125D2}" destId="{5BFCA655-ED5F-43BE-9421-B27C432BE000}" srcOrd="0" destOrd="0" presId="urn:microsoft.com/office/officeart/2005/8/layout/cycle1"/>
    <dgm:cxn modelId="{C97D3AFD-CB7B-40B1-BB39-D62A263B70D9}" type="presOf" srcId="{BEBFA090-D81F-4CDC-9A6B-63BEDBA186CC}" destId="{AB235AAA-BA83-4D97-BD5E-6BCA2EFF7E32}" srcOrd="0" destOrd="0" presId="urn:microsoft.com/office/officeart/2005/8/layout/cycle1"/>
    <dgm:cxn modelId="{DD4A09DD-D8A4-4A42-A897-6F24A9B9332E}" srcId="{F6CF22C5-7B9A-47B6-94D4-9AD649B4C676}" destId="{E67F4FE5-B323-4B7E-BEF0-CC94CB1C9F6D}" srcOrd="4" destOrd="0" parTransId="{0FD1782C-3D01-4CDA-B12A-BD0DC2F334E4}" sibTransId="{5F271D3F-0358-4C0E-B465-0A6D3F85CFBC}"/>
    <dgm:cxn modelId="{2508CF60-0492-4993-A261-B841726EBD20}" srcId="{F6CF22C5-7B9A-47B6-94D4-9AD649B4C676}" destId="{CF2C6460-39B9-4562-B80B-EB05736F6160}" srcOrd="3" destOrd="0" parTransId="{2C328EAF-F7C0-484F-83D5-55F77563310C}" sibTransId="{3962FB7C-78AC-47DD-AEA6-DC89824D063D}"/>
    <dgm:cxn modelId="{16022FC8-9F9D-4BCB-B613-7E55AD7B0309}" type="presOf" srcId="{35D1739E-56F6-4F14-8CF3-B11AC484016F}" destId="{469853B2-EBD1-4CB2-BBD3-7496FC27B85C}" srcOrd="0" destOrd="0" presId="urn:microsoft.com/office/officeart/2005/8/layout/cycle1"/>
    <dgm:cxn modelId="{DBB24745-2F54-4DE6-82A6-D0C95FF89FE6}" type="presOf" srcId="{86BE1E6F-4164-4280-B110-9DE6D9B1CAD7}" destId="{20D2644A-414D-47DE-99A3-EF5095AC66C6}" srcOrd="0" destOrd="0" presId="urn:microsoft.com/office/officeart/2005/8/layout/cycle1"/>
    <dgm:cxn modelId="{B4238B7A-5D60-4CBC-A823-6545777C4A69}" type="presOf" srcId="{8CDF1F96-0C57-4D40-B2ED-DDB1C5531A44}" destId="{A2671C11-73E6-4AB8-986B-BFB6D0BABD64}" srcOrd="0" destOrd="0" presId="urn:microsoft.com/office/officeart/2005/8/layout/cycle1"/>
    <dgm:cxn modelId="{DE0D02A5-C598-4918-B23C-15FCEF41546B}" type="presOf" srcId="{CF2C6460-39B9-4562-B80B-EB05736F6160}" destId="{3F531F17-5629-4033-AA18-8093E85D2CDA}" srcOrd="0" destOrd="0" presId="urn:microsoft.com/office/officeart/2005/8/layout/cycle1"/>
    <dgm:cxn modelId="{EA26AC6B-7072-45E5-A09C-F11FFFB8A8BD}" type="presOf" srcId="{1532B2A0-607F-4A9F-9237-0CDAB62B1F1F}" destId="{EFD1247E-066B-4486-9D0B-FD2CA7AD36F7}" srcOrd="0" destOrd="0" presId="urn:microsoft.com/office/officeart/2005/8/layout/cycle1"/>
    <dgm:cxn modelId="{479DDCB9-BF5B-4F70-BCD9-B3C7D8EE0EE0}" srcId="{F6CF22C5-7B9A-47B6-94D4-9AD649B4C676}" destId="{BEBFA090-D81F-4CDC-9A6B-63BEDBA186CC}" srcOrd="5" destOrd="0" parTransId="{11E39A34-0AFE-490F-B5E8-F2FE7AC93B9B}" sibTransId="{E08FA03A-4957-42AA-8613-BCB83DE125D2}"/>
    <dgm:cxn modelId="{116A97BE-BE05-4110-A661-4C896484A8E2}" type="presOf" srcId="{7198EDE3-FAF0-4A1B-B4CF-0D601B51D9A2}" destId="{01FF48AD-186E-4630-AE0E-E69E15722F37}" srcOrd="0" destOrd="0" presId="urn:microsoft.com/office/officeart/2005/8/layout/cycle1"/>
    <dgm:cxn modelId="{79A0A165-DC3C-4C3B-B6B5-92431858E432}" type="presOf" srcId="{E67F4FE5-B323-4B7E-BEF0-CC94CB1C9F6D}" destId="{1BFFFC07-623C-41B2-8CE1-E72EE36C90E2}" srcOrd="0" destOrd="0" presId="urn:microsoft.com/office/officeart/2005/8/layout/cycle1"/>
    <dgm:cxn modelId="{2935C408-F833-4B1A-9CB3-A9288C9018B3}" type="presOf" srcId="{F6CF22C5-7B9A-47B6-94D4-9AD649B4C676}" destId="{DBDA19D5-30FB-45BE-B2C2-063B1028872E}" srcOrd="0" destOrd="0" presId="urn:microsoft.com/office/officeart/2005/8/layout/cycle1"/>
    <dgm:cxn modelId="{7D37A746-D4C5-4D6C-912E-5E78151FC76E}" type="presOf" srcId="{215D9722-2D0F-4126-BCCF-F62F7DE6E3BE}" destId="{0D1A758D-657C-4018-A4DA-35A06DB30DF4}" srcOrd="0" destOrd="0" presId="urn:microsoft.com/office/officeart/2005/8/layout/cycle1"/>
    <dgm:cxn modelId="{3A5F50C1-B30B-48E4-A4FC-83370BCA26C6}" type="presOf" srcId="{23CC2EF8-08B0-464D-BB24-CCDA31D9A473}" destId="{34F6E78D-FBFB-40B6-99DA-4F592636CABB}" srcOrd="0" destOrd="0" presId="urn:microsoft.com/office/officeart/2005/8/layout/cycle1"/>
    <dgm:cxn modelId="{B628911E-53E5-4BBC-BE62-830FA8CC87A6}" srcId="{F6CF22C5-7B9A-47B6-94D4-9AD649B4C676}" destId="{8CDF1F96-0C57-4D40-B2ED-DDB1C5531A44}" srcOrd="2" destOrd="0" parTransId="{BA51BB0E-E1F2-4711-B0F8-98F52A8B3069}" sibTransId="{35D1739E-56F6-4F14-8CF3-B11AC484016F}"/>
    <dgm:cxn modelId="{EFE2A6A3-D702-467E-9AE9-F46FB0F98E9E}" srcId="{F6CF22C5-7B9A-47B6-94D4-9AD649B4C676}" destId="{215D9722-2D0F-4126-BCCF-F62F7DE6E3BE}" srcOrd="7" destOrd="0" parTransId="{0C5AEFE5-54EE-436C-94DD-19CDB79D15F3}" sibTransId="{1532B2A0-607F-4A9F-9237-0CDAB62B1F1F}"/>
    <dgm:cxn modelId="{E58E71DF-7F36-4BD5-8A4C-6AB1C95B83A5}" type="presOf" srcId="{3962FB7C-78AC-47DD-AEA6-DC89824D063D}" destId="{D8B82B34-6025-4FB9-835B-CA517DD30F7A}" srcOrd="0" destOrd="0" presId="urn:microsoft.com/office/officeart/2005/8/layout/cycle1"/>
    <dgm:cxn modelId="{72A630B5-A848-42FD-9D28-1922462DF98A}" srcId="{F6CF22C5-7B9A-47B6-94D4-9AD649B4C676}" destId="{9AE689BD-1B33-4423-9B76-AEA8D17B5CD8}" srcOrd="0" destOrd="0" parTransId="{D8B2F979-0ADC-4473-B48B-B6CEDF5E4349}" sibTransId="{86BE1E6F-4164-4280-B110-9DE6D9B1CAD7}"/>
    <dgm:cxn modelId="{898DAFD0-4453-47FA-A3D4-C89D65444B5F}" srcId="{F6CF22C5-7B9A-47B6-94D4-9AD649B4C676}" destId="{23CC2EF8-08B0-464D-BB24-CCDA31D9A473}" srcOrd="6" destOrd="0" parTransId="{2661CF67-6BDF-4F02-8B3B-62218B344AC6}" sibTransId="{7198EDE3-FAF0-4A1B-B4CF-0D601B51D9A2}"/>
    <dgm:cxn modelId="{36A7A9EB-C7B5-44E1-8AD0-D52BAF2E9687}" type="presOf" srcId="{6DD5E434-F771-46A2-A823-25A15362AF97}" destId="{E4FDEAB5-EB4E-4B51-A6D9-22EDA07FB41E}" srcOrd="0" destOrd="0" presId="urn:microsoft.com/office/officeart/2005/8/layout/cycle1"/>
    <dgm:cxn modelId="{99E7151E-465D-4328-974D-E2EE3330BF50}" type="presOf" srcId="{B180BA51-36AB-45EE-AFAA-77A9937DF13B}" destId="{93D55A9D-BB32-41EF-AB7C-D23BB12843A6}" srcOrd="0" destOrd="0" presId="urn:microsoft.com/office/officeart/2005/8/layout/cycle1"/>
    <dgm:cxn modelId="{ADBE31C6-24C3-4CB4-BE19-461D3F5D6A18}" type="presParOf" srcId="{DBDA19D5-30FB-45BE-B2C2-063B1028872E}" destId="{5FC6A73A-FACA-446A-95C7-E33F79E732E3}" srcOrd="0" destOrd="0" presId="urn:microsoft.com/office/officeart/2005/8/layout/cycle1"/>
    <dgm:cxn modelId="{6FB8323D-03AC-4D45-8B9D-65E887440E77}" type="presParOf" srcId="{DBDA19D5-30FB-45BE-B2C2-063B1028872E}" destId="{BF2C83B2-5557-43B8-8C8E-99F1A68E4E8E}" srcOrd="1" destOrd="0" presId="urn:microsoft.com/office/officeart/2005/8/layout/cycle1"/>
    <dgm:cxn modelId="{B7DB2ED9-149F-4C0E-BD61-5F2787E7E43E}" type="presParOf" srcId="{DBDA19D5-30FB-45BE-B2C2-063B1028872E}" destId="{20D2644A-414D-47DE-99A3-EF5095AC66C6}" srcOrd="2" destOrd="0" presId="urn:microsoft.com/office/officeart/2005/8/layout/cycle1"/>
    <dgm:cxn modelId="{E79C6290-1E3C-4773-ADA4-94F36FB78D9E}" type="presParOf" srcId="{DBDA19D5-30FB-45BE-B2C2-063B1028872E}" destId="{30A7FA84-CFE4-4B97-8BE4-35593E607289}" srcOrd="3" destOrd="0" presId="urn:microsoft.com/office/officeart/2005/8/layout/cycle1"/>
    <dgm:cxn modelId="{FC331558-A9E3-4D92-B9DD-4C5562228FB5}" type="presParOf" srcId="{DBDA19D5-30FB-45BE-B2C2-063B1028872E}" destId="{E4FDEAB5-EB4E-4B51-A6D9-22EDA07FB41E}" srcOrd="4" destOrd="0" presId="urn:microsoft.com/office/officeart/2005/8/layout/cycle1"/>
    <dgm:cxn modelId="{8EB3BE9F-7FA7-4D0B-A46C-68521ECC46DF}" type="presParOf" srcId="{DBDA19D5-30FB-45BE-B2C2-063B1028872E}" destId="{93D55A9D-BB32-41EF-AB7C-D23BB12843A6}" srcOrd="5" destOrd="0" presId="urn:microsoft.com/office/officeart/2005/8/layout/cycle1"/>
    <dgm:cxn modelId="{C22669CC-E98F-4A45-9211-C74130A92D76}" type="presParOf" srcId="{DBDA19D5-30FB-45BE-B2C2-063B1028872E}" destId="{BA72E780-F20D-4DC8-9C42-6D81EBCC81AD}" srcOrd="6" destOrd="0" presId="urn:microsoft.com/office/officeart/2005/8/layout/cycle1"/>
    <dgm:cxn modelId="{96307AE5-3169-43FA-AB58-58E0DC6A75BC}" type="presParOf" srcId="{DBDA19D5-30FB-45BE-B2C2-063B1028872E}" destId="{A2671C11-73E6-4AB8-986B-BFB6D0BABD64}" srcOrd="7" destOrd="0" presId="urn:microsoft.com/office/officeart/2005/8/layout/cycle1"/>
    <dgm:cxn modelId="{45835777-B46A-4A9E-89F0-C0218E19BC9E}" type="presParOf" srcId="{DBDA19D5-30FB-45BE-B2C2-063B1028872E}" destId="{469853B2-EBD1-4CB2-BBD3-7496FC27B85C}" srcOrd="8" destOrd="0" presId="urn:microsoft.com/office/officeart/2005/8/layout/cycle1"/>
    <dgm:cxn modelId="{D244DBB1-F31A-4B4E-86D7-D7AE5FEBD395}" type="presParOf" srcId="{DBDA19D5-30FB-45BE-B2C2-063B1028872E}" destId="{59C9AFD7-D46E-43B5-8854-C967980070F8}" srcOrd="9" destOrd="0" presId="urn:microsoft.com/office/officeart/2005/8/layout/cycle1"/>
    <dgm:cxn modelId="{486B53C9-1444-4A0F-9C50-8F1CAB79BA8E}" type="presParOf" srcId="{DBDA19D5-30FB-45BE-B2C2-063B1028872E}" destId="{3F531F17-5629-4033-AA18-8093E85D2CDA}" srcOrd="10" destOrd="0" presId="urn:microsoft.com/office/officeart/2005/8/layout/cycle1"/>
    <dgm:cxn modelId="{EA9ACFBC-67A3-4105-823D-E021F95AB27D}" type="presParOf" srcId="{DBDA19D5-30FB-45BE-B2C2-063B1028872E}" destId="{D8B82B34-6025-4FB9-835B-CA517DD30F7A}" srcOrd="11" destOrd="0" presId="urn:microsoft.com/office/officeart/2005/8/layout/cycle1"/>
    <dgm:cxn modelId="{C2830085-0CF4-4F47-A930-EF477F7982F9}" type="presParOf" srcId="{DBDA19D5-30FB-45BE-B2C2-063B1028872E}" destId="{A8F87F51-F3AE-4098-8D89-D6D166CF99B0}" srcOrd="12" destOrd="0" presId="urn:microsoft.com/office/officeart/2005/8/layout/cycle1"/>
    <dgm:cxn modelId="{2FB3F8B9-5CA2-4862-88C3-C3A84366AD4E}" type="presParOf" srcId="{DBDA19D5-30FB-45BE-B2C2-063B1028872E}" destId="{1BFFFC07-623C-41B2-8CE1-E72EE36C90E2}" srcOrd="13" destOrd="0" presId="urn:microsoft.com/office/officeart/2005/8/layout/cycle1"/>
    <dgm:cxn modelId="{AFB4233A-EB97-4F08-B0A0-7BD7453D6011}" type="presParOf" srcId="{DBDA19D5-30FB-45BE-B2C2-063B1028872E}" destId="{9E57D8E8-2C81-4772-B9BD-A0F9C37A1236}" srcOrd="14" destOrd="0" presId="urn:microsoft.com/office/officeart/2005/8/layout/cycle1"/>
    <dgm:cxn modelId="{A3A9AB51-C72D-4878-8910-32457BFE1324}" type="presParOf" srcId="{DBDA19D5-30FB-45BE-B2C2-063B1028872E}" destId="{5BB7E39F-2A77-48CF-9811-A871BC37C40E}" srcOrd="15" destOrd="0" presId="urn:microsoft.com/office/officeart/2005/8/layout/cycle1"/>
    <dgm:cxn modelId="{2D8C9392-F4F6-4169-A73A-FD945C94DE3E}" type="presParOf" srcId="{DBDA19D5-30FB-45BE-B2C2-063B1028872E}" destId="{AB235AAA-BA83-4D97-BD5E-6BCA2EFF7E32}" srcOrd="16" destOrd="0" presId="urn:microsoft.com/office/officeart/2005/8/layout/cycle1"/>
    <dgm:cxn modelId="{8033829A-B01B-47FD-8689-6E9BE955BE61}" type="presParOf" srcId="{DBDA19D5-30FB-45BE-B2C2-063B1028872E}" destId="{5BFCA655-ED5F-43BE-9421-B27C432BE000}" srcOrd="17" destOrd="0" presId="urn:microsoft.com/office/officeart/2005/8/layout/cycle1"/>
    <dgm:cxn modelId="{C9EBE297-6261-48BD-B1F2-6FDC1BFFC277}" type="presParOf" srcId="{DBDA19D5-30FB-45BE-B2C2-063B1028872E}" destId="{68E9206C-6906-41DB-831D-402C80FA6513}" srcOrd="18" destOrd="0" presId="urn:microsoft.com/office/officeart/2005/8/layout/cycle1"/>
    <dgm:cxn modelId="{45A5C349-328A-4E9E-A99A-7812755419C9}" type="presParOf" srcId="{DBDA19D5-30FB-45BE-B2C2-063B1028872E}" destId="{34F6E78D-FBFB-40B6-99DA-4F592636CABB}" srcOrd="19" destOrd="0" presId="urn:microsoft.com/office/officeart/2005/8/layout/cycle1"/>
    <dgm:cxn modelId="{727A8457-5348-459D-BA16-489C8773031D}" type="presParOf" srcId="{DBDA19D5-30FB-45BE-B2C2-063B1028872E}" destId="{01FF48AD-186E-4630-AE0E-E69E15722F37}" srcOrd="20" destOrd="0" presId="urn:microsoft.com/office/officeart/2005/8/layout/cycle1"/>
    <dgm:cxn modelId="{71EDBE63-79DC-4F78-95F4-F0781016FA4B}" type="presParOf" srcId="{DBDA19D5-30FB-45BE-B2C2-063B1028872E}" destId="{6AA266FF-D035-4030-A323-6861FB0415AB}" srcOrd="21" destOrd="0" presId="urn:microsoft.com/office/officeart/2005/8/layout/cycle1"/>
    <dgm:cxn modelId="{52838221-C4C4-471A-AE9E-E6BED1E302C7}" type="presParOf" srcId="{DBDA19D5-30FB-45BE-B2C2-063B1028872E}" destId="{0D1A758D-657C-4018-A4DA-35A06DB30DF4}" srcOrd="22" destOrd="0" presId="urn:microsoft.com/office/officeart/2005/8/layout/cycle1"/>
    <dgm:cxn modelId="{3F4BBFA4-818E-402D-8212-07C8C39444A2}" type="presParOf" srcId="{DBDA19D5-30FB-45BE-B2C2-063B1028872E}" destId="{EFD1247E-066B-4486-9D0B-FD2CA7AD36F7}"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C83B2-5557-43B8-8C8E-99F1A68E4E8E}">
      <dsp:nvSpPr>
        <dsp:cNvPr id="0" name=""/>
        <dsp:cNvSpPr/>
      </dsp:nvSpPr>
      <dsp:spPr>
        <a:xfrm>
          <a:off x="1415151" y="128967"/>
          <a:ext cx="420511" cy="420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smtClean="0">
              <a:ln/>
              <a:effectLst/>
              <a:latin typeface="Arial" charset="0"/>
            </a:rPr>
            <a:t>000</a:t>
          </a:r>
        </a:p>
      </dsp:txBody>
      <dsp:txXfrm>
        <a:off x="1415151" y="128967"/>
        <a:ext cx="420511" cy="420511"/>
      </dsp:txXfrm>
    </dsp:sp>
    <dsp:sp modelId="{20D2644A-414D-47DE-99A3-EF5095AC66C6}">
      <dsp:nvSpPr>
        <dsp:cNvPr id="0" name=""/>
        <dsp:cNvSpPr/>
      </dsp:nvSpPr>
      <dsp:spPr>
        <a:xfrm>
          <a:off x="40217" y="168011"/>
          <a:ext cx="2342089" cy="2342089"/>
        </a:xfrm>
        <a:prstGeom prst="circularArrow">
          <a:avLst>
            <a:gd name="adj1" fmla="val 3501"/>
            <a:gd name="adj2" fmla="val 217103"/>
            <a:gd name="adj3" fmla="val 19268648"/>
            <a:gd name="adj4" fmla="val 18314249"/>
            <a:gd name="adj5" fmla="val 4085"/>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4FDEAB5-EB4E-4B51-A6D9-22EDA07FB41E}">
      <dsp:nvSpPr>
        <dsp:cNvPr id="0" name=""/>
        <dsp:cNvSpPr/>
      </dsp:nvSpPr>
      <dsp:spPr>
        <a:xfrm>
          <a:off x="2000839" y="714656"/>
          <a:ext cx="420511" cy="420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smtClean="0">
              <a:ln/>
              <a:effectLst/>
              <a:latin typeface="Arial" charset="0"/>
            </a:rPr>
            <a:t>001</a:t>
          </a:r>
        </a:p>
      </dsp:txBody>
      <dsp:txXfrm>
        <a:off x="2000839" y="714656"/>
        <a:ext cx="420511" cy="420511"/>
      </dsp:txXfrm>
    </dsp:sp>
    <dsp:sp modelId="{93D55A9D-BB32-41EF-AB7C-D23BB12843A6}">
      <dsp:nvSpPr>
        <dsp:cNvPr id="0" name=""/>
        <dsp:cNvSpPr/>
      </dsp:nvSpPr>
      <dsp:spPr>
        <a:xfrm>
          <a:off x="40217" y="168011"/>
          <a:ext cx="2342089" cy="2342089"/>
        </a:xfrm>
        <a:prstGeom prst="circularArrow">
          <a:avLst>
            <a:gd name="adj1" fmla="val 3501"/>
            <a:gd name="adj2" fmla="val 217103"/>
            <a:gd name="adj3" fmla="val 434463"/>
            <a:gd name="adj4" fmla="val 20948434"/>
            <a:gd name="adj5" fmla="val 4085"/>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2671C11-73E6-4AB8-986B-BFB6D0BABD64}">
      <dsp:nvSpPr>
        <dsp:cNvPr id="0" name=""/>
        <dsp:cNvSpPr/>
      </dsp:nvSpPr>
      <dsp:spPr>
        <a:xfrm>
          <a:off x="2000839" y="1542945"/>
          <a:ext cx="420511" cy="420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smtClean="0">
              <a:ln/>
              <a:effectLst/>
              <a:latin typeface="Arial" charset="0"/>
            </a:rPr>
            <a:t>010</a:t>
          </a:r>
        </a:p>
      </dsp:txBody>
      <dsp:txXfrm>
        <a:off x="2000839" y="1542945"/>
        <a:ext cx="420511" cy="420511"/>
      </dsp:txXfrm>
    </dsp:sp>
    <dsp:sp modelId="{469853B2-EBD1-4CB2-BBD3-7496FC27B85C}">
      <dsp:nvSpPr>
        <dsp:cNvPr id="0" name=""/>
        <dsp:cNvSpPr/>
      </dsp:nvSpPr>
      <dsp:spPr>
        <a:xfrm>
          <a:off x="40217" y="168011"/>
          <a:ext cx="2342089" cy="2342089"/>
        </a:xfrm>
        <a:prstGeom prst="circularArrow">
          <a:avLst>
            <a:gd name="adj1" fmla="val 3501"/>
            <a:gd name="adj2" fmla="val 217103"/>
            <a:gd name="adj3" fmla="val 3068648"/>
            <a:gd name="adj4" fmla="val 2114249"/>
            <a:gd name="adj5" fmla="val 4085"/>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F531F17-5629-4033-AA18-8093E85D2CDA}">
      <dsp:nvSpPr>
        <dsp:cNvPr id="0" name=""/>
        <dsp:cNvSpPr/>
      </dsp:nvSpPr>
      <dsp:spPr>
        <a:xfrm>
          <a:off x="1415151" y="2128633"/>
          <a:ext cx="420511" cy="420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smtClean="0">
              <a:ln/>
              <a:effectLst/>
              <a:latin typeface="Arial" charset="0"/>
            </a:rPr>
            <a:t>011</a:t>
          </a:r>
        </a:p>
      </dsp:txBody>
      <dsp:txXfrm>
        <a:off x="1415151" y="2128633"/>
        <a:ext cx="420511" cy="420511"/>
      </dsp:txXfrm>
    </dsp:sp>
    <dsp:sp modelId="{D8B82B34-6025-4FB9-835B-CA517DD30F7A}">
      <dsp:nvSpPr>
        <dsp:cNvPr id="0" name=""/>
        <dsp:cNvSpPr/>
      </dsp:nvSpPr>
      <dsp:spPr>
        <a:xfrm>
          <a:off x="40217" y="168011"/>
          <a:ext cx="2342089" cy="2342089"/>
        </a:xfrm>
        <a:prstGeom prst="circularArrow">
          <a:avLst>
            <a:gd name="adj1" fmla="val 3501"/>
            <a:gd name="adj2" fmla="val 217103"/>
            <a:gd name="adj3" fmla="val 5834463"/>
            <a:gd name="adj4" fmla="val 4748434"/>
            <a:gd name="adj5" fmla="val 4085"/>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BFFFC07-623C-41B2-8CE1-E72EE36C90E2}">
      <dsp:nvSpPr>
        <dsp:cNvPr id="0" name=""/>
        <dsp:cNvSpPr/>
      </dsp:nvSpPr>
      <dsp:spPr>
        <a:xfrm>
          <a:off x="586862" y="2128633"/>
          <a:ext cx="420511" cy="420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smtClean="0">
              <a:ln/>
              <a:effectLst/>
              <a:latin typeface="Arial" charset="0"/>
            </a:rPr>
            <a:t>100</a:t>
          </a:r>
        </a:p>
      </dsp:txBody>
      <dsp:txXfrm>
        <a:off x="586862" y="2128633"/>
        <a:ext cx="420511" cy="420511"/>
      </dsp:txXfrm>
    </dsp:sp>
    <dsp:sp modelId="{9E57D8E8-2C81-4772-B9BD-A0F9C37A1236}">
      <dsp:nvSpPr>
        <dsp:cNvPr id="0" name=""/>
        <dsp:cNvSpPr/>
      </dsp:nvSpPr>
      <dsp:spPr>
        <a:xfrm>
          <a:off x="40217" y="168011"/>
          <a:ext cx="2342089" cy="2342089"/>
        </a:xfrm>
        <a:prstGeom prst="circularArrow">
          <a:avLst>
            <a:gd name="adj1" fmla="val 3501"/>
            <a:gd name="adj2" fmla="val 217103"/>
            <a:gd name="adj3" fmla="val 8468648"/>
            <a:gd name="adj4" fmla="val 7514249"/>
            <a:gd name="adj5" fmla="val 4085"/>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B235AAA-BA83-4D97-BD5E-6BCA2EFF7E32}">
      <dsp:nvSpPr>
        <dsp:cNvPr id="0" name=""/>
        <dsp:cNvSpPr/>
      </dsp:nvSpPr>
      <dsp:spPr>
        <a:xfrm>
          <a:off x="1173" y="1542945"/>
          <a:ext cx="420511" cy="420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smtClean="0">
              <a:ln/>
              <a:effectLst/>
              <a:latin typeface="Arial" charset="0"/>
            </a:rPr>
            <a:t>101</a:t>
          </a:r>
        </a:p>
      </dsp:txBody>
      <dsp:txXfrm>
        <a:off x="1173" y="1542945"/>
        <a:ext cx="420511" cy="420511"/>
      </dsp:txXfrm>
    </dsp:sp>
    <dsp:sp modelId="{5BFCA655-ED5F-43BE-9421-B27C432BE000}">
      <dsp:nvSpPr>
        <dsp:cNvPr id="0" name=""/>
        <dsp:cNvSpPr/>
      </dsp:nvSpPr>
      <dsp:spPr>
        <a:xfrm>
          <a:off x="40217" y="168011"/>
          <a:ext cx="2342089" cy="2342089"/>
        </a:xfrm>
        <a:prstGeom prst="circularArrow">
          <a:avLst>
            <a:gd name="adj1" fmla="val 3501"/>
            <a:gd name="adj2" fmla="val 217103"/>
            <a:gd name="adj3" fmla="val 11234463"/>
            <a:gd name="adj4" fmla="val 10148434"/>
            <a:gd name="adj5" fmla="val 4085"/>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4F6E78D-FBFB-40B6-99DA-4F592636CABB}">
      <dsp:nvSpPr>
        <dsp:cNvPr id="0" name=""/>
        <dsp:cNvSpPr/>
      </dsp:nvSpPr>
      <dsp:spPr>
        <a:xfrm>
          <a:off x="1173" y="714656"/>
          <a:ext cx="420511" cy="420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smtClean="0">
              <a:ln/>
              <a:effectLst/>
              <a:latin typeface="Arial" charset="0"/>
            </a:rPr>
            <a:t>110</a:t>
          </a:r>
        </a:p>
      </dsp:txBody>
      <dsp:txXfrm>
        <a:off x="1173" y="714656"/>
        <a:ext cx="420511" cy="420511"/>
      </dsp:txXfrm>
    </dsp:sp>
    <dsp:sp modelId="{01FF48AD-186E-4630-AE0E-E69E15722F37}">
      <dsp:nvSpPr>
        <dsp:cNvPr id="0" name=""/>
        <dsp:cNvSpPr/>
      </dsp:nvSpPr>
      <dsp:spPr>
        <a:xfrm>
          <a:off x="40217" y="168011"/>
          <a:ext cx="2342089" cy="2342089"/>
        </a:xfrm>
        <a:prstGeom prst="circularArrow">
          <a:avLst>
            <a:gd name="adj1" fmla="val 3501"/>
            <a:gd name="adj2" fmla="val 217103"/>
            <a:gd name="adj3" fmla="val 13868648"/>
            <a:gd name="adj4" fmla="val 12914249"/>
            <a:gd name="adj5" fmla="val 4085"/>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D1A758D-657C-4018-A4DA-35A06DB30DF4}">
      <dsp:nvSpPr>
        <dsp:cNvPr id="0" name=""/>
        <dsp:cNvSpPr/>
      </dsp:nvSpPr>
      <dsp:spPr>
        <a:xfrm>
          <a:off x="586862" y="128967"/>
          <a:ext cx="420511" cy="420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smtClean="0">
              <a:ln/>
              <a:effectLst/>
              <a:latin typeface="Arial" charset="0"/>
            </a:rPr>
            <a:t>111</a:t>
          </a:r>
        </a:p>
      </dsp:txBody>
      <dsp:txXfrm>
        <a:off x="586862" y="128967"/>
        <a:ext cx="420511" cy="420511"/>
      </dsp:txXfrm>
    </dsp:sp>
    <dsp:sp modelId="{EFD1247E-066B-4486-9D0B-FD2CA7AD36F7}">
      <dsp:nvSpPr>
        <dsp:cNvPr id="0" name=""/>
        <dsp:cNvSpPr/>
      </dsp:nvSpPr>
      <dsp:spPr>
        <a:xfrm>
          <a:off x="40217" y="168011"/>
          <a:ext cx="2342089" cy="2342089"/>
        </a:xfrm>
        <a:prstGeom prst="circularArrow">
          <a:avLst>
            <a:gd name="adj1" fmla="val 3501"/>
            <a:gd name="adj2" fmla="val 217103"/>
            <a:gd name="adj3" fmla="val 16634463"/>
            <a:gd name="adj4" fmla="val 15548434"/>
            <a:gd name="adj5" fmla="val 4085"/>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B36C1552-291D-4AB5-915B-77D6133C70D1}" type="slidenum">
              <a:rPr lang="en-US"/>
              <a:pPr>
                <a:defRPr/>
              </a:pPr>
              <a:t>‹#›</a:t>
            </a:fld>
            <a:endParaRPr lang="en-US"/>
          </a:p>
        </p:txBody>
      </p:sp>
    </p:spTree>
    <p:extLst>
      <p:ext uri="{BB962C8B-B14F-4D97-AF65-F5344CB8AC3E}">
        <p14:creationId xmlns:p14="http://schemas.microsoft.com/office/powerpoint/2010/main" val="255196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r>
              <a:rPr lang="en-US" baseline="0" dirty="0" smtClean="0"/>
              <a:t> to sequential circuits and Finite State Machines.</a:t>
            </a:r>
          </a:p>
          <a:p>
            <a:r>
              <a:rPr lang="en-US" baseline="0" dirty="0" smtClean="0"/>
              <a:t>This will be the last chapter to have homework assigned. </a:t>
            </a:r>
          </a:p>
          <a:p>
            <a:r>
              <a:rPr lang="en-US" baseline="0" dirty="0" smtClean="0"/>
              <a:t>We are in the home stretch!</a:t>
            </a:r>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1</a:t>
            </a:fld>
            <a:endParaRPr lang="en-US"/>
          </a:p>
        </p:txBody>
      </p:sp>
    </p:spTree>
    <p:extLst>
      <p:ext uri="{BB962C8B-B14F-4D97-AF65-F5344CB8AC3E}">
        <p14:creationId xmlns:p14="http://schemas.microsoft.com/office/powerpoint/2010/main" val="1846113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1330E68-234A-4696-B48F-9D27E075A0AD}" type="slidenum">
              <a:rPr lang="en-US" smtClean="0">
                <a:latin typeface="Times New Roman" pitchFamily="18" charset="0"/>
              </a:rPr>
              <a:pPr/>
              <a:t>10</a:t>
            </a:fld>
            <a:endParaRPr lang="en-US"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10000"/>
              </a:spcBef>
            </a:pPr>
            <a:r>
              <a:rPr lang="en-US" sz="1200" dirty="0" smtClean="0"/>
              <a:t>If we can be sure that the inputs to an SR latch will never both be 1, we will never have an unstable circuit. This may not always be the case.</a:t>
            </a:r>
          </a:p>
          <a:p>
            <a:pPr eaLnBrk="1" hangingPunct="1">
              <a:spcBef>
                <a:spcPct val="10000"/>
              </a:spcBef>
            </a:pPr>
            <a:r>
              <a:rPr lang="en-US" sz="1200" dirty="0" smtClean="0"/>
              <a:t>The SR latch can be modified to provide a stable state when both inputs are 1.</a:t>
            </a:r>
          </a:p>
          <a:p>
            <a:pPr>
              <a:spcBef>
                <a:spcPct val="50000"/>
              </a:spcBef>
            </a:pPr>
            <a:r>
              <a:rPr lang="en-US" b="0" dirty="0" smtClean="0"/>
              <a:t>The Modified flip-flop is called a JK flip-flop, shown here.</a:t>
            </a:r>
          </a:p>
          <a:p>
            <a:pPr>
              <a:spcBef>
                <a:spcPct val="50000"/>
              </a:spcBef>
            </a:pPr>
            <a:r>
              <a:rPr lang="en-US" b="0" dirty="0" smtClean="0">
                <a:latin typeface="Times New Roman" pitchFamily="18" charset="0"/>
              </a:rPr>
              <a:t>The “JK” is in honor of Jack </a:t>
            </a:r>
            <a:r>
              <a:rPr lang="en-US" b="0" dirty="0" err="1" smtClean="0">
                <a:latin typeface="Times New Roman" pitchFamily="18" charset="0"/>
              </a:rPr>
              <a:t>Kilby</a:t>
            </a:r>
            <a:r>
              <a:rPr lang="en-US" b="0" dirty="0" smtClean="0">
                <a:latin typeface="Times New Roman" pitchFamily="18" charset="0"/>
              </a:rPr>
              <a:t>.</a:t>
            </a:r>
          </a:p>
          <a:p>
            <a:endParaRPr lang="en-US" b="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3869A2F-DDF8-4199-9906-2A78E75FBC37}" type="slidenum">
              <a:rPr lang="en-US" smtClean="0">
                <a:latin typeface="Times New Roman" pitchFamily="18" charset="0"/>
              </a:rPr>
              <a:pPr/>
              <a:t>11</a:t>
            </a:fld>
            <a:endParaRPr lang="en-US"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40000"/>
              </a:spcBef>
            </a:pPr>
            <a:r>
              <a:rPr lang="en-US" sz="1200" dirty="0" smtClean="0"/>
              <a:t>At the right, we see how an SR flip-flop can be modified to create a JK flip-flop</a:t>
            </a:r>
            <a:r>
              <a:rPr lang="en-US" sz="1200" baseline="0" dirty="0" smtClean="0"/>
              <a:t> by adding two ANDs.</a:t>
            </a:r>
            <a:endParaRPr lang="en-US" sz="1200" dirty="0" smtClean="0"/>
          </a:p>
          <a:p>
            <a:pPr eaLnBrk="1" hangingPunct="1">
              <a:spcBef>
                <a:spcPct val="40000"/>
              </a:spcBef>
            </a:pPr>
            <a:r>
              <a:rPr lang="en-US" sz="1200" dirty="0" smtClean="0"/>
              <a:t>The characteristic table indicates that the flip-flop is stable for all inputs.</a:t>
            </a:r>
          </a:p>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B73BFD0-D380-40D6-9CB3-7D930C5A1E70}" type="slidenum">
              <a:rPr lang="en-US" smtClean="0">
                <a:latin typeface="Times New Roman" pitchFamily="18" charset="0"/>
              </a:rPr>
              <a:pPr/>
              <a:t>12</a:t>
            </a:fld>
            <a:endParaRPr lang="en-US"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40000"/>
              </a:spcBef>
            </a:pPr>
            <a:r>
              <a:rPr lang="en-US" sz="1200" dirty="0" smtClean="0"/>
              <a:t>Another modification of the SR flip-flop is the D flip-flop, shown below with its characteristic table.</a:t>
            </a:r>
          </a:p>
          <a:p>
            <a:pPr eaLnBrk="1" hangingPunct="1">
              <a:spcBef>
                <a:spcPct val="40000"/>
              </a:spcBef>
            </a:pPr>
            <a:r>
              <a:rPr lang="en-US" sz="1200" dirty="0" smtClean="0"/>
              <a:t>You will notice that the output of the flip-flop remains the same during subsequent clock ticks. </a:t>
            </a:r>
          </a:p>
          <a:p>
            <a:pPr eaLnBrk="1" hangingPunct="1">
              <a:spcBef>
                <a:spcPct val="40000"/>
              </a:spcBef>
            </a:pPr>
            <a:r>
              <a:rPr lang="en-US" sz="1200" dirty="0" smtClean="0"/>
              <a:t>The output changes only when the value of D changes. This is used to store a data values until the</a:t>
            </a:r>
            <a:r>
              <a:rPr lang="en-US" sz="1200" baseline="0" dirty="0" smtClean="0"/>
              <a:t> D input changes.</a:t>
            </a:r>
            <a:endParaRPr lang="en-US" sz="1200" dirty="0" smtClean="0"/>
          </a:p>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66A0FE2-2418-473F-8331-3ECDEBFEFB19}" type="slidenum">
              <a:rPr lang="en-US" smtClean="0">
                <a:latin typeface="Times New Roman" pitchFamily="18" charset="0"/>
              </a:rPr>
              <a:pPr/>
              <a:t>13</a:t>
            </a:fld>
            <a:endParaRPr 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10000"/>
              </a:spcBef>
            </a:pPr>
            <a:r>
              <a:rPr lang="en-US" sz="2200" dirty="0" smtClean="0"/>
              <a:t>D flip-flop is the fundamental circuit of computer memory. </a:t>
            </a:r>
          </a:p>
          <a:p>
            <a:pPr lvl="1" eaLnBrk="1" hangingPunct="1">
              <a:spcBef>
                <a:spcPct val="10000"/>
              </a:spcBef>
            </a:pPr>
            <a:r>
              <a:rPr lang="en-US" sz="2000" dirty="0" smtClean="0"/>
              <a:t>D flip-flops are usually illustrated using the block diagram shown below.</a:t>
            </a:r>
          </a:p>
          <a:p>
            <a:pPr eaLnBrk="1" hangingPunct="1">
              <a:spcBef>
                <a:spcPct val="10000"/>
              </a:spcBef>
            </a:pPr>
            <a:r>
              <a:rPr lang="en-US" sz="2200" dirty="0" smtClean="0"/>
              <a:t>And</a:t>
            </a:r>
            <a:r>
              <a:rPr lang="en-US" sz="2200" baseline="0" dirty="0" smtClean="0"/>
              <a:t> t</a:t>
            </a:r>
            <a:r>
              <a:rPr lang="en-US" sz="2200" dirty="0" smtClean="0"/>
              <a:t>he characteristic table for the D flip-flop is shown at the right.</a:t>
            </a:r>
          </a:p>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66A0FE2-2418-473F-8331-3ECDEBFEFB19}" type="slidenum">
              <a:rPr lang="en-US" smtClean="0">
                <a:latin typeface="Times New Roman" pitchFamily="18" charset="0"/>
              </a:rPr>
              <a:pPr/>
              <a:t>14</a:t>
            </a:fld>
            <a:endParaRPr 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10000"/>
              </a:spcBef>
            </a:pPr>
            <a:r>
              <a:rPr lang="en-US" sz="2200" dirty="0" smtClean="0"/>
              <a:t>T flip-flop – Toggle flip-flop</a:t>
            </a:r>
          </a:p>
          <a:p>
            <a:pPr lvl="1" eaLnBrk="1" hangingPunct="1">
              <a:spcBef>
                <a:spcPct val="10000"/>
              </a:spcBef>
            </a:pPr>
            <a:r>
              <a:rPr lang="en-US" sz="1800" dirty="0" smtClean="0"/>
              <a:t>Only one input T</a:t>
            </a:r>
          </a:p>
          <a:p>
            <a:pPr eaLnBrk="1" hangingPunct="1">
              <a:spcBef>
                <a:spcPct val="40000"/>
              </a:spcBef>
            </a:pPr>
            <a:r>
              <a:rPr lang="en-US" sz="2400" dirty="0" smtClean="0"/>
              <a:t>Output changes </a:t>
            </a:r>
          </a:p>
          <a:p>
            <a:pPr lvl="1" eaLnBrk="1" hangingPunct="1">
              <a:spcBef>
                <a:spcPct val="40000"/>
              </a:spcBef>
            </a:pPr>
            <a:r>
              <a:rPr lang="en-US" sz="2000" dirty="0" smtClean="0"/>
              <a:t>If T=0 – state remains the same</a:t>
            </a:r>
          </a:p>
          <a:p>
            <a:pPr lvl="1" eaLnBrk="1" hangingPunct="1">
              <a:spcBef>
                <a:spcPct val="10000"/>
              </a:spcBef>
            </a:pPr>
            <a:r>
              <a:rPr lang="en-US" sz="2000" dirty="0" smtClean="0"/>
              <a:t>If T=1 – state toggles from 0 to 1 or from 1 to 0</a:t>
            </a:r>
          </a:p>
          <a:p>
            <a:pPr eaLnBrk="1" hangingPunct="1">
              <a:spcBef>
                <a:spcPct val="10000"/>
              </a:spcBef>
            </a:pPr>
            <a:r>
              <a:rPr lang="en-US" sz="2200" dirty="0" smtClean="0"/>
              <a:t>Block diagram &amp; Characteristic table for T flip-flop are shown below</a:t>
            </a:r>
            <a:endParaRPr lang="en-US" sz="22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ED0CF7A-5679-414C-976D-9E3E0EA181CC}" type="slidenum">
              <a:rPr lang="en-US" smtClean="0">
                <a:latin typeface="Times New Roman" pitchFamily="18" charset="0"/>
              </a:rPr>
              <a:pPr/>
              <a:t>15</a:t>
            </a:fld>
            <a:endParaRPr lang="en-US"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
              </a:spcBef>
            </a:pPr>
            <a:r>
              <a:rPr lang="en-US" sz="2200" dirty="0" smtClean="0"/>
              <a:t>The behavior of sequential circuits can be expressed using characteristic tables or finite state machines (FSMs).</a:t>
            </a:r>
          </a:p>
          <a:p>
            <a:pPr lvl="1" eaLnBrk="1" hangingPunct="1">
              <a:spcBef>
                <a:spcPct val="5000"/>
              </a:spcBef>
            </a:pPr>
            <a:r>
              <a:rPr lang="en-US" sz="2000" dirty="0" smtClean="0"/>
              <a:t>FSMs consist of a set of nodes that hold the states of the machine and a set of arcs that connect the states.</a:t>
            </a:r>
          </a:p>
          <a:p>
            <a:pPr eaLnBrk="1" hangingPunct="1">
              <a:spcBef>
                <a:spcPct val="5000"/>
              </a:spcBef>
            </a:pPr>
            <a:r>
              <a:rPr lang="en-US" sz="2200" dirty="0" smtClean="0"/>
              <a:t>Moore and Mealy machines are two types of FSMs that are equivalent.</a:t>
            </a:r>
          </a:p>
          <a:p>
            <a:pPr lvl="1" eaLnBrk="1" hangingPunct="1">
              <a:spcBef>
                <a:spcPct val="5000"/>
              </a:spcBef>
            </a:pPr>
            <a:r>
              <a:rPr lang="en-US" sz="2000" dirty="0" smtClean="0"/>
              <a:t>They differ only in how they express the outputs of the machine.</a:t>
            </a:r>
          </a:p>
          <a:p>
            <a:pPr eaLnBrk="1" hangingPunct="1">
              <a:spcBef>
                <a:spcPct val="5000"/>
              </a:spcBef>
            </a:pPr>
            <a:r>
              <a:rPr lang="en-US" sz="2200" dirty="0" smtClean="0"/>
              <a:t>Moore machines place outputs on each node, while Mealy machines present their outputs on the transitions.</a:t>
            </a:r>
          </a:p>
          <a:p>
            <a:pPr eaLnBrk="1" hangingPunct="1">
              <a:spcBef>
                <a:spcPct val="5000"/>
              </a:spcBef>
              <a:buFont typeface="Webdings" pitchFamily="18" charset="2"/>
              <a:buNone/>
            </a:pPr>
            <a:r>
              <a:rPr lang="en-US" sz="2200" dirty="0" smtClean="0"/>
              <a:t> </a:t>
            </a:r>
          </a:p>
          <a:p>
            <a:pPr eaLnBrk="1" hangingPunct="1">
              <a:spcBef>
                <a:spcPct val="5000"/>
              </a:spcBef>
            </a:pPr>
            <a:r>
              <a:rPr lang="en-US" sz="2200" i="0" u="none" dirty="0" smtClean="0"/>
              <a:t>Our textbook uses the Mealy Machine Convention</a:t>
            </a:r>
          </a:p>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5BAFFB5-7CC3-425A-8BE1-9D74A715DDB3}" type="slidenum">
              <a:rPr lang="en-US" smtClean="0">
                <a:latin typeface="Times New Roman" pitchFamily="18" charset="0"/>
              </a:rPr>
              <a:pPr/>
              <a:t>16</a:t>
            </a:fld>
            <a:endParaRPr lang="en-US"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a:t>
            </a:r>
            <a:r>
              <a:rPr lang="en-US" sz="1200" baseline="0" dirty="0" smtClean="0"/>
              <a:t> b</a:t>
            </a:r>
            <a:r>
              <a:rPr lang="en-US" sz="1200" dirty="0" smtClean="0"/>
              <a:t>ehavior of JK flop-flop is depicted below by a Moore machine </a:t>
            </a:r>
            <a:r>
              <a:rPr lang="en-US" sz="1200" baseline="0" dirty="0" smtClean="0"/>
              <a:t>on the </a:t>
            </a:r>
            <a:r>
              <a:rPr lang="en-US" sz="1200" dirty="0" smtClean="0"/>
              <a:t>left and a Mealy machine on</a:t>
            </a:r>
            <a:r>
              <a:rPr lang="en-US" sz="1200" baseline="0" dirty="0" smtClean="0"/>
              <a:t> the </a:t>
            </a:r>
            <a:r>
              <a:rPr lang="en-US" sz="1200" dirty="0" smtClean="0"/>
              <a:t>right.</a:t>
            </a:r>
          </a:p>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A1C70D-182A-4B80-AB64-6E65E6ABB568}" type="slidenum">
              <a:rPr lang="en-US" smtClean="0">
                <a:latin typeface="Times New Roman" pitchFamily="18" charset="0"/>
              </a:rPr>
              <a:pPr/>
              <a:t>17</a:t>
            </a:fld>
            <a:endParaRPr lang="en-US"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Although the behavior of Moore and Mealy machines is identical, their implementations differ.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Here is the</a:t>
            </a:r>
            <a:r>
              <a:rPr lang="en-US" sz="1200" baseline="0" dirty="0" smtClean="0"/>
              <a:t> implementation of the Moore machine</a:t>
            </a:r>
            <a:endParaRPr lang="en-US" sz="1200" dirty="0" smtClean="0"/>
          </a:p>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089CAA-CDC1-49F9-A0E9-D21D383C3436}" type="slidenum">
              <a:rPr lang="en-US" smtClean="0">
                <a:latin typeface="Times New Roman" pitchFamily="18" charset="0"/>
              </a:rPr>
              <a:pPr/>
              <a:t>18</a:t>
            </a:fld>
            <a:endParaRPr lang="en-US"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And</a:t>
            </a:r>
            <a:r>
              <a:rPr lang="en-US" sz="1200" baseline="0" dirty="0" smtClean="0"/>
              <a:t> h</a:t>
            </a:r>
            <a:r>
              <a:rPr lang="en-US" sz="1200" dirty="0" smtClean="0"/>
              <a:t>ere is the</a:t>
            </a:r>
            <a:r>
              <a:rPr lang="en-US" sz="1200" baseline="0" dirty="0" smtClean="0"/>
              <a:t> implementation of the </a:t>
            </a:r>
            <a:r>
              <a:rPr lang="en-US" sz="1200" baseline="0" dirty="0" smtClean="0"/>
              <a:t>Mealy </a:t>
            </a:r>
            <a:r>
              <a:rPr lang="en-US" sz="1200" baseline="0" dirty="0" smtClean="0"/>
              <a:t>machine</a:t>
            </a:r>
            <a:endParaRPr lang="en-US" sz="1200" dirty="0" smtClean="0"/>
          </a:p>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0A18369-D599-4C1E-89C0-6AFBAEE1A521}" type="slidenum">
              <a:rPr lang="en-US" smtClean="0">
                <a:latin typeface="Times New Roman" pitchFamily="18" charset="0"/>
              </a:rPr>
              <a:pPr/>
              <a:t>19</a:t>
            </a:fld>
            <a:endParaRPr lang="en-US"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40000"/>
              </a:spcBef>
            </a:pPr>
            <a:r>
              <a:rPr lang="en-US" sz="2200" dirty="0" smtClean="0"/>
              <a:t>Sequential circuits are used anytime that we have a “</a:t>
            </a:r>
            <a:r>
              <a:rPr lang="en-US" sz="2200" dirty="0" err="1" smtClean="0"/>
              <a:t>stateful</a:t>
            </a:r>
            <a:r>
              <a:rPr lang="en-US" sz="2200" dirty="0" smtClean="0"/>
              <a:t>” application.</a:t>
            </a:r>
          </a:p>
          <a:p>
            <a:pPr lvl="1" eaLnBrk="1" hangingPunct="1">
              <a:spcBef>
                <a:spcPct val="40000"/>
              </a:spcBef>
            </a:pPr>
            <a:r>
              <a:rPr lang="en-US" sz="2000" dirty="0" smtClean="0"/>
              <a:t>A </a:t>
            </a:r>
            <a:r>
              <a:rPr lang="en-US" sz="2000" dirty="0" err="1" smtClean="0"/>
              <a:t>stateful</a:t>
            </a:r>
            <a:r>
              <a:rPr lang="en-US" sz="2000" dirty="0" smtClean="0"/>
              <a:t> application is one where the next state of the machine depends on the current state of the machine and the input.</a:t>
            </a:r>
          </a:p>
          <a:p>
            <a:pPr eaLnBrk="1" hangingPunct="1">
              <a:spcBef>
                <a:spcPct val="40000"/>
              </a:spcBef>
            </a:pPr>
            <a:r>
              <a:rPr lang="en-US" sz="2200" dirty="0" smtClean="0"/>
              <a:t>A </a:t>
            </a:r>
            <a:r>
              <a:rPr lang="en-US" sz="2200" dirty="0" err="1" smtClean="0"/>
              <a:t>stateful</a:t>
            </a:r>
            <a:r>
              <a:rPr lang="en-US" sz="2200" dirty="0" smtClean="0"/>
              <a:t> application requires both combinational and sequential logic.</a:t>
            </a:r>
          </a:p>
          <a:p>
            <a:pPr eaLnBrk="1" hangingPunct="1">
              <a:spcBef>
                <a:spcPct val="40000"/>
              </a:spcBef>
            </a:pPr>
            <a:r>
              <a:rPr lang="en-US" sz="2200" dirty="0" smtClean="0"/>
              <a:t>The following slides provide several examples of circuits that fall into this category.</a:t>
            </a:r>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50B806C-0AEF-4DD7-B53E-3201D1EB0822}" type="slidenum">
              <a:rPr lang="en-US" smtClean="0">
                <a:latin typeface="Times New Roman" pitchFamily="18" charset="0"/>
              </a:rPr>
              <a:pPr/>
              <a:t>2</a:t>
            </a:fld>
            <a:endParaRPr 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40000"/>
              </a:spcBef>
            </a:pPr>
            <a:r>
              <a:rPr lang="en-US" sz="2200" dirty="0" smtClean="0"/>
              <a:t>Combinational logic circuits are perfect for situations when we require the immediate application of a Boolean function to a set of inputs. </a:t>
            </a:r>
          </a:p>
          <a:p>
            <a:pPr eaLnBrk="1" hangingPunct="1">
              <a:spcBef>
                <a:spcPct val="40000"/>
              </a:spcBef>
              <a:buClr>
                <a:schemeClr val="tx1"/>
              </a:buClr>
            </a:pPr>
            <a:r>
              <a:rPr lang="en-US" sz="2200" dirty="0" smtClean="0"/>
              <a:t>There are other times, however, when we need a circuit to change its value with consideration to its current state as well as its inputs.</a:t>
            </a:r>
          </a:p>
          <a:p>
            <a:pPr lvl="1" eaLnBrk="1" hangingPunct="1">
              <a:spcBef>
                <a:spcPct val="40000"/>
              </a:spcBef>
            </a:pPr>
            <a:r>
              <a:rPr lang="en-US" sz="2000" dirty="0" smtClean="0"/>
              <a:t>These circuits have to “remember” their current state.</a:t>
            </a:r>
          </a:p>
          <a:p>
            <a:pPr eaLnBrk="1" hangingPunct="1">
              <a:spcBef>
                <a:spcPct val="40000"/>
              </a:spcBef>
            </a:pPr>
            <a:r>
              <a:rPr lang="en-US" sz="2200" i="1" dirty="0" smtClean="0"/>
              <a:t>Sequential logic circuits</a:t>
            </a:r>
            <a:r>
              <a:rPr lang="en-US" sz="2200" dirty="0" smtClean="0"/>
              <a:t> provide this functionality for us. </a:t>
            </a:r>
          </a:p>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C7AE3D8-083A-45FA-A463-2736B9EEFA69}" type="slidenum">
              <a:rPr lang="en-US" smtClean="0">
                <a:latin typeface="Times New Roman" pitchFamily="18" charset="0"/>
              </a:rPr>
              <a:pPr/>
              <a:t>20</a:t>
            </a:fld>
            <a:endParaRPr lang="en-US" smtClean="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This illustration shows a 4-bit register consisting of D flip-flops. You will usually see its block diagram as</a:t>
            </a:r>
            <a:r>
              <a:rPr lang="en-US" sz="1200" baseline="0" dirty="0" smtClean="0"/>
              <a:t> it is </a:t>
            </a:r>
            <a:r>
              <a:rPr lang="en-US" sz="1200" dirty="0" smtClean="0"/>
              <a:t>below instead.</a:t>
            </a:r>
            <a:endParaRPr lang="en-US" sz="1400" dirty="0" smtClean="0"/>
          </a:p>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AF5C3A6-3AF8-41A9-8A22-E0AFF3C93594}" type="slidenum">
              <a:rPr lang="en-US" smtClean="0">
                <a:latin typeface="Times New Roman" pitchFamily="18" charset="0"/>
              </a:rPr>
              <a:pPr/>
              <a:t>21</a:t>
            </a:fld>
            <a:endParaRPr lang="en-US"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solidFill>
                  <a:srgbClr val="CC3300"/>
                </a:solidFill>
                <a:latin typeface="Times New Roman" pitchFamily="18" charset="0"/>
              </a:rPr>
              <a:t>Here is a larger memory configuration with D Flip-Flops.</a:t>
            </a:r>
            <a:endParaRPr lang="en-US" b="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200CC25-A1B6-4CE1-8A39-155BBA6F909D}" type="slidenum">
              <a:rPr lang="en-US" smtClean="0">
                <a:latin typeface="Times New Roman" pitchFamily="18" charset="0"/>
              </a:rPr>
              <a:pPr/>
              <a:t>22</a:t>
            </a:fld>
            <a:endParaRPr 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10000"/>
              </a:spcBef>
            </a:pPr>
            <a:r>
              <a:rPr lang="en-US" sz="1200" dirty="0" smtClean="0"/>
              <a:t>A binary counter is another example of a sequential circuit.</a:t>
            </a:r>
          </a:p>
          <a:p>
            <a:pPr eaLnBrk="1" hangingPunct="1">
              <a:spcBef>
                <a:spcPct val="10000"/>
              </a:spcBef>
            </a:pPr>
            <a:r>
              <a:rPr lang="en-US" sz="1200" dirty="0" smtClean="0"/>
              <a:t>The low-order bit is complemented at each clock pulse.</a:t>
            </a:r>
          </a:p>
          <a:p>
            <a:pPr eaLnBrk="1" hangingPunct="1">
              <a:spcBef>
                <a:spcPct val="10000"/>
              </a:spcBef>
            </a:pPr>
            <a:r>
              <a:rPr lang="en-US" sz="1200" dirty="0" smtClean="0"/>
              <a:t>Whenever it changes from 0 to 1, the next bit is complemented, and so on through the other flip-flops.</a:t>
            </a:r>
            <a:endParaRPr lang="en-US" sz="1400" dirty="0" smtClean="0"/>
          </a:p>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sz="2400" dirty="0" smtClean="0"/>
              <a:t>The Finite State Machine is tool to model sequential logic components in computer organization.</a:t>
            </a:r>
          </a:p>
          <a:p>
            <a:pPr lvl="1" eaLnBrk="1" hangingPunct="1">
              <a:lnSpc>
                <a:spcPct val="80000"/>
              </a:lnSpc>
            </a:pPr>
            <a:r>
              <a:rPr lang="en-US" sz="2000" b="0" dirty="0" smtClean="0"/>
              <a:t>We saw these Mealy/Moore machines in describing sequential logic.</a:t>
            </a:r>
          </a:p>
          <a:p>
            <a:pPr lvl="1" eaLnBrk="1" hangingPunct="1">
              <a:lnSpc>
                <a:spcPct val="80000"/>
              </a:lnSpc>
            </a:pPr>
            <a:r>
              <a:rPr lang="en-US" sz="2000" b="0" dirty="0" smtClean="0"/>
              <a:t>finite state machines are primarily used in the design of control units for CPUs.</a:t>
            </a:r>
          </a:p>
          <a:p>
            <a:pPr eaLnBrk="1" hangingPunct="1">
              <a:lnSpc>
                <a:spcPct val="80000"/>
              </a:lnSpc>
            </a:pPr>
            <a:r>
              <a:rPr lang="en-US" sz="2400" dirty="0" smtClean="0"/>
              <a:t>A finite state machine consists of </a:t>
            </a:r>
          </a:p>
          <a:p>
            <a:pPr lvl="1" eaLnBrk="1" hangingPunct="1">
              <a:lnSpc>
                <a:spcPct val="80000"/>
              </a:lnSpc>
            </a:pPr>
            <a:r>
              <a:rPr lang="en-US" sz="2000" b="0" dirty="0" smtClean="0"/>
              <a:t>a finite number of states represented by the different values stored in a register</a:t>
            </a:r>
          </a:p>
          <a:p>
            <a:pPr lvl="1" eaLnBrk="1" hangingPunct="1">
              <a:lnSpc>
                <a:spcPct val="80000"/>
              </a:lnSpc>
            </a:pPr>
            <a:r>
              <a:rPr lang="en-US" sz="2000" b="0" dirty="0" smtClean="0"/>
              <a:t>a number of  external inputs and external outputs</a:t>
            </a:r>
          </a:p>
          <a:p>
            <a:pPr lvl="1" eaLnBrk="1" hangingPunct="1">
              <a:lnSpc>
                <a:spcPct val="80000"/>
              </a:lnSpc>
            </a:pPr>
            <a:r>
              <a:rPr lang="en-US" sz="2000" b="0" dirty="0" err="1" smtClean="0"/>
              <a:t>boolean</a:t>
            </a:r>
            <a:r>
              <a:rPr lang="en-US" sz="2000" b="0" dirty="0" smtClean="0"/>
              <a:t> functions for the outputs of the machine according to </a:t>
            </a:r>
            <a:r>
              <a:rPr lang="en-US" sz="2000" dirty="0" smtClean="0"/>
              <a:t> </a:t>
            </a:r>
            <a:r>
              <a:rPr lang="en-US" sz="2000" u="sng" dirty="0" smtClean="0"/>
              <a:t>the current state</a:t>
            </a:r>
            <a:endParaRPr lang="en-US" sz="2000" b="0" u="sng" dirty="0" smtClean="0"/>
          </a:p>
          <a:p>
            <a:pPr lvl="1" eaLnBrk="1" hangingPunct="1">
              <a:lnSpc>
                <a:spcPct val="80000"/>
              </a:lnSpc>
            </a:pPr>
            <a:r>
              <a:rPr lang="en-US" sz="2000" b="0" dirty="0" err="1" smtClean="0"/>
              <a:t>boolean</a:t>
            </a:r>
            <a:r>
              <a:rPr lang="en-US" sz="2000" b="0" dirty="0" smtClean="0"/>
              <a:t> functions  to determine the next state according to </a:t>
            </a:r>
            <a:r>
              <a:rPr lang="en-US" sz="2200" dirty="0" smtClean="0"/>
              <a:t> </a:t>
            </a:r>
            <a:r>
              <a:rPr lang="en-US" sz="2200" u="sng" dirty="0" smtClean="0"/>
              <a:t>current state and the current values of the external inputs</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23</a:t>
            </a:fld>
            <a:endParaRPr lang="en-US"/>
          </a:p>
        </p:txBody>
      </p:sp>
    </p:spTree>
    <p:extLst>
      <p:ext uri="{BB962C8B-B14F-4D97-AF65-F5344CB8AC3E}">
        <p14:creationId xmlns:p14="http://schemas.microsoft.com/office/powerpoint/2010/main" val="3252770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We want to design a sequential circuit. </a:t>
            </a:r>
          </a:p>
          <a:p>
            <a:pPr lvl="1" eaLnBrk="1" hangingPunct="1"/>
            <a:r>
              <a:rPr lang="en-US" dirty="0" smtClean="0"/>
              <a:t>More difficult because of "</a:t>
            </a:r>
            <a:r>
              <a:rPr lang="en-US" dirty="0" err="1" smtClean="0"/>
              <a:t>statefullness</a:t>
            </a:r>
            <a:r>
              <a:rPr lang="en-US" dirty="0" smtClean="0"/>
              <a:t>" of the circuit components. </a:t>
            </a:r>
          </a:p>
          <a:p>
            <a:pPr lvl="2" eaLnBrk="1" hangingPunct="1"/>
            <a:r>
              <a:rPr lang="en-US" dirty="0" smtClean="0"/>
              <a:t>First develop a </a:t>
            </a:r>
            <a:r>
              <a:rPr lang="en-US" i="1" dirty="0" smtClean="0"/>
              <a:t>finite state machine</a:t>
            </a:r>
            <a:r>
              <a:rPr lang="en-US" dirty="0" smtClean="0"/>
              <a:t> (FSM)</a:t>
            </a:r>
          </a:p>
          <a:p>
            <a:pPr lvl="2" eaLnBrk="1" hangingPunct="1"/>
            <a:r>
              <a:rPr lang="en-US" dirty="0" smtClean="0"/>
              <a:t>It consists of </a:t>
            </a:r>
            <a:r>
              <a:rPr lang="en-US" i="1" dirty="0" smtClean="0"/>
              <a:t>states</a:t>
            </a:r>
            <a:r>
              <a:rPr lang="en-US" dirty="0" smtClean="0"/>
              <a:t> and </a:t>
            </a:r>
            <a:r>
              <a:rPr lang="en-US" i="1" dirty="0" smtClean="0"/>
              <a:t>inputs</a:t>
            </a:r>
            <a:r>
              <a:rPr lang="en-US" dirty="0" smtClean="0"/>
              <a:t>.</a:t>
            </a:r>
          </a:p>
          <a:p>
            <a:pPr lvl="2" eaLnBrk="1" hangingPunct="1"/>
            <a:r>
              <a:rPr lang="en-US" dirty="0" smtClean="0"/>
              <a:t>The State and inputs determine </a:t>
            </a:r>
            <a:r>
              <a:rPr lang="en-US" i="1" dirty="0" smtClean="0"/>
              <a:t>next state</a:t>
            </a:r>
            <a:r>
              <a:rPr lang="en-US" dirty="0" smtClean="0"/>
              <a:t> and possible </a:t>
            </a:r>
            <a:r>
              <a:rPr lang="en-US" i="1" dirty="0" smtClean="0"/>
              <a:t>outputs</a:t>
            </a:r>
            <a:r>
              <a:rPr lang="en-US" dirty="0" smtClean="0"/>
              <a:t>. </a:t>
            </a:r>
          </a:p>
          <a:p>
            <a:pPr lvl="2" eaLnBrk="1" hangingPunct="1"/>
            <a:r>
              <a:rPr lang="en-US" dirty="0" smtClean="0"/>
              <a:t>From the model, a </a:t>
            </a:r>
            <a:r>
              <a:rPr lang="en-US" i="1" dirty="0" smtClean="0"/>
              <a:t>state table</a:t>
            </a:r>
            <a:r>
              <a:rPr lang="en-US" i="0" baseline="0" dirty="0" smtClean="0"/>
              <a:t> can be produced – like the truth tables for combinational circuits.</a:t>
            </a:r>
            <a:endParaRPr lang="en-US" dirty="0" smtClean="0"/>
          </a:p>
          <a:p>
            <a:pPr lvl="2" eaLnBrk="1" hangingPunct="1"/>
            <a:r>
              <a:rPr lang="en-US" dirty="0" smtClean="0"/>
              <a:t>From state table, the sequential circuit can be produced.</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24</a:t>
            </a:fld>
            <a:endParaRPr lang="en-US"/>
          </a:p>
        </p:txBody>
      </p:sp>
    </p:spTree>
    <p:extLst>
      <p:ext uri="{BB962C8B-B14F-4D97-AF65-F5344CB8AC3E}">
        <p14:creationId xmlns:p14="http://schemas.microsoft.com/office/powerpoint/2010/main" val="3275443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smtClean="0"/>
              <a:t>Finite State Machine can be represented  by a state transition diagram where</a:t>
            </a:r>
          </a:p>
          <a:p>
            <a:pPr lvl="2" eaLnBrk="1" hangingPunct="1">
              <a:lnSpc>
                <a:spcPct val="90000"/>
              </a:lnSpc>
            </a:pPr>
            <a:r>
              <a:rPr lang="en-US" dirty="0" smtClean="0"/>
              <a:t>each node represents a state </a:t>
            </a:r>
          </a:p>
          <a:p>
            <a:pPr lvl="2" eaLnBrk="1" hangingPunct="1">
              <a:lnSpc>
                <a:spcPct val="90000"/>
              </a:lnSpc>
            </a:pPr>
            <a:r>
              <a:rPr lang="en-US" dirty="0" smtClean="0"/>
              <a:t>and the edge from state s1 to s2 with label for the external input value represents that state transition from s1 to s2 under the condition of the inputs described by the label.</a:t>
            </a:r>
          </a:p>
          <a:p>
            <a:pPr lvl="1" eaLnBrk="1" hangingPunct="1">
              <a:lnSpc>
                <a:spcPct val="90000"/>
              </a:lnSpc>
              <a:buFontTx/>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25</a:t>
            </a:fld>
            <a:endParaRPr lang="en-US"/>
          </a:p>
        </p:txBody>
      </p:sp>
    </p:spTree>
    <p:extLst>
      <p:ext uri="{BB962C8B-B14F-4D97-AF65-F5344CB8AC3E}">
        <p14:creationId xmlns:p14="http://schemas.microsoft.com/office/powerpoint/2010/main" val="2153361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r>
              <a:rPr lang="en-US" dirty="0" smtClean="0"/>
              <a:t>It can also be </a:t>
            </a:r>
            <a:r>
              <a:rPr lang="en-US" dirty="0" err="1" smtClean="0"/>
              <a:t>represneted</a:t>
            </a:r>
            <a:r>
              <a:rPr lang="en-US" dirty="0" smtClean="0"/>
              <a:t> by a state of truth tables to describe the state transition functions where</a:t>
            </a:r>
          </a:p>
          <a:p>
            <a:pPr lvl="2" eaLnBrk="1" hangingPunct="1"/>
            <a:r>
              <a:rPr lang="en-US" dirty="0" smtClean="0"/>
              <a:t> the inputs of the tables are the binary values of the current state and the current external inputs</a:t>
            </a:r>
          </a:p>
          <a:p>
            <a:pPr lvl="2" eaLnBrk="1" hangingPunct="1"/>
            <a:r>
              <a:rPr lang="en-US" dirty="0" smtClean="0"/>
              <a:t> the outputs of the functions are the binary values of the </a:t>
            </a:r>
            <a:r>
              <a:rPr lang="en-US" b="1" i="1" dirty="0" smtClean="0"/>
              <a:t>next </a:t>
            </a:r>
            <a:r>
              <a:rPr lang="en-US" dirty="0" smtClean="0"/>
              <a:t>state of the transition.</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26</a:t>
            </a:fld>
            <a:endParaRPr lang="en-US"/>
          </a:p>
        </p:txBody>
      </p:sp>
    </p:spTree>
    <p:extLst>
      <p:ext uri="{BB962C8B-B14F-4D97-AF65-F5344CB8AC3E}">
        <p14:creationId xmlns:p14="http://schemas.microsoft.com/office/powerpoint/2010/main" val="345295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2400" dirty="0" smtClean="0"/>
              <a:t>For example, a 3-bit up counter is a finite state machine  which</a:t>
            </a:r>
          </a:p>
          <a:p>
            <a:pPr lvl="1" eaLnBrk="1" hangingPunct="1"/>
            <a:r>
              <a:rPr lang="en-US" sz="2000" dirty="0" smtClean="0"/>
              <a:t>  has 8 states represented by a 3-bit register (3 D flip-flops) named as Q2, Q1, Q0 </a:t>
            </a:r>
          </a:p>
          <a:p>
            <a:pPr lvl="1" eaLnBrk="1" hangingPunct="1"/>
            <a:r>
              <a:rPr lang="en-US" sz="2000" dirty="0" smtClean="0"/>
              <a:t>  has no external inputs</a:t>
            </a:r>
          </a:p>
          <a:p>
            <a:pPr lvl="1" eaLnBrk="1" hangingPunct="1"/>
            <a:r>
              <a:rPr lang="en-US" sz="2000" dirty="0" smtClean="0"/>
              <a:t>  has the following state transition diagram</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27</a:t>
            </a:fld>
            <a:endParaRPr lang="en-US"/>
          </a:p>
        </p:txBody>
      </p:sp>
    </p:spTree>
    <p:extLst>
      <p:ext uri="{BB962C8B-B14F-4D97-AF65-F5344CB8AC3E}">
        <p14:creationId xmlns:p14="http://schemas.microsoft.com/office/powerpoint/2010/main" val="1943131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smtClean="0"/>
              <a:t>Implementation of finite state machine</a:t>
            </a:r>
          </a:p>
          <a:p>
            <a:pPr lvl="1" eaLnBrk="1" hangingPunct="1">
              <a:lnSpc>
                <a:spcPct val="90000"/>
              </a:lnSpc>
            </a:pPr>
            <a:r>
              <a:rPr lang="en-US" dirty="0" smtClean="0"/>
              <a:t> the state transitions are implemented by the combinational logic for the </a:t>
            </a:r>
            <a:r>
              <a:rPr lang="en-US" dirty="0" err="1" smtClean="0"/>
              <a:t>boolean</a:t>
            </a:r>
            <a:r>
              <a:rPr lang="en-US" dirty="0" smtClean="0"/>
              <a:t> functions which take</a:t>
            </a:r>
          </a:p>
          <a:p>
            <a:pPr lvl="2" eaLnBrk="1" hangingPunct="1">
              <a:lnSpc>
                <a:spcPct val="90000"/>
              </a:lnSpc>
            </a:pPr>
            <a:r>
              <a:rPr lang="en-US" dirty="0" smtClean="0"/>
              <a:t> the current state  and</a:t>
            </a:r>
          </a:p>
          <a:p>
            <a:pPr lvl="2" eaLnBrk="1" hangingPunct="1">
              <a:lnSpc>
                <a:spcPct val="90000"/>
              </a:lnSpc>
            </a:pPr>
            <a:r>
              <a:rPr lang="en-US" dirty="0" smtClean="0"/>
              <a:t> the current value of external inputs</a:t>
            </a:r>
          </a:p>
          <a:p>
            <a:pPr lvl="1" eaLnBrk="1" hangingPunct="1">
              <a:lnSpc>
                <a:spcPct val="90000"/>
              </a:lnSpc>
              <a:buFontTx/>
              <a:buNone/>
            </a:pPr>
            <a:r>
              <a:rPr lang="en-US" dirty="0" smtClean="0"/>
              <a:t>   as inputs and use the outputs for the D inputs   </a:t>
            </a:r>
          </a:p>
          <a:p>
            <a:pPr lvl="1" eaLnBrk="1" hangingPunct="1">
              <a:lnSpc>
                <a:spcPct val="90000"/>
              </a:lnSpc>
              <a:buFontTx/>
              <a:buNone/>
            </a:pPr>
            <a:r>
              <a:rPr lang="en-US" dirty="0" smtClean="0"/>
              <a:t>   of the D flip-flops so that the </a:t>
            </a:r>
            <a:r>
              <a:rPr lang="en-US" b="0" i="1" dirty="0" smtClean="0"/>
              <a:t>next </a:t>
            </a:r>
            <a:r>
              <a:rPr lang="en-US" dirty="0" smtClean="0"/>
              <a:t>state can be reached at the beginning of the next clock tick on the rising edge.</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28</a:t>
            </a:fld>
            <a:endParaRPr lang="en-US"/>
          </a:p>
        </p:txBody>
      </p:sp>
    </p:spTree>
    <p:extLst>
      <p:ext uri="{BB962C8B-B14F-4D97-AF65-F5344CB8AC3E}">
        <p14:creationId xmlns:p14="http://schemas.microsoft.com/office/powerpoint/2010/main" val="3564600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implementation of the Mealy machine again with</a:t>
            </a:r>
            <a:r>
              <a:rPr lang="en-US" baseline="0" dirty="0" smtClean="0"/>
              <a:t> color codes with a bit different labels to relate it to the next slide.</a:t>
            </a:r>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29</a:t>
            </a:fld>
            <a:endParaRPr lang="en-US"/>
          </a:p>
        </p:txBody>
      </p:sp>
    </p:spTree>
    <p:extLst>
      <p:ext uri="{BB962C8B-B14F-4D97-AF65-F5344CB8AC3E}">
        <p14:creationId xmlns:p14="http://schemas.microsoft.com/office/powerpoint/2010/main" val="78980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549ED52-EBF9-48B4-9C4A-D6A5885052F8}" type="slidenum">
              <a:rPr lang="en-US" smtClean="0">
                <a:latin typeface="Times New Roman" pitchFamily="18" charset="0"/>
              </a:rPr>
              <a:pPr/>
              <a:t>3</a:t>
            </a:fld>
            <a:endParaRPr 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10000"/>
              </a:spcBef>
            </a:pPr>
            <a:r>
              <a:rPr lang="en-US" sz="2100" dirty="0" smtClean="0"/>
              <a:t>As the name implies, sequential logic circuits require a means by which events can be sequenced.</a:t>
            </a:r>
            <a:r>
              <a:rPr lang="en-US" sz="2200" dirty="0" smtClean="0"/>
              <a:t> </a:t>
            </a:r>
          </a:p>
          <a:p>
            <a:pPr eaLnBrk="1" hangingPunct="1">
              <a:spcBef>
                <a:spcPct val="10000"/>
              </a:spcBef>
              <a:buClr>
                <a:schemeClr val="tx1"/>
              </a:buClr>
            </a:pPr>
            <a:r>
              <a:rPr lang="en-US" sz="2100" dirty="0" smtClean="0"/>
              <a:t>State changes are controlled by clocks.</a:t>
            </a:r>
            <a:endParaRPr lang="en-US" sz="2200" dirty="0" smtClean="0"/>
          </a:p>
          <a:p>
            <a:pPr lvl="1" eaLnBrk="1" hangingPunct="1">
              <a:spcBef>
                <a:spcPct val="10000"/>
              </a:spcBef>
              <a:buClr>
                <a:schemeClr val="tx1"/>
              </a:buClr>
            </a:pPr>
            <a:r>
              <a:rPr lang="en-US" sz="2000" dirty="0" smtClean="0"/>
              <a:t>A “clock” is a special circuit that sends electrical pulses through a circuit.</a:t>
            </a:r>
          </a:p>
          <a:p>
            <a:pPr eaLnBrk="1" hangingPunct="1">
              <a:spcBef>
                <a:spcPct val="10000"/>
              </a:spcBef>
              <a:buClr>
                <a:schemeClr val="tx1"/>
              </a:buClr>
            </a:pPr>
            <a:r>
              <a:rPr lang="en-US" sz="2100" dirty="0" smtClean="0"/>
              <a:t>Clocks produce electrical waveforms such as the one shown below.</a:t>
            </a:r>
            <a:endParaRPr lang="en-US" sz="2400" dirty="0" smtClean="0"/>
          </a:p>
          <a:p>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basic definition of the Mealy</a:t>
            </a:r>
            <a:r>
              <a:rPr lang="en-US" baseline="0" dirty="0" smtClean="0"/>
              <a:t> machine and we will apply it to the J-K flip-flop.</a:t>
            </a:r>
          </a:p>
          <a:p>
            <a:endParaRPr lang="en-US" baseline="0" dirty="0" smtClean="0"/>
          </a:p>
          <a:p>
            <a:r>
              <a:rPr lang="en-US" baseline="0" dirty="0" smtClean="0"/>
              <a:t>Let’s start at State A. It is when the output is 0.</a:t>
            </a:r>
          </a:p>
          <a:p>
            <a:r>
              <a:rPr lang="en-US" baseline="0" dirty="0" smtClean="0"/>
              <a:t>If 00 or 01 are input at the next tick, then the self arc indicates that the output will be zero and the state will remain at A.</a:t>
            </a:r>
          </a:p>
          <a:p>
            <a:r>
              <a:rPr lang="en-US" baseline="0" dirty="0" smtClean="0"/>
              <a:t>If while at State A, inputs of 10 or 11 occur at the next tick, then this arc indicates that the output will change to 1 and the state will change to B.</a:t>
            </a:r>
          </a:p>
          <a:p>
            <a:endParaRPr lang="en-US" baseline="0" dirty="0" smtClean="0"/>
          </a:p>
          <a:p>
            <a:r>
              <a:rPr lang="en-US" baseline="0" dirty="0" smtClean="0"/>
              <a:t>While at State B, if 10 or 00 are input at the next tick, then the self are indicates that the output will be one and the state will remain at B.</a:t>
            </a:r>
          </a:p>
          <a:p>
            <a:r>
              <a:rPr lang="en-US" baseline="0" dirty="0" smtClean="0"/>
              <a:t>If while at State B, inputs of 01 or 11 occur at the next tick, then this arc indicates that the output will change to 0 and the state will change to A.</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30</a:t>
            </a:fld>
            <a:endParaRPr lang="en-US"/>
          </a:p>
        </p:txBody>
      </p:sp>
    </p:spTree>
    <p:extLst>
      <p:ext uri="{BB962C8B-B14F-4D97-AF65-F5344CB8AC3E}">
        <p14:creationId xmlns:p14="http://schemas.microsoft.com/office/powerpoint/2010/main" val="3897667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Recall when </a:t>
            </a:r>
            <a:r>
              <a:rPr lang="en-US" i="1" dirty="0" smtClean="0"/>
              <a:t>J=1</a:t>
            </a:r>
            <a:r>
              <a:rPr lang="en-US" dirty="0" smtClean="0"/>
              <a:t>, sets flip-flop to 1</a:t>
            </a:r>
          </a:p>
          <a:p>
            <a:pPr marL="0" indent="0" eaLnBrk="1" hangingPunct="1">
              <a:buNone/>
            </a:pPr>
            <a:r>
              <a:rPr lang="en-US" dirty="0" smtClean="0"/>
              <a:t>	when </a:t>
            </a:r>
            <a:r>
              <a:rPr lang="en-US" i="1" dirty="0" smtClean="0"/>
              <a:t>K=1,</a:t>
            </a:r>
            <a:r>
              <a:rPr lang="en-US" dirty="0" smtClean="0"/>
              <a:t> sets flip-flop to 0 </a:t>
            </a:r>
          </a:p>
          <a:p>
            <a:pPr eaLnBrk="1" hangingPunct="1"/>
            <a:r>
              <a:rPr lang="en-US" dirty="0" smtClean="0"/>
              <a:t>The</a:t>
            </a:r>
            <a:r>
              <a:rPr lang="en-US" baseline="0" dirty="0" smtClean="0"/>
              <a:t> s</a:t>
            </a:r>
            <a:r>
              <a:rPr lang="en-US" dirty="0" smtClean="0"/>
              <a:t>tate tables are shown here. The one on the left shows all rows</a:t>
            </a:r>
            <a:r>
              <a:rPr lang="en-US" baseline="0" dirty="0" smtClean="0"/>
              <a:t> and the one on the right is simplified with don’t cares.</a:t>
            </a:r>
            <a:endParaRPr lang="en-US" dirty="0" smtClean="0"/>
          </a:p>
          <a:p>
            <a:pPr eaLnBrk="1" hangingPunct="1"/>
            <a:r>
              <a:rPr lang="en-US" dirty="0" smtClean="0"/>
              <a:t>Note that each of the lines on the table on the</a:t>
            </a:r>
            <a:r>
              <a:rPr lang="en-US" baseline="0" dirty="0" smtClean="0"/>
              <a:t> right represents one arc in the finite state machine shown in the previous slide.</a:t>
            </a:r>
            <a:endParaRPr lang="en-US" dirty="0" smtClean="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31</a:t>
            </a:fld>
            <a:endParaRPr lang="en-US"/>
          </a:p>
        </p:txBody>
      </p:sp>
    </p:spTree>
    <p:extLst>
      <p:ext uri="{BB962C8B-B14F-4D97-AF65-F5344CB8AC3E}">
        <p14:creationId xmlns:p14="http://schemas.microsoft.com/office/powerpoint/2010/main" val="4165659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2400" dirty="0" smtClean="0"/>
              <a:t>Let’s look at an Alarm </a:t>
            </a:r>
            <a:r>
              <a:rPr lang="en-US" sz="2400" dirty="0" smtClean="0"/>
              <a:t>clock FSM example</a:t>
            </a:r>
            <a:endParaRPr lang="en-US" sz="2400" b="0" dirty="0" smtClean="0"/>
          </a:p>
          <a:p>
            <a:pPr lvl="1" eaLnBrk="1" hangingPunct="1"/>
            <a:r>
              <a:rPr lang="en-US" sz="2000" b="0" dirty="0" smtClean="0"/>
              <a:t>start with a state table, then create state "machine“</a:t>
            </a:r>
          </a:p>
          <a:p>
            <a:pPr lvl="1" eaLnBrk="1" hangingPunct="1"/>
            <a:r>
              <a:rPr lang="en-US" sz="2000" b="0" dirty="0" smtClean="0"/>
              <a:t>represent states as circles</a:t>
            </a:r>
          </a:p>
          <a:p>
            <a:pPr lvl="1" eaLnBrk="1" hangingPunct="1"/>
            <a:r>
              <a:rPr lang="en-US" sz="2000" b="0" dirty="0" smtClean="0"/>
              <a:t>each transition (action) is represented as an arc</a:t>
            </a:r>
          </a:p>
          <a:p>
            <a:pPr eaLnBrk="1" hangingPunct="1"/>
            <a:r>
              <a:rPr lang="en-US" sz="2400" b="0" dirty="0" smtClean="0"/>
              <a:t> </a:t>
            </a:r>
            <a:endParaRPr lang="en-US" sz="2400" b="0" dirty="0" smtClean="0"/>
          </a:p>
          <a:p>
            <a:pPr lvl="1" eaLnBrk="1" hangingPunct="1"/>
            <a:r>
              <a:rPr lang="en-US" sz="2000" b="0" dirty="0" smtClean="0"/>
              <a:t>FSM arcs must be mutually exclusive: cannot have two arcs with same input conditions (aka </a:t>
            </a:r>
            <a:r>
              <a:rPr lang="en-US" sz="2000" i="1" dirty="0" smtClean="0"/>
              <a:t>non-deterministic FSM</a:t>
            </a:r>
            <a:r>
              <a:rPr lang="en-US" sz="2000" b="0" dirty="0" smtClean="0"/>
              <a:t>).</a:t>
            </a:r>
            <a:endParaRPr lang="en-US" sz="2000" i="1" dirty="0" smtClean="0"/>
          </a:p>
          <a:p>
            <a:pPr eaLnBrk="1" hangingPunct="1"/>
            <a:endParaRPr lang="en-US" sz="2400" b="0" dirty="0" smtClean="0"/>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32</a:t>
            </a:fld>
            <a:endParaRPr lang="en-US"/>
          </a:p>
        </p:txBody>
      </p:sp>
    </p:spTree>
    <p:extLst>
      <p:ext uri="{BB962C8B-B14F-4D97-AF65-F5344CB8AC3E}">
        <p14:creationId xmlns:p14="http://schemas.microsoft.com/office/powerpoint/2010/main" val="2643653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2000" dirty="0" smtClean="0"/>
              <a:t>The Events for this are:</a:t>
            </a:r>
          </a:p>
          <a:p>
            <a:pPr lvl="1" eaLnBrk="1" hangingPunct="1">
              <a:lnSpc>
                <a:spcPct val="90000"/>
              </a:lnSpc>
            </a:pPr>
            <a:r>
              <a:rPr lang="en-US" sz="1800" dirty="0" smtClean="0"/>
              <a:t>Wake up at fixed time every day</a:t>
            </a:r>
          </a:p>
          <a:p>
            <a:pPr lvl="1" eaLnBrk="1" hangingPunct="1">
              <a:lnSpc>
                <a:spcPct val="90000"/>
              </a:lnSpc>
            </a:pPr>
            <a:r>
              <a:rPr lang="en-US" sz="1800" dirty="0" smtClean="0"/>
              <a:t>Weekends: you don’t need alarm, so you wake up, turn off the alarm and resume sleep</a:t>
            </a:r>
          </a:p>
          <a:p>
            <a:pPr eaLnBrk="1" hangingPunct="1">
              <a:lnSpc>
                <a:spcPct val="90000"/>
              </a:lnSpc>
            </a:pPr>
            <a:r>
              <a:rPr lang="en-US" sz="2000" dirty="0" smtClean="0"/>
              <a:t>FSM modeling this chain of events, with:</a:t>
            </a:r>
          </a:p>
          <a:p>
            <a:pPr lvl="1" eaLnBrk="1" hangingPunct="1">
              <a:lnSpc>
                <a:spcPct val="90000"/>
              </a:lnSpc>
            </a:pPr>
            <a:r>
              <a:rPr lang="en-US" sz="1800" dirty="0" smtClean="0"/>
              <a:t>There are three states:</a:t>
            </a:r>
          </a:p>
          <a:p>
            <a:pPr lvl="2" eaLnBrk="1" hangingPunct="1">
              <a:lnSpc>
                <a:spcPct val="90000"/>
              </a:lnSpc>
            </a:pPr>
            <a:r>
              <a:rPr lang="en-US" sz="1800" dirty="0" smtClean="0"/>
              <a:t>Asleep</a:t>
            </a:r>
          </a:p>
          <a:p>
            <a:pPr lvl="2" eaLnBrk="1" hangingPunct="1">
              <a:lnSpc>
                <a:spcPct val="90000"/>
              </a:lnSpc>
            </a:pPr>
            <a:r>
              <a:rPr lang="en-US" sz="1800" dirty="0" smtClean="0"/>
              <a:t>Awake but still in bed</a:t>
            </a:r>
          </a:p>
          <a:p>
            <a:pPr lvl="2" eaLnBrk="1" hangingPunct="1">
              <a:lnSpc>
                <a:spcPct val="90000"/>
              </a:lnSpc>
            </a:pPr>
            <a:r>
              <a:rPr lang="en-US" sz="1800" dirty="0" smtClean="0"/>
              <a:t>Awake and up</a:t>
            </a:r>
          </a:p>
          <a:p>
            <a:pPr lvl="1" eaLnBrk="1" hangingPunct="1">
              <a:lnSpc>
                <a:spcPct val="90000"/>
              </a:lnSpc>
            </a:pPr>
            <a:r>
              <a:rPr lang="en-US" sz="1800" dirty="0" smtClean="0"/>
              <a:t>There are two Inputs:</a:t>
            </a:r>
          </a:p>
          <a:p>
            <a:pPr lvl="2" eaLnBrk="1" hangingPunct="1">
              <a:lnSpc>
                <a:spcPct val="90000"/>
              </a:lnSpc>
            </a:pPr>
            <a:r>
              <a:rPr lang="en-US" sz="1800" dirty="0" smtClean="0"/>
              <a:t>Alarm</a:t>
            </a:r>
          </a:p>
          <a:p>
            <a:pPr lvl="2" eaLnBrk="1" hangingPunct="1">
              <a:lnSpc>
                <a:spcPct val="90000"/>
              </a:lnSpc>
            </a:pPr>
            <a:r>
              <a:rPr lang="en-US" sz="1800" dirty="0" smtClean="0"/>
              <a:t>Weekday (determines you how to react to alarm)</a:t>
            </a:r>
          </a:p>
          <a:p>
            <a:pPr lvl="1" eaLnBrk="1" hangingPunct="1">
              <a:lnSpc>
                <a:spcPct val="90000"/>
              </a:lnSpc>
            </a:pPr>
            <a:r>
              <a:rPr lang="en-US" sz="1800" dirty="0" smtClean="0"/>
              <a:t>There is one Output:</a:t>
            </a:r>
          </a:p>
          <a:p>
            <a:pPr lvl="2" eaLnBrk="1" hangingPunct="1">
              <a:lnSpc>
                <a:spcPct val="90000"/>
              </a:lnSpc>
            </a:pPr>
            <a:r>
              <a:rPr lang="en-US" sz="1800" dirty="0" smtClean="0"/>
              <a:t>Turn off the alarm</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33</a:t>
            </a:fld>
            <a:endParaRPr lang="en-US"/>
          </a:p>
        </p:txBody>
      </p:sp>
    </p:spTree>
    <p:extLst>
      <p:ext uri="{BB962C8B-B14F-4D97-AF65-F5344CB8AC3E}">
        <p14:creationId xmlns:p14="http://schemas.microsoft.com/office/powerpoint/2010/main" val="1356507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Stat</a:t>
            </a:r>
            <a:r>
              <a:rPr lang="en-US" dirty="0" smtClean="0"/>
              <a:t>e tables are similar to truth tables.</a:t>
            </a:r>
          </a:p>
          <a:p>
            <a:endParaRPr lang="en-US" dirty="0" smtClean="0"/>
          </a:p>
          <a:p>
            <a:pPr eaLnBrk="1" hangingPunct="1"/>
            <a:r>
              <a:rPr lang="en-US" sz="1200" dirty="0" smtClean="0"/>
              <a:t>It doesn’t contain the system clock when specifying its transitions (it is implicit that transitions occur only when allowed by clock)</a:t>
            </a:r>
          </a:p>
          <a:p>
            <a:pPr eaLnBrk="1" hangingPunct="1"/>
            <a:r>
              <a:rPr lang="en-US" sz="1200" dirty="0" smtClean="0"/>
              <a:t>Unless different stated, all the transitions are occurring on the positive edge of the clock</a:t>
            </a:r>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34</a:t>
            </a:fld>
            <a:endParaRPr lang="en-US"/>
          </a:p>
        </p:txBody>
      </p:sp>
    </p:spTree>
    <p:extLst>
      <p:ext uri="{BB962C8B-B14F-4D97-AF65-F5344CB8AC3E}">
        <p14:creationId xmlns:p14="http://schemas.microsoft.com/office/powerpoint/2010/main" val="2622043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sz="1800" dirty="0" smtClean="0"/>
              <a:t>When you are asleep and alarm rings, you go from being asleep to being awaked in bed; you also turn off the alarm</a:t>
            </a:r>
          </a:p>
          <a:p>
            <a:pPr lvl="1" eaLnBrk="1" hangingPunct="1">
              <a:lnSpc>
                <a:spcPct val="80000"/>
              </a:lnSpc>
            </a:pPr>
            <a:r>
              <a:rPr lang="en-US" sz="1600" smtClean="0"/>
              <a:t>If </a:t>
            </a:r>
            <a:r>
              <a:rPr lang="en-US" sz="1600" dirty="0" smtClean="0"/>
              <a:t>you are awake in bed and it is a weekday, You get up</a:t>
            </a:r>
          </a:p>
          <a:p>
            <a:pPr lvl="1" eaLnBrk="1" hangingPunct="1">
              <a:lnSpc>
                <a:spcPct val="80000"/>
              </a:lnSpc>
            </a:pPr>
            <a:r>
              <a:rPr lang="en-US" sz="1600" dirty="0" smtClean="0"/>
              <a:t>If you are awake in bed and it is not a weekday,</a:t>
            </a:r>
            <a:r>
              <a:rPr lang="en-US" sz="1600" baseline="0" dirty="0" smtClean="0"/>
              <a:t> </a:t>
            </a:r>
            <a:r>
              <a:rPr lang="en-US" sz="1600" dirty="0" smtClean="0"/>
              <a:t>You go back to sleep</a:t>
            </a:r>
          </a:p>
          <a:p>
            <a:pPr eaLnBrk="1" hangingPunct="1">
              <a:lnSpc>
                <a:spcPct val="80000"/>
              </a:lnSpc>
            </a:pPr>
            <a:r>
              <a:rPr lang="en-US" sz="1800" dirty="0" smtClean="0"/>
              <a:t>This table doesn’t cover what you wouldn’t do…(i.e. if you are asleep and the alarm doesn't go off, you remain asleep, etc..)</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35</a:t>
            </a:fld>
            <a:endParaRPr lang="en-US"/>
          </a:p>
        </p:txBody>
      </p:sp>
    </p:spTree>
    <p:extLst>
      <p:ext uri="{BB962C8B-B14F-4D97-AF65-F5344CB8AC3E}">
        <p14:creationId xmlns:p14="http://schemas.microsoft.com/office/powerpoint/2010/main" val="4189093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sz="2000" dirty="0" smtClean="0"/>
              <a:t>This state table covers all the cases.</a:t>
            </a:r>
          </a:p>
          <a:p>
            <a:pPr lvl="1" eaLnBrk="1" hangingPunct="1">
              <a:lnSpc>
                <a:spcPct val="80000"/>
              </a:lnSpc>
            </a:pPr>
            <a:r>
              <a:rPr lang="en-US" sz="1800" dirty="0" smtClean="0"/>
              <a:t>First row covers the situation you are asleep, the alarm is off and you remain asleep</a:t>
            </a:r>
          </a:p>
          <a:p>
            <a:pPr lvl="1" eaLnBrk="1" hangingPunct="1">
              <a:lnSpc>
                <a:spcPct val="80000"/>
              </a:lnSpc>
            </a:pPr>
            <a:r>
              <a:rPr lang="en-US" sz="1800" dirty="0" smtClean="0"/>
              <a:t>Last row covers the situation you are awake and up and you remain awake and up</a:t>
            </a:r>
          </a:p>
          <a:p>
            <a:pPr lvl="1" eaLnBrk="1" hangingPunct="1">
              <a:lnSpc>
                <a:spcPct val="80000"/>
              </a:lnSpc>
            </a:pPr>
            <a:r>
              <a:rPr lang="en-US" sz="1800" dirty="0" smtClean="0"/>
              <a:t>The third row covers the case you are awake and in bed and the alarm rings. You remain Awake in bed and turn it off.</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36</a:t>
            </a:fld>
            <a:endParaRPr lang="en-US"/>
          </a:p>
        </p:txBody>
      </p:sp>
    </p:spTree>
    <p:extLst>
      <p:ext uri="{BB962C8B-B14F-4D97-AF65-F5344CB8AC3E}">
        <p14:creationId xmlns:p14="http://schemas.microsoft.com/office/powerpoint/2010/main" val="3323258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state diagram for the alarm</a:t>
            </a:r>
            <a:r>
              <a:rPr lang="en-US" baseline="0" dirty="0" smtClean="0"/>
              <a:t> clock example.</a:t>
            </a:r>
          </a:p>
          <a:p>
            <a:pPr eaLnBrk="1" hangingPunct="1">
              <a:lnSpc>
                <a:spcPct val="90000"/>
              </a:lnSpc>
              <a:defRPr/>
            </a:pPr>
            <a:r>
              <a:rPr lang="en-US" sz="2000" dirty="0" smtClean="0"/>
              <a:t>It is a graphical representation of the state table</a:t>
            </a:r>
          </a:p>
          <a:p>
            <a:pPr eaLnBrk="1" hangingPunct="1">
              <a:lnSpc>
                <a:spcPct val="90000"/>
              </a:lnSpc>
              <a:defRPr/>
            </a:pPr>
            <a:r>
              <a:rPr lang="en-US" sz="2000" dirty="0" smtClean="0"/>
              <a:t>Each state is represented by a circle </a:t>
            </a:r>
            <a:r>
              <a:rPr lang="en-US" sz="2000" b="0" dirty="0" smtClean="0"/>
              <a:t>vertex</a:t>
            </a:r>
          </a:p>
          <a:p>
            <a:pPr eaLnBrk="1" hangingPunct="1">
              <a:lnSpc>
                <a:spcPct val="90000"/>
              </a:lnSpc>
              <a:defRPr/>
            </a:pPr>
            <a:r>
              <a:rPr lang="en-US" sz="2000" dirty="0" smtClean="0"/>
              <a:t>Each row of the state table is represented as a directed </a:t>
            </a:r>
            <a:r>
              <a:rPr lang="en-US" sz="2000" b="0" dirty="0" smtClean="0"/>
              <a:t>arc</a:t>
            </a:r>
            <a:r>
              <a:rPr lang="en-US" sz="2000" dirty="0" smtClean="0"/>
              <a:t> from present state vertex to the next state vertex</a:t>
            </a:r>
          </a:p>
          <a:p>
            <a:pPr eaLnBrk="1" hangingPunct="1">
              <a:lnSpc>
                <a:spcPct val="80000"/>
              </a:lnSpc>
              <a:defRPr/>
            </a:pPr>
            <a:r>
              <a:rPr lang="en-US" sz="2400" dirty="0" smtClean="0"/>
              <a:t>The outputs are associated with the arcs</a:t>
            </a:r>
          </a:p>
          <a:p>
            <a:pPr lvl="1" eaLnBrk="1" hangingPunct="1">
              <a:lnSpc>
                <a:spcPct val="80000"/>
              </a:lnSpc>
              <a:defRPr/>
            </a:pPr>
            <a:r>
              <a:rPr lang="en-US" sz="2000" dirty="0" smtClean="0"/>
              <a:t>An output of 1 represents that “turn off the alarm” is Yes</a:t>
            </a:r>
          </a:p>
          <a:p>
            <a:pPr lvl="1" eaLnBrk="1" hangingPunct="1">
              <a:lnSpc>
                <a:spcPct val="80000"/>
              </a:lnSpc>
              <a:defRPr/>
            </a:pPr>
            <a:r>
              <a:rPr lang="en-US" sz="2000" dirty="0" smtClean="0"/>
              <a:t>By convention , inputs which are don’t care and inactive outputs are not shown</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37</a:t>
            </a:fld>
            <a:endParaRPr lang="en-US"/>
          </a:p>
        </p:txBody>
      </p:sp>
    </p:spTree>
    <p:extLst>
      <p:ext uri="{BB962C8B-B14F-4D97-AF65-F5344CB8AC3E}">
        <p14:creationId xmlns:p14="http://schemas.microsoft.com/office/powerpoint/2010/main" val="1063111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2400" dirty="0" smtClean="0"/>
              <a:t>The Mealy machine used in this text a</a:t>
            </a:r>
            <a:r>
              <a:rPr lang="en-US" sz="2000" dirty="0" smtClean="0"/>
              <a:t>ssociates its outputs with the transitions.</a:t>
            </a:r>
          </a:p>
          <a:p>
            <a:pPr lvl="1" eaLnBrk="1" hangingPunct="1"/>
            <a:r>
              <a:rPr lang="en-US" sz="2000" dirty="0" smtClean="0"/>
              <a:t>In addition to the input values, each arc also shows the output values generated during the transition; the format of the label of each arc is Inputs/Outputs.</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sz="2000" dirty="0" smtClean="0"/>
              <a:t>Self arcs must be shown (because the output values are shown on the arcs)</a:t>
            </a:r>
          </a:p>
          <a:p>
            <a:pPr lvl="1" eaLnBrk="1" hangingPunct="1"/>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38</a:t>
            </a:fld>
            <a:endParaRPr lang="en-US"/>
          </a:p>
        </p:txBody>
      </p:sp>
    </p:spTree>
    <p:extLst>
      <p:ext uri="{BB962C8B-B14F-4D97-AF65-F5344CB8AC3E}">
        <p14:creationId xmlns:p14="http://schemas.microsoft.com/office/powerpoint/2010/main" val="3269264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Design from system specifications,</a:t>
            </a:r>
            <a:r>
              <a:rPr lang="en-US" baseline="0" dirty="0" smtClean="0"/>
              <a:t> first develop the state table then the state diagram.</a:t>
            </a:r>
          </a:p>
          <a:p>
            <a:endParaRPr lang="en-US" baseline="0" dirty="0" smtClean="0"/>
          </a:p>
          <a:p>
            <a:r>
              <a:rPr lang="en-US" baseline="0" dirty="0" smtClean="0"/>
              <a:t>Lets look at another example of a modulo 6 counter</a:t>
            </a:r>
          </a:p>
          <a:p>
            <a:r>
              <a:rPr lang="en-US" baseline="0" dirty="0" smtClean="0"/>
              <a:t>It counts in binary from 0 up to 5</a:t>
            </a:r>
          </a:p>
          <a:p>
            <a:r>
              <a:rPr lang="en-US" baseline="0" dirty="0" smtClean="0"/>
              <a:t>It has one input – if it is 1 then increment </a:t>
            </a:r>
            <a:r>
              <a:rPr lang="en-US" baseline="0" dirty="0" smtClean="0"/>
              <a:t>the number </a:t>
            </a:r>
            <a:r>
              <a:rPr lang="en-US" baseline="0" dirty="0" smtClean="0"/>
              <a:t>– if it is 0 do not increment</a:t>
            </a:r>
          </a:p>
          <a:p>
            <a:r>
              <a:rPr lang="en-US" baseline="0" dirty="0" smtClean="0"/>
              <a:t>It has three outputs – one for each of the binary bits</a:t>
            </a:r>
          </a:p>
          <a:p>
            <a:r>
              <a:rPr lang="en-US" baseline="0" dirty="0" smtClean="0"/>
              <a:t>Output bit C is 1 when going from 6 to 0</a:t>
            </a:r>
          </a:p>
          <a:p>
            <a:r>
              <a:rPr lang="en-US" baseline="0" dirty="0" smtClean="0"/>
              <a:t>The machine has six states – one for each number</a:t>
            </a:r>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39</a:t>
            </a:fld>
            <a:endParaRPr lang="en-US"/>
          </a:p>
        </p:txBody>
      </p:sp>
    </p:spTree>
    <p:extLst>
      <p:ext uri="{BB962C8B-B14F-4D97-AF65-F5344CB8AC3E}">
        <p14:creationId xmlns:p14="http://schemas.microsoft.com/office/powerpoint/2010/main" val="1273868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B4822E-A59B-4B4C-A987-65C03CAA5779}" type="slidenum">
              <a:rPr lang="en-US" smtClean="0">
                <a:latin typeface="Times New Roman" pitchFamily="18" charset="0"/>
              </a:rPr>
              <a:pPr/>
              <a:t>4</a:t>
            </a:fld>
            <a:endParaRPr 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40000"/>
              </a:spcBef>
            </a:pPr>
            <a:r>
              <a:rPr lang="en-US" sz="1200" dirty="0" smtClean="0"/>
              <a:t>State changes occur in sequential circuits only when the clock ticks. </a:t>
            </a:r>
          </a:p>
          <a:p>
            <a:pPr eaLnBrk="1" hangingPunct="1">
              <a:spcBef>
                <a:spcPct val="40000"/>
              </a:spcBef>
            </a:pPr>
            <a:r>
              <a:rPr lang="en-US" sz="1200" dirty="0" smtClean="0"/>
              <a:t>Circuits can change state on the rising edge, falling edge, or when the clock pulse reaches its highest voltage</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state table for each case.</a:t>
            </a:r>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40</a:t>
            </a:fld>
            <a:endParaRPr lang="en-US"/>
          </a:p>
        </p:txBody>
      </p:sp>
    </p:spTree>
    <p:extLst>
      <p:ext uri="{BB962C8B-B14F-4D97-AF65-F5344CB8AC3E}">
        <p14:creationId xmlns:p14="http://schemas.microsoft.com/office/powerpoint/2010/main" val="18363598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the Mealy machine representation for it.</a:t>
            </a:r>
          </a:p>
          <a:p>
            <a:r>
              <a:rPr lang="en-US" dirty="0" smtClean="0"/>
              <a:t>Note</a:t>
            </a:r>
            <a:r>
              <a:rPr lang="en-US" baseline="0" dirty="0" smtClean="0"/>
              <a:t> the carry bit is represented as the leftmost binary digit in the output.</a:t>
            </a:r>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41</a:t>
            </a:fld>
            <a:endParaRPr lang="en-US"/>
          </a:p>
        </p:txBody>
      </p:sp>
    </p:spTree>
    <p:extLst>
      <p:ext uri="{BB962C8B-B14F-4D97-AF65-F5344CB8AC3E}">
        <p14:creationId xmlns:p14="http://schemas.microsoft.com/office/powerpoint/2010/main" val="3426160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Any Circuit with Memory Is a Finite State Machine</a:t>
            </a:r>
          </a:p>
          <a:p>
            <a:pPr lvl="1" eaLnBrk="1" hangingPunct="1"/>
            <a:r>
              <a:rPr lang="en-US" dirty="0" smtClean="0"/>
              <a:t>Even computers can be viewed as huge FSMs</a:t>
            </a:r>
          </a:p>
          <a:p>
            <a:pPr eaLnBrk="1" hangingPunct="1"/>
            <a:r>
              <a:rPr lang="en-US" dirty="0" smtClean="0"/>
              <a:t>The design of FSMs involves</a:t>
            </a:r>
          </a:p>
          <a:p>
            <a:pPr lvl="1" eaLnBrk="1" hangingPunct="1"/>
            <a:r>
              <a:rPr lang="en-US" dirty="0" smtClean="0"/>
              <a:t>First defining the states</a:t>
            </a:r>
          </a:p>
          <a:p>
            <a:pPr lvl="1" eaLnBrk="1" hangingPunct="1"/>
            <a:r>
              <a:rPr lang="en-US" dirty="0" smtClean="0"/>
              <a:t>Next defining the transitions between states</a:t>
            </a:r>
          </a:p>
          <a:p>
            <a:pPr lvl="1" eaLnBrk="1" hangingPunct="1"/>
            <a:r>
              <a:rPr lang="en-US" dirty="0" smtClean="0"/>
              <a:t>Finally, it</a:t>
            </a:r>
            <a:r>
              <a:rPr lang="en-US" baseline="0" dirty="0" smtClean="0"/>
              <a:t> is o</a:t>
            </a:r>
            <a:r>
              <a:rPr lang="en-US" dirty="0" smtClean="0"/>
              <a:t>ptimized &amp; minimized</a:t>
            </a:r>
          </a:p>
          <a:p>
            <a:pPr lvl="0" eaLnBrk="1" hangingPunct="1"/>
            <a:r>
              <a:rPr lang="en-US" i="0" dirty="0" smtClean="0"/>
              <a:t>Note: This approach Is Practical for Small FSMs Only</a:t>
            </a:r>
          </a:p>
          <a:p>
            <a:endParaRPr lang="en-US" i="0"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42</a:t>
            </a:fld>
            <a:endParaRPr lang="en-US"/>
          </a:p>
        </p:txBody>
      </p:sp>
    </p:spTree>
    <p:extLst>
      <p:ext uri="{BB962C8B-B14F-4D97-AF65-F5344CB8AC3E}">
        <p14:creationId xmlns:p14="http://schemas.microsoft.com/office/powerpoint/2010/main" val="1006184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State Encoding Can Have a Big Influence on Optimality of the FSM Implementation</a:t>
            </a:r>
          </a:p>
          <a:p>
            <a:pPr lvl="1" eaLnBrk="1" hangingPunct="1"/>
            <a:r>
              <a:rPr lang="en-US" dirty="0" smtClean="0"/>
              <a:t>There are no methods other than checking all possible encodings are known to produce optimal circuit</a:t>
            </a:r>
          </a:p>
          <a:p>
            <a:pPr lvl="1" eaLnBrk="1" hangingPunct="1"/>
            <a:r>
              <a:rPr lang="en-US" dirty="0" smtClean="0"/>
              <a:t>Again, this is feasible for small circuits only.</a:t>
            </a:r>
          </a:p>
          <a:p>
            <a:pPr eaLnBrk="1" hangingPunct="1">
              <a:buFont typeface="Webdings" pitchFamily="18" charset="2"/>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43</a:t>
            </a:fld>
            <a:endParaRPr lang="en-US"/>
          </a:p>
        </p:txBody>
      </p:sp>
    </p:spTree>
    <p:extLst>
      <p:ext uri="{BB962C8B-B14F-4D97-AF65-F5344CB8AC3E}">
        <p14:creationId xmlns:p14="http://schemas.microsoft.com/office/powerpoint/2010/main" val="3628978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smtClean="0"/>
              <a:t>Here are two types of state encodings:</a:t>
            </a:r>
          </a:p>
          <a:p>
            <a:pPr eaLnBrk="1" hangingPunct="1">
              <a:lnSpc>
                <a:spcPct val="90000"/>
              </a:lnSpc>
            </a:pPr>
            <a:r>
              <a:rPr lang="en-US" dirty="0" smtClean="0"/>
              <a:t>In Binary or Sequential coding the States are encoded as Consecutive Binary Numbers.</a:t>
            </a:r>
            <a:r>
              <a:rPr lang="en-US" baseline="0" dirty="0" smtClean="0"/>
              <a:t> This is </a:t>
            </a:r>
            <a:r>
              <a:rPr lang="en-US" dirty="0" smtClean="0">
                <a:solidFill>
                  <a:schemeClr val="hlink"/>
                </a:solidFill>
              </a:rPr>
              <a:t>used in the text</a:t>
            </a:r>
            <a:endParaRPr lang="en-US" dirty="0" smtClean="0"/>
          </a:p>
          <a:p>
            <a:pPr lvl="1" eaLnBrk="1" hangingPunct="1">
              <a:lnSpc>
                <a:spcPct val="90000"/>
              </a:lnSpc>
            </a:pPr>
            <a:r>
              <a:rPr lang="en-US" dirty="0" smtClean="0"/>
              <a:t>This uses a small number of used flip-flops, however it</a:t>
            </a:r>
            <a:r>
              <a:rPr lang="en-US" baseline="0" dirty="0" smtClean="0"/>
              <a:t> has p</a:t>
            </a:r>
            <a:r>
              <a:rPr lang="en-US" dirty="0" smtClean="0"/>
              <a:t>otentially complex transition functions leading to slow implementations.</a:t>
            </a:r>
          </a:p>
          <a:p>
            <a:pPr lvl="1" eaLnBrk="1" hangingPunct="1">
              <a:lnSpc>
                <a:spcPct val="90000"/>
              </a:lnSpc>
              <a:buFontTx/>
              <a:buNone/>
            </a:pPr>
            <a:endParaRPr lang="en-US" dirty="0" smtClean="0"/>
          </a:p>
          <a:p>
            <a:pPr eaLnBrk="1" hangingPunct="1">
              <a:lnSpc>
                <a:spcPct val="90000"/>
              </a:lnSpc>
            </a:pPr>
            <a:r>
              <a:rPr lang="en-US" dirty="0" smtClean="0"/>
              <a:t>In One-Hot coding only one bit is active. This is </a:t>
            </a:r>
            <a:r>
              <a:rPr lang="en-US" dirty="0" smtClean="0">
                <a:solidFill>
                  <a:schemeClr val="hlink"/>
                </a:solidFill>
              </a:rPr>
              <a:t>used in many small real-world devices.</a:t>
            </a:r>
            <a:endParaRPr lang="en-US" dirty="0" smtClean="0"/>
          </a:p>
          <a:p>
            <a:pPr lvl="1" eaLnBrk="1" hangingPunct="1">
              <a:lnSpc>
                <a:spcPct val="90000"/>
              </a:lnSpc>
            </a:pPr>
            <a:r>
              <a:rPr lang="en-US" dirty="0" smtClean="0"/>
              <a:t>The number of used flip-flops as big as the number of states, however it has</a:t>
            </a:r>
            <a:r>
              <a:rPr lang="en-US" baseline="0" dirty="0" smtClean="0"/>
              <a:t> s</a:t>
            </a:r>
            <a:r>
              <a:rPr lang="en-US" dirty="0" smtClean="0"/>
              <a:t>imple and fast transition functions.</a:t>
            </a:r>
          </a:p>
          <a:p>
            <a:pPr lvl="1" eaLnBrk="1" hangingPunct="1">
              <a:lnSpc>
                <a:spcPct val="90000"/>
              </a:lnSpc>
            </a:pPr>
            <a:endParaRPr lang="en-US" dirty="0" smtClean="0"/>
          </a:p>
          <a:p>
            <a:pPr lvl="1" eaLnBrk="1" hangingPunct="1">
              <a:lnSpc>
                <a:spcPct val="90000"/>
              </a:lnSpc>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44</a:t>
            </a:fld>
            <a:endParaRPr lang="en-US"/>
          </a:p>
        </p:txBody>
      </p:sp>
    </p:spTree>
    <p:extLst>
      <p:ext uri="{BB962C8B-B14F-4D97-AF65-F5344CB8AC3E}">
        <p14:creationId xmlns:p14="http://schemas.microsoft.com/office/powerpoint/2010/main" val="13743436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comparison of the Binary coded state and the One-Hot coded state.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Review the Gumball Machine presentation for an example of two different </a:t>
            </a:r>
            <a:r>
              <a:rPr lang="en-US" baseline="0" dirty="0" smtClean="0"/>
              <a:t>encoding techniques and their effects.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45</a:t>
            </a:fld>
            <a:endParaRPr lang="en-US"/>
          </a:p>
        </p:txBody>
      </p:sp>
    </p:spTree>
    <p:extLst>
      <p:ext uri="{BB962C8B-B14F-4D97-AF65-F5344CB8AC3E}">
        <p14:creationId xmlns:p14="http://schemas.microsoft.com/office/powerpoint/2010/main" val="1638246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Finite State Machines change state based on clock</a:t>
            </a:r>
            <a:r>
              <a:rPr lang="en-US" baseline="0" dirty="0" smtClean="0"/>
              <a:t> edges – For example flip flops change on the rising clock edge</a:t>
            </a:r>
            <a:r>
              <a:rPr lang="en-US" baseline="0" dirty="0" smtClean="0"/>
              <a:t>.</a:t>
            </a:r>
          </a:p>
          <a:p>
            <a:r>
              <a:rPr lang="en-US" baseline="0" dirty="0" smtClean="0"/>
              <a:t>&lt;click&gt;</a:t>
            </a:r>
          </a:p>
          <a:p>
            <a:r>
              <a:rPr lang="en-US" baseline="0" dirty="0" smtClean="0"/>
              <a:t>The section in pink can only change when the clock “ticks”</a:t>
            </a:r>
          </a:p>
          <a:p>
            <a:r>
              <a:rPr lang="en-US" baseline="0" dirty="0" smtClean="0"/>
              <a:t>&lt;click&gt;</a:t>
            </a:r>
          </a:p>
          <a:p>
            <a:r>
              <a:rPr lang="en-US" baseline="0" dirty="0" smtClean="0"/>
              <a:t>This is called synchronous Input. It changes in synch with the clock.</a:t>
            </a:r>
          </a:p>
          <a:p>
            <a:r>
              <a:rPr lang="en-US" baseline="0" dirty="0" smtClean="0"/>
              <a:t>&lt;click&gt;</a:t>
            </a:r>
          </a:p>
          <a:p>
            <a:r>
              <a:rPr lang="en-US" baseline="0" dirty="0" smtClean="0"/>
              <a:t>The section in blue can change any time.</a:t>
            </a:r>
          </a:p>
          <a:p>
            <a:r>
              <a:rPr lang="en-US" baseline="0" dirty="0" smtClean="0"/>
              <a:t>&lt;click&gt;</a:t>
            </a:r>
          </a:p>
          <a:p>
            <a:r>
              <a:rPr lang="en-US" baseline="0" dirty="0" smtClean="0"/>
              <a:t>It is called asynchronous Input. It changes </a:t>
            </a:r>
            <a:r>
              <a:rPr lang="en-US" baseline="0" dirty="0" err="1" smtClean="0"/>
              <a:t>irregardless</a:t>
            </a:r>
            <a:r>
              <a:rPr lang="en-US" baseline="0" dirty="0" smtClean="0"/>
              <a:t> of the clock.</a:t>
            </a:r>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46</a:t>
            </a:fld>
            <a:endParaRPr lang="en-US"/>
          </a:p>
        </p:txBody>
      </p:sp>
    </p:spTree>
    <p:extLst>
      <p:ext uri="{BB962C8B-B14F-4D97-AF65-F5344CB8AC3E}">
        <p14:creationId xmlns:p14="http://schemas.microsoft.com/office/powerpoint/2010/main" val="27200478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Elevator</a:t>
            </a:r>
            <a:r>
              <a:rPr lang="en-US" baseline="0" dirty="0" smtClean="0"/>
              <a:t> pushbuttons are examples of asynchronous input and the positions of the elevator are the various states.</a:t>
            </a:r>
          </a:p>
          <a:p>
            <a:endParaRPr lang="en-US" baseline="0" dirty="0" smtClean="0"/>
          </a:p>
          <a:p>
            <a:r>
              <a:rPr lang="en-US" baseline="0" dirty="0" smtClean="0"/>
              <a:t>They can arrive at any time and may be asserted for many cycles.</a:t>
            </a:r>
          </a:p>
          <a:p>
            <a:r>
              <a:rPr lang="en-US" baseline="0" dirty="0" smtClean="0"/>
              <a:t>If the elevator is on 1 and buttons 3 &amp;5 are pushed. The 5 must remain asserted after stopping at 3.</a:t>
            </a:r>
          </a:p>
          <a:p>
            <a:endParaRPr lang="en-US" baseline="0" dirty="0" smtClean="0"/>
          </a:p>
          <a:p>
            <a:r>
              <a:rPr lang="en-US" baseline="0" dirty="0" smtClean="0"/>
              <a:t>The logic can not make any assumptions about input timing.</a:t>
            </a:r>
          </a:p>
          <a:p>
            <a:r>
              <a:rPr lang="en-US" baseline="0" dirty="0" smtClean="0"/>
              <a:t>All the floor requests will not be made at 1, someone may push 7 when moving from 3 to 5.</a:t>
            </a:r>
          </a:p>
          <a:p>
            <a:endParaRPr lang="en-US" baseline="0" dirty="0" smtClean="0"/>
          </a:p>
          <a:p>
            <a:r>
              <a:rPr lang="en-US" baseline="0" dirty="0" smtClean="0"/>
              <a:t>Synchronous inputs are much more controlled, for example data arriving on a serial line from a computer.</a:t>
            </a:r>
          </a:p>
          <a:p>
            <a:r>
              <a:rPr lang="en-US" baseline="0" dirty="0" smtClean="0"/>
              <a:t>It must arrive synched to the clock and have one bit of data per clock cycle.</a:t>
            </a:r>
          </a:p>
          <a:p>
            <a:r>
              <a:rPr lang="en-US" baseline="0" dirty="0" smtClean="0"/>
              <a:t>The FSM logic can assume that the data changes only once per clock cycle.</a:t>
            </a:r>
          </a:p>
          <a:p>
            <a:endParaRPr lang="en-US" baseline="0" dirty="0" smtClean="0"/>
          </a:p>
          <a:p>
            <a:r>
              <a:rPr lang="en-US" baseline="0" dirty="0" smtClean="0"/>
              <a:t>This is all on sequential circuits. Please review the presentation on Computer subsystems also before taking the quiz.</a:t>
            </a:r>
          </a:p>
          <a:p>
            <a:r>
              <a:rPr lang="en-US" baseline="0" dirty="0" smtClean="0"/>
              <a:t>Also review the examples on the gum ball machine and the pattern matcher before doing the homework.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B36C1552-291D-4AB5-915B-77D6133C70D1}" type="slidenum">
              <a:rPr lang="en-US" smtClean="0"/>
              <a:pPr>
                <a:defRPr/>
              </a:pPr>
              <a:t>47</a:t>
            </a:fld>
            <a:endParaRPr lang="en-US"/>
          </a:p>
        </p:txBody>
      </p:sp>
    </p:spTree>
    <p:extLst>
      <p:ext uri="{BB962C8B-B14F-4D97-AF65-F5344CB8AC3E}">
        <p14:creationId xmlns:p14="http://schemas.microsoft.com/office/powerpoint/2010/main" val="3829161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9EC1794-E76E-4C80-B7B4-AEAFFD895CF1}" type="slidenum">
              <a:rPr lang="en-US" smtClean="0">
                <a:latin typeface="Times New Roman" pitchFamily="18" charset="0"/>
              </a:rPr>
              <a:pPr/>
              <a:t>5</a:t>
            </a:fld>
            <a:endParaRPr 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40000"/>
              </a:spcBef>
            </a:pPr>
            <a:r>
              <a:rPr lang="en-US" sz="1200" dirty="0" smtClean="0"/>
              <a:t>Circuits that change state on the rising edge, or  falling edge of the clock pulse are called </a:t>
            </a:r>
            <a:r>
              <a:rPr lang="en-US" sz="1200" i="1" dirty="0" smtClean="0"/>
              <a:t>edge-triggered.</a:t>
            </a:r>
            <a:endParaRPr lang="en-US" sz="1200" dirty="0" smtClean="0"/>
          </a:p>
          <a:p>
            <a:pPr eaLnBrk="1" hangingPunct="1">
              <a:spcBef>
                <a:spcPct val="40000"/>
              </a:spcBef>
            </a:pPr>
            <a:r>
              <a:rPr lang="en-US" sz="1200" i="1" dirty="0" smtClean="0"/>
              <a:t>Level-triggered circuits</a:t>
            </a:r>
            <a:r>
              <a:rPr lang="en-US" sz="1200" dirty="0" smtClean="0"/>
              <a:t> change state when the clock voltage reaches its highest or lowest level.</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09BC14-7AD0-495B-8381-8C940159118B}" type="slidenum">
              <a:rPr lang="en-US" smtClean="0">
                <a:latin typeface="Times New Roman" pitchFamily="18" charset="0"/>
              </a:rPr>
              <a:pPr/>
              <a:t>6</a:t>
            </a:fld>
            <a:endParaRPr 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40000"/>
              </a:spcBef>
            </a:pPr>
            <a:r>
              <a:rPr lang="en-US" sz="2200" dirty="0" smtClean="0"/>
              <a:t>To retain their state values, sequential circuits rely on </a:t>
            </a:r>
            <a:r>
              <a:rPr lang="en-US" sz="2200" i="1" dirty="0" smtClean="0"/>
              <a:t>feedback.</a:t>
            </a:r>
            <a:endParaRPr lang="en-US" sz="2200" dirty="0" smtClean="0"/>
          </a:p>
          <a:p>
            <a:pPr eaLnBrk="1" hangingPunct="1">
              <a:spcBef>
                <a:spcPct val="40000"/>
              </a:spcBef>
            </a:pPr>
            <a:r>
              <a:rPr lang="en-US" sz="2200" dirty="0" smtClean="0"/>
              <a:t>Feedback in digital circuits occurs when an output is looped back to the input.</a:t>
            </a:r>
          </a:p>
          <a:p>
            <a:pPr eaLnBrk="1" hangingPunct="1">
              <a:spcBef>
                <a:spcPct val="40000"/>
              </a:spcBef>
            </a:pPr>
            <a:r>
              <a:rPr lang="en-US" sz="2200" dirty="0" smtClean="0"/>
              <a:t>A simple example of this concept is shown below.</a:t>
            </a:r>
          </a:p>
          <a:p>
            <a:pPr lvl="1" eaLnBrk="1" hangingPunct="1">
              <a:spcBef>
                <a:spcPct val="10000"/>
              </a:spcBef>
            </a:pPr>
            <a:r>
              <a:rPr lang="en-US" sz="2000" dirty="0" smtClean="0"/>
              <a:t>If Q is 0 it will always be 0, if it is 1, it will always be 1.  Why?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If it</a:t>
            </a:r>
            <a:r>
              <a:rPr lang="en-US" baseline="0" dirty="0" smtClean="0"/>
              <a:t> is 0 here, it will be 1 here and it will be 0 here. This will be true at each clock tick. Remember we are including time now.</a:t>
            </a:r>
            <a:endParaRPr lang="en-US" dirty="0" smtClean="0"/>
          </a:p>
          <a:p>
            <a:endParaRPr lang="en-US" dirty="0" smtClean="0"/>
          </a:p>
          <a:p>
            <a:r>
              <a:rPr lang="en-US" dirty="0" smtClean="0"/>
              <a:t>If it</a:t>
            </a:r>
            <a:r>
              <a:rPr lang="en-US" baseline="0" dirty="0" smtClean="0"/>
              <a:t> is 1 here, it will be 0 here and it will be 1 here.</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CBAC566-BF16-42FC-BF15-D10DAAC25B49}" type="slidenum">
              <a:rPr lang="en-US" smtClean="0">
                <a:latin typeface="Times New Roman" pitchFamily="18" charset="0"/>
              </a:rPr>
              <a:pPr/>
              <a:t>7</a:t>
            </a:fld>
            <a:endParaRPr 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10000"/>
              </a:spcBef>
            </a:pPr>
            <a:r>
              <a:rPr lang="en-US" sz="2200" dirty="0" smtClean="0"/>
              <a:t>You can see how feedback works by examining the most basic sequential logic components, the SR Latch (flip-flop)</a:t>
            </a:r>
            <a:r>
              <a:rPr lang="en-US" sz="2200" i="1" dirty="0" smtClean="0"/>
              <a:t>.</a:t>
            </a:r>
          </a:p>
          <a:p>
            <a:pPr lvl="1" eaLnBrk="1" hangingPunct="1">
              <a:spcBef>
                <a:spcPct val="10000"/>
              </a:spcBef>
            </a:pPr>
            <a:r>
              <a:rPr lang="en-US" sz="2000" dirty="0" smtClean="0"/>
              <a:t>The “SR” stands for set/reset.</a:t>
            </a:r>
          </a:p>
          <a:p>
            <a:pPr eaLnBrk="1" hangingPunct="1"/>
            <a:r>
              <a:rPr lang="en-US" sz="2200" dirty="0" smtClean="0"/>
              <a:t>The internals of an SR latch are shown below, along with its block diagram.</a:t>
            </a:r>
          </a:p>
          <a:p>
            <a:pPr eaLnBrk="1" hangingPunct="1"/>
            <a:endParaRPr lang="en-US" sz="2200" dirty="0" smtClean="0"/>
          </a:p>
          <a:p>
            <a:pPr eaLnBrk="1" hangingPunct="1"/>
            <a:r>
              <a:rPr lang="en-US" sz="2200" dirty="0" smtClean="0"/>
              <a:t>Note – the two screen shots here are what</a:t>
            </a:r>
            <a:r>
              <a:rPr lang="en-US" sz="2200" baseline="0" dirty="0" smtClean="0"/>
              <a:t> is expected for the discussion question this week.</a:t>
            </a:r>
            <a:endParaRPr lang="en-US" sz="2400" dirty="0" smtClean="0"/>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A19A593-7278-487D-8FC4-7B8C0426AA6F}" type="slidenum">
              <a:rPr lang="en-US" smtClean="0">
                <a:latin typeface="Times New Roman" pitchFamily="18" charset="0"/>
              </a:rPr>
              <a:pPr/>
              <a:t>8</a:t>
            </a:fld>
            <a:endParaRPr 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40000"/>
              </a:spcBef>
            </a:pPr>
            <a:r>
              <a:rPr lang="en-US" sz="1200" dirty="0" smtClean="0"/>
              <a:t>The behavior of an SR latch is described by a characteristic table.</a:t>
            </a:r>
          </a:p>
          <a:p>
            <a:pPr eaLnBrk="1" hangingPunct="1">
              <a:spcBef>
                <a:spcPct val="40000"/>
              </a:spcBef>
            </a:pPr>
            <a:r>
              <a:rPr lang="en-US" sz="1200" dirty="0" smtClean="0"/>
              <a:t>Q(t) means the value of the output at time t.  </a:t>
            </a:r>
          </a:p>
          <a:p>
            <a:pPr eaLnBrk="1" hangingPunct="1">
              <a:spcBef>
                <a:spcPct val="40000"/>
              </a:spcBef>
            </a:pPr>
            <a:r>
              <a:rPr lang="en-US" sz="1200" dirty="0" smtClean="0"/>
              <a:t>Q(t+1) is the value of Q after the next clock pulse</a:t>
            </a:r>
          </a:p>
          <a:p>
            <a:pPr eaLnBrk="1" hangingPunct="1">
              <a:spcBef>
                <a:spcPct val="40000"/>
              </a:spcBef>
            </a:pPr>
            <a:r>
              <a:rPr lang="en-US" sz="1200" dirty="0" smtClean="0"/>
              <a:t>&lt;click&gt;</a:t>
            </a:r>
          </a:p>
          <a:p>
            <a:pPr eaLnBrk="1" hangingPunct="1">
              <a:spcBef>
                <a:spcPct val="40000"/>
              </a:spcBef>
            </a:pPr>
            <a:r>
              <a:rPr lang="en-US" sz="1200" dirty="0" smtClean="0"/>
              <a:t>Let’s add the truth table for NOR as a reference.</a:t>
            </a:r>
          </a:p>
          <a:p>
            <a:pPr eaLnBrk="1" hangingPunct="1">
              <a:spcBef>
                <a:spcPct val="40000"/>
              </a:spcBef>
            </a:pPr>
            <a:r>
              <a:rPr lang="en-US" sz="1200" dirty="0" smtClean="0"/>
              <a:t>Here are the values at the initial state with S &amp; R at zero.</a:t>
            </a:r>
          </a:p>
          <a:p>
            <a:pPr eaLnBrk="1" hangingPunct="1">
              <a:spcBef>
                <a:spcPct val="40000"/>
              </a:spcBef>
            </a:pPr>
            <a:r>
              <a:rPr lang="en-US" sz="1200" dirty="0" smtClean="0"/>
              <a:t>If R</a:t>
            </a:r>
            <a:r>
              <a:rPr lang="en-US" sz="1200" baseline="0" dirty="0" smtClean="0"/>
              <a:t> – reset goes to 1, then Q is reset to 0 and Q-bar is reset to 1</a:t>
            </a:r>
          </a:p>
          <a:p>
            <a:pPr eaLnBrk="1" hangingPunct="1">
              <a:spcBef>
                <a:spcPct val="40000"/>
              </a:spcBef>
            </a:pPr>
            <a:r>
              <a:rPr lang="en-US" sz="1200" dirty="0" smtClean="0"/>
              <a:t>If S – signal</a:t>
            </a:r>
            <a:r>
              <a:rPr lang="en-US" sz="1200" baseline="0" dirty="0" smtClean="0"/>
              <a:t>  goes to1, then Q </a:t>
            </a:r>
            <a:r>
              <a:rPr lang="en-US" sz="1200" baseline="0" dirty="0" smtClean="0"/>
              <a:t>goes </a:t>
            </a:r>
            <a:r>
              <a:rPr lang="en-US" sz="1200" baseline="0" dirty="0" smtClean="0"/>
              <a:t>to 1 and Q </a:t>
            </a:r>
            <a:r>
              <a:rPr lang="en-US" sz="1200" baseline="0" dirty="0" smtClean="0"/>
              <a:t>bar goes </a:t>
            </a:r>
            <a:r>
              <a:rPr lang="en-US" sz="1200" baseline="0" dirty="0" smtClean="0"/>
              <a:t>to 0</a:t>
            </a:r>
          </a:p>
          <a:p>
            <a:pPr eaLnBrk="1" hangingPunct="1">
              <a:spcBef>
                <a:spcPct val="40000"/>
              </a:spcBef>
            </a:pPr>
            <a:endParaRPr lang="en-US" sz="1200" baseline="0" dirty="0" smtClean="0"/>
          </a:p>
          <a:p>
            <a:pPr eaLnBrk="1" hangingPunct="1">
              <a:spcBef>
                <a:spcPct val="40000"/>
              </a:spcBef>
            </a:pPr>
            <a:r>
              <a:rPr lang="en-US" sz="1200" baseline="0" dirty="0" smtClean="0"/>
              <a:t>Let’s draw the truth table for the SR Latch.</a:t>
            </a:r>
            <a:endParaRPr lang="en-US" sz="1200" dirty="0" smtClean="0"/>
          </a:p>
          <a:p>
            <a:pPr eaLnBrk="1" hangingPunct="1">
              <a:spcBef>
                <a:spcPct val="40000"/>
              </a:spcBef>
            </a:pPr>
            <a:endParaRPr lang="en-US" sz="12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9E60B8-F4CB-41B0-9A2A-18DF0815877A}" type="slidenum">
              <a:rPr lang="en-US" smtClean="0">
                <a:latin typeface="Times New Roman" pitchFamily="18" charset="0"/>
              </a:rPr>
              <a:pPr/>
              <a:t>9</a:t>
            </a:fld>
            <a:endParaRPr 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10000"/>
              </a:spcBef>
            </a:pPr>
            <a:r>
              <a:rPr lang="en-US" sz="1200" dirty="0" smtClean="0"/>
              <a:t>The SR latch actually has three inputs: S, R, and its current output, Q</a:t>
            </a:r>
            <a:r>
              <a:rPr lang="en-US" sz="1200" i="1" dirty="0" smtClean="0"/>
              <a:t>.</a:t>
            </a:r>
            <a:endParaRPr lang="en-US" sz="1200" dirty="0" smtClean="0"/>
          </a:p>
          <a:p>
            <a:pPr eaLnBrk="1" hangingPunct="1"/>
            <a:r>
              <a:rPr lang="en-US" sz="1200" dirty="0" smtClean="0"/>
              <a:t>Thus, we can construct a truth table for this circuit, as shown at the right.</a:t>
            </a:r>
          </a:p>
          <a:p>
            <a:pPr eaLnBrk="1" hangingPunct="1"/>
            <a:r>
              <a:rPr lang="en-US" sz="1200" dirty="0" smtClean="0"/>
              <a:t>Notice the two undefined values.  When both S and R are 1, the SR flip-flop is unstable.</a:t>
            </a:r>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5486400"/>
            <a:chOff x="0" y="0"/>
            <a:chExt cx="5760" cy="3456"/>
          </a:xfrm>
        </p:grpSpPr>
        <p:sp>
          <p:nvSpPr>
            <p:cNvPr id="5" name="Rectangle 3"/>
            <p:cNvSpPr>
              <a:spLocks noChangeArrowheads="1"/>
            </p:cNvSpPr>
            <p:nvPr userDrawn="1"/>
          </p:nvSpPr>
          <p:spPr bwMode="auto">
            <a:xfrm>
              <a:off x="0" y="1056"/>
              <a:ext cx="5760" cy="2400"/>
            </a:xfrm>
            <a:prstGeom prst="rect">
              <a:avLst/>
            </a:prstGeom>
            <a:solidFill>
              <a:srgbClr val="003399"/>
            </a:solidFill>
            <a:ln w="9525">
              <a:solidFill>
                <a:schemeClr val="tx1"/>
              </a:solidFill>
              <a:miter lim="800000"/>
              <a:headEnd/>
              <a:tailEnd/>
            </a:ln>
          </p:spPr>
          <p:txBody>
            <a:bodyPr wrap="none" anchor="ctr"/>
            <a:lstStyle/>
            <a:p>
              <a:endParaRPr lang="en-US"/>
            </a:p>
          </p:txBody>
        </p:sp>
        <p:sp>
          <p:nvSpPr>
            <p:cNvPr id="6" name="Rectangle 4"/>
            <p:cNvSpPr>
              <a:spLocks noChangeArrowheads="1"/>
            </p:cNvSpPr>
            <p:nvPr userDrawn="1"/>
          </p:nvSpPr>
          <p:spPr bwMode="auto">
            <a:xfrm>
              <a:off x="0" y="0"/>
              <a:ext cx="5760" cy="1008"/>
            </a:xfrm>
            <a:prstGeom prst="rect">
              <a:avLst/>
            </a:prstGeom>
            <a:solidFill>
              <a:srgbClr val="993333"/>
            </a:solidFill>
            <a:ln w="9525">
              <a:solidFill>
                <a:schemeClr val="tx1"/>
              </a:solidFill>
              <a:miter lim="800000"/>
              <a:headEnd/>
              <a:tailEnd/>
            </a:ln>
          </p:spPr>
          <p:txBody>
            <a:bodyPr wrap="none" anchor="ctr"/>
            <a:lstStyle/>
            <a:p>
              <a:endParaRPr lang="en-US"/>
            </a:p>
          </p:txBody>
        </p:sp>
      </p:grpSp>
      <p:sp>
        <p:nvSpPr>
          <p:cNvPr id="7" name="Text Box 10"/>
          <p:cNvSpPr txBox="1">
            <a:spLocks noChangeArrowheads="1"/>
          </p:cNvSpPr>
          <p:nvPr/>
        </p:nvSpPr>
        <p:spPr bwMode="auto">
          <a:xfrm>
            <a:off x="6248400" y="6273800"/>
            <a:ext cx="2286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defRPr/>
            </a:pPr>
            <a:r>
              <a:rPr lang="en-US" sz="1400" smtClean="0">
                <a:solidFill>
                  <a:srgbClr val="003399"/>
                </a:solidFill>
              </a:rPr>
              <a:t>University of Illinois </a:t>
            </a:r>
            <a:br>
              <a:rPr lang="en-US" sz="1400" smtClean="0">
                <a:solidFill>
                  <a:srgbClr val="003399"/>
                </a:solidFill>
              </a:rPr>
            </a:br>
            <a:r>
              <a:rPr lang="en-US" sz="1400" smtClean="0">
                <a:solidFill>
                  <a:srgbClr val="003399"/>
                </a:solidFill>
              </a:rPr>
              <a:t>at Springfield</a:t>
            </a:r>
          </a:p>
        </p:txBody>
      </p:sp>
      <p:pic>
        <p:nvPicPr>
          <p:cNvPr id="8" name="Picture 11" descr="medBlueLogo_lit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019800"/>
            <a:ext cx="4762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Rectangle 5"/>
          <p:cNvSpPr>
            <a:spLocks noGrp="1" noChangeArrowheads="1"/>
          </p:cNvSpPr>
          <p:nvPr>
            <p:ph type="ctrTitle"/>
          </p:nvPr>
        </p:nvSpPr>
        <p:spPr>
          <a:xfrm>
            <a:off x="685800" y="2130425"/>
            <a:ext cx="7772400" cy="1146175"/>
          </a:xfrm>
        </p:spPr>
        <p:txBody>
          <a:bodyPr/>
          <a:lstStyle>
            <a:lvl1pPr>
              <a:defRPr sz="4000">
                <a:solidFill>
                  <a:schemeClr val="bg1"/>
                </a:solidFill>
              </a:defRPr>
            </a:lvl1pPr>
          </a:lstStyle>
          <a:p>
            <a:r>
              <a:rPr lang="en-US"/>
              <a:t>Click to edit Master title style</a:t>
            </a:r>
          </a:p>
        </p:txBody>
      </p:sp>
      <p:sp>
        <p:nvSpPr>
          <p:cNvPr id="94214" name="Rectangle 6"/>
          <p:cNvSpPr>
            <a:spLocks noGrp="1" noChangeArrowheads="1"/>
          </p:cNvSpPr>
          <p:nvPr>
            <p:ph type="subTitle" idx="1"/>
          </p:nvPr>
        </p:nvSpPr>
        <p:spPr>
          <a:xfrm>
            <a:off x="1371600" y="3429000"/>
            <a:ext cx="6400800" cy="1295400"/>
          </a:xfrm>
        </p:spPr>
        <p:txBody>
          <a:bodyPr/>
          <a:lstStyle>
            <a:lvl1pPr marL="0" indent="0" algn="ctr">
              <a:buFont typeface="Webdings" pitchFamily="18" charset="2"/>
              <a:buNone/>
              <a:defRPr>
                <a:solidFill>
                  <a:schemeClr val="bg1"/>
                </a:solidFill>
                <a:latin typeface="Tahoma" pitchFamily="34" charset="0"/>
              </a:defRPr>
            </a:lvl1pPr>
          </a:lstStyle>
          <a:p>
            <a:r>
              <a:rPr lang="en-US"/>
              <a:t>Click to edit Master subtitle style</a:t>
            </a:r>
          </a:p>
        </p:txBody>
      </p:sp>
      <p:sp>
        <p:nvSpPr>
          <p:cNvPr id="9" name="Rectangle 7"/>
          <p:cNvSpPr>
            <a:spLocks noGrp="1" noChangeArrowheads="1"/>
          </p:cNvSpPr>
          <p:nvPr>
            <p:ph type="dt" sz="half" idx="10"/>
          </p:nvPr>
        </p:nvSpPr>
        <p:spPr>
          <a:xfrm>
            <a:off x="457200" y="6245225"/>
            <a:ext cx="1447800" cy="476250"/>
          </a:xfrm>
        </p:spPr>
        <p:txBody>
          <a:bodyPr/>
          <a:lstStyle>
            <a:lvl1pPr>
              <a:defRPr/>
            </a:lvl1pPr>
          </a:lstStyle>
          <a:p>
            <a:pPr>
              <a:defRPr/>
            </a:pPr>
            <a:endParaRPr lang="en-US"/>
          </a:p>
        </p:txBody>
      </p:sp>
      <p:sp>
        <p:nvSpPr>
          <p:cNvPr id="10" name="Rectangle 8"/>
          <p:cNvSpPr>
            <a:spLocks noGrp="1" noChangeArrowheads="1"/>
          </p:cNvSpPr>
          <p:nvPr>
            <p:ph type="ftr" sz="quarter" idx="11"/>
          </p:nvPr>
        </p:nvSpPr>
        <p:spPr>
          <a:xfrm>
            <a:off x="2057400" y="6245225"/>
            <a:ext cx="2895600" cy="476250"/>
          </a:xfrm>
        </p:spPr>
        <p:txBody>
          <a:bodyPr/>
          <a:lstStyle>
            <a:lvl1pPr>
              <a:defRPr/>
            </a:lvl1pPr>
          </a:lstStyle>
          <a:p>
            <a:pPr>
              <a:defRPr/>
            </a:pPr>
            <a:endParaRPr lang="en-US"/>
          </a:p>
        </p:txBody>
      </p:sp>
      <p:sp>
        <p:nvSpPr>
          <p:cNvPr id="11" name="Rectangle 9"/>
          <p:cNvSpPr>
            <a:spLocks noGrp="1" noChangeArrowheads="1"/>
          </p:cNvSpPr>
          <p:nvPr>
            <p:ph type="sldNum" sz="quarter" idx="12"/>
          </p:nvPr>
        </p:nvSpPr>
        <p:spPr>
          <a:xfrm>
            <a:off x="5105400" y="6245225"/>
            <a:ext cx="1295400" cy="476250"/>
          </a:xfrm>
        </p:spPr>
        <p:txBody>
          <a:bodyPr/>
          <a:lstStyle>
            <a:lvl1pPr>
              <a:defRPr/>
            </a:lvl1pPr>
          </a:lstStyle>
          <a:p>
            <a:pPr>
              <a:defRPr/>
            </a:pPr>
            <a:fld id="{5556853F-919A-44FF-B8AA-342FE6966316}" type="slidenum">
              <a:rPr lang="en-US"/>
              <a:pPr>
                <a:defRPr/>
              </a:pPr>
              <a:t>‹#›</a:t>
            </a:fld>
            <a:endParaRPr lang="en-US"/>
          </a:p>
        </p:txBody>
      </p:sp>
    </p:spTree>
    <p:extLst>
      <p:ext uri="{BB962C8B-B14F-4D97-AF65-F5344CB8AC3E}">
        <p14:creationId xmlns:p14="http://schemas.microsoft.com/office/powerpoint/2010/main" val="68674110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D21EF4-85DD-4559-8A32-107ECEC0C31E}" type="slidenum">
              <a:rPr lang="en-US"/>
              <a:pPr>
                <a:defRPr/>
              </a:pPr>
              <a:t>‹#›</a:t>
            </a:fld>
            <a:endParaRPr lang="en-US"/>
          </a:p>
        </p:txBody>
      </p:sp>
    </p:spTree>
    <p:extLst>
      <p:ext uri="{BB962C8B-B14F-4D97-AF65-F5344CB8AC3E}">
        <p14:creationId xmlns:p14="http://schemas.microsoft.com/office/powerpoint/2010/main" val="25850448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38"/>
            <a:ext cx="56769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C628E9-234E-4417-987C-604774E935AF}" type="slidenum">
              <a:rPr lang="en-US"/>
              <a:pPr>
                <a:defRPr/>
              </a:pPr>
              <a:t>‹#›</a:t>
            </a:fld>
            <a:endParaRPr lang="en-US"/>
          </a:p>
        </p:txBody>
      </p:sp>
    </p:spTree>
    <p:extLst>
      <p:ext uri="{BB962C8B-B14F-4D97-AF65-F5344CB8AC3E}">
        <p14:creationId xmlns:p14="http://schemas.microsoft.com/office/powerpoint/2010/main" val="201320695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447800"/>
            <a:ext cx="7696200" cy="226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90600" y="3862388"/>
            <a:ext cx="76962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8704F5-FE2D-41F2-8943-0F1C31FFF5B5}" type="slidenum">
              <a:rPr lang="en-US"/>
              <a:pPr>
                <a:defRPr/>
              </a:pPr>
              <a:t>‹#›</a:t>
            </a:fld>
            <a:endParaRPr lang="en-US"/>
          </a:p>
        </p:txBody>
      </p:sp>
    </p:spTree>
    <p:extLst>
      <p:ext uri="{BB962C8B-B14F-4D97-AF65-F5344CB8AC3E}">
        <p14:creationId xmlns:p14="http://schemas.microsoft.com/office/powerpoint/2010/main" val="237490893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447800"/>
            <a:ext cx="7696200" cy="46783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AD0E5C-C72B-48EA-8CE8-F3AF6B21B110}" type="slidenum">
              <a:rPr lang="en-US"/>
              <a:pPr>
                <a:defRPr/>
              </a:pPr>
              <a:t>‹#›</a:t>
            </a:fld>
            <a:endParaRPr lang="en-US"/>
          </a:p>
        </p:txBody>
      </p:sp>
    </p:spTree>
    <p:extLst>
      <p:ext uri="{BB962C8B-B14F-4D97-AF65-F5344CB8AC3E}">
        <p14:creationId xmlns:p14="http://schemas.microsoft.com/office/powerpoint/2010/main" val="36891797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417467-2D85-4E19-B837-2597470802F0}" type="slidenum">
              <a:rPr lang="en-US"/>
              <a:pPr>
                <a:defRPr/>
              </a:pPr>
              <a:t>‹#›</a:t>
            </a:fld>
            <a:endParaRPr lang="en-US"/>
          </a:p>
        </p:txBody>
      </p:sp>
    </p:spTree>
    <p:extLst>
      <p:ext uri="{BB962C8B-B14F-4D97-AF65-F5344CB8AC3E}">
        <p14:creationId xmlns:p14="http://schemas.microsoft.com/office/powerpoint/2010/main" val="51328040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DC00CC-CA3C-47CC-BFB4-F1557FC8E63C}" type="slidenum">
              <a:rPr lang="en-US"/>
              <a:pPr>
                <a:defRPr/>
              </a:pPr>
              <a:t>‹#›</a:t>
            </a:fld>
            <a:endParaRPr lang="en-US"/>
          </a:p>
        </p:txBody>
      </p:sp>
    </p:spTree>
    <p:extLst>
      <p:ext uri="{BB962C8B-B14F-4D97-AF65-F5344CB8AC3E}">
        <p14:creationId xmlns:p14="http://schemas.microsoft.com/office/powerpoint/2010/main" val="8147737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F82F87E-6974-47E2-84B0-8454ED6AA3A9}" type="slidenum">
              <a:rPr lang="en-US"/>
              <a:pPr>
                <a:defRPr/>
              </a:pPr>
              <a:t>‹#›</a:t>
            </a:fld>
            <a:endParaRPr lang="en-US"/>
          </a:p>
        </p:txBody>
      </p:sp>
    </p:spTree>
    <p:extLst>
      <p:ext uri="{BB962C8B-B14F-4D97-AF65-F5344CB8AC3E}">
        <p14:creationId xmlns:p14="http://schemas.microsoft.com/office/powerpoint/2010/main" val="24711282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A7D1E25-DEAA-4DE4-8986-631CD78CF50F}" type="slidenum">
              <a:rPr lang="en-US"/>
              <a:pPr>
                <a:defRPr/>
              </a:pPr>
              <a:t>‹#›</a:t>
            </a:fld>
            <a:endParaRPr lang="en-US"/>
          </a:p>
        </p:txBody>
      </p:sp>
    </p:spTree>
    <p:extLst>
      <p:ext uri="{BB962C8B-B14F-4D97-AF65-F5344CB8AC3E}">
        <p14:creationId xmlns:p14="http://schemas.microsoft.com/office/powerpoint/2010/main" val="319749746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37FDF80-C5E8-4B4D-9FBD-E3681DC05485}" type="slidenum">
              <a:rPr lang="en-US"/>
              <a:pPr>
                <a:defRPr/>
              </a:pPr>
              <a:t>‹#›</a:t>
            </a:fld>
            <a:endParaRPr lang="en-US"/>
          </a:p>
        </p:txBody>
      </p:sp>
    </p:spTree>
    <p:extLst>
      <p:ext uri="{BB962C8B-B14F-4D97-AF65-F5344CB8AC3E}">
        <p14:creationId xmlns:p14="http://schemas.microsoft.com/office/powerpoint/2010/main" val="34302421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6196E36-9AB9-4FE5-85D6-B4C9C62623E3}" type="slidenum">
              <a:rPr lang="en-US"/>
              <a:pPr>
                <a:defRPr/>
              </a:pPr>
              <a:t>‹#›</a:t>
            </a:fld>
            <a:endParaRPr lang="en-US"/>
          </a:p>
        </p:txBody>
      </p:sp>
    </p:spTree>
    <p:extLst>
      <p:ext uri="{BB962C8B-B14F-4D97-AF65-F5344CB8AC3E}">
        <p14:creationId xmlns:p14="http://schemas.microsoft.com/office/powerpoint/2010/main" val="202059462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6B14D6-B4CF-4FC0-9C72-0AC3795AC58A}" type="slidenum">
              <a:rPr lang="en-US"/>
              <a:pPr>
                <a:defRPr/>
              </a:pPr>
              <a:t>‹#›</a:t>
            </a:fld>
            <a:endParaRPr lang="en-US"/>
          </a:p>
        </p:txBody>
      </p:sp>
    </p:spTree>
    <p:extLst>
      <p:ext uri="{BB962C8B-B14F-4D97-AF65-F5344CB8AC3E}">
        <p14:creationId xmlns:p14="http://schemas.microsoft.com/office/powerpoint/2010/main" val="363080279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6E45AC-1A89-4A28-B63F-4C9F5FF12ACD}" type="slidenum">
              <a:rPr lang="en-US"/>
              <a:pPr>
                <a:defRPr/>
              </a:pPr>
              <a:t>‹#›</a:t>
            </a:fld>
            <a:endParaRPr lang="en-US"/>
          </a:p>
        </p:txBody>
      </p:sp>
    </p:spTree>
    <p:extLst>
      <p:ext uri="{BB962C8B-B14F-4D97-AF65-F5344CB8AC3E}">
        <p14:creationId xmlns:p14="http://schemas.microsoft.com/office/powerpoint/2010/main" val="2765134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914400" y="2746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990600" y="1447800"/>
            <a:ext cx="76962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93188" name="Rectangle 4"/>
          <p:cNvSpPr>
            <a:spLocks noGrp="1" noChangeArrowheads="1"/>
          </p:cNvSpPr>
          <p:nvPr>
            <p:ph type="dt" sz="half" idx="2"/>
          </p:nvPr>
        </p:nvSpPr>
        <p:spPr bwMode="auto">
          <a:xfrm>
            <a:off x="990600" y="6245225"/>
            <a:ext cx="1447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93189" name="Rectangle 5"/>
          <p:cNvSpPr>
            <a:spLocks noGrp="1" noChangeArrowheads="1"/>
          </p:cNvSpPr>
          <p:nvPr>
            <p:ph type="ftr" sz="quarter" idx="3"/>
          </p:nvPr>
        </p:nvSpPr>
        <p:spPr bwMode="auto">
          <a:xfrm>
            <a:off x="2552700" y="6229350"/>
            <a:ext cx="2743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93190" name="Rectangle 6"/>
          <p:cNvSpPr>
            <a:spLocks noGrp="1" noChangeArrowheads="1"/>
          </p:cNvSpPr>
          <p:nvPr>
            <p:ph type="sldNum" sz="quarter" idx="4"/>
          </p:nvPr>
        </p:nvSpPr>
        <p:spPr bwMode="auto">
          <a:xfrm>
            <a:off x="5410200" y="6248400"/>
            <a:ext cx="17526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9C1D97C-0D1B-4B01-90C8-FEFD96FF59CB}" type="slidenum">
              <a:rPr lang="en-US"/>
              <a:pPr>
                <a:defRPr/>
              </a:pPr>
              <a:t>‹#›</a:t>
            </a:fld>
            <a:endParaRPr lang="en-US"/>
          </a:p>
        </p:txBody>
      </p:sp>
      <p:sp>
        <p:nvSpPr>
          <p:cNvPr id="2055" name="Rectangle 7"/>
          <p:cNvSpPr>
            <a:spLocks noChangeArrowheads="1"/>
          </p:cNvSpPr>
          <p:nvPr/>
        </p:nvSpPr>
        <p:spPr bwMode="auto">
          <a:xfrm>
            <a:off x="0" y="1447800"/>
            <a:ext cx="914400" cy="5410200"/>
          </a:xfrm>
          <a:prstGeom prst="rect">
            <a:avLst/>
          </a:prstGeom>
          <a:solidFill>
            <a:srgbClr val="003399"/>
          </a:solidFill>
          <a:ln w="9525">
            <a:solidFill>
              <a:schemeClr val="tx1"/>
            </a:solidFill>
            <a:miter lim="800000"/>
            <a:headEnd/>
            <a:tailEnd/>
          </a:ln>
        </p:spPr>
        <p:txBody>
          <a:bodyPr wrap="none" anchor="ctr"/>
          <a:lstStyle/>
          <a:p>
            <a:endParaRPr lang="en-US"/>
          </a:p>
        </p:txBody>
      </p:sp>
      <p:sp>
        <p:nvSpPr>
          <p:cNvPr id="2056" name="Rectangle 8"/>
          <p:cNvSpPr>
            <a:spLocks noChangeArrowheads="1"/>
          </p:cNvSpPr>
          <p:nvPr/>
        </p:nvSpPr>
        <p:spPr bwMode="auto">
          <a:xfrm>
            <a:off x="0" y="0"/>
            <a:ext cx="685800" cy="1295400"/>
          </a:xfrm>
          <a:prstGeom prst="rect">
            <a:avLst/>
          </a:prstGeom>
          <a:solidFill>
            <a:srgbClr val="993333"/>
          </a:solidFill>
          <a:ln w="9525">
            <a:solidFill>
              <a:schemeClr val="tx1"/>
            </a:solidFill>
            <a:miter lim="800000"/>
            <a:headEnd/>
            <a:tailEnd/>
          </a:ln>
        </p:spPr>
        <p:txBody>
          <a:bodyPr wrap="none" anchor="ctr"/>
          <a:lstStyle/>
          <a:p>
            <a:endParaRPr lang="en-US"/>
          </a:p>
        </p:txBody>
      </p:sp>
      <p:sp>
        <p:nvSpPr>
          <p:cNvPr id="2057" name="Text Box 9"/>
          <p:cNvSpPr txBox="1">
            <a:spLocks noChangeArrowheads="1"/>
          </p:cNvSpPr>
          <p:nvPr/>
        </p:nvSpPr>
        <p:spPr bwMode="auto">
          <a:xfrm>
            <a:off x="6991350" y="63246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defRPr/>
            </a:pPr>
            <a:r>
              <a:rPr lang="en-US" sz="1200" smtClean="0">
                <a:solidFill>
                  <a:srgbClr val="003399"/>
                </a:solidFill>
              </a:rPr>
              <a:t>University of Illinois </a:t>
            </a:r>
            <a:br>
              <a:rPr lang="en-US" sz="1200" smtClean="0">
                <a:solidFill>
                  <a:srgbClr val="003399"/>
                </a:solidFill>
              </a:rPr>
            </a:br>
            <a:r>
              <a:rPr lang="en-US" sz="1200" smtClean="0">
                <a:solidFill>
                  <a:srgbClr val="003399"/>
                </a:solidFill>
              </a:rPr>
              <a:t>at Springfield</a:t>
            </a:r>
          </a:p>
        </p:txBody>
      </p:sp>
      <p:pic>
        <p:nvPicPr>
          <p:cNvPr id="2058" name="Picture 10" descr="medBlueLogo_lite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91550" y="6138863"/>
            <a:ext cx="384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timing>
    <p:tnLst>
      <p:par>
        <p:cTn id="1" dur="indefinite" restart="never" nodeType="tmRoot"/>
      </p:par>
    </p:tnLst>
  </p:timing>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accent2"/>
        </a:buClr>
        <a:buSzPct val="85000"/>
        <a:buFont typeface="Webdings" pitchFamily="18"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b="1">
          <a:solidFill>
            <a:schemeClr val="tx1"/>
          </a:solidFill>
          <a:latin typeface="+mn-lt"/>
        </a:defRPr>
      </a:lvl2pPr>
      <a:lvl3pPr marL="1143000" indent="-228600" algn="l" rtl="0" eaLnBrk="0" fontAlgn="base" hangingPunct="0">
        <a:spcBef>
          <a:spcPct val="20000"/>
        </a:spcBef>
        <a:spcAft>
          <a:spcPct val="0"/>
        </a:spcAft>
        <a:buClr>
          <a:schemeClr val="accent2"/>
        </a:buClr>
        <a:buSzPct val="90000"/>
        <a:buFont typeface="Webdings" pitchFamily="18" charset="2"/>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38200" y="2130425"/>
            <a:ext cx="7620000" cy="2670175"/>
          </a:xfrm>
        </p:spPr>
        <p:txBody>
          <a:bodyPr/>
          <a:lstStyle/>
          <a:p>
            <a:pPr eaLnBrk="1" hangingPunct="1"/>
            <a:r>
              <a:rPr lang="en-US" dirty="0" smtClean="0"/>
              <a:t>Chapter 11:</a:t>
            </a:r>
            <a:br>
              <a:rPr lang="en-US" dirty="0" smtClean="0"/>
            </a:br>
            <a:r>
              <a:rPr lang="en-US" dirty="0" smtClean="0"/>
              <a:t/>
            </a:r>
            <a:br>
              <a:rPr lang="en-US" dirty="0" smtClean="0"/>
            </a:br>
            <a:r>
              <a:rPr lang="en-US" dirty="0" smtClean="0"/>
              <a:t>Sequential Circuits and </a:t>
            </a:r>
            <a:r>
              <a:rPr lang="en-US" dirty="0" smtClean="0"/>
              <a:t>Finite State </a:t>
            </a:r>
            <a:r>
              <a:rPr lang="en-US" dirty="0" smtClean="0"/>
              <a:t>Machines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0" y="1600200"/>
            <a:ext cx="6934200" cy="1905000"/>
          </a:xfrm>
          <a:noFill/>
        </p:spPr>
        <p:txBody>
          <a:bodyPr/>
          <a:lstStyle/>
          <a:p>
            <a:pPr eaLnBrk="1" hangingPunct="1">
              <a:spcBef>
                <a:spcPct val="10000"/>
              </a:spcBef>
            </a:pPr>
            <a:r>
              <a:rPr lang="en-US" sz="2200" dirty="0" smtClean="0"/>
              <a:t>If inputs to an SR latch will never both be 1</a:t>
            </a:r>
          </a:p>
          <a:p>
            <a:pPr lvl="1" eaLnBrk="1" hangingPunct="1">
              <a:spcBef>
                <a:spcPct val="10000"/>
              </a:spcBef>
            </a:pPr>
            <a:r>
              <a:rPr lang="en-US" sz="1800" dirty="0"/>
              <a:t>T</a:t>
            </a:r>
            <a:r>
              <a:rPr lang="en-US" sz="1800" dirty="0" smtClean="0"/>
              <a:t>hen circuit</a:t>
            </a:r>
            <a:r>
              <a:rPr lang="en-US" sz="1800" dirty="0"/>
              <a:t> </a:t>
            </a:r>
            <a:r>
              <a:rPr lang="en-US" sz="1800" dirty="0" smtClean="0"/>
              <a:t>will never be unstable</a:t>
            </a:r>
          </a:p>
          <a:p>
            <a:pPr lvl="1" eaLnBrk="1" hangingPunct="1">
              <a:spcBef>
                <a:spcPct val="10000"/>
              </a:spcBef>
            </a:pPr>
            <a:endParaRPr lang="en-US" sz="1800" dirty="0" smtClean="0"/>
          </a:p>
          <a:p>
            <a:pPr eaLnBrk="1" hangingPunct="1">
              <a:spcBef>
                <a:spcPct val="10000"/>
              </a:spcBef>
            </a:pPr>
            <a:r>
              <a:rPr lang="en-US" sz="2200" dirty="0" smtClean="0"/>
              <a:t>Modified SR latch </a:t>
            </a:r>
          </a:p>
          <a:p>
            <a:pPr lvl="1" eaLnBrk="1" hangingPunct="1">
              <a:spcBef>
                <a:spcPct val="10000"/>
              </a:spcBef>
            </a:pPr>
            <a:r>
              <a:rPr lang="en-US" sz="1800" dirty="0" smtClean="0"/>
              <a:t>Provides stable state when both inputs are 1</a:t>
            </a:r>
            <a:endParaRPr lang="en-US" sz="2000" dirty="0" smtClean="0"/>
          </a:p>
        </p:txBody>
      </p:sp>
      <p:pic>
        <p:nvPicPr>
          <p:cNvPr id="13316" name="Picture 4" descr="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962400"/>
            <a:ext cx="3648075"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1143000" y="4198655"/>
            <a:ext cx="36576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52425" indent="-352425" eaLnBrk="0" hangingPunct="0">
              <a:tabLst>
                <a:tab pos="687388" algn="l"/>
              </a:tabLst>
              <a:defRPr>
                <a:solidFill>
                  <a:schemeClr val="tx1"/>
                </a:solidFill>
                <a:latin typeface="Arial" charset="0"/>
              </a:defRPr>
            </a:lvl1pPr>
            <a:lvl2pPr marL="742950" indent="-285750" eaLnBrk="0" hangingPunct="0">
              <a:tabLst>
                <a:tab pos="687388" algn="l"/>
              </a:tabLst>
              <a:defRPr>
                <a:solidFill>
                  <a:schemeClr val="tx1"/>
                </a:solidFill>
                <a:latin typeface="Arial" charset="0"/>
              </a:defRPr>
            </a:lvl2pPr>
            <a:lvl3pPr marL="1143000" indent="-228600" eaLnBrk="0" hangingPunct="0">
              <a:tabLst>
                <a:tab pos="687388" algn="l"/>
              </a:tabLst>
              <a:defRPr>
                <a:solidFill>
                  <a:schemeClr val="tx1"/>
                </a:solidFill>
                <a:latin typeface="Arial" charset="0"/>
              </a:defRPr>
            </a:lvl3pPr>
            <a:lvl4pPr marL="1600200" indent="-228600" eaLnBrk="0" hangingPunct="0">
              <a:tabLst>
                <a:tab pos="687388" algn="l"/>
              </a:tabLst>
              <a:defRPr>
                <a:solidFill>
                  <a:schemeClr val="tx1"/>
                </a:solidFill>
                <a:latin typeface="Arial" charset="0"/>
              </a:defRPr>
            </a:lvl4pPr>
            <a:lvl5pPr marL="2057400" indent="-228600" eaLnBrk="0" hangingPunct="0">
              <a:tabLst>
                <a:tab pos="687388" algn="l"/>
              </a:tabLst>
              <a:defRPr>
                <a:solidFill>
                  <a:schemeClr val="tx1"/>
                </a:solidFill>
                <a:latin typeface="Arial" charset="0"/>
              </a:defRPr>
            </a:lvl5pPr>
            <a:lvl6pPr marL="2514600" indent="-228600" eaLnBrk="0" fontAlgn="base" hangingPunct="0">
              <a:spcBef>
                <a:spcPct val="0"/>
              </a:spcBef>
              <a:spcAft>
                <a:spcPct val="0"/>
              </a:spcAft>
              <a:tabLst>
                <a:tab pos="687388" algn="l"/>
              </a:tabLst>
              <a:defRPr>
                <a:solidFill>
                  <a:schemeClr val="tx1"/>
                </a:solidFill>
                <a:latin typeface="Arial" charset="0"/>
              </a:defRPr>
            </a:lvl6pPr>
            <a:lvl7pPr marL="2971800" indent="-228600" eaLnBrk="0" fontAlgn="base" hangingPunct="0">
              <a:spcBef>
                <a:spcPct val="0"/>
              </a:spcBef>
              <a:spcAft>
                <a:spcPct val="0"/>
              </a:spcAft>
              <a:tabLst>
                <a:tab pos="687388" algn="l"/>
              </a:tabLst>
              <a:defRPr>
                <a:solidFill>
                  <a:schemeClr val="tx1"/>
                </a:solidFill>
                <a:latin typeface="Arial" charset="0"/>
              </a:defRPr>
            </a:lvl7pPr>
            <a:lvl8pPr marL="3429000" indent="-228600" eaLnBrk="0" fontAlgn="base" hangingPunct="0">
              <a:spcBef>
                <a:spcPct val="0"/>
              </a:spcBef>
              <a:spcAft>
                <a:spcPct val="0"/>
              </a:spcAft>
              <a:tabLst>
                <a:tab pos="687388" algn="l"/>
              </a:tabLst>
              <a:defRPr>
                <a:solidFill>
                  <a:schemeClr val="tx1"/>
                </a:solidFill>
                <a:latin typeface="Arial" charset="0"/>
              </a:defRPr>
            </a:lvl8pPr>
            <a:lvl9pPr marL="3886200" indent="-228600" eaLnBrk="0" fontAlgn="base" hangingPunct="0">
              <a:spcBef>
                <a:spcPct val="0"/>
              </a:spcBef>
              <a:spcAft>
                <a:spcPct val="0"/>
              </a:spcAft>
              <a:tabLst>
                <a:tab pos="687388" algn="l"/>
              </a:tabLst>
              <a:defRPr>
                <a:solidFill>
                  <a:schemeClr val="tx1"/>
                </a:solidFill>
                <a:latin typeface="Arial" charset="0"/>
              </a:defRPr>
            </a:lvl9pPr>
          </a:lstStyle>
          <a:p>
            <a:pPr>
              <a:spcBef>
                <a:spcPct val="50000"/>
              </a:spcBef>
              <a:buFont typeface="Arial" pitchFamily="34" charset="0"/>
              <a:buChar char="•"/>
            </a:pPr>
            <a:r>
              <a:rPr lang="en-US" b="1" dirty="0" smtClean="0"/>
              <a:t>Modified </a:t>
            </a:r>
            <a:r>
              <a:rPr lang="en-US" b="1" dirty="0"/>
              <a:t>flip-flop is </a:t>
            </a:r>
            <a:r>
              <a:rPr lang="en-US" b="1" dirty="0" smtClean="0"/>
              <a:t>called      	JK flip-flop</a:t>
            </a:r>
            <a:endParaRPr lang="en-US" b="1" dirty="0"/>
          </a:p>
          <a:p>
            <a:pPr>
              <a:spcBef>
                <a:spcPct val="50000"/>
              </a:spcBef>
              <a:buFont typeface="Arial" pitchFamily="34" charset="0"/>
              <a:buChar char="•"/>
            </a:pPr>
            <a:r>
              <a:rPr lang="en-US" b="1" dirty="0" smtClean="0">
                <a:latin typeface="Times New Roman" pitchFamily="18" charset="0"/>
              </a:rPr>
              <a:t> “</a:t>
            </a:r>
            <a:r>
              <a:rPr lang="en-US" b="1" dirty="0">
                <a:latin typeface="Times New Roman" pitchFamily="18" charset="0"/>
              </a:rPr>
              <a:t>JK” is in honor of 		Jack </a:t>
            </a:r>
            <a:r>
              <a:rPr lang="en-US" b="1" dirty="0" err="1" smtClean="0">
                <a:latin typeface="Times New Roman" pitchFamily="18" charset="0"/>
              </a:rPr>
              <a:t>Kilby</a:t>
            </a:r>
            <a:endParaRPr lang="en-US" b="1" dirty="0">
              <a:latin typeface="Times New Roman" pitchFamily="18" charset="0"/>
            </a:endParaRPr>
          </a:p>
        </p:txBody>
      </p:sp>
      <p:sp>
        <p:nvSpPr>
          <p:cNvPr id="6"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066800" y="1676400"/>
            <a:ext cx="3657600" cy="3581400"/>
          </a:xfrm>
          <a:noFill/>
        </p:spPr>
        <p:txBody>
          <a:bodyPr/>
          <a:lstStyle/>
          <a:p>
            <a:pPr eaLnBrk="1" hangingPunct="1">
              <a:spcBef>
                <a:spcPct val="40000"/>
              </a:spcBef>
            </a:pPr>
            <a:r>
              <a:rPr lang="en-US" sz="2200" dirty="0" smtClean="0"/>
              <a:t>JK flip-flop </a:t>
            </a:r>
          </a:p>
          <a:p>
            <a:pPr lvl="1" eaLnBrk="1" hangingPunct="1">
              <a:spcBef>
                <a:spcPct val="40000"/>
              </a:spcBef>
            </a:pPr>
            <a:r>
              <a:rPr lang="en-US" sz="1800" dirty="0" smtClean="0"/>
              <a:t>Modified SR flip-flop </a:t>
            </a:r>
          </a:p>
          <a:p>
            <a:pPr lvl="1" eaLnBrk="1" hangingPunct="1">
              <a:spcBef>
                <a:spcPct val="40000"/>
              </a:spcBef>
            </a:pPr>
            <a:r>
              <a:rPr lang="en-US" sz="1800" dirty="0" smtClean="0"/>
              <a:t>Adding 2 ANDs</a:t>
            </a:r>
          </a:p>
          <a:p>
            <a:pPr eaLnBrk="1" hangingPunct="1">
              <a:spcBef>
                <a:spcPct val="40000"/>
              </a:spcBef>
            </a:pPr>
            <a:endParaRPr lang="en-US" sz="2200" dirty="0" smtClean="0"/>
          </a:p>
          <a:p>
            <a:pPr eaLnBrk="1" hangingPunct="1">
              <a:spcBef>
                <a:spcPct val="40000"/>
              </a:spcBef>
            </a:pPr>
            <a:r>
              <a:rPr lang="en-US" sz="2200" dirty="0" smtClean="0"/>
              <a:t>Characteristic table indicates </a:t>
            </a:r>
          </a:p>
          <a:p>
            <a:pPr lvl="1" eaLnBrk="1" hangingPunct="1">
              <a:spcBef>
                <a:spcPct val="40000"/>
              </a:spcBef>
            </a:pPr>
            <a:r>
              <a:rPr lang="en-US" sz="1800" dirty="0" smtClean="0"/>
              <a:t>stable for all inputs</a:t>
            </a:r>
            <a:endParaRPr lang="en-US" sz="2000" dirty="0" smtClean="0"/>
          </a:p>
        </p:txBody>
      </p:sp>
      <p:pic>
        <p:nvPicPr>
          <p:cNvPr id="14340" name="Picture 4" descr="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71600"/>
            <a:ext cx="383857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657600"/>
            <a:ext cx="399415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dirty="0" smtClean="0">
                <a:solidFill>
                  <a:schemeClr val="folHlink"/>
                </a:solidFill>
              </a:rPr>
              <a:t>Sequential Circuits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1524000" y="1600200"/>
            <a:ext cx="6858000" cy="2743200"/>
          </a:xfrm>
          <a:noFill/>
        </p:spPr>
        <p:txBody>
          <a:bodyPr/>
          <a:lstStyle/>
          <a:p>
            <a:pPr eaLnBrk="1" hangingPunct="1">
              <a:spcBef>
                <a:spcPct val="40000"/>
              </a:spcBef>
            </a:pPr>
            <a:r>
              <a:rPr lang="en-US" sz="2400" dirty="0" smtClean="0"/>
              <a:t>D flip-flop – Data flip-flop</a:t>
            </a:r>
          </a:p>
          <a:p>
            <a:pPr lvl="1" eaLnBrk="1" hangingPunct="1">
              <a:spcBef>
                <a:spcPct val="40000"/>
              </a:spcBef>
            </a:pPr>
            <a:r>
              <a:rPr lang="en-US" sz="2000" dirty="0" smtClean="0"/>
              <a:t>Another modification of SR flip-flop </a:t>
            </a:r>
          </a:p>
          <a:p>
            <a:pPr lvl="1" eaLnBrk="1" hangingPunct="1">
              <a:spcBef>
                <a:spcPct val="40000"/>
              </a:spcBef>
            </a:pPr>
            <a:r>
              <a:rPr lang="en-US" sz="2000" dirty="0" smtClean="0"/>
              <a:t>Characteristic table is shown</a:t>
            </a:r>
          </a:p>
          <a:p>
            <a:pPr eaLnBrk="1" hangingPunct="1">
              <a:spcBef>
                <a:spcPct val="40000"/>
              </a:spcBef>
            </a:pPr>
            <a:r>
              <a:rPr lang="en-US" sz="2400" dirty="0" smtClean="0"/>
              <a:t>Output changes </a:t>
            </a:r>
          </a:p>
          <a:p>
            <a:pPr lvl="1" eaLnBrk="1" hangingPunct="1">
              <a:spcBef>
                <a:spcPct val="40000"/>
              </a:spcBef>
            </a:pPr>
            <a:r>
              <a:rPr lang="en-US" sz="2000" dirty="0" smtClean="0"/>
              <a:t>when the value of D changes</a:t>
            </a:r>
          </a:p>
          <a:p>
            <a:pPr lvl="1" eaLnBrk="1" hangingPunct="1">
              <a:spcBef>
                <a:spcPct val="40000"/>
              </a:spcBef>
            </a:pPr>
            <a:r>
              <a:rPr lang="en-US" sz="2000" dirty="0" smtClean="0"/>
              <a:t>Stores D (data) until next clock pulse</a:t>
            </a:r>
          </a:p>
        </p:txBody>
      </p:sp>
      <p:pic>
        <p:nvPicPr>
          <p:cNvPr id="15364" name="Picture 4" descr="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495800"/>
            <a:ext cx="40767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495800"/>
            <a:ext cx="20478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dirty="0" smtClean="0">
                <a:solidFill>
                  <a:schemeClr val="folHlink"/>
                </a:solidFill>
              </a:rPr>
              <a:t>Sequential Circuits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1371600" y="1600200"/>
            <a:ext cx="6629400" cy="2590800"/>
          </a:xfrm>
          <a:noFill/>
        </p:spPr>
        <p:txBody>
          <a:bodyPr/>
          <a:lstStyle/>
          <a:p>
            <a:pPr eaLnBrk="1" hangingPunct="1">
              <a:spcBef>
                <a:spcPct val="10000"/>
              </a:spcBef>
            </a:pPr>
            <a:r>
              <a:rPr lang="en-US" sz="2200" dirty="0" smtClean="0"/>
              <a:t>D flip-flop </a:t>
            </a:r>
          </a:p>
          <a:p>
            <a:pPr lvl="1" eaLnBrk="1" hangingPunct="1">
              <a:spcBef>
                <a:spcPct val="10000"/>
              </a:spcBef>
            </a:pPr>
            <a:r>
              <a:rPr lang="en-US" sz="1800" dirty="0" smtClean="0"/>
              <a:t>fundamental circuit of computer memory</a:t>
            </a:r>
          </a:p>
          <a:p>
            <a:pPr lvl="1" eaLnBrk="1" hangingPunct="1">
              <a:spcBef>
                <a:spcPct val="10000"/>
              </a:spcBef>
            </a:pPr>
            <a:endParaRPr lang="en-US" sz="2000" dirty="0" smtClean="0"/>
          </a:p>
          <a:p>
            <a:pPr eaLnBrk="1" hangingPunct="1">
              <a:spcBef>
                <a:spcPct val="10000"/>
              </a:spcBef>
            </a:pPr>
            <a:r>
              <a:rPr lang="en-US" sz="2200" dirty="0" smtClean="0"/>
              <a:t>Block diagram &amp; Characteristic table for D flip-flop are shown below</a:t>
            </a:r>
          </a:p>
        </p:txBody>
      </p:sp>
      <p:pic>
        <p:nvPicPr>
          <p:cNvPr id="16388" name="Picture 4" descr="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267200"/>
            <a:ext cx="2668588"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251325"/>
            <a:ext cx="20478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1371600" y="1371600"/>
            <a:ext cx="6629400" cy="2819400"/>
          </a:xfrm>
          <a:noFill/>
        </p:spPr>
        <p:txBody>
          <a:bodyPr/>
          <a:lstStyle/>
          <a:p>
            <a:pPr eaLnBrk="1" hangingPunct="1">
              <a:spcBef>
                <a:spcPct val="10000"/>
              </a:spcBef>
            </a:pPr>
            <a:r>
              <a:rPr lang="en-US" sz="2200" dirty="0" smtClean="0"/>
              <a:t>T flip-flop – Toggle flip-flop</a:t>
            </a:r>
          </a:p>
          <a:p>
            <a:pPr lvl="1" eaLnBrk="1" hangingPunct="1">
              <a:spcBef>
                <a:spcPct val="10000"/>
              </a:spcBef>
            </a:pPr>
            <a:r>
              <a:rPr lang="en-US" sz="1800" dirty="0" smtClean="0"/>
              <a:t>Only one input T</a:t>
            </a:r>
          </a:p>
          <a:p>
            <a:pPr eaLnBrk="1" hangingPunct="1">
              <a:spcBef>
                <a:spcPct val="40000"/>
              </a:spcBef>
            </a:pPr>
            <a:r>
              <a:rPr lang="en-US" sz="2400" dirty="0" smtClean="0"/>
              <a:t>Output changes </a:t>
            </a:r>
          </a:p>
          <a:p>
            <a:pPr lvl="1" eaLnBrk="1" hangingPunct="1">
              <a:spcBef>
                <a:spcPct val="40000"/>
              </a:spcBef>
            </a:pPr>
            <a:r>
              <a:rPr lang="en-US" sz="2000" dirty="0" smtClean="0"/>
              <a:t>If T=0 – state remains the same</a:t>
            </a:r>
          </a:p>
          <a:p>
            <a:pPr lvl="1" eaLnBrk="1" hangingPunct="1">
              <a:spcBef>
                <a:spcPct val="10000"/>
              </a:spcBef>
            </a:pPr>
            <a:r>
              <a:rPr lang="en-US" sz="2000" dirty="0" smtClean="0"/>
              <a:t>If T=1 – state toggles from 0 to 1 or from 1 to 0</a:t>
            </a:r>
          </a:p>
          <a:p>
            <a:pPr eaLnBrk="1" hangingPunct="1">
              <a:spcBef>
                <a:spcPct val="10000"/>
              </a:spcBef>
            </a:pPr>
            <a:r>
              <a:rPr lang="en-US" sz="2200" dirty="0" smtClean="0"/>
              <a:t>Block diagram &amp; Characteristic table for T flip-flop are shown below</a:t>
            </a:r>
          </a:p>
        </p:txBody>
      </p:sp>
      <p:sp>
        <p:nvSpPr>
          <p:cNvPr id="6"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pic>
        <p:nvPicPr>
          <p:cNvPr id="1075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75918"/>
            <a:ext cx="269557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5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175918"/>
            <a:ext cx="41052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47832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914400" y="1447800"/>
            <a:ext cx="8229600" cy="4876800"/>
          </a:xfrm>
          <a:noFill/>
        </p:spPr>
        <p:txBody>
          <a:bodyPr/>
          <a:lstStyle/>
          <a:p>
            <a:pPr eaLnBrk="1" hangingPunct="1">
              <a:spcBef>
                <a:spcPct val="5000"/>
              </a:spcBef>
            </a:pPr>
            <a:r>
              <a:rPr lang="en-US" sz="2200" dirty="0" smtClean="0"/>
              <a:t>Characteristic tables or finite state machines (FSMs)</a:t>
            </a:r>
          </a:p>
          <a:p>
            <a:pPr lvl="1" eaLnBrk="1" hangingPunct="1">
              <a:spcBef>
                <a:spcPct val="5000"/>
              </a:spcBef>
            </a:pPr>
            <a:r>
              <a:rPr lang="en-US" sz="1800" dirty="0" smtClean="0"/>
              <a:t>Express behavior of sequential circuits</a:t>
            </a:r>
          </a:p>
          <a:p>
            <a:pPr lvl="1" eaLnBrk="1" hangingPunct="1">
              <a:spcBef>
                <a:spcPct val="5000"/>
              </a:spcBef>
            </a:pPr>
            <a:r>
              <a:rPr lang="en-US" sz="2000" dirty="0" smtClean="0"/>
              <a:t>FSMs consist of</a:t>
            </a:r>
          </a:p>
          <a:p>
            <a:pPr lvl="2" eaLnBrk="1" hangingPunct="1">
              <a:spcBef>
                <a:spcPct val="5000"/>
              </a:spcBef>
            </a:pPr>
            <a:r>
              <a:rPr lang="en-US" sz="1800" dirty="0" smtClean="0"/>
              <a:t>set of nodes that hold the states of the machine </a:t>
            </a:r>
          </a:p>
          <a:p>
            <a:pPr lvl="2" eaLnBrk="1" hangingPunct="1">
              <a:spcBef>
                <a:spcPct val="5000"/>
              </a:spcBef>
            </a:pPr>
            <a:r>
              <a:rPr lang="en-US" sz="1800" dirty="0" smtClean="0"/>
              <a:t>set of arcs that connect the states</a:t>
            </a:r>
          </a:p>
          <a:p>
            <a:pPr eaLnBrk="1" hangingPunct="1">
              <a:spcBef>
                <a:spcPct val="5000"/>
              </a:spcBef>
            </a:pPr>
            <a:endParaRPr lang="en-US" sz="2200" dirty="0" smtClean="0"/>
          </a:p>
          <a:p>
            <a:pPr eaLnBrk="1" hangingPunct="1">
              <a:spcBef>
                <a:spcPct val="5000"/>
              </a:spcBef>
            </a:pPr>
            <a:r>
              <a:rPr lang="en-US" sz="2200" dirty="0" smtClean="0"/>
              <a:t>Moore and Mealy machines are two types of FSMs </a:t>
            </a:r>
          </a:p>
          <a:p>
            <a:pPr lvl="1" eaLnBrk="1" hangingPunct="1">
              <a:spcBef>
                <a:spcPct val="5000"/>
              </a:spcBef>
            </a:pPr>
            <a:r>
              <a:rPr lang="en-US" sz="1800" dirty="0" smtClean="0"/>
              <a:t>Moore machines place outputs on each node</a:t>
            </a:r>
          </a:p>
          <a:p>
            <a:pPr lvl="1" eaLnBrk="1" hangingPunct="1">
              <a:spcBef>
                <a:spcPct val="5000"/>
              </a:spcBef>
            </a:pPr>
            <a:r>
              <a:rPr lang="en-US" sz="1800" dirty="0" smtClean="0"/>
              <a:t>Mealy machines present their outputs on the transitions</a:t>
            </a:r>
          </a:p>
          <a:p>
            <a:pPr lvl="1" eaLnBrk="1" hangingPunct="1">
              <a:spcBef>
                <a:spcPct val="5000"/>
              </a:spcBef>
            </a:pPr>
            <a:r>
              <a:rPr lang="en-US" sz="1800" dirty="0" smtClean="0"/>
              <a:t>They are equivalent</a:t>
            </a:r>
          </a:p>
          <a:p>
            <a:pPr eaLnBrk="1" hangingPunct="1">
              <a:spcBef>
                <a:spcPct val="5000"/>
              </a:spcBef>
            </a:pPr>
            <a:endParaRPr lang="en-US" sz="2200" i="1" u="sng" dirty="0" smtClean="0"/>
          </a:p>
          <a:p>
            <a:pPr eaLnBrk="1" hangingPunct="1">
              <a:spcBef>
                <a:spcPct val="5000"/>
              </a:spcBef>
            </a:pPr>
            <a:r>
              <a:rPr lang="en-US" sz="2200" i="1" u="sng" dirty="0" smtClean="0"/>
              <a:t>Textbook uses Mealy Machine Convention</a:t>
            </a:r>
          </a:p>
        </p:txBody>
      </p:sp>
      <p:sp>
        <p:nvSpPr>
          <p:cNvPr id="4"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g_3-25_ECOA2E_ppt"/>
          <p:cNvPicPr>
            <a:picLocks noChangeAspect="1" noChangeArrowheads="1"/>
          </p:cNvPicPr>
          <p:nvPr/>
        </p:nvPicPr>
        <p:blipFill>
          <a:blip r:embed="rId3">
            <a:extLst>
              <a:ext uri="{28A0092B-C50C-407E-A947-70E740481C1C}">
                <a14:useLocalDpi xmlns:a14="http://schemas.microsoft.com/office/drawing/2010/main" val="0"/>
              </a:ext>
            </a:extLst>
          </a:blip>
          <a:srcRect r="5542"/>
          <a:stretch>
            <a:fillRect/>
          </a:stretch>
        </p:blipFill>
        <p:spPr bwMode="auto">
          <a:xfrm>
            <a:off x="1143000" y="2994025"/>
            <a:ext cx="30480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4"/>
          <p:cNvSpPr>
            <a:spLocks noGrp="1" noChangeArrowheads="1"/>
          </p:cNvSpPr>
          <p:nvPr>
            <p:ph type="body" idx="1"/>
          </p:nvPr>
        </p:nvSpPr>
        <p:spPr>
          <a:xfrm>
            <a:off x="1143000" y="1600200"/>
            <a:ext cx="7467600" cy="762000"/>
          </a:xfrm>
          <a:noFill/>
        </p:spPr>
        <p:txBody>
          <a:bodyPr/>
          <a:lstStyle/>
          <a:p>
            <a:pPr eaLnBrk="1" hangingPunct="1">
              <a:spcBef>
                <a:spcPct val="10000"/>
              </a:spcBef>
            </a:pPr>
            <a:r>
              <a:rPr lang="en-US" sz="2200" dirty="0" smtClean="0"/>
              <a:t>Behavior of JK flop-flop is depicted below</a:t>
            </a:r>
          </a:p>
        </p:txBody>
      </p:sp>
      <p:pic>
        <p:nvPicPr>
          <p:cNvPr id="18437" name="Picture 5" descr="Fig_3-26_ECOA2e_ppt"/>
          <p:cNvPicPr>
            <a:picLocks noChangeAspect="1" noChangeArrowheads="1"/>
          </p:cNvPicPr>
          <p:nvPr/>
        </p:nvPicPr>
        <p:blipFill>
          <a:blip r:embed="rId4">
            <a:extLst>
              <a:ext uri="{28A0092B-C50C-407E-A947-70E740481C1C}">
                <a14:useLocalDpi xmlns:a14="http://schemas.microsoft.com/office/drawing/2010/main" val="0"/>
              </a:ext>
            </a:extLst>
          </a:blip>
          <a:srcRect l="3276" r="3378"/>
          <a:stretch>
            <a:fillRect/>
          </a:stretch>
        </p:blipFill>
        <p:spPr bwMode="auto">
          <a:xfrm>
            <a:off x="4419600" y="2971800"/>
            <a:ext cx="42672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
        <p:nvSpPr>
          <p:cNvPr id="3" name="Rectangle 2"/>
          <p:cNvSpPr/>
          <p:nvPr/>
        </p:nvSpPr>
        <p:spPr>
          <a:xfrm>
            <a:off x="1850109" y="5228334"/>
            <a:ext cx="2064989" cy="400110"/>
          </a:xfrm>
          <a:prstGeom prst="rect">
            <a:avLst/>
          </a:prstGeom>
        </p:spPr>
        <p:txBody>
          <a:bodyPr wrap="none">
            <a:spAutoFit/>
          </a:bodyPr>
          <a:lstStyle/>
          <a:p>
            <a:r>
              <a:rPr lang="en-US" sz="2000" b="1" dirty="0" smtClean="0"/>
              <a:t>Moore machine</a:t>
            </a:r>
            <a:endParaRPr lang="en-US" sz="2000" b="1" dirty="0"/>
          </a:p>
        </p:txBody>
      </p:sp>
      <p:sp>
        <p:nvSpPr>
          <p:cNvPr id="4" name="Rectangle 3"/>
          <p:cNvSpPr/>
          <p:nvPr/>
        </p:nvSpPr>
        <p:spPr>
          <a:xfrm>
            <a:off x="5614481" y="5243723"/>
            <a:ext cx="1826141" cy="369332"/>
          </a:xfrm>
          <a:prstGeom prst="rect">
            <a:avLst/>
          </a:prstGeom>
        </p:spPr>
        <p:txBody>
          <a:bodyPr wrap="none">
            <a:spAutoFit/>
          </a:bodyPr>
          <a:lstStyle/>
          <a:p>
            <a:r>
              <a:rPr lang="en-US" b="1" dirty="0" smtClean="0"/>
              <a:t>Mealy machine</a:t>
            </a:r>
            <a:endParaRPr lang="en-US" b="1"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1066800" y="1447800"/>
            <a:ext cx="7543800" cy="990600"/>
          </a:xfrm>
          <a:noFill/>
        </p:spPr>
        <p:txBody>
          <a:bodyPr/>
          <a:lstStyle/>
          <a:p>
            <a:pPr eaLnBrk="1" hangingPunct="1">
              <a:spcBef>
                <a:spcPct val="10000"/>
              </a:spcBef>
            </a:pPr>
            <a:r>
              <a:rPr lang="en-US" sz="2200" dirty="0" smtClean="0"/>
              <a:t>Behavior of Moore and Mealy machines is identical</a:t>
            </a:r>
          </a:p>
          <a:p>
            <a:pPr eaLnBrk="1" hangingPunct="1">
              <a:spcBef>
                <a:spcPct val="10000"/>
              </a:spcBef>
            </a:pPr>
            <a:r>
              <a:rPr lang="en-US" sz="2200" dirty="0" smtClean="0"/>
              <a:t>Implementations differ</a:t>
            </a:r>
          </a:p>
        </p:txBody>
      </p:sp>
      <p:pic>
        <p:nvPicPr>
          <p:cNvPr id="19460" name="Picture 4" descr="Fig_3-25_ECOA2E_ppt"/>
          <p:cNvPicPr>
            <a:picLocks noChangeAspect="1" noChangeArrowheads="1"/>
          </p:cNvPicPr>
          <p:nvPr/>
        </p:nvPicPr>
        <p:blipFill>
          <a:blip r:embed="rId3">
            <a:extLst>
              <a:ext uri="{28A0092B-C50C-407E-A947-70E740481C1C}">
                <a14:useLocalDpi xmlns:a14="http://schemas.microsoft.com/office/drawing/2010/main" val="0"/>
              </a:ext>
            </a:extLst>
          </a:blip>
          <a:srcRect t="9399" r="5542" b="12271"/>
          <a:stretch>
            <a:fillRect/>
          </a:stretch>
        </p:blipFill>
        <p:spPr bwMode="auto">
          <a:xfrm>
            <a:off x="4953000" y="2362200"/>
            <a:ext cx="3429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Fig_3-27_ECOA2E_ppt"/>
          <p:cNvPicPr>
            <a:picLocks noChangeAspect="1" noChangeArrowheads="1"/>
          </p:cNvPicPr>
          <p:nvPr/>
        </p:nvPicPr>
        <p:blipFill>
          <a:blip r:embed="rId4">
            <a:extLst>
              <a:ext uri="{28A0092B-C50C-407E-A947-70E740481C1C}">
                <a14:useLocalDpi xmlns:a14="http://schemas.microsoft.com/office/drawing/2010/main" val="0"/>
              </a:ext>
            </a:extLst>
          </a:blip>
          <a:srcRect l="2206" t="9285" b="54642"/>
          <a:stretch>
            <a:fillRect/>
          </a:stretch>
        </p:blipFill>
        <p:spPr bwMode="auto">
          <a:xfrm>
            <a:off x="1600200" y="4343400"/>
            <a:ext cx="67818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6"/>
          <p:cNvSpPr txBox="1">
            <a:spLocks noChangeArrowheads="1"/>
          </p:cNvSpPr>
          <p:nvPr/>
        </p:nvSpPr>
        <p:spPr bwMode="auto">
          <a:xfrm>
            <a:off x="1295400" y="2868424"/>
            <a:ext cx="312558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15000"/>
              </a:spcBef>
            </a:pPr>
            <a:r>
              <a:rPr lang="en-US" sz="2600" b="1" dirty="0" smtClean="0"/>
              <a:t>Implementation of Moore machine</a:t>
            </a:r>
            <a:endParaRPr lang="en-US" sz="2400" b="1" dirty="0"/>
          </a:p>
        </p:txBody>
      </p:sp>
      <p:sp>
        <p:nvSpPr>
          <p:cNvPr id="7"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Fig_3-27_ECOA2E_ppt"/>
          <p:cNvPicPr>
            <a:picLocks noChangeAspect="1" noChangeArrowheads="1"/>
          </p:cNvPicPr>
          <p:nvPr/>
        </p:nvPicPr>
        <p:blipFill>
          <a:blip r:embed="rId3">
            <a:extLst>
              <a:ext uri="{28A0092B-C50C-407E-A947-70E740481C1C}">
                <a14:useLocalDpi xmlns:a14="http://schemas.microsoft.com/office/drawing/2010/main" val="0"/>
              </a:ext>
            </a:extLst>
          </a:blip>
          <a:srcRect l="7715" t="46906" r="8858" b="2031"/>
          <a:stretch>
            <a:fillRect/>
          </a:stretch>
        </p:blipFill>
        <p:spPr bwMode="auto">
          <a:xfrm>
            <a:off x="1219200" y="3886200"/>
            <a:ext cx="586740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p:cNvSpPr txBox="1">
            <a:spLocks noChangeArrowheads="1"/>
          </p:cNvSpPr>
          <p:nvPr/>
        </p:nvSpPr>
        <p:spPr bwMode="auto">
          <a:xfrm>
            <a:off x="1234440" y="2373918"/>
            <a:ext cx="322603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15000"/>
              </a:spcBef>
            </a:pPr>
            <a:r>
              <a:rPr lang="en-US" sz="2600" b="1" dirty="0" smtClean="0"/>
              <a:t>Implementation of Mealy machine</a:t>
            </a:r>
            <a:endParaRPr lang="en-US" sz="2600" b="1" dirty="0"/>
          </a:p>
        </p:txBody>
      </p:sp>
      <p:pic>
        <p:nvPicPr>
          <p:cNvPr id="20486" name="Picture 6" descr="Fig_3-26_ECOA2e_ppt"/>
          <p:cNvPicPr>
            <a:picLocks noChangeAspect="1" noChangeArrowheads="1"/>
          </p:cNvPicPr>
          <p:nvPr/>
        </p:nvPicPr>
        <p:blipFill>
          <a:blip r:embed="rId4">
            <a:extLst>
              <a:ext uri="{28A0092B-C50C-407E-A947-70E740481C1C}">
                <a14:useLocalDpi xmlns:a14="http://schemas.microsoft.com/office/drawing/2010/main" val="0"/>
              </a:ext>
            </a:extLst>
          </a:blip>
          <a:srcRect l="3276" r="3378"/>
          <a:stretch>
            <a:fillRect/>
          </a:stretch>
        </p:blipFill>
        <p:spPr bwMode="auto">
          <a:xfrm>
            <a:off x="4876800" y="1828800"/>
            <a:ext cx="3810000"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143000" y="1598613"/>
            <a:ext cx="7315200" cy="4040187"/>
          </a:xfrm>
          <a:noFill/>
        </p:spPr>
        <p:txBody>
          <a:bodyPr/>
          <a:lstStyle/>
          <a:p>
            <a:pPr eaLnBrk="1" hangingPunct="1">
              <a:spcBef>
                <a:spcPct val="40000"/>
              </a:spcBef>
            </a:pPr>
            <a:r>
              <a:rPr lang="en-US" sz="2200" dirty="0" smtClean="0"/>
              <a:t>Sequential circuits are used for “</a:t>
            </a:r>
            <a:r>
              <a:rPr lang="en-US" sz="2200" dirty="0" err="1" smtClean="0"/>
              <a:t>stateful</a:t>
            </a:r>
            <a:r>
              <a:rPr lang="en-US" sz="2200" dirty="0" smtClean="0"/>
              <a:t>” applications</a:t>
            </a:r>
          </a:p>
          <a:p>
            <a:pPr eaLnBrk="1" hangingPunct="1">
              <a:spcBef>
                <a:spcPct val="40000"/>
              </a:spcBef>
            </a:pPr>
            <a:endParaRPr lang="en-US" sz="2200" dirty="0"/>
          </a:p>
          <a:p>
            <a:pPr eaLnBrk="1" hangingPunct="1">
              <a:spcBef>
                <a:spcPct val="40000"/>
              </a:spcBef>
            </a:pPr>
            <a:r>
              <a:rPr lang="en-US" sz="2000" dirty="0" err="1" smtClean="0"/>
              <a:t>Stateful</a:t>
            </a:r>
            <a:r>
              <a:rPr lang="en-US" sz="2000" dirty="0" smtClean="0"/>
              <a:t> application </a:t>
            </a:r>
            <a:r>
              <a:rPr lang="en-US" sz="2000" dirty="0"/>
              <a:t>-</a:t>
            </a:r>
            <a:r>
              <a:rPr lang="en-US" sz="2000" dirty="0" smtClean="0"/>
              <a:t> next state of the machine</a:t>
            </a:r>
          </a:p>
          <a:p>
            <a:pPr lvl="1" eaLnBrk="1" hangingPunct="1">
              <a:spcBef>
                <a:spcPct val="40000"/>
              </a:spcBef>
            </a:pPr>
            <a:r>
              <a:rPr lang="en-US" sz="2000" dirty="0"/>
              <a:t>D</a:t>
            </a:r>
            <a:r>
              <a:rPr lang="en-US" sz="2000" dirty="0" smtClean="0"/>
              <a:t>epends on the current state of the machine </a:t>
            </a:r>
          </a:p>
          <a:p>
            <a:pPr lvl="1" eaLnBrk="1" hangingPunct="1">
              <a:spcBef>
                <a:spcPct val="40000"/>
              </a:spcBef>
            </a:pPr>
            <a:r>
              <a:rPr lang="en-US" sz="2000" dirty="0" smtClean="0"/>
              <a:t>Depends on the input.</a:t>
            </a:r>
          </a:p>
          <a:p>
            <a:pPr eaLnBrk="1" hangingPunct="1">
              <a:spcBef>
                <a:spcPct val="40000"/>
              </a:spcBef>
            </a:pPr>
            <a:r>
              <a:rPr lang="en-US" sz="2200" dirty="0" err="1"/>
              <a:t>S</a:t>
            </a:r>
            <a:r>
              <a:rPr lang="en-US" sz="2200" dirty="0" err="1" smtClean="0"/>
              <a:t>tateful</a:t>
            </a:r>
            <a:r>
              <a:rPr lang="en-US" sz="2200" dirty="0" smtClean="0"/>
              <a:t> application requires </a:t>
            </a:r>
          </a:p>
          <a:p>
            <a:pPr lvl="1" eaLnBrk="1" hangingPunct="1">
              <a:spcBef>
                <a:spcPct val="40000"/>
              </a:spcBef>
            </a:pPr>
            <a:r>
              <a:rPr lang="en-US" sz="2000" dirty="0" smtClean="0"/>
              <a:t>Combinational and </a:t>
            </a:r>
          </a:p>
          <a:p>
            <a:pPr lvl="1" eaLnBrk="1" hangingPunct="1">
              <a:spcBef>
                <a:spcPct val="40000"/>
              </a:spcBef>
            </a:pPr>
            <a:r>
              <a:rPr lang="en-US" sz="2000" dirty="0" smtClean="0"/>
              <a:t>Sequential logic</a:t>
            </a:r>
          </a:p>
        </p:txBody>
      </p:sp>
      <p:sp>
        <p:nvSpPr>
          <p:cNvPr id="5"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dirty="0" smtClean="0">
                <a:solidFill>
                  <a:schemeClr val="folHlink"/>
                </a:solidFill>
              </a:rPr>
              <a:t>Sequential Circuits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82588"/>
            <a:ext cx="5943600" cy="547687"/>
          </a:xfrm>
          <a:noFill/>
        </p:spPr>
        <p:txBody>
          <a:bodyPr/>
          <a:lstStyle/>
          <a:p>
            <a:pPr eaLnBrk="1" hangingPunct="1"/>
            <a:r>
              <a:rPr lang="en-US" smtClean="0">
                <a:solidFill>
                  <a:schemeClr val="folHlink"/>
                </a:solidFill>
              </a:rPr>
              <a:t>Sequential Circuits</a:t>
            </a:r>
          </a:p>
        </p:txBody>
      </p:sp>
      <p:sp>
        <p:nvSpPr>
          <p:cNvPr id="5123" name="Rectangle 3"/>
          <p:cNvSpPr>
            <a:spLocks noGrp="1" noChangeArrowheads="1"/>
          </p:cNvSpPr>
          <p:nvPr>
            <p:ph type="body" idx="1"/>
          </p:nvPr>
        </p:nvSpPr>
        <p:spPr>
          <a:xfrm>
            <a:off x="1371600" y="1600200"/>
            <a:ext cx="7239000" cy="4114800"/>
          </a:xfrm>
          <a:noFill/>
        </p:spPr>
        <p:txBody>
          <a:bodyPr/>
          <a:lstStyle/>
          <a:p>
            <a:pPr eaLnBrk="1" hangingPunct="1">
              <a:spcBef>
                <a:spcPct val="40000"/>
              </a:spcBef>
            </a:pPr>
            <a:r>
              <a:rPr lang="en-US" sz="2200" dirty="0" smtClean="0"/>
              <a:t>Combinational logic </a:t>
            </a:r>
          </a:p>
          <a:p>
            <a:pPr lvl="1" eaLnBrk="1" hangingPunct="1">
              <a:spcBef>
                <a:spcPct val="40000"/>
              </a:spcBef>
            </a:pPr>
            <a:r>
              <a:rPr lang="en-US" sz="1800" dirty="0" smtClean="0"/>
              <a:t>Need immediate application of  Boolean function to a set of inputs</a:t>
            </a:r>
          </a:p>
          <a:p>
            <a:pPr eaLnBrk="1" hangingPunct="1">
              <a:spcBef>
                <a:spcPct val="40000"/>
              </a:spcBef>
              <a:buClr>
                <a:schemeClr val="tx1"/>
              </a:buClr>
            </a:pPr>
            <a:r>
              <a:rPr lang="en-US" sz="2200" dirty="0" smtClean="0"/>
              <a:t>Will not work when circuit needs to change value with consideration to current state and inputs</a:t>
            </a:r>
          </a:p>
          <a:p>
            <a:pPr lvl="1" eaLnBrk="1" hangingPunct="1">
              <a:spcBef>
                <a:spcPct val="40000"/>
              </a:spcBef>
            </a:pPr>
            <a:r>
              <a:rPr lang="en-US" sz="2000" dirty="0" smtClean="0"/>
              <a:t>Need to “remember” the current state</a:t>
            </a:r>
          </a:p>
          <a:p>
            <a:pPr lvl="1" eaLnBrk="1" hangingPunct="1">
              <a:spcBef>
                <a:spcPct val="40000"/>
              </a:spcBef>
            </a:pPr>
            <a:endParaRPr lang="en-US" sz="2000" dirty="0" smtClean="0"/>
          </a:p>
          <a:p>
            <a:pPr eaLnBrk="1" hangingPunct="1">
              <a:spcBef>
                <a:spcPct val="40000"/>
              </a:spcBef>
            </a:pPr>
            <a:r>
              <a:rPr lang="en-US" sz="2200" i="1" dirty="0" smtClean="0"/>
              <a:t>Sequential logic circuits</a:t>
            </a:r>
            <a:r>
              <a:rPr lang="en-US" sz="2200" dirty="0" smtClean="0"/>
              <a:t> provide this functionality</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143000" y="1447800"/>
            <a:ext cx="3886200" cy="2133600"/>
          </a:xfrm>
          <a:noFill/>
        </p:spPr>
        <p:txBody>
          <a:bodyPr/>
          <a:lstStyle/>
          <a:p>
            <a:pPr eaLnBrk="1" hangingPunct="1">
              <a:spcBef>
                <a:spcPct val="10000"/>
              </a:spcBef>
            </a:pPr>
            <a:r>
              <a:rPr lang="en-US" sz="2000" dirty="0" smtClean="0"/>
              <a:t>4-bit register consisting of D flip-flops on the right</a:t>
            </a:r>
          </a:p>
          <a:p>
            <a:pPr eaLnBrk="1" hangingPunct="1">
              <a:spcBef>
                <a:spcPct val="10000"/>
              </a:spcBef>
            </a:pPr>
            <a:endParaRPr lang="en-US" sz="2000" dirty="0" smtClean="0"/>
          </a:p>
          <a:p>
            <a:pPr eaLnBrk="1" hangingPunct="1">
              <a:spcBef>
                <a:spcPct val="10000"/>
              </a:spcBef>
            </a:pPr>
            <a:r>
              <a:rPr lang="en-US" sz="2000" dirty="0" smtClean="0"/>
              <a:t>Usual block diagram below</a:t>
            </a:r>
            <a:endParaRPr lang="en-US" sz="2200" dirty="0" smtClean="0"/>
          </a:p>
        </p:txBody>
      </p:sp>
      <p:pic>
        <p:nvPicPr>
          <p:cNvPr id="22532" name="Picture 4" descr="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371600"/>
            <a:ext cx="34829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657600"/>
            <a:ext cx="322738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descr="EX3_35"/>
          <p:cNvPicPr>
            <a:picLocks noChangeAspect="1" noChangeArrowheads="1"/>
          </p:cNvPicPr>
          <p:nvPr/>
        </p:nvPicPr>
        <p:blipFill>
          <a:blip r:embed="rId3">
            <a:extLst>
              <a:ext uri="{28A0092B-C50C-407E-A947-70E740481C1C}">
                <a14:useLocalDpi xmlns:a14="http://schemas.microsoft.com/office/drawing/2010/main" val="0"/>
              </a:ext>
            </a:extLst>
          </a:blip>
          <a:srcRect t="1537" r="2768" b="1456"/>
          <a:stretch>
            <a:fillRect/>
          </a:stretch>
        </p:blipFill>
        <p:spPr bwMode="auto">
          <a:xfrm>
            <a:off x="990600" y="914400"/>
            <a:ext cx="7620000"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685800" y="3825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dirty="0" smtClean="0">
                <a:solidFill>
                  <a:schemeClr val="folHlink"/>
                </a:solidFill>
              </a:rPr>
              <a:t>Sequential Circuits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45"/>
          <p:cNvPicPr>
            <a:picLocks noChangeAspect="1" noChangeArrowheads="1"/>
          </p:cNvPicPr>
          <p:nvPr/>
        </p:nvPicPr>
        <p:blipFill>
          <a:blip r:embed="rId3" cstate="print">
            <a:extLst>
              <a:ext uri="{28A0092B-C50C-407E-A947-70E740481C1C}">
                <a14:useLocalDpi xmlns:a14="http://schemas.microsoft.com/office/drawing/2010/main" val="0"/>
              </a:ext>
            </a:extLst>
          </a:blip>
          <a:srcRect r="37" b="5792"/>
          <a:stretch>
            <a:fillRect/>
          </a:stretch>
        </p:blipFill>
        <p:spPr bwMode="auto">
          <a:xfrm>
            <a:off x="4495800" y="1066800"/>
            <a:ext cx="4267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4"/>
          <p:cNvSpPr>
            <a:spLocks noGrp="1" noChangeArrowheads="1"/>
          </p:cNvSpPr>
          <p:nvPr>
            <p:ph type="body" idx="1"/>
          </p:nvPr>
        </p:nvSpPr>
        <p:spPr>
          <a:xfrm>
            <a:off x="1143000" y="1600200"/>
            <a:ext cx="3352800" cy="3810000"/>
          </a:xfrm>
          <a:noFill/>
        </p:spPr>
        <p:txBody>
          <a:bodyPr/>
          <a:lstStyle/>
          <a:p>
            <a:pPr eaLnBrk="1" hangingPunct="1">
              <a:spcBef>
                <a:spcPct val="10000"/>
              </a:spcBef>
            </a:pPr>
            <a:r>
              <a:rPr lang="en-US" sz="2000" dirty="0" smtClean="0"/>
              <a:t>Binary counter </a:t>
            </a:r>
          </a:p>
          <a:p>
            <a:pPr eaLnBrk="1" hangingPunct="1">
              <a:spcBef>
                <a:spcPct val="10000"/>
              </a:spcBef>
            </a:pPr>
            <a:endParaRPr lang="en-US" sz="2000" dirty="0"/>
          </a:p>
          <a:p>
            <a:pPr eaLnBrk="1" hangingPunct="1">
              <a:spcBef>
                <a:spcPct val="10000"/>
              </a:spcBef>
            </a:pPr>
            <a:r>
              <a:rPr lang="en-US" sz="2000" dirty="0" smtClean="0"/>
              <a:t>Low-order bit is complemented at each clock pulse</a:t>
            </a:r>
          </a:p>
          <a:p>
            <a:pPr eaLnBrk="1" hangingPunct="1">
              <a:spcBef>
                <a:spcPct val="10000"/>
              </a:spcBef>
            </a:pPr>
            <a:r>
              <a:rPr lang="en-US" sz="2000" dirty="0" smtClean="0"/>
              <a:t>Whenever it changes from 0 to 1, the next bit is complemented, and so on through the other flip-flops.</a:t>
            </a:r>
            <a:endParaRPr lang="en-US" sz="2200" dirty="0" smtClean="0"/>
          </a:p>
        </p:txBody>
      </p:sp>
      <p:sp>
        <p:nvSpPr>
          <p:cNvPr id="5"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Finite State Machines</a:t>
            </a:r>
          </a:p>
        </p:txBody>
      </p:sp>
      <p:sp>
        <p:nvSpPr>
          <p:cNvPr id="25603" name="Rectangle 3"/>
          <p:cNvSpPr>
            <a:spLocks noGrp="1" noChangeArrowheads="1"/>
          </p:cNvSpPr>
          <p:nvPr>
            <p:ph type="body" idx="1"/>
          </p:nvPr>
        </p:nvSpPr>
        <p:spPr>
          <a:xfrm>
            <a:off x="990600" y="1447800"/>
            <a:ext cx="8153400" cy="4572000"/>
          </a:xfrm>
        </p:spPr>
        <p:txBody>
          <a:bodyPr/>
          <a:lstStyle/>
          <a:p>
            <a:pPr eaLnBrk="1" hangingPunct="1">
              <a:lnSpc>
                <a:spcPct val="80000"/>
              </a:lnSpc>
            </a:pPr>
            <a:r>
              <a:rPr lang="en-US" sz="2400" dirty="0" smtClean="0"/>
              <a:t>Finite State Machine - tool to model sequential logic components</a:t>
            </a:r>
          </a:p>
          <a:p>
            <a:pPr lvl="1" eaLnBrk="1" hangingPunct="1">
              <a:lnSpc>
                <a:spcPct val="80000"/>
              </a:lnSpc>
            </a:pPr>
            <a:r>
              <a:rPr lang="en-US" sz="2000" b="0" dirty="0" smtClean="0"/>
              <a:t>Mealy/Moore machines describe sequential logic</a:t>
            </a:r>
          </a:p>
          <a:p>
            <a:pPr lvl="1" eaLnBrk="1" hangingPunct="1">
              <a:lnSpc>
                <a:spcPct val="80000"/>
              </a:lnSpc>
            </a:pPr>
            <a:r>
              <a:rPr lang="en-US" sz="2000" b="0" dirty="0"/>
              <a:t>F</a:t>
            </a:r>
            <a:r>
              <a:rPr lang="en-US" sz="2000" b="0" dirty="0" smtClean="0"/>
              <a:t>inite </a:t>
            </a:r>
            <a:r>
              <a:rPr lang="en-US" sz="2000" b="0" dirty="0"/>
              <a:t>S</a:t>
            </a:r>
            <a:r>
              <a:rPr lang="en-US" sz="2000" b="0" dirty="0" smtClean="0"/>
              <a:t>tate </a:t>
            </a:r>
            <a:r>
              <a:rPr lang="en-US" sz="2000" b="0" dirty="0"/>
              <a:t>M</a:t>
            </a:r>
            <a:r>
              <a:rPr lang="en-US" sz="2000" b="0" dirty="0" smtClean="0"/>
              <a:t>achines are used to design control units for CPUs</a:t>
            </a:r>
          </a:p>
          <a:p>
            <a:pPr eaLnBrk="1" hangingPunct="1">
              <a:lnSpc>
                <a:spcPct val="80000"/>
              </a:lnSpc>
            </a:pPr>
            <a:r>
              <a:rPr lang="en-US" sz="2400" dirty="0"/>
              <a:t>F</a:t>
            </a:r>
            <a:r>
              <a:rPr lang="en-US" sz="2400" dirty="0" smtClean="0"/>
              <a:t>inite state machine consists of </a:t>
            </a:r>
          </a:p>
          <a:p>
            <a:pPr lvl="1" eaLnBrk="1" hangingPunct="1">
              <a:lnSpc>
                <a:spcPct val="80000"/>
              </a:lnSpc>
            </a:pPr>
            <a:r>
              <a:rPr lang="en-US" sz="2000" b="0" dirty="0" smtClean="0"/>
              <a:t>a finite number of states represented by the different values stored in a register</a:t>
            </a:r>
          </a:p>
          <a:p>
            <a:pPr lvl="1" eaLnBrk="1" hangingPunct="1">
              <a:lnSpc>
                <a:spcPct val="80000"/>
              </a:lnSpc>
            </a:pPr>
            <a:r>
              <a:rPr lang="en-US" sz="2000" b="0" dirty="0" smtClean="0"/>
              <a:t>a number of  external inputs and external outputs</a:t>
            </a:r>
          </a:p>
          <a:p>
            <a:pPr lvl="1" eaLnBrk="1" hangingPunct="1">
              <a:lnSpc>
                <a:spcPct val="80000"/>
              </a:lnSpc>
            </a:pPr>
            <a:r>
              <a:rPr lang="en-US" sz="2000" b="0" dirty="0" err="1" smtClean="0"/>
              <a:t>boolean</a:t>
            </a:r>
            <a:r>
              <a:rPr lang="en-US" sz="2000" b="0" dirty="0" smtClean="0"/>
              <a:t> functions for the outputs of the machine according to </a:t>
            </a:r>
            <a:r>
              <a:rPr lang="en-US" sz="2000" dirty="0" smtClean="0"/>
              <a:t> </a:t>
            </a:r>
            <a:r>
              <a:rPr lang="en-US" sz="2000" u="sng" dirty="0" smtClean="0"/>
              <a:t>the current state</a:t>
            </a:r>
            <a:endParaRPr lang="en-US" sz="2000" b="0" u="sng" dirty="0" smtClean="0"/>
          </a:p>
          <a:p>
            <a:pPr lvl="1" eaLnBrk="1" hangingPunct="1">
              <a:lnSpc>
                <a:spcPct val="80000"/>
              </a:lnSpc>
            </a:pPr>
            <a:r>
              <a:rPr lang="en-US" sz="2000" b="0" dirty="0" err="1" smtClean="0"/>
              <a:t>boolean</a:t>
            </a:r>
            <a:r>
              <a:rPr lang="en-US" sz="2000" b="0" dirty="0" smtClean="0"/>
              <a:t> functions  to determine the next state according to </a:t>
            </a:r>
            <a:r>
              <a:rPr lang="en-US" sz="2200" dirty="0" smtClean="0"/>
              <a:t> </a:t>
            </a:r>
            <a:r>
              <a:rPr lang="en-US" sz="2000" u="sng" dirty="0" smtClean="0"/>
              <a:t>current state and the current values of the external inputs</a:t>
            </a:r>
          </a:p>
          <a:p>
            <a:pPr lvl="1" eaLnBrk="1" hangingPunct="1">
              <a:lnSpc>
                <a:spcPct val="80000"/>
              </a:lnSpc>
              <a:buFontTx/>
              <a:buNone/>
            </a:pPr>
            <a:endParaRPr lang="en-US" sz="2000" dirty="0" smtClean="0"/>
          </a:p>
          <a:p>
            <a:pPr eaLnBrk="1" hangingPunct="1">
              <a:lnSpc>
                <a:spcPct val="80000"/>
              </a:lnSpc>
            </a:pPr>
            <a:endParaRPr lang="en-US" sz="2400" b="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Finite State Machines</a:t>
            </a:r>
          </a:p>
        </p:txBody>
      </p:sp>
      <p:sp>
        <p:nvSpPr>
          <p:cNvPr id="26627" name="Rectangle 3"/>
          <p:cNvSpPr>
            <a:spLocks noGrp="1" noChangeArrowheads="1"/>
          </p:cNvSpPr>
          <p:nvPr>
            <p:ph type="body" idx="1"/>
          </p:nvPr>
        </p:nvSpPr>
        <p:spPr/>
        <p:txBody>
          <a:bodyPr/>
          <a:lstStyle/>
          <a:p>
            <a:pPr eaLnBrk="1" hangingPunct="1"/>
            <a:r>
              <a:rPr lang="en-US" dirty="0"/>
              <a:t>D</a:t>
            </a:r>
            <a:r>
              <a:rPr lang="en-US" dirty="0" smtClean="0"/>
              <a:t>esign of a sequential circuit </a:t>
            </a:r>
          </a:p>
          <a:p>
            <a:pPr lvl="1" eaLnBrk="1" hangingPunct="1"/>
            <a:r>
              <a:rPr lang="en-US" dirty="0" smtClean="0"/>
              <a:t>More difficult because of "</a:t>
            </a:r>
            <a:r>
              <a:rPr lang="en-US" dirty="0" err="1" smtClean="0"/>
              <a:t>statefullness</a:t>
            </a:r>
            <a:r>
              <a:rPr lang="en-US" dirty="0" smtClean="0"/>
              <a:t>" of the circuit components. </a:t>
            </a:r>
          </a:p>
          <a:p>
            <a:pPr lvl="2" eaLnBrk="1" hangingPunct="1"/>
            <a:r>
              <a:rPr lang="en-US" dirty="0" smtClean="0"/>
              <a:t>First develop a </a:t>
            </a:r>
            <a:r>
              <a:rPr lang="en-US" i="1" dirty="0" smtClean="0"/>
              <a:t>finite state machine</a:t>
            </a:r>
            <a:r>
              <a:rPr lang="en-US" dirty="0" smtClean="0"/>
              <a:t> (FSM)</a:t>
            </a:r>
          </a:p>
          <a:p>
            <a:pPr lvl="3" eaLnBrk="1" hangingPunct="1"/>
            <a:r>
              <a:rPr lang="en-US" dirty="0" smtClean="0"/>
              <a:t>Consists of </a:t>
            </a:r>
            <a:r>
              <a:rPr lang="en-US" i="1" dirty="0" smtClean="0"/>
              <a:t>states</a:t>
            </a:r>
            <a:r>
              <a:rPr lang="en-US" dirty="0" smtClean="0"/>
              <a:t> and </a:t>
            </a:r>
            <a:r>
              <a:rPr lang="en-US" i="1" dirty="0" smtClean="0"/>
              <a:t>inputs</a:t>
            </a:r>
            <a:endParaRPr lang="en-US" dirty="0" smtClean="0"/>
          </a:p>
          <a:p>
            <a:pPr lvl="2" eaLnBrk="1" hangingPunct="1"/>
            <a:r>
              <a:rPr lang="en-US" dirty="0" smtClean="0"/>
              <a:t>State and inputs determine </a:t>
            </a:r>
            <a:r>
              <a:rPr lang="en-US" i="1" dirty="0" smtClean="0"/>
              <a:t>next state</a:t>
            </a:r>
            <a:r>
              <a:rPr lang="en-US" dirty="0" smtClean="0"/>
              <a:t> and possible </a:t>
            </a:r>
            <a:r>
              <a:rPr lang="en-US" i="1" dirty="0" smtClean="0"/>
              <a:t>outputs</a:t>
            </a:r>
            <a:endParaRPr lang="en-US" dirty="0" smtClean="0"/>
          </a:p>
          <a:p>
            <a:pPr lvl="2" eaLnBrk="1" hangingPunct="1"/>
            <a:r>
              <a:rPr lang="en-US" dirty="0" smtClean="0"/>
              <a:t>From FSM model, produce </a:t>
            </a:r>
            <a:r>
              <a:rPr lang="en-US" i="1" dirty="0" smtClean="0"/>
              <a:t>state table</a:t>
            </a:r>
            <a:endParaRPr lang="en-US" dirty="0" smtClean="0"/>
          </a:p>
          <a:p>
            <a:pPr lvl="2" eaLnBrk="1" hangingPunct="1"/>
            <a:r>
              <a:rPr lang="en-US" dirty="0" smtClean="0"/>
              <a:t>From state table, produce sequential circuit</a:t>
            </a:r>
          </a:p>
          <a:p>
            <a:pPr eaLnBrk="1" hangingPunct="1"/>
            <a:endParaRPr lang="en-US" b="0"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p:txBody>
          <a:bodyPr/>
          <a:lstStyle/>
          <a:p>
            <a:pPr eaLnBrk="1" hangingPunct="1">
              <a:lnSpc>
                <a:spcPct val="90000"/>
              </a:lnSpc>
            </a:pPr>
            <a:r>
              <a:rPr lang="en-US" dirty="0"/>
              <a:t>F</a:t>
            </a:r>
            <a:r>
              <a:rPr lang="en-US" dirty="0" smtClean="0"/>
              <a:t>inite </a:t>
            </a:r>
            <a:r>
              <a:rPr lang="en-US" dirty="0"/>
              <a:t>S</a:t>
            </a:r>
            <a:r>
              <a:rPr lang="en-US" dirty="0" smtClean="0"/>
              <a:t>tate </a:t>
            </a:r>
            <a:r>
              <a:rPr lang="en-US" dirty="0"/>
              <a:t>M</a:t>
            </a:r>
            <a:r>
              <a:rPr lang="en-US" dirty="0" smtClean="0"/>
              <a:t>achine is represented  by: </a:t>
            </a:r>
          </a:p>
          <a:p>
            <a:pPr lvl="1" eaLnBrk="1" hangingPunct="1">
              <a:lnSpc>
                <a:spcPct val="90000"/>
              </a:lnSpc>
            </a:pPr>
            <a:r>
              <a:rPr lang="en-US" dirty="0" smtClean="0"/>
              <a:t>state transition diagram</a:t>
            </a:r>
          </a:p>
          <a:p>
            <a:pPr lvl="2" eaLnBrk="1" hangingPunct="1">
              <a:lnSpc>
                <a:spcPct val="90000"/>
              </a:lnSpc>
            </a:pPr>
            <a:r>
              <a:rPr lang="en-US" dirty="0" smtClean="0"/>
              <a:t> each node represents a state</a:t>
            </a:r>
          </a:p>
          <a:p>
            <a:pPr lvl="2" eaLnBrk="1" hangingPunct="1">
              <a:lnSpc>
                <a:spcPct val="90000"/>
              </a:lnSpc>
            </a:pPr>
            <a:r>
              <a:rPr lang="en-US" dirty="0" smtClean="0"/>
              <a:t> the edge from state s1 to s2 with label for the external input value represents that state transition from s1 to s2 under the condition of the inputs described by the label</a:t>
            </a:r>
          </a:p>
          <a:p>
            <a:pPr lvl="1" eaLnBrk="1" hangingPunct="1">
              <a:lnSpc>
                <a:spcPct val="90000"/>
              </a:lnSpc>
              <a:buFontTx/>
              <a:buNone/>
            </a:pPr>
            <a:endParaRPr lang="en-US" dirty="0" smtClean="0"/>
          </a:p>
          <a:p>
            <a:pPr lvl="2" eaLnBrk="1" hangingPunct="1">
              <a:lnSpc>
                <a:spcPct val="90000"/>
              </a:lnSpc>
              <a:buFont typeface="Webdings" pitchFamily="18" charset="2"/>
              <a:buNone/>
            </a:pPr>
            <a:endParaRPr lang="en-US" dirty="0" smtClean="0"/>
          </a:p>
        </p:txBody>
      </p:sp>
      <p:sp>
        <p:nvSpPr>
          <p:cNvPr id="4" name="Rectangle 2"/>
          <p:cNvSpPr txBox="1">
            <a:spLocks noChangeArrowheads="1"/>
          </p:cNvSpPr>
          <p:nvPr/>
        </p:nvSpPr>
        <p:spPr bwMode="auto">
          <a:xfrm>
            <a:off x="1066800" y="4270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r>
              <a:rPr lang="en-US" kern="0" dirty="0" smtClean="0"/>
              <a:t>Finite State Machines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p:txBody>
          <a:bodyPr/>
          <a:lstStyle/>
          <a:p>
            <a:pPr lvl="1" eaLnBrk="1" hangingPunct="1"/>
            <a:r>
              <a:rPr lang="en-US" dirty="0" smtClean="0"/>
              <a:t>state of truth tables to describe the state transition functions where</a:t>
            </a:r>
          </a:p>
          <a:p>
            <a:pPr lvl="2" eaLnBrk="1" hangingPunct="1"/>
            <a:r>
              <a:rPr lang="en-US" dirty="0" smtClean="0"/>
              <a:t> the inputs of the tables are the binary values of the current state and the current external inputs</a:t>
            </a:r>
          </a:p>
          <a:p>
            <a:pPr lvl="2" eaLnBrk="1" hangingPunct="1"/>
            <a:r>
              <a:rPr lang="en-US" dirty="0" smtClean="0"/>
              <a:t> the outputs of the functions are the binary values of the </a:t>
            </a:r>
            <a:r>
              <a:rPr lang="en-US" b="1" i="1" dirty="0" smtClean="0"/>
              <a:t>next </a:t>
            </a:r>
            <a:r>
              <a:rPr lang="en-US" dirty="0" smtClean="0"/>
              <a:t>state of the transition</a:t>
            </a:r>
          </a:p>
        </p:txBody>
      </p:sp>
      <p:sp>
        <p:nvSpPr>
          <p:cNvPr id="5" name="Rectangle 2"/>
          <p:cNvSpPr txBox="1">
            <a:spLocks noChangeArrowheads="1"/>
          </p:cNvSpPr>
          <p:nvPr/>
        </p:nvSpPr>
        <p:spPr bwMode="auto">
          <a:xfrm>
            <a:off x="1066800" y="4270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r>
              <a:rPr lang="en-US" kern="0" dirty="0" smtClean="0"/>
              <a:t>Finite State Machines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Rectangle 3"/>
          <p:cNvSpPr>
            <a:spLocks noGrp="1" noChangeArrowheads="1"/>
          </p:cNvSpPr>
          <p:nvPr>
            <p:ph type="body" sz="half" idx="1"/>
          </p:nvPr>
        </p:nvSpPr>
        <p:spPr>
          <a:xfrm>
            <a:off x="1143000" y="1295400"/>
            <a:ext cx="6705600" cy="2743200"/>
          </a:xfrm>
        </p:spPr>
        <p:txBody>
          <a:bodyPr/>
          <a:lstStyle/>
          <a:p>
            <a:pPr eaLnBrk="1" hangingPunct="1"/>
            <a:r>
              <a:rPr lang="en-US" sz="2400" dirty="0" smtClean="0"/>
              <a:t>Example: 3-bit up counter - finite state machine with</a:t>
            </a:r>
          </a:p>
          <a:p>
            <a:pPr lvl="1" eaLnBrk="1" hangingPunct="1"/>
            <a:r>
              <a:rPr lang="en-US" sz="2000" dirty="0" smtClean="0"/>
              <a:t>8 states represented by a 3-bit register (3 D flip-flops) named as Q2, Q1, Q0 </a:t>
            </a:r>
          </a:p>
          <a:p>
            <a:pPr lvl="1" eaLnBrk="1" hangingPunct="1"/>
            <a:r>
              <a:rPr lang="en-US" sz="2000" dirty="0" smtClean="0"/>
              <a:t>no external inputs</a:t>
            </a:r>
          </a:p>
          <a:p>
            <a:pPr lvl="1" eaLnBrk="1" hangingPunct="1"/>
            <a:r>
              <a:rPr lang="en-US" sz="2000" dirty="0" smtClean="0"/>
              <a:t>the following state transition diagram</a:t>
            </a:r>
          </a:p>
        </p:txBody>
      </p:sp>
      <p:graphicFrame>
        <p:nvGraphicFramePr>
          <p:cNvPr id="2" name="Diagram 1"/>
          <p:cNvGraphicFramePr/>
          <p:nvPr>
            <p:extLst>
              <p:ext uri="{D42A27DB-BD31-4B8C-83A1-F6EECF244321}">
                <p14:modId xmlns:p14="http://schemas.microsoft.com/office/powerpoint/2010/main" val="1415518701"/>
              </p:ext>
            </p:extLst>
          </p:nvPr>
        </p:nvGraphicFramePr>
        <p:xfrm>
          <a:off x="3276600" y="3657600"/>
          <a:ext cx="2422525" cy="2678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2"/>
          <p:cNvSpPr txBox="1">
            <a:spLocks noChangeArrowheads="1"/>
          </p:cNvSpPr>
          <p:nvPr/>
        </p:nvSpPr>
        <p:spPr bwMode="auto">
          <a:xfrm>
            <a:off x="1066800" y="4270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r>
              <a:rPr lang="en-US" kern="0" dirty="0" smtClean="0"/>
              <a:t>Finite State Machines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p:txBody>
          <a:bodyPr/>
          <a:lstStyle/>
          <a:p>
            <a:pPr eaLnBrk="1" hangingPunct="1">
              <a:lnSpc>
                <a:spcPct val="90000"/>
              </a:lnSpc>
            </a:pPr>
            <a:r>
              <a:rPr lang="en-US" dirty="0" smtClean="0"/>
              <a:t>Implementation of finite state machine</a:t>
            </a:r>
          </a:p>
          <a:p>
            <a:pPr lvl="1" eaLnBrk="1" hangingPunct="1">
              <a:lnSpc>
                <a:spcPct val="90000"/>
              </a:lnSpc>
            </a:pPr>
            <a:r>
              <a:rPr lang="en-US" dirty="0" smtClean="0"/>
              <a:t>state transitions - implemented by the combinational logic for the </a:t>
            </a:r>
            <a:r>
              <a:rPr lang="en-US" dirty="0" err="1" smtClean="0"/>
              <a:t>boolean</a:t>
            </a:r>
            <a:r>
              <a:rPr lang="en-US" dirty="0" smtClean="0"/>
              <a:t> functions which input:</a:t>
            </a:r>
          </a:p>
          <a:p>
            <a:pPr lvl="2" eaLnBrk="1" hangingPunct="1">
              <a:lnSpc>
                <a:spcPct val="90000"/>
              </a:lnSpc>
            </a:pPr>
            <a:r>
              <a:rPr lang="en-US" dirty="0" smtClean="0"/>
              <a:t> the current state  and</a:t>
            </a:r>
          </a:p>
          <a:p>
            <a:pPr lvl="2" eaLnBrk="1" hangingPunct="1">
              <a:lnSpc>
                <a:spcPct val="90000"/>
              </a:lnSpc>
            </a:pPr>
            <a:r>
              <a:rPr lang="en-US" dirty="0" smtClean="0"/>
              <a:t> the current value of external inputs</a:t>
            </a:r>
          </a:p>
          <a:p>
            <a:pPr lvl="1" eaLnBrk="1" hangingPunct="1">
              <a:lnSpc>
                <a:spcPct val="90000"/>
              </a:lnSpc>
            </a:pPr>
            <a:r>
              <a:rPr lang="en-US" dirty="0" smtClean="0"/>
              <a:t>use the outputs for the D inputs of the D flip-flops </a:t>
            </a:r>
          </a:p>
          <a:p>
            <a:pPr lvl="1" eaLnBrk="1" hangingPunct="1">
              <a:lnSpc>
                <a:spcPct val="90000"/>
              </a:lnSpc>
            </a:pPr>
            <a:r>
              <a:rPr lang="en-US" dirty="0" smtClean="0"/>
              <a:t>So</a:t>
            </a:r>
            <a:r>
              <a:rPr lang="en-US" b="0" i="1" dirty="0" smtClean="0"/>
              <a:t> next </a:t>
            </a:r>
            <a:r>
              <a:rPr lang="en-US" dirty="0" smtClean="0"/>
              <a:t>state is reached at beginning of next clock tick</a:t>
            </a:r>
          </a:p>
        </p:txBody>
      </p:sp>
      <p:sp>
        <p:nvSpPr>
          <p:cNvPr id="4" name="Rectangle 2"/>
          <p:cNvSpPr txBox="1">
            <a:spLocks noChangeArrowheads="1"/>
          </p:cNvSpPr>
          <p:nvPr/>
        </p:nvSpPr>
        <p:spPr bwMode="auto">
          <a:xfrm>
            <a:off x="1066800" y="4270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r>
              <a:rPr lang="en-US" kern="0" dirty="0" smtClean="0"/>
              <a:t>Finite State Machines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Mealy FSM</a:t>
            </a:r>
          </a:p>
        </p:txBody>
      </p:sp>
      <p:sp>
        <p:nvSpPr>
          <p:cNvPr id="48131" name="Rectangle 3"/>
          <p:cNvSpPr>
            <a:spLocks noGrp="1" noChangeArrowheads="1"/>
          </p:cNvSpPr>
          <p:nvPr>
            <p:ph type="body" idx="1"/>
          </p:nvPr>
        </p:nvSpPr>
        <p:spPr/>
        <p:txBody>
          <a:bodyPr/>
          <a:lstStyle/>
          <a:p>
            <a:pPr eaLnBrk="1" hangingPunct="1"/>
            <a:r>
              <a:rPr lang="en-US" smtClean="0"/>
              <a:t>Output Is a Function of a Present State and Inputs</a:t>
            </a:r>
          </a:p>
        </p:txBody>
      </p:sp>
      <p:grpSp>
        <p:nvGrpSpPr>
          <p:cNvPr id="48132" name="Group 4"/>
          <p:cNvGrpSpPr>
            <a:grpSpLocks/>
          </p:cNvGrpSpPr>
          <p:nvPr/>
        </p:nvGrpSpPr>
        <p:grpSpPr bwMode="auto">
          <a:xfrm>
            <a:off x="1828800" y="2286000"/>
            <a:ext cx="6221413" cy="4114800"/>
            <a:chOff x="1152" y="1440"/>
            <a:chExt cx="3919" cy="2592"/>
          </a:xfrm>
        </p:grpSpPr>
        <p:sp>
          <p:nvSpPr>
            <p:cNvPr id="48133" name="Rectangle 5"/>
            <p:cNvSpPr>
              <a:spLocks noChangeArrowheads="1"/>
            </p:cNvSpPr>
            <p:nvPr/>
          </p:nvSpPr>
          <p:spPr bwMode="auto">
            <a:xfrm>
              <a:off x="2352" y="2448"/>
              <a:ext cx="1056" cy="576"/>
            </a:xfrm>
            <a:prstGeom prst="rect">
              <a:avLst/>
            </a:prstGeom>
            <a:solidFill>
              <a:srgbClr val="0000FF"/>
            </a:solidFill>
            <a:ln w="9525">
              <a:solidFill>
                <a:schemeClr val="tx1"/>
              </a:solidFill>
              <a:miter lim="800000"/>
              <a:headEnd/>
              <a:tailEnd/>
            </a:ln>
          </p:spPr>
          <p:txBody>
            <a:bodyPr wrap="none" anchor="ctr"/>
            <a:lstStyle/>
            <a:p>
              <a:pPr algn="ctr" eaLnBrk="0" hangingPunct="0"/>
              <a:r>
                <a:rPr lang="en-US" sz="2400">
                  <a:solidFill>
                    <a:srgbClr val="FFFFFF"/>
                  </a:solidFill>
                </a:rPr>
                <a:t>Memory</a:t>
              </a:r>
            </a:p>
            <a:p>
              <a:pPr algn="ctr" eaLnBrk="0" hangingPunct="0"/>
              <a:r>
                <a:rPr lang="en-US" sz="2400">
                  <a:solidFill>
                    <a:srgbClr val="FFFFFF"/>
                  </a:solidFill>
                </a:rPr>
                <a:t>(register)</a:t>
              </a:r>
            </a:p>
          </p:txBody>
        </p:sp>
        <p:sp>
          <p:nvSpPr>
            <p:cNvPr id="48134" name="Rectangle 6"/>
            <p:cNvSpPr>
              <a:spLocks noChangeArrowheads="1"/>
            </p:cNvSpPr>
            <p:nvPr/>
          </p:nvSpPr>
          <p:spPr bwMode="auto">
            <a:xfrm>
              <a:off x="2352" y="1440"/>
              <a:ext cx="1056" cy="576"/>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sz="2400"/>
                <a:t>Transition</a:t>
              </a:r>
            </a:p>
            <a:p>
              <a:pPr algn="ctr" eaLnBrk="0" hangingPunct="0"/>
              <a:r>
                <a:rPr lang="en-US" sz="2400"/>
                <a:t>function</a:t>
              </a:r>
            </a:p>
          </p:txBody>
        </p:sp>
        <p:sp>
          <p:nvSpPr>
            <p:cNvPr id="48135" name="Rectangle 7"/>
            <p:cNvSpPr>
              <a:spLocks noChangeArrowheads="1"/>
            </p:cNvSpPr>
            <p:nvPr/>
          </p:nvSpPr>
          <p:spPr bwMode="auto">
            <a:xfrm>
              <a:off x="2400" y="3456"/>
              <a:ext cx="1056" cy="576"/>
            </a:xfrm>
            <a:prstGeom prst="rect">
              <a:avLst/>
            </a:prstGeom>
            <a:solidFill>
              <a:srgbClr val="339966"/>
            </a:solidFill>
            <a:ln w="9525">
              <a:solidFill>
                <a:schemeClr val="tx1"/>
              </a:solidFill>
              <a:miter lim="800000"/>
              <a:headEnd/>
              <a:tailEnd/>
            </a:ln>
          </p:spPr>
          <p:txBody>
            <a:bodyPr wrap="none" anchor="ctr"/>
            <a:lstStyle/>
            <a:p>
              <a:pPr algn="ctr" eaLnBrk="0" hangingPunct="0"/>
              <a:r>
                <a:rPr lang="en-US" sz="2400">
                  <a:solidFill>
                    <a:srgbClr val="FFFFFF"/>
                  </a:solidFill>
                </a:rPr>
                <a:t>Output</a:t>
              </a:r>
            </a:p>
            <a:p>
              <a:pPr algn="ctr" eaLnBrk="0" hangingPunct="0"/>
              <a:r>
                <a:rPr lang="en-US" sz="2400">
                  <a:solidFill>
                    <a:srgbClr val="FFFFFF"/>
                  </a:solidFill>
                </a:rPr>
                <a:t>function</a:t>
              </a:r>
            </a:p>
          </p:txBody>
        </p:sp>
        <p:sp>
          <p:nvSpPr>
            <p:cNvPr id="48136" name="Line 8"/>
            <p:cNvSpPr>
              <a:spLocks noChangeShapeType="1"/>
            </p:cNvSpPr>
            <p:nvPr/>
          </p:nvSpPr>
          <p:spPr bwMode="auto">
            <a:xfrm>
              <a:off x="1152" y="1728"/>
              <a:ext cx="1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37" name="Line 9"/>
            <p:cNvSpPr>
              <a:spLocks noChangeShapeType="1"/>
            </p:cNvSpPr>
            <p:nvPr/>
          </p:nvSpPr>
          <p:spPr bwMode="auto">
            <a:xfrm flipV="1">
              <a:off x="3744" y="1728"/>
              <a:ext cx="0" cy="144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8" name="Line 10"/>
            <p:cNvSpPr>
              <a:spLocks noChangeShapeType="1"/>
            </p:cNvSpPr>
            <p:nvPr/>
          </p:nvSpPr>
          <p:spPr bwMode="auto">
            <a:xfrm flipH="1">
              <a:off x="3408" y="1728"/>
              <a:ext cx="336"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39" name="Line 11"/>
            <p:cNvSpPr>
              <a:spLocks noChangeShapeType="1"/>
            </p:cNvSpPr>
            <p:nvPr/>
          </p:nvSpPr>
          <p:spPr bwMode="auto">
            <a:xfrm>
              <a:off x="2880" y="2016"/>
              <a:ext cx="0" cy="432"/>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0" name="Line 12"/>
            <p:cNvSpPr>
              <a:spLocks noChangeShapeType="1"/>
            </p:cNvSpPr>
            <p:nvPr/>
          </p:nvSpPr>
          <p:spPr bwMode="auto">
            <a:xfrm>
              <a:off x="3456" y="3744"/>
              <a:ext cx="1488"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1" name="Text Box 13"/>
            <p:cNvSpPr txBox="1">
              <a:spLocks noChangeArrowheads="1"/>
            </p:cNvSpPr>
            <p:nvPr/>
          </p:nvSpPr>
          <p:spPr bwMode="auto">
            <a:xfrm>
              <a:off x="1152" y="1440"/>
              <a:ext cx="6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t>Inputs</a:t>
              </a:r>
            </a:p>
          </p:txBody>
        </p:sp>
        <p:sp>
          <p:nvSpPr>
            <p:cNvPr id="48142" name="Text Box 14"/>
            <p:cNvSpPr txBox="1">
              <a:spLocks noChangeArrowheads="1"/>
            </p:cNvSpPr>
            <p:nvPr/>
          </p:nvSpPr>
          <p:spPr bwMode="auto">
            <a:xfrm>
              <a:off x="3792" y="2112"/>
              <a:ext cx="12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t>Present State</a:t>
              </a:r>
            </a:p>
          </p:txBody>
        </p:sp>
        <p:sp>
          <p:nvSpPr>
            <p:cNvPr id="48143" name="Text Box 15"/>
            <p:cNvSpPr txBox="1">
              <a:spLocks noChangeArrowheads="1"/>
            </p:cNvSpPr>
            <p:nvPr/>
          </p:nvSpPr>
          <p:spPr bwMode="auto">
            <a:xfrm>
              <a:off x="1824" y="2064"/>
              <a:ext cx="10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t>Next State</a:t>
              </a:r>
            </a:p>
          </p:txBody>
        </p:sp>
        <p:sp>
          <p:nvSpPr>
            <p:cNvPr id="48144" name="Text Box 16"/>
            <p:cNvSpPr txBox="1">
              <a:spLocks noChangeArrowheads="1"/>
            </p:cNvSpPr>
            <p:nvPr/>
          </p:nvSpPr>
          <p:spPr bwMode="auto">
            <a:xfrm>
              <a:off x="4080" y="3456"/>
              <a:ext cx="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t>Outputs</a:t>
              </a:r>
            </a:p>
          </p:txBody>
        </p:sp>
        <p:sp>
          <p:nvSpPr>
            <p:cNvPr id="48145" name="Line 17"/>
            <p:cNvSpPr>
              <a:spLocks noChangeShapeType="1"/>
            </p:cNvSpPr>
            <p:nvPr/>
          </p:nvSpPr>
          <p:spPr bwMode="auto">
            <a:xfrm>
              <a:off x="2880" y="3168"/>
              <a:ext cx="864"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6" name="Line 18"/>
            <p:cNvSpPr>
              <a:spLocks noChangeShapeType="1"/>
            </p:cNvSpPr>
            <p:nvPr/>
          </p:nvSpPr>
          <p:spPr bwMode="auto">
            <a:xfrm>
              <a:off x="2880" y="3024"/>
              <a:ext cx="0" cy="432"/>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7" name="Line 19"/>
            <p:cNvSpPr>
              <a:spLocks noChangeShapeType="1"/>
            </p:cNvSpPr>
            <p:nvPr/>
          </p:nvSpPr>
          <p:spPr bwMode="auto">
            <a:xfrm flipV="1">
              <a:off x="1584" y="1728"/>
              <a:ext cx="0" cy="20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8" name="Line 20"/>
            <p:cNvSpPr>
              <a:spLocks noChangeShapeType="1"/>
            </p:cNvSpPr>
            <p:nvPr/>
          </p:nvSpPr>
          <p:spPr bwMode="auto">
            <a:xfrm>
              <a:off x="1584" y="3744"/>
              <a:ext cx="816"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381843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371600" y="1600200"/>
            <a:ext cx="7162800" cy="3048000"/>
          </a:xfrm>
          <a:noFill/>
        </p:spPr>
        <p:txBody>
          <a:bodyPr/>
          <a:lstStyle/>
          <a:p>
            <a:pPr eaLnBrk="1" hangingPunct="1">
              <a:spcBef>
                <a:spcPct val="10000"/>
              </a:spcBef>
            </a:pPr>
            <a:r>
              <a:rPr lang="en-US" sz="2100" dirty="0" smtClean="0"/>
              <a:t>Sequential logic circuits require events to be sequenced</a:t>
            </a:r>
            <a:endParaRPr lang="en-US" sz="2200" dirty="0" smtClean="0"/>
          </a:p>
          <a:p>
            <a:pPr eaLnBrk="1" hangingPunct="1">
              <a:spcBef>
                <a:spcPct val="10000"/>
              </a:spcBef>
              <a:buClr>
                <a:schemeClr val="tx1"/>
              </a:buClr>
            </a:pPr>
            <a:endParaRPr lang="en-US" sz="2100" dirty="0" smtClean="0"/>
          </a:p>
          <a:p>
            <a:pPr eaLnBrk="1" hangingPunct="1">
              <a:spcBef>
                <a:spcPct val="10000"/>
              </a:spcBef>
              <a:buClr>
                <a:schemeClr val="tx1"/>
              </a:buClr>
            </a:pPr>
            <a:r>
              <a:rPr lang="en-US" sz="2100" dirty="0" smtClean="0"/>
              <a:t>Clocks </a:t>
            </a:r>
          </a:p>
          <a:p>
            <a:pPr lvl="1" eaLnBrk="1" hangingPunct="1">
              <a:spcBef>
                <a:spcPct val="10000"/>
              </a:spcBef>
              <a:buClr>
                <a:schemeClr val="tx1"/>
              </a:buClr>
            </a:pPr>
            <a:r>
              <a:rPr lang="en-US" sz="2000" dirty="0" smtClean="0"/>
              <a:t>Control state changes</a:t>
            </a:r>
          </a:p>
          <a:p>
            <a:pPr lvl="1" eaLnBrk="1" hangingPunct="1">
              <a:spcBef>
                <a:spcPct val="10000"/>
              </a:spcBef>
              <a:buClr>
                <a:schemeClr val="tx1"/>
              </a:buClr>
            </a:pPr>
            <a:r>
              <a:rPr lang="en-US" sz="2000" dirty="0" smtClean="0"/>
              <a:t>Special circuit that sends electrical pulses through a circuit</a:t>
            </a:r>
            <a:endParaRPr lang="en-US" sz="2000" dirty="0"/>
          </a:p>
          <a:p>
            <a:pPr lvl="1" eaLnBrk="1" hangingPunct="1">
              <a:spcBef>
                <a:spcPct val="10000"/>
              </a:spcBef>
              <a:buClr>
                <a:schemeClr val="tx1"/>
              </a:buClr>
            </a:pPr>
            <a:r>
              <a:rPr lang="en-US" sz="2000" dirty="0" smtClean="0"/>
              <a:t>P</a:t>
            </a:r>
            <a:r>
              <a:rPr lang="en-US" sz="2100" dirty="0" smtClean="0"/>
              <a:t>roduce electrical waveforms as shown below</a:t>
            </a:r>
            <a:endParaRPr lang="en-US" sz="2400" dirty="0" smtClean="0"/>
          </a:p>
        </p:txBody>
      </p:sp>
      <p:pic>
        <p:nvPicPr>
          <p:cNvPr id="6147" name="Picture 4" descr="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648200"/>
            <a:ext cx="55213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dirty="0" smtClean="0">
                <a:solidFill>
                  <a:schemeClr val="folHlink"/>
                </a:solidFill>
              </a:rPr>
              <a:t>Sequential Circuits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Mealy Machine</a:t>
            </a:r>
          </a:p>
        </p:txBody>
      </p:sp>
      <p:sp>
        <p:nvSpPr>
          <p:cNvPr id="49155" name="Rectangle 3"/>
          <p:cNvSpPr>
            <a:spLocks noGrp="1" noChangeArrowheads="1"/>
          </p:cNvSpPr>
          <p:nvPr>
            <p:ph type="body" idx="1"/>
          </p:nvPr>
        </p:nvSpPr>
        <p:spPr>
          <a:xfrm>
            <a:off x="990600" y="1143000"/>
            <a:ext cx="7696200" cy="4678363"/>
          </a:xfrm>
        </p:spPr>
        <p:txBody>
          <a:bodyPr/>
          <a:lstStyle/>
          <a:p>
            <a:pPr eaLnBrk="1" hangingPunct="1">
              <a:buFontTx/>
              <a:buChar char="•"/>
            </a:pPr>
            <a:r>
              <a:rPr lang="en-US" dirty="0" smtClean="0"/>
              <a:t>Describe Outputs as Concurrent Statements Depending on State and Inputs</a:t>
            </a:r>
          </a:p>
        </p:txBody>
      </p:sp>
      <p:grpSp>
        <p:nvGrpSpPr>
          <p:cNvPr id="2" name="Group 1"/>
          <p:cNvGrpSpPr/>
          <p:nvPr/>
        </p:nvGrpSpPr>
        <p:grpSpPr>
          <a:xfrm>
            <a:off x="1862384" y="2246587"/>
            <a:ext cx="6172201" cy="1974330"/>
            <a:chOff x="1371600" y="3352800"/>
            <a:chExt cx="6553200" cy="2324100"/>
          </a:xfrm>
        </p:grpSpPr>
        <p:sp>
          <p:nvSpPr>
            <p:cNvPr id="49156" name="Oval 4"/>
            <p:cNvSpPr>
              <a:spLocks noChangeArrowheads="1"/>
            </p:cNvSpPr>
            <p:nvPr/>
          </p:nvSpPr>
          <p:spPr bwMode="auto">
            <a:xfrm>
              <a:off x="1371600" y="3962400"/>
              <a:ext cx="1676400" cy="1600200"/>
            </a:xfrm>
            <a:prstGeom prst="ellipse">
              <a:avLst/>
            </a:prstGeom>
            <a:solidFill>
              <a:srgbClr val="FFFF00"/>
            </a:solidFill>
            <a:ln w="9525">
              <a:solidFill>
                <a:schemeClr val="tx1"/>
              </a:solidFill>
              <a:round/>
              <a:headEnd/>
              <a:tailEnd/>
            </a:ln>
          </p:spPr>
          <p:txBody>
            <a:bodyPr wrap="none" anchor="ctr"/>
            <a:lstStyle/>
            <a:p>
              <a:pPr algn="ctr" eaLnBrk="0" hangingPunct="0"/>
              <a:r>
                <a:rPr lang="en-US" sz="2000" b="1">
                  <a:solidFill>
                    <a:srgbClr val="009900"/>
                  </a:solidFill>
                </a:rPr>
                <a:t>state 1</a:t>
              </a:r>
            </a:p>
          </p:txBody>
        </p:sp>
        <p:sp>
          <p:nvSpPr>
            <p:cNvPr id="49157" name="Oval 5"/>
            <p:cNvSpPr>
              <a:spLocks noChangeArrowheads="1"/>
            </p:cNvSpPr>
            <p:nvPr/>
          </p:nvSpPr>
          <p:spPr bwMode="auto">
            <a:xfrm>
              <a:off x="6248400" y="3886200"/>
              <a:ext cx="1676400" cy="1600200"/>
            </a:xfrm>
            <a:prstGeom prst="ellipse">
              <a:avLst/>
            </a:prstGeom>
            <a:solidFill>
              <a:srgbClr val="FFFF00"/>
            </a:solidFill>
            <a:ln w="9525">
              <a:solidFill>
                <a:schemeClr val="tx1"/>
              </a:solidFill>
              <a:round/>
              <a:headEnd/>
              <a:tailEnd/>
            </a:ln>
          </p:spPr>
          <p:txBody>
            <a:bodyPr wrap="none" anchor="ctr"/>
            <a:lstStyle/>
            <a:p>
              <a:pPr algn="ctr" eaLnBrk="0" hangingPunct="0"/>
              <a:r>
                <a:rPr lang="en-US" sz="2000" b="1">
                  <a:solidFill>
                    <a:srgbClr val="009900"/>
                  </a:solidFill>
                </a:rPr>
                <a:t>state 2</a:t>
              </a:r>
            </a:p>
          </p:txBody>
        </p:sp>
        <p:sp>
          <p:nvSpPr>
            <p:cNvPr id="49158" name="Freeform 6"/>
            <p:cNvSpPr>
              <a:spLocks/>
            </p:cNvSpPr>
            <p:nvPr/>
          </p:nvSpPr>
          <p:spPr bwMode="auto">
            <a:xfrm>
              <a:off x="3048000" y="4076700"/>
              <a:ext cx="3200400" cy="495300"/>
            </a:xfrm>
            <a:custGeom>
              <a:avLst/>
              <a:gdLst>
                <a:gd name="T0" fmla="*/ 0 w 2016"/>
                <a:gd name="T1" fmla="*/ 2147483647 h 312"/>
                <a:gd name="T2" fmla="*/ 2147483647 w 2016"/>
                <a:gd name="T3" fmla="*/ 2147483647 h 312"/>
                <a:gd name="T4" fmla="*/ 2147483647 w 2016"/>
                <a:gd name="T5" fmla="*/ 2147483647 h 312"/>
                <a:gd name="T6" fmla="*/ 2147483647 w 2016"/>
                <a:gd name="T7" fmla="*/ 2147483647 h 312"/>
                <a:gd name="T8" fmla="*/ 0 60000 65536"/>
                <a:gd name="T9" fmla="*/ 0 60000 65536"/>
                <a:gd name="T10" fmla="*/ 0 60000 65536"/>
                <a:gd name="T11" fmla="*/ 0 60000 65536"/>
                <a:gd name="T12" fmla="*/ 0 w 2016"/>
                <a:gd name="T13" fmla="*/ 0 h 312"/>
                <a:gd name="T14" fmla="*/ 2016 w 2016"/>
                <a:gd name="T15" fmla="*/ 312 h 312"/>
              </a:gdLst>
              <a:ahLst/>
              <a:cxnLst>
                <a:cxn ang="T8">
                  <a:pos x="T0" y="T1"/>
                </a:cxn>
                <a:cxn ang="T9">
                  <a:pos x="T2" y="T3"/>
                </a:cxn>
                <a:cxn ang="T10">
                  <a:pos x="T4" y="T5"/>
                </a:cxn>
                <a:cxn ang="T11">
                  <a:pos x="T6" y="T7"/>
                </a:cxn>
              </a:cxnLst>
              <a:rect l="T12" t="T13" r="T14" b="T15"/>
              <a:pathLst>
                <a:path w="2016" h="312">
                  <a:moveTo>
                    <a:pt x="0" y="312"/>
                  </a:moveTo>
                  <a:cubicBezTo>
                    <a:pt x="148" y="240"/>
                    <a:pt x="296" y="168"/>
                    <a:pt x="480" y="120"/>
                  </a:cubicBezTo>
                  <a:cubicBezTo>
                    <a:pt x="664" y="72"/>
                    <a:pt x="848" y="0"/>
                    <a:pt x="1104" y="24"/>
                  </a:cubicBezTo>
                  <a:cubicBezTo>
                    <a:pt x="1360" y="48"/>
                    <a:pt x="1864" y="224"/>
                    <a:pt x="2016" y="264"/>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59" name="Text Box 7"/>
            <p:cNvSpPr txBox="1">
              <a:spLocks noChangeArrowheads="1"/>
            </p:cNvSpPr>
            <p:nvPr/>
          </p:nvSpPr>
          <p:spPr bwMode="auto">
            <a:xfrm>
              <a:off x="3227388" y="3352800"/>
              <a:ext cx="2903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b="1" dirty="0">
                  <a:solidFill>
                    <a:srgbClr val="009900"/>
                  </a:solidFill>
                </a:rPr>
                <a:t>transition condition 1</a:t>
              </a:r>
              <a:r>
                <a:rPr lang="en-US" sz="2000" b="1" dirty="0"/>
                <a:t> /</a:t>
              </a:r>
            </a:p>
            <a:p>
              <a:pPr algn="ctr"/>
              <a:r>
                <a:rPr lang="en-US" sz="2000" b="1" dirty="0">
                  <a:solidFill>
                    <a:srgbClr val="0000CC"/>
                  </a:solidFill>
                </a:rPr>
                <a:t>output 1</a:t>
              </a:r>
            </a:p>
          </p:txBody>
        </p:sp>
        <p:sp>
          <p:nvSpPr>
            <p:cNvPr id="49160" name="Freeform 8"/>
            <p:cNvSpPr>
              <a:spLocks/>
            </p:cNvSpPr>
            <p:nvPr/>
          </p:nvSpPr>
          <p:spPr bwMode="auto">
            <a:xfrm>
              <a:off x="2895600" y="5181600"/>
              <a:ext cx="3505200" cy="495300"/>
            </a:xfrm>
            <a:custGeom>
              <a:avLst/>
              <a:gdLst>
                <a:gd name="T0" fmla="*/ 2147483647 w 2208"/>
                <a:gd name="T1" fmla="*/ 0 h 312"/>
                <a:gd name="T2" fmla="*/ 2147483647 w 2208"/>
                <a:gd name="T3" fmla="*/ 2147483647 h 312"/>
                <a:gd name="T4" fmla="*/ 2147483647 w 2208"/>
                <a:gd name="T5" fmla="*/ 2147483647 h 312"/>
                <a:gd name="T6" fmla="*/ 0 w 2208"/>
                <a:gd name="T7" fmla="*/ 2147483647 h 312"/>
                <a:gd name="T8" fmla="*/ 0 60000 65536"/>
                <a:gd name="T9" fmla="*/ 0 60000 65536"/>
                <a:gd name="T10" fmla="*/ 0 60000 65536"/>
                <a:gd name="T11" fmla="*/ 0 60000 65536"/>
                <a:gd name="T12" fmla="*/ 0 w 2208"/>
                <a:gd name="T13" fmla="*/ 0 h 312"/>
                <a:gd name="T14" fmla="*/ 2208 w 2208"/>
                <a:gd name="T15" fmla="*/ 312 h 312"/>
              </a:gdLst>
              <a:ahLst/>
              <a:cxnLst>
                <a:cxn ang="T8">
                  <a:pos x="T0" y="T1"/>
                </a:cxn>
                <a:cxn ang="T9">
                  <a:pos x="T2" y="T3"/>
                </a:cxn>
                <a:cxn ang="T10">
                  <a:pos x="T4" y="T5"/>
                </a:cxn>
                <a:cxn ang="T11">
                  <a:pos x="T6" y="T7"/>
                </a:cxn>
              </a:cxnLst>
              <a:rect l="T12" t="T13" r="T14" b="T15"/>
              <a:pathLst>
                <a:path w="2208" h="312">
                  <a:moveTo>
                    <a:pt x="2208" y="0"/>
                  </a:moveTo>
                  <a:cubicBezTo>
                    <a:pt x="2020" y="96"/>
                    <a:pt x="1832" y="192"/>
                    <a:pt x="1584" y="240"/>
                  </a:cubicBezTo>
                  <a:cubicBezTo>
                    <a:pt x="1336" y="288"/>
                    <a:pt x="984" y="312"/>
                    <a:pt x="720" y="288"/>
                  </a:cubicBezTo>
                  <a:cubicBezTo>
                    <a:pt x="456" y="264"/>
                    <a:pt x="112" y="128"/>
                    <a:pt x="0" y="96"/>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61" name="Text Box 9"/>
            <p:cNvSpPr txBox="1">
              <a:spLocks noChangeArrowheads="1"/>
            </p:cNvSpPr>
            <p:nvPr/>
          </p:nvSpPr>
          <p:spPr bwMode="auto">
            <a:xfrm>
              <a:off x="3151188" y="4876800"/>
              <a:ext cx="2903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b="1">
                  <a:solidFill>
                    <a:srgbClr val="009900"/>
                  </a:solidFill>
                </a:rPr>
                <a:t>transition condition 2</a:t>
              </a:r>
              <a:r>
                <a:rPr lang="en-US" sz="2000" b="1"/>
                <a:t> /</a:t>
              </a:r>
            </a:p>
            <a:p>
              <a:pPr algn="ctr"/>
              <a:r>
                <a:rPr lang="en-US" sz="2000" b="1">
                  <a:solidFill>
                    <a:srgbClr val="0000CC"/>
                  </a:solidFill>
                </a:rPr>
                <a:t>output 2</a:t>
              </a:r>
            </a:p>
          </p:txBody>
        </p:sp>
      </p:grpSp>
      <p:pic>
        <p:nvPicPr>
          <p:cNvPr id="10" name="Picture 6" descr="Fig_3-26_ECOA2e_ppt"/>
          <p:cNvPicPr>
            <a:picLocks noChangeAspect="1" noChangeArrowheads="1"/>
          </p:cNvPicPr>
          <p:nvPr/>
        </p:nvPicPr>
        <p:blipFill>
          <a:blip r:embed="rId3">
            <a:extLst>
              <a:ext uri="{28A0092B-C50C-407E-A947-70E740481C1C}">
                <a14:useLocalDpi xmlns:a14="http://schemas.microsoft.com/office/drawing/2010/main" val="0"/>
              </a:ext>
            </a:extLst>
          </a:blip>
          <a:srcRect l="3276" r="3378"/>
          <a:stretch>
            <a:fillRect/>
          </a:stretch>
        </p:blipFill>
        <p:spPr bwMode="auto">
          <a:xfrm>
            <a:off x="792115" y="4419600"/>
            <a:ext cx="3810000"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115" y="4419600"/>
            <a:ext cx="399415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10090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JK Flip-flop Example</a:t>
            </a:r>
          </a:p>
        </p:txBody>
      </p:sp>
      <p:sp>
        <p:nvSpPr>
          <p:cNvPr id="40963" name="Rectangle 3"/>
          <p:cNvSpPr>
            <a:spLocks noGrp="1" noChangeArrowheads="1"/>
          </p:cNvSpPr>
          <p:nvPr>
            <p:ph type="body" idx="1"/>
          </p:nvPr>
        </p:nvSpPr>
        <p:spPr>
          <a:xfrm>
            <a:off x="914400" y="1219200"/>
            <a:ext cx="7239000" cy="2209800"/>
          </a:xfrm>
        </p:spPr>
        <p:txBody>
          <a:bodyPr/>
          <a:lstStyle/>
          <a:p>
            <a:pPr eaLnBrk="1" hangingPunct="1"/>
            <a:r>
              <a:rPr lang="en-US" dirty="0" smtClean="0"/>
              <a:t>Recall when </a:t>
            </a:r>
            <a:r>
              <a:rPr lang="en-US" i="1" dirty="0" smtClean="0"/>
              <a:t>J=1</a:t>
            </a:r>
            <a:r>
              <a:rPr lang="en-US" dirty="0" smtClean="0"/>
              <a:t>, sets flip-flop to </a:t>
            </a:r>
            <a:r>
              <a:rPr lang="en-US" dirty="0" smtClean="0"/>
              <a:t>1</a:t>
            </a:r>
            <a:endParaRPr lang="en-US" dirty="0"/>
          </a:p>
          <a:p>
            <a:pPr marL="0" indent="0" eaLnBrk="1" hangingPunct="1">
              <a:buNone/>
            </a:pPr>
            <a:r>
              <a:rPr lang="en-US" dirty="0" smtClean="0"/>
              <a:t>	when </a:t>
            </a:r>
            <a:r>
              <a:rPr lang="en-US" i="1" dirty="0" smtClean="0"/>
              <a:t>K=1,</a:t>
            </a:r>
            <a:r>
              <a:rPr lang="en-US" dirty="0" smtClean="0"/>
              <a:t> </a:t>
            </a:r>
            <a:r>
              <a:rPr lang="en-US" dirty="0" smtClean="0"/>
              <a:t>sets flip-flop to </a:t>
            </a:r>
            <a:r>
              <a:rPr lang="en-US" dirty="0" smtClean="0"/>
              <a:t>0 </a:t>
            </a:r>
          </a:p>
          <a:p>
            <a:pPr eaLnBrk="1" hangingPunct="1"/>
            <a:r>
              <a:rPr lang="en-US" dirty="0" smtClean="0"/>
              <a:t>State </a:t>
            </a:r>
            <a:r>
              <a:rPr lang="en-US" dirty="0" smtClean="0"/>
              <a:t>table </a:t>
            </a:r>
            <a:r>
              <a:rPr lang="en-US" dirty="0" smtClean="0"/>
              <a:t>shown below</a:t>
            </a:r>
          </a:p>
          <a:p>
            <a:pPr eaLnBrk="1" hangingPunct="1">
              <a:buFont typeface="Webdings" pitchFamily="18" charset="2"/>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429000"/>
            <a:ext cx="762952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455719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Finite State Machines</a:t>
            </a:r>
          </a:p>
        </p:txBody>
      </p:sp>
      <p:sp>
        <p:nvSpPr>
          <p:cNvPr id="31747" name="Rectangle 3"/>
          <p:cNvSpPr>
            <a:spLocks noGrp="1" noChangeArrowheads="1"/>
          </p:cNvSpPr>
          <p:nvPr>
            <p:ph type="body" idx="1"/>
          </p:nvPr>
        </p:nvSpPr>
        <p:spPr>
          <a:xfrm>
            <a:off x="990600" y="1447800"/>
            <a:ext cx="7696200" cy="4267200"/>
          </a:xfrm>
        </p:spPr>
        <p:txBody>
          <a:bodyPr/>
          <a:lstStyle/>
          <a:p>
            <a:pPr eaLnBrk="1" hangingPunct="1"/>
            <a:r>
              <a:rPr lang="en-US" sz="2400" dirty="0" smtClean="0"/>
              <a:t>Example 1: </a:t>
            </a:r>
            <a:r>
              <a:rPr lang="en-US" sz="2400" dirty="0" smtClean="0"/>
              <a:t>Alarm clock FSM example</a:t>
            </a:r>
            <a:endParaRPr lang="en-US" sz="2400" b="0" dirty="0" smtClean="0"/>
          </a:p>
          <a:p>
            <a:pPr lvl="1" eaLnBrk="1" hangingPunct="1"/>
            <a:r>
              <a:rPr lang="en-US" sz="2000" b="0" dirty="0" smtClean="0"/>
              <a:t>start with a state table</a:t>
            </a:r>
          </a:p>
          <a:p>
            <a:pPr lvl="1" eaLnBrk="1" hangingPunct="1"/>
            <a:endParaRPr lang="en-US" sz="2000" b="0" dirty="0" smtClean="0"/>
          </a:p>
          <a:p>
            <a:pPr lvl="1" eaLnBrk="1" hangingPunct="1"/>
            <a:r>
              <a:rPr lang="en-US" sz="2000" b="0" dirty="0" smtClean="0"/>
              <a:t>then </a:t>
            </a:r>
            <a:r>
              <a:rPr lang="en-US" sz="2000" b="0" dirty="0" smtClean="0"/>
              <a:t>create state "machine“</a:t>
            </a:r>
          </a:p>
          <a:p>
            <a:pPr lvl="2" eaLnBrk="1" hangingPunct="1"/>
            <a:r>
              <a:rPr lang="en-US" sz="1800" b="0" dirty="0" smtClean="0"/>
              <a:t>represent states as circles</a:t>
            </a:r>
          </a:p>
          <a:p>
            <a:pPr lvl="2" eaLnBrk="1" hangingPunct="1"/>
            <a:r>
              <a:rPr lang="en-US" sz="1800" b="0" dirty="0" smtClean="0"/>
              <a:t>each transition (action) is represented as an arc</a:t>
            </a:r>
          </a:p>
          <a:p>
            <a:pPr eaLnBrk="1" hangingPunct="1"/>
            <a:endParaRPr lang="en-US" sz="2400" b="0" dirty="0" smtClean="0"/>
          </a:p>
          <a:p>
            <a:pPr lvl="1" eaLnBrk="1" hangingPunct="1"/>
            <a:r>
              <a:rPr lang="en-US" sz="2000" b="0" dirty="0" smtClean="0"/>
              <a:t>FSM arcs must be mutually exclusive: cannot have two arcs with same input conditions (aka </a:t>
            </a:r>
            <a:r>
              <a:rPr lang="en-US" sz="2000" i="1" dirty="0" smtClean="0"/>
              <a:t>non-deterministic FSM</a:t>
            </a:r>
            <a:r>
              <a:rPr lang="en-US" sz="2000" b="0" dirty="0" smtClean="0"/>
              <a:t>).</a:t>
            </a:r>
            <a:endParaRPr lang="en-US" sz="2000" i="1"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FSM Alarm Clock Example</a:t>
            </a:r>
          </a:p>
        </p:txBody>
      </p:sp>
      <p:sp>
        <p:nvSpPr>
          <p:cNvPr id="32771" name="Rectangle 3"/>
          <p:cNvSpPr>
            <a:spLocks noGrp="1" noChangeArrowheads="1"/>
          </p:cNvSpPr>
          <p:nvPr>
            <p:ph type="body" idx="1"/>
          </p:nvPr>
        </p:nvSpPr>
        <p:spPr>
          <a:xfrm>
            <a:off x="4038600" y="1066800"/>
            <a:ext cx="4876800" cy="5562600"/>
          </a:xfrm>
        </p:spPr>
        <p:txBody>
          <a:bodyPr/>
          <a:lstStyle/>
          <a:p>
            <a:pPr eaLnBrk="1" hangingPunct="1">
              <a:lnSpc>
                <a:spcPct val="90000"/>
              </a:lnSpc>
            </a:pPr>
            <a:r>
              <a:rPr lang="en-US" sz="2000" dirty="0" smtClean="0"/>
              <a:t>Events:</a:t>
            </a:r>
          </a:p>
          <a:p>
            <a:pPr lvl="1" eaLnBrk="1" hangingPunct="1">
              <a:lnSpc>
                <a:spcPct val="90000"/>
              </a:lnSpc>
            </a:pPr>
            <a:r>
              <a:rPr lang="en-US" sz="1800" dirty="0" smtClean="0"/>
              <a:t>Wake up at fixed time every day</a:t>
            </a:r>
          </a:p>
          <a:p>
            <a:pPr lvl="1" eaLnBrk="1" hangingPunct="1">
              <a:lnSpc>
                <a:spcPct val="90000"/>
              </a:lnSpc>
            </a:pPr>
            <a:r>
              <a:rPr lang="en-US" sz="1800" dirty="0" smtClean="0"/>
              <a:t>Weekends: you don’t need alarm, so you wake up, turn off the alarm and resume sleep</a:t>
            </a:r>
          </a:p>
          <a:p>
            <a:pPr eaLnBrk="1" hangingPunct="1">
              <a:lnSpc>
                <a:spcPct val="90000"/>
              </a:lnSpc>
            </a:pPr>
            <a:r>
              <a:rPr lang="en-US" sz="2000" dirty="0" smtClean="0"/>
              <a:t>FSM modeling this chain of events, with:</a:t>
            </a:r>
          </a:p>
          <a:p>
            <a:pPr lvl="1" eaLnBrk="1" hangingPunct="1">
              <a:lnSpc>
                <a:spcPct val="90000"/>
              </a:lnSpc>
            </a:pPr>
            <a:r>
              <a:rPr lang="en-US" sz="1800" dirty="0" smtClean="0"/>
              <a:t>Three states:</a:t>
            </a:r>
          </a:p>
          <a:p>
            <a:pPr lvl="2" eaLnBrk="1" hangingPunct="1">
              <a:lnSpc>
                <a:spcPct val="90000"/>
              </a:lnSpc>
            </a:pPr>
            <a:r>
              <a:rPr lang="en-US" sz="1800" dirty="0" smtClean="0"/>
              <a:t>Asleep</a:t>
            </a:r>
          </a:p>
          <a:p>
            <a:pPr lvl="2" eaLnBrk="1" hangingPunct="1">
              <a:lnSpc>
                <a:spcPct val="90000"/>
              </a:lnSpc>
            </a:pPr>
            <a:r>
              <a:rPr lang="en-US" sz="1800" dirty="0" smtClean="0"/>
              <a:t>Awake but still in bed</a:t>
            </a:r>
          </a:p>
          <a:p>
            <a:pPr lvl="2" eaLnBrk="1" hangingPunct="1">
              <a:lnSpc>
                <a:spcPct val="90000"/>
              </a:lnSpc>
            </a:pPr>
            <a:r>
              <a:rPr lang="en-US" sz="1800" dirty="0" smtClean="0"/>
              <a:t>Awake and up</a:t>
            </a:r>
          </a:p>
          <a:p>
            <a:pPr lvl="1" eaLnBrk="1" hangingPunct="1">
              <a:lnSpc>
                <a:spcPct val="90000"/>
              </a:lnSpc>
            </a:pPr>
            <a:r>
              <a:rPr lang="en-US" sz="1800" dirty="0" smtClean="0"/>
              <a:t>Inputs:</a:t>
            </a:r>
          </a:p>
          <a:p>
            <a:pPr lvl="2" eaLnBrk="1" hangingPunct="1">
              <a:lnSpc>
                <a:spcPct val="90000"/>
              </a:lnSpc>
            </a:pPr>
            <a:r>
              <a:rPr lang="en-US" sz="1800" dirty="0" smtClean="0"/>
              <a:t>Alarm</a:t>
            </a:r>
          </a:p>
          <a:p>
            <a:pPr lvl="2" eaLnBrk="1" hangingPunct="1">
              <a:lnSpc>
                <a:spcPct val="90000"/>
              </a:lnSpc>
            </a:pPr>
            <a:r>
              <a:rPr lang="en-US" sz="1800" dirty="0" smtClean="0"/>
              <a:t>Weekday (determines you how to react to alarm)</a:t>
            </a:r>
          </a:p>
          <a:p>
            <a:pPr lvl="1" eaLnBrk="1" hangingPunct="1">
              <a:lnSpc>
                <a:spcPct val="90000"/>
              </a:lnSpc>
            </a:pPr>
            <a:r>
              <a:rPr lang="en-US" sz="1800" dirty="0" smtClean="0"/>
              <a:t>Outputs:</a:t>
            </a:r>
          </a:p>
          <a:p>
            <a:pPr lvl="2" eaLnBrk="1" hangingPunct="1">
              <a:lnSpc>
                <a:spcPct val="90000"/>
              </a:lnSpc>
            </a:pPr>
            <a:r>
              <a:rPr lang="en-US" sz="1800" dirty="0" smtClean="0"/>
              <a:t>Turn off the alarm</a:t>
            </a:r>
          </a:p>
        </p:txBody>
      </p:sp>
      <p:pic>
        <p:nvPicPr>
          <p:cNvPr id="32772" name="Picture 4" descr="AlarmC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62200"/>
            <a:ext cx="30480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State tables</a:t>
            </a:r>
          </a:p>
        </p:txBody>
      </p:sp>
      <p:sp>
        <p:nvSpPr>
          <p:cNvPr id="33795" name="Rectangle 3"/>
          <p:cNvSpPr>
            <a:spLocks noGrp="1" noChangeArrowheads="1"/>
          </p:cNvSpPr>
          <p:nvPr>
            <p:ph type="body" idx="1"/>
          </p:nvPr>
        </p:nvSpPr>
        <p:spPr>
          <a:xfrm>
            <a:off x="1292225" y="3409950"/>
            <a:ext cx="7394575" cy="2640013"/>
          </a:xfrm>
        </p:spPr>
        <p:txBody>
          <a:bodyPr/>
          <a:lstStyle/>
          <a:p>
            <a:pPr eaLnBrk="1" hangingPunct="1"/>
            <a:r>
              <a:rPr lang="en-US" sz="2400" dirty="0" smtClean="0"/>
              <a:t>Similar to the truth </a:t>
            </a:r>
            <a:r>
              <a:rPr lang="en-US" sz="2400" dirty="0" smtClean="0"/>
              <a:t>table</a:t>
            </a:r>
          </a:p>
          <a:p>
            <a:pPr eaLnBrk="1" hangingPunct="1"/>
            <a:r>
              <a:rPr lang="en-US" sz="2400" dirty="0" smtClean="0"/>
              <a:t>Doesn’t contain the system clock when specifying its transitions </a:t>
            </a:r>
          </a:p>
          <a:p>
            <a:pPr eaLnBrk="1" hangingPunct="1"/>
            <a:r>
              <a:rPr lang="en-US" sz="2400" dirty="0" smtClean="0"/>
              <a:t>All the transitions occur on positive edge of </a:t>
            </a:r>
            <a:r>
              <a:rPr lang="en-US" sz="2400" dirty="0"/>
              <a:t>the clock </a:t>
            </a:r>
            <a:r>
              <a:rPr lang="en-US" sz="2400" dirty="0" smtClean="0"/>
              <a:t>unless otherwise stated</a:t>
            </a:r>
            <a:endParaRPr lang="en-US" sz="2400" dirty="0" smtClean="0"/>
          </a:p>
        </p:txBody>
      </p:sp>
      <p:graphicFrame>
        <p:nvGraphicFramePr>
          <p:cNvPr id="266244" name="Group 4"/>
          <p:cNvGraphicFramePr>
            <a:graphicFrameLocks noGrp="1"/>
          </p:cNvGraphicFramePr>
          <p:nvPr/>
        </p:nvGraphicFramePr>
        <p:xfrm>
          <a:off x="1676400" y="1295400"/>
          <a:ext cx="5181600" cy="1562100"/>
        </p:xfrm>
        <a:graphic>
          <a:graphicData uri="http://schemas.openxmlformats.org/drawingml/2006/table">
            <a:tbl>
              <a:tblPr/>
              <a:tblGrid>
                <a:gridCol w="1336675"/>
                <a:gridCol w="1254125"/>
                <a:gridCol w="1003300"/>
                <a:gridCol w="1587500"/>
              </a:tblGrid>
              <a:tr h="906462">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400" b="1" i="0" u="none" strike="noStrike" cap="none" normalizeH="0" baseline="0" smtClean="0">
                          <a:ln>
                            <a:noFill/>
                          </a:ln>
                          <a:solidFill>
                            <a:schemeClr val="tx1"/>
                          </a:solidFill>
                          <a:effectLst/>
                          <a:latin typeface="Arial" charset="0"/>
                        </a:rPr>
                        <a:t>Present State</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400" b="1" i="0" u="none" strike="noStrike" cap="none" normalizeH="0" baseline="0" smtClean="0">
                          <a:ln>
                            <a:noFill/>
                          </a:ln>
                          <a:solidFill>
                            <a:schemeClr val="tx1"/>
                          </a:solidFill>
                          <a:effectLst/>
                          <a:latin typeface="Arial" charset="0"/>
                        </a:rPr>
                        <a:t>Inputs</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400" b="1" i="0" u="none" strike="noStrike" cap="none" normalizeH="0" baseline="0" smtClean="0">
                          <a:ln>
                            <a:noFill/>
                          </a:ln>
                          <a:solidFill>
                            <a:schemeClr val="tx1"/>
                          </a:solidFill>
                          <a:effectLst/>
                          <a:latin typeface="Arial" charset="0"/>
                        </a:rPr>
                        <a:t>Next State</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400" b="1" i="0" u="none" strike="noStrike" cap="none" normalizeH="0" baseline="0" smtClean="0">
                          <a:ln>
                            <a:noFill/>
                          </a:ln>
                          <a:solidFill>
                            <a:schemeClr val="tx1"/>
                          </a:solidFill>
                          <a:effectLst/>
                          <a:latin typeface="Arial" charset="0"/>
                        </a:rPr>
                        <a:t>Outputs</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endParaRPr kumimoji="0" lang="en-US" sz="2400" b="1"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endParaRPr kumimoji="0" lang="en-US" sz="2400" b="1" i="0" u="none" strike="noStrike" cap="none" normalizeH="0" baseline="0" smtClean="0">
                        <a:ln>
                          <a:noFill/>
                        </a:ln>
                        <a:solidFill>
                          <a:schemeClr val="tx1"/>
                        </a:solidFill>
                        <a:effectLst/>
                        <a:latin typeface="Arial" charset="0"/>
                      </a:endParaRP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Alarm clock state table</a:t>
            </a:r>
          </a:p>
        </p:txBody>
      </p:sp>
      <p:sp>
        <p:nvSpPr>
          <p:cNvPr id="34819" name="Rectangle 3"/>
          <p:cNvSpPr>
            <a:spLocks noGrp="1" noChangeArrowheads="1"/>
          </p:cNvSpPr>
          <p:nvPr>
            <p:ph type="body" idx="1"/>
          </p:nvPr>
        </p:nvSpPr>
        <p:spPr>
          <a:xfrm>
            <a:off x="1371600" y="3810000"/>
            <a:ext cx="7010400" cy="2590800"/>
          </a:xfrm>
        </p:spPr>
        <p:txBody>
          <a:bodyPr/>
          <a:lstStyle/>
          <a:p>
            <a:pPr eaLnBrk="1" hangingPunct="1">
              <a:lnSpc>
                <a:spcPct val="80000"/>
              </a:lnSpc>
            </a:pPr>
            <a:r>
              <a:rPr lang="en-US" sz="1800" dirty="0" smtClean="0"/>
              <a:t>Asleep </a:t>
            </a:r>
            <a:r>
              <a:rPr lang="en-US" sz="1800" dirty="0" smtClean="0"/>
              <a:t>and alarm </a:t>
            </a:r>
            <a:r>
              <a:rPr lang="en-US" sz="1800" dirty="0" smtClean="0"/>
              <a:t>rings</a:t>
            </a:r>
          </a:p>
          <a:p>
            <a:pPr lvl="1" eaLnBrk="1" hangingPunct="1">
              <a:lnSpc>
                <a:spcPct val="80000"/>
              </a:lnSpc>
            </a:pPr>
            <a:r>
              <a:rPr lang="en-US" sz="1600" dirty="0" smtClean="0"/>
              <a:t>Transition </a:t>
            </a:r>
            <a:r>
              <a:rPr lang="en-US" sz="1600" dirty="0" smtClean="0"/>
              <a:t>from </a:t>
            </a:r>
            <a:r>
              <a:rPr lang="en-US" sz="1600" dirty="0" smtClean="0"/>
              <a:t>being asleep to being </a:t>
            </a:r>
            <a:r>
              <a:rPr lang="en-US" sz="1600" dirty="0" smtClean="0"/>
              <a:t>awake </a:t>
            </a:r>
            <a:r>
              <a:rPr lang="en-US" sz="1600" dirty="0" smtClean="0"/>
              <a:t>in </a:t>
            </a:r>
            <a:r>
              <a:rPr lang="en-US" sz="1600" dirty="0" smtClean="0"/>
              <a:t>bed</a:t>
            </a:r>
          </a:p>
          <a:p>
            <a:pPr lvl="1" eaLnBrk="1" hangingPunct="1">
              <a:lnSpc>
                <a:spcPct val="80000"/>
              </a:lnSpc>
            </a:pPr>
            <a:r>
              <a:rPr lang="en-US" sz="1600" dirty="0" smtClean="0"/>
              <a:t>Turn </a:t>
            </a:r>
            <a:r>
              <a:rPr lang="en-US" sz="1600" dirty="0" smtClean="0"/>
              <a:t>off the alarm</a:t>
            </a:r>
          </a:p>
          <a:p>
            <a:pPr eaLnBrk="1" hangingPunct="1">
              <a:lnSpc>
                <a:spcPct val="80000"/>
              </a:lnSpc>
            </a:pPr>
            <a:r>
              <a:rPr lang="en-US" sz="1800" dirty="0" smtClean="0"/>
              <a:t>Awake in bed and Weekday</a:t>
            </a:r>
            <a:endParaRPr lang="en-US" sz="1800" dirty="0" smtClean="0"/>
          </a:p>
          <a:p>
            <a:pPr lvl="1" eaLnBrk="1" hangingPunct="1">
              <a:lnSpc>
                <a:spcPct val="80000"/>
              </a:lnSpc>
            </a:pPr>
            <a:r>
              <a:rPr lang="en-US" sz="1600" dirty="0" smtClean="0"/>
              <a:t>You get </a:t>
            </a:r>
            <a:r>
              <a:rPr lang="en-US" sz="1600" dirty="0" smtClean="0"/>
              <a:t>up</a:t>
            </a:r>
          </a:p>
          <a:p>
            <a:pPr eaLnBrk="1" hangingPunct="1">
              <a:lnSpc>
                <a:spcPct val="80000"/>
              </a:lnSpc>
            </a:pPr>
            <a:r>
              <a:rPr lang="en-US" sz="1800" dirty="0" smtClean="0"/>
              <a:t>Awake in bed and not Weekday</a:t>
            </a:r>
            <a:endParaRPr lang="en-US" sz="1800" dirty="0" smtClean="0"/>
          </a:p>
          <a:p>
            <a:pPr lvl="1" eaLnBrk="1" hangingPunct="1">
              <a:lnSpc>
                <a:spcPct val="80000"/>
              </a:lnSpc>
            </a:pPr>
            <a:r>
              <a:rPr lang="en-US" sz="1600" dirty="0" smtClean="0"/>
              <a:t>You go back to sleep</a:t>
            </a:r>
          </a:p>
          <a:p>
            <a:pPr eaLnBrk="1" hangingPunct="1">
              <a:lnSpc>
                <a:spcPct val="80000"/>
              </a:lnSpc>
            </a:pPr>
            <a:r>
              <a:rPr lang="en-US" sz="1800" dirty="0" smtClean="0"/>
              <a:t>Table doesn’t </a:t>
            </a:r>
            <a:r>
              <a:rPr lang="en-US" sz="1800" dirty="0" smtClean="0"/>
              <a:t>cover what you wouldn’t do</a:t>
            </a:r>
            <a:r>
              <a:rPr lang="en-US" sz="1800" dirty="0" smtClean="0"/>
              <a:t>…</a:t>
            </a:r>
          </a:p>
          <a:p>
            <a:pPr lvl="1" eaLnBrk="1" hangingPunct="1">
              <a:lnSpc>
                <a:spcPct val="80000"/>
              </a:lnSpc>
            </a:pPr>
            <a:r>
              <a:rPr lang="en-US" sz="1600" dirty="0" smtClean="0"/>
              <a:t>(</a:t>
            </a:r>
            <a:r>
              <a:rPr lang="en-US" sz="1600" dirty="0" smtClean="0"/>
              <a:t>i.e. </a:t>
            </a:r>
            <a:r>
              <a:rPr lang="en-US" sz="1600" dirty="0" smtClean="0"/>
              <a:t>Asleep </a:t>
            </a:r>
            <a:r>
              <a:rPr lang="en-US" sz="1600" dirty="0" smtClean="0"/>
              <a:t>and the alarm </a:t>
            </a:r>
            <a:r>
              <a:rPr lang="en-US" sz="1600" dirty="0" smtClean="0"/>
              <a:t>is </a:t>
            </a:r>
            <a:r>
              <a:rPr lang="en-US" sz="1600" dirty="0" smtClean="0"/>
              <a:t>off, you remain asleep, etc..)</a:t>
            </a:r>
          </a:p>
        </p:txBody>
      </p:sp>
      <p:graphicFrame>
        <p:nvGraphicFramePr>
          <p:cNvPr id="267268" name="Group 4"/>
          <p:cNvGraphicFramePr>
            <a:graphicFrameLocks noGrp="1"/>
          </p:cNvGraphicFramePr>
          <p:nvPr/>
        </p:nvGraphicFramePr>
        <p:xfrm>
          <a:off x="1143000" y="1371600"/>
          <a:ext cx="7315200" cy="2362200"/>
        </p:xfrm>
        <a:graphic>
          <a:graphicData uri="http://schemas.openxmlformats.org/drawingml/2006/table">
            <a:tbl>
              <a:tblPr/>
              <a:tblGrid>
                <a:gridCol w="1219200"/>
                <a:gridCol w="1219200"/>
                <a:gridCol w="1527175"/>
                <a:gridCol w="1108075"/>
                <a:gridCol w="2241550"/>
              </a:tblGrid>
              <a:tr h="590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0" i="0" u="none" strike="noStrike" cap="none" normalizeH="0" baseline="0" smtClean="0">
                          <a:ln>
                            <a:noFill/>
                          </a:ln>
                          <a:solidFill>
                            <a:schemeClr val="tx1"/>
                          </a:solidFill>
                          <a:effectLst/>
                          <a:latin typeface="Arial" charset="0"/>
                        </a:rPr>
                        <a:t>Present  State</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0" i="0" u="none" strike="noStrike" cap="none" normalizeH="0" baseline="0" smtClean="0">
                          <a:ln>
                            <a:noFill/>
                          </a:ln>
                          <a:solidFill>
                            <a:schemeClr val="tx1"/>
                          </a:solidFill>
                          <a:effectLst/>
                          <a:latin typeface="Arial" charset="0"/>
                        </a:rPr>
                        <a:t>Alarm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0" i="0" u="none" strike="noStrike" cap="none" normalizeH="0" baseline="0" smtClean="0">
                          <a:ln>
                            <a:noFill/>
                          </a:ln>
                          <a:solidFill>
                            <a:schemeClr val="tx1"/>
                          </a:solidFill>
                          <a:effectLst/>
                          <a:latin typeface="Arial" charset="0"/>
                        </a:rPr>
                        <a:t>Weekday</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0" i="0" u="none" strike="noStrike" cap="none" normalizeH="0" baseline="0" smtClean="0">
                          <a:ln>
                            <a:noFill/>
                          </a:ln>
                          <a:solidFill>
                            <a:schemeClr val="tx1"/>
                          </a:solidFill>
                          <a:effectLst/>
                          <a:latin typeface="Arial" charset="0"/>
                        </a:rPr>
                        <a:t>Next State</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0" i="0" u="none" strike="noStrike" cap="none" normalizeH="0" baseline="0" smtClean="0">
                          <a:ln>
                            <a:noFill/>
                          </a:ln>
                          <a:solidFill>
                            <a:schemeClr val="tx1"/>
                          </a:solidFill>
                          <a:effectLst/>
                          <a:latin typeface="Arial" charset="0"/>
                        </a:rPr>
                        <a:t>Turn off alarm</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Asleep</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in bed</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in bed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and up</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No</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in bed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Asleep</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No</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Alarm clock state table</a:t>
            </a:r>
          </a:p>
        </p:txBody>
      </p:sp>
      <p:sp>
        <p:nvSpPr>
          <p:cNvPr id="35843" name="Rectangle 3"/>
          <p:cNvSpPr>
            <a:spLocks noGrp="1" noChangeArrowheads="1"/>
          </p:cNvSpPr>
          <p:nvPr>
            <p:ph type="body" idx="1"/>
          </p:nvPr>
        </p:nvSpPr>
        <p:spPr>
          <a:xfrm>
            <a:off x="1295400" y="4114800"/>
            <a:ext cx="7391400" cy="2011363"/>
          </a:xfrm>
        </p:spPr>
        <p:txBody>
          <a:bodyPr/>
          <a:lstStyle/>
          <a:p>
            <a:pPr eaLnBrk="1" hangingPunct="1">
              <a:lnSpc>
                <a:spcPct val="80000"/>
              </a:lnSpc>
            </a:pPr>
            <a:r>
              <a:rPr lang="en-US" sz="2000" dirty="0" smtClean="0"/>
              <a:t>Covers all the cases</a:t>
            </a:r>
          </a:p>
          <a:p>
            <a:pPr lvl="1" eaLnBrk="1" hangingPunct="1">
              <a:lnSpc>
                <a:spcPct val="80000"/>
              </a:lnSpc>
            </a:pPr>
            <a:r>
              <a:rPr lang="en-US" sz="1800" dirty="0" smtClean="0"/>
              <a:t>First </a:t>
            </a:r>
            <a:r>
              <a:rPr lang="en-US" sz="1800" dirty="0" smtClean="0"/>
              <a:t>row: Asleep</a:t>
            </a:r>
            <a:r>
              <a:rPr lang="en-US" sz="1800" dirty="0"/>
              <a:t> </a:t>
            </a:r>
            <a:r>
              <a:rPr lang="en-US" sz="1800" dirty="0" smtClean="0"/>
              <a:t>and</a:t>
            </a:r>
            <a:r>
              <a:rPr lang="en-US" sz="1800" dirty="0" smtClean="0"/>
              <a:t> </a:t>
            </a:r>
            <a:r>
              <a:rPr lang="en-US" sz="1800" dirty="0" smtClean="0"/>
              <a:t>the alarm </a:t>
            </a:r>
            <a:r>
              <a:rPr lang="en-US" sz="1800" dirty="0" smtClean="0"/>
              <a:t>is off so </a:t>
            </a:r>
            <a:r>
              <a:rPr lang="en-US" sz="1800" dirty="0" smtClean="0"/>
              <a:t>you remain asleep</a:t>
            </a:r>
          </a:p>
          <a:p>
            <a:pPr lvl="1" eaLnBrk="1" hangingPunct="1">
              <a:lnSpc>
                <a:spcPct val="80000"/>
              </a:lnSpc>
            </a:pPr>
            <a:r>
              <a:rPr lang="en-US" sz="1800" dirty="0" smtClean="0"/>
              <a:t>Last row </a:t>
            </a:r>
            <a:r>
              <a:rPr lang="en-US" sz="1800" dirty="0" smtClean="0"/>
              <a:t>: Awake </a:t>
            </a:r>
            <a:r>
              <a:rPr lang="en-US" sz="1800" dirty="0" smtClean="0"/>
              <a:t>and up </a:t>
            </a:r>
            <a:r>
              <a:rPr lang="en-US" sz="1800" dirty="0" smtClean="0"/>
              <a:t>so </a:t>
            </a:r>
            <a:r>
              <a:rPr lang="en-US" sz="1800" dirty="0" smtClean="0"/>
              <a:t>you remain awake and up</a:t>
            </a:r>
          </a:p>
          <a:p>
            <a:pPr lvl="1" eaLnBrk="1" hangingPunct="1">
              <a:lnSpc>
                <a:spcPct val="80000"/>
              </a:lnSpc>
            </a:pPr>
            <a:r>
              <a:rPr lang="en-US" sz="1800" dirty="0" smtClean="0"/>
              <a:t>Third row: Awake and in bed </a:t>
            </a:r>
            <a:r>
              <a:rPr lang="en-US" sz="1800" dirty="0" smtClean="0"/>
              <a:t>and the alarm </a:t>
            </a:r>
            <a:r>
              <a:rPr lang="en-US" sz="1800" dirty="0" smtClean="0"/>
              <a:t>rings so </a:t>
            </a:r>
            <a:r>
              <a:rPr lang="en-US" sz="1800" dirty="0"/>
              <a:t>y</a:t>
            </a:r>
            <a:r>
              <a:rPr lang="en-US" sz="1800" dirty="0" smtClean="0"/>
              <a:t>ou </a:t>
            </a:r>
            <a:r>
              <a:rPr lang="en-US" sz="1800" dirty="0"/>
              <a:t>remain Awake in bed </a:t>
            </a:r>
            <a:r>
              <a:rPr lang="en-US" sz="1800" dirty="0" smtClean="0"/>
              <a:t>and turn </a:t>
            </a:r>
            <a:r>
              <a:rPr lang="en-US" sz="1800" dirty="0" smtClean="0"/>
              <a:t>it </a:t>
            </a:r>
            <a:r>
              <a:rPr lang="en-US" sz="1800" dirty="0" smtClean="0"/>
              <a:t>off</a:t>
            </a:r>
            <a:endParaRPr lang="en-US" sz="1800" dirty="0" smtClean="0"/>
          </a:p>
        </p:txBody>
      </p:sp>
      <p:graphicFrame>
        <p:nvGraphicFramePr>
          <p:cNvPr id="268292" name="Group 4"/>
          <p:cNvGraphicFramePr>
            <a:graphicFrameLocks noGrp="1"/>
          </p:cNvGraphicFramePr>
          <p:nvPr/>
        </p:nvGraphicFramePr>
        <p:xfrm>
          <a:off x="1143000" y="1524000"/>
          <a:ext cx="7620000" cy="2349500"/>
        </p:xfrm>
        <a:graphic>
          <a:graphicData uri="http://schemas.openxmlformats.org/drawingml/2006/table">
            <a:tbl>
              <a:tblPr/>
              <a:tblGrid>
                <a:gridCol w="1905000"/>
                <a:gridCol w="917575"/>
                <a:gridCol w="1128713"/>
                <a:gridCol w="1974850"/>
                <a:gridCol w="1693862"/>
              </a:tblGrid>
              <a:tr h="336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0" i="0" u="none" strike="noStrike" cap="none" normalizeH="0" baseline="0" smtClean="0">
                          <a:ln>
                            <a:noFill/>
                          </a:ln>
                          <a:solidFill>
                            <a:schemeClr val="tx1"/>
                          </a:solidFill>
                          <a:effectLst/>
                          <a:latin typeface="Arial" charset="0"/>
                        </a:rPr>
                        <a:t>Present  State</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0" i="0" u="none" strike="noStrike" cap="none" normalizeH="0" baseline="0" smtClean="0">
                          <a:ln>
                            <a:noFill/>
                          </a:ln>
                          <a:solidFill>
                            <a:schemeClr val="tx1"/>
                          </a:solidFill>
                          <a:effectLst/>
                          <a:latin typeface="Arial" charset="0"/>
                        </a:rPr>
                        <a:t>Alarm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0" i="0" u="none" strike="noStrike" cap="none" normalizeH="0" baseline="0" smtClean="0">
                          <a:ln>
                            <a:noFill/>
                          </a:ln>
                          <a:solidFill>
                            <a:schemeClr val="tx1"/>
                          </a:solidFill>
                          <a:effectLst/>
                          <a:latin typeface="Arial" charset="0"/>
                        </a:rPr>
                        <a:t>Weekday</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0" i="0" u="none" strike="noStrike" cap="none" normalizeH="0" baseline="0" smtClean="0">
                          <a:ln>
                            <a:noFill/>
                          </a:ln>
                          <a:solidFill>
                            <a:schemeClr val="tx1"/>
                          </a:solidFill>
                          <a:effectLst/>
                          <a:latin typeface="Arial" charset="0"/>
                        </a:rPr>
                        <a:t>Next State</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0" i="0" u="none" strike="noStrike" cap="none" normalizeH="0" baseline="0" smtClean="0">
                          <a:ln>
                            <a:noFill/>
                          </a:ln>
                          <a:solidFill>
                            <a:schemeClr val="tx1"/>
                          </a:solidFill>
                          <a:effectLst/>
                          <a:latin typeface="Arial" charset="0"/>
                        </a:rPr>
                        <a:t>Turn off alarm</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Asleep</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Asleep</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Asleep</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in bed</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Yes</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in bed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in bed</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Yes</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in bed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and up</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No</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in bed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Asleep</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No</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and up</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Awake and up</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1600" b="1" i="0" u="none" strike="noStrike" cap="none" normalizeH="0" baseline="0" smtClean="0">
                          <a:ln>
                            <a:noFill/>
                          </a:ln>
                          <a:solidFill>
                            <a:schemeClr val="tx1"/>
                          </a:solidFill>
                          <a:effectLst/>
                          <a:latin typeface="Arial" charset="0"/>
                        </a:rPr>
                        <a:t>No</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4400" y="274638"/>
            <a:ext cx="7772400" cy="792162"/>
          </a:xfrm>
        </p:spPr>
        <p:txBody>
          <a:bodyPr/>
          <a:lstStyle/>
          <a:p>
            <a:pPr eaLnBrk="1" hangingPunct="1"/>
            <a:r>
              <a:rPr lang="en-US" smtClean="0"/>
              <a:t>State diagram</a:t>
            </a:r>
          </a:p>
        </p:txBody>
      </p:sp>
      <p:sp>
        <p:nvSpPr>
          <p:cNvPr id="269315" name="Rectangle 3"/>
          <p:cNvSpPr>
            <a:spLocks noGrp="1" noChangeArrowheads="1"/>
          </p:cNvSpPr>
          <p:nvPr>
            <p:ph type="body" idx="1"/>
          </p:nvPr>
        </p:nvSpPr>
        <p:spPr>
          <a:xfrm>
            <a:off x="1143000" y="3810000"/>
            <a:ext cx="7391400" cy="2590800"/>
          </a:xfrm>
        </p:spPr>
        <p:txBody>
          <a:bodyPr>
            <a:normAutofit/>
          </a:bodyPr>
          <a:lstStyle/>
          <a:p>
            <a:pPr eaLnBrk="1" hangingPunct="1">
              <a:lnSpc>
                <a:spcPct val="90000"/>
              </a:lnSpc>
              <a:defRPr/>
            </a:pPr>
            <a:r>
              <a:rPr lang="en-US" sz="2000" dirty="0" smtClean="0"/>
              <a:t>Graphical representation of the state table</a:t>
            </a:r>
          </a:p>
          <a:p>
            <a:pPr eaLnBrk="1" hangingPunct="1">
              <a:lnSpc>
                <a:spcPct val="90000"/>
              </a:lnSpc>
              <a:defRPr/>
            </a:pPr>
            <a:r>
              <a:rPr lang="en-US" sz="2000" dirty="0" smtClean="0"/>
              <a:t>Each state </a:t>
            </a:r>
            <a:r>
              <a:rPr lang="en-US" sz="2000" dirty="0" smtClean="0"/>
              <a:t>= </a:t>
            </a:r>
            <a:r>
              <a:rPr lang="en-US" sz="2000" dirty="0" smtClean="0"/>
              <a:t>circle </a:t>
            </a:r>
            <a:r>
              <a:rPr lang="en-US" sz="2000" b="0" dirty="0" smtClean="0"/>
              <a:t>vertex</a:t>
            </a:r>
          </a:p>
          <a:p>
            <a:pPr eaLnBrk="1" hangingPunct="1">
              <a:lnSpc>
                <a:spcPct val="90000"/>
              </a:lnSpc>
              <a:defRPr/>
            </a:pPr>
            <a:r>
              <a:rPr lang="en-US" sz="2000" dirty="0" smtClean="0"/>
              <a:t>Each row of the state table </a:t>
            </a:r>
            <a:r>
              <a:rPr lang="en-US" sz="2000" dirty="0" smtClean="0"/>
              <a:t>= directed </a:t>
            </a:r>
            <a:r>
              <a:rPr lang="en-US" sz="2000" dirty="0" smtClean="0"/>
              <a:t>arc </a:t>
            </a:r>
            <a:r>
              <a:rPr lang="en-US" sz="2000" dirty="0" smtClean="0"/>
              <a:t>from:</a:t>
            </a:r>
          </a:p>
          <a:p>
            <a:pPr lvl="1" eaLnBrk="1" hangingPunct="1">
              <a:lnSpc>
                <a:spcPct val="90000"/>
              </a:lnSpc>
              <a:defRPr/>
            </a:pPr>
            <a:r>
              <a:rPr lang="en-US" sz="1800" dirty="0" smtClean="0"/>
              <a:t>present </a:t>
            </a:r>
            <a:r>
              <a:rPr lang="en-US" sz="1800" dirty="0" smtClean="0"/>
              <a:t>state vertex to the next state vertex</a:t>
            </a:r>
          </a:p>
          <a:p>
            <a:pPr eaLnBrk="1" hangingPunct="1">
              <a:lnSpc>
                <a:spcPct val="80000"/>
              </a:lnSpc>
              <a:defRPr/>
            </a:pPr>
            <a:r>
              <a:rPr lang="en-US" sz="2000" dirty="0" smtClean="0"/>
              <a:t>Outputs </a:t>
            </a:r>
            <a:r>
              <a:rPr lang="en-US" sz="2000" dirty="0" smtClean="0"/>
              <a:t>are associated with the arcs</a:t>
            </a:r>
          </a:p>
          <a:p>
            <a:pPr lvl="1" eaLnBrk="1" hangingPunct="1">
              <a:lnSpc>
                <a:spcPct val="80000"/>
              </a:lnSpc>
              <a:defRPr/>
            </a:pPr>
            <a:r>
              <a:rPr lang="en-US" sz="1800" dirty="0" smtClean="0"/>
              <a:t>Output </a:t>
            </a:r>
            <a:r>
              <a:rPr lang="en-US" sz="1800" dirty="0" smtClean="0"/>
              <a:t>of 1 </a:t>
            </a:r>
            <a:r>
              <a:rPr lang="en-US" sz="1800" dirty="0" smtClean="0"/>
              <a:t>= “</a:t>
            </a:r>
            <a:r>
              <a:rPr lang="en-US" sz="1800" dirty="0" smtClean="0"/>
              <a:t>turn off the alarm” is Yes</a:t>
            </a:r>
          </a:p>
          <a:p>
            <a:pPr lvl="1" eaLnBrk="1" hangingPunct="1">
              <a:lnSpc>
                <a:spcPct val="80000"/>
              </a:lnSpc>
              <a:defRPr/>
            </a:pPr>
            <a:r>
              <a:rPr lang="en-US" sz="1800" dirty="0" smtClean="0"/>
              <a:t>Inputs </a:t>
            </a:r>
            <a:r>
              <a:rPr lang="en-US" sz="1800" dirty="0" smtClean="0"/>
              <a:t>which are don’t care and inactive outputs are not shown</a:t>
            </a:r>
          </a:p>
        </p:txBody>
      </p:sp>
      <p:pic>
        <p:nvPicPr>
          <p:cNvPr id="36868" name="Picture 4" descr="AlarmClock_StateDiagra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14400"/>
            <a:ext cx="670560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State machines</a:t>
            </a:r>
          </a:p>
        </p:txBody>
      </p:sp>
      <p:sp>
        <p:nvSpPr>
          <p:cNvPr id="37891" name="Rectangle 3"/>
          <p:cNvSpPr>
            <a:spLocks noGrp="1" noChangeArrowheads="1"/>
          </p:cNvSpPr>
          <p:nvPr>
            <p:ph type="body" idx="1"/>
          </p:nvPr>
        </p:nvSpPr>
        <p:spPr/>
        <p:txBody>
          <a:bodyPr/>
          <a:lstStyle/>
          <a:p>
            <a:pPr eaLnBrk="1" hangingPunct="1"/>
            <a:r>
              <a:rPr lang="en-US" sz="2400" dirty="0" smtClean="0"/>
              <a:t>Mealy machine (used in text):</a:t>
            </a:r>
          </a:p>
          <a:p>
            <a:pPr lvl="1" eaLnBrk="1" hangingPunct="1"/>
            <a:r>
              <a:rPr lang="en-US" sz="2000" dirty="0" smtClean="0"/>
              <a:t>Associates </a:t>
            </a:r>
            <a:r>
              <a:rPr lang="en-US" sz="2000" dirty="0" smtClean="0"/>
              <a:t>its outputs with the transitions</a:t>
            </a:r>
          </a:p>
          <a:p>
            <a:pPr lvl="1" eaLnBrk="1" hangingPunct="1"/>
            <a:r>
              <a:rPr lang="en-US" sz="2000" dirty="0" smtClean="0"/>
              <a:t>Format </a:t>
            </a:r>
            <a:r>
              <a:rPr lang="en-US" sz="2000" dirty="0" smtClean="0"/>
              <a:t>of the label of each arc is </a:t>
            </a:r>
            <a:r>
              <a:rPr lang="en-US" sz="2000" dirty="0" smtClean="0"/>
              <a:t>Inputs/Outputs</a:t>
            </a:r>
          </a:p>
          <a:p>
            <a:pPr lvl="1" eaLnBrk="1" hangingPunct="1"/>
            <a:r>
              <a:rPr lang="en-US" sz="2000" dirty="0"/>
              <a:t>Self arcs must be shown (because the output values are shown on the arcs)</a:t>
            </a:r>
          </a:p>
          <a:p>
            <a:pPr lvl="1" eaLnBrk="1" hangingPunct="1"/>
            <a:endParaRPr lang="en-US" sz="2000" dirty="0" smtClean="0"/>
          </a:p>
        </p:txBody>
      </p:sp>
      <p:pic>
        <p:nvPicPr>
          <p:cNvPr id="4" name="Picture 4" descr="AlarmClock_StateDiagra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05200"/>
            <a:ext cx="58674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2800" smtClean="0"/>
              <a:t>Designing from System Specifications</a:t>
            </a:r>
          </a:p>
        </p:txBody>
      </p:sp>
      <p:sp>
        <p:nvSpPr>
          <p:cNvPr id="44035" name="Rectangle 3"/>
          <p:cNvSpPr>
            <a:spLocks noGrp="1" noChangeArrowheads="1"/>
          </p:cNvSpPr>
          <p:nvPr>
            <p:ph type="body" idx="1"/>
          </p:nvPr>
        </p:nvSpPr>
        <p:spPr/>
        <p:txBody>
          <a:bodyPr/>
          <a:lstStyle/>
          <a:p>
            <a:pPr eaLnBrk="1" hangingPunct="1">
              <a:lnSpc>
                <a:spcPct val="90000"/>
              </a:lnSpc>
            </a:pPr>
            <a:r>
              <a:rPr lang="en-US" sz="2400" smtClean="0"/>
              <a:t>From a set of specifications, we want to develop</a:t>
            </a:r>
          </a:p>
          <a:p>
            <a:pPr lvl="1" eaLnBrk="1" hangingPunct="1">
              <a:lnSpc>
                <a:spcPct val="90000"/>
              </a:lnSpc>
            </a:pPr>
            <a:r>
              <a:rPr lang="en-US" sz="2000" smtClean="0"/>
              <a:t>State Table</a:t>
            </a:r>
          </a:p>
          <a:p>
            <a:pPr lvl="1" eaLnBrk="1" hangingPunct="1">
              <a:lnSpc>
                <a:spcPct val="90000"/>
              </a:lnSpc>
            </a:pPr>
            <a:r>
              <a:rPr lang="en-US" sz="2000" smtClean="0"/>
              <a:t>State Diagram</a:t>
            </a:r>
          </a:p>
          <a:p>
            <a:pPr lvl="1" eaLnBrk="1" hangingPunct="1">
              <a:lnSpc>
                <a:spcPct val="90000"/>
              </a:lnSpc>
            </a:pPr>
            <a:endParaRPr lang="en-US" sz="2000" smtClean="0"/>
          </a:p>
          <a:p>
            <a:pPr eaLnBrk="1" hangingPunct="1">
              <a:lnSpc>
                <a:spcPct val="90000"/>
              </a:lnSpc>
            </a:pPr>
            <a:r>
              <a:rPr lang="en-US" sz="2400" smtClean="0"/>
              <a:t>Example 2. Modulo 6 Counter specifications:</a:t>
            </a:r>
          </a:p>
          <a:p>
            <a:pPr lvl="1" eaLnBrk="1" hangingPunct="1">
              <a:lnSpc>
                <a:spcPct val="90000"/>
              </a:lnSpc>
            </a:pPr>
            <a:r>
              <a:rPr lang="en-US" sz="2000" smtClean="0"/>
              <a:t>Counts 000, 001, 010, 011, 100, 101</a:t>
            </a:r>
          </a:p>
          <a:p>
            <a:pPr lvl="1" eaLnBrk="1" hangingPunct="1">
              <a:lnSpc>
                <a:spcPct val="90000"/>
              </a:lnSpc>
            </a:pPr>
            <a:r>
              <a:rPr lang="en-US" sz="2000" smtClean="0"/>
              <a:t>One input U: </a:t>
            </a:r>
          </a:p>
          <a:p>
            <a:pPr lvl="2" eaLnBrk="1" hangingPunct="1">
              <a:lnSpc>
                <a:spcPct val="90000"/>
              </a:lnSpc>
            </a:pPr>
            <a:r>
              <a:rPr lang="en-US" sz="2000" smtClean="0"/>
              <a:t>1 = increment, </a:t>
            </a:r>
          </a:p>
          <a:p>
            <a:pPr lvl="2" eaLnBrk="1" hangingPunct="1">
              <a:lnSpc>
                <a:spcPct val="90000"/>
              </a:lnSpc>
            </a:pPr>
            <a:r>
              <a:rPr lang="en-US" sz="2000" smtClean="0"/>
              <a:t>0 = don't increment</a:t>
            </a:r>
          </a:p>
          <a:p>
            <a:pPr lvl="1" eaLnBrk="1" hangingPunct="1">
              <a:lnSpc>
                <a:spcPct val="90000"/>
              </a:lnSpc>
            </a:pPr>
            <a:r>
              <a:rPr lang="en-US" sz="2000" smtClean="0"/>
              <a:t>Three outputs (bits): V2, V1, V0</a:t>
            </a:r>
          </a:p>
          <a:p>
            <a:pPr lvl="1" eaLnBrk="1" hangingPunct="1">
              <a:lnSpc>
                <a:spcPct val="90000"/>
              </a:lnSpc>
            </a:pPr>
            <a:r>
              <a:rPr lang="en-US" sz="2000" smtClean="0"/>
              <a:t>Output bit </a:t>
            </a:r>
            <a:r>
              <a:rPr lang="en-US" sz="2000" i="1" smtClean="0"/>
              <a:t>C</a:t>
            </a:r>
            <a:r>
              <a:rPr lang="en-US" sz="2000" smtClean="0"/>
              <a:t> is 1 when transitioning from S5 to S0 (remains 1 until first transition)</a:t>
            </a:r>
          </a:p>
          <a:p>
            <a:pPr lvl="1" eaLnBrk="1" hangingPunct="1">
              <a:lnSpc>
                <a:spcPct val="90000"/>
              </a:lnSpc>
            </a:pPr>
            <a:r>
              <a:rPr lang="en-US" sz="2000" smtClean="0"/>
              <a:t>Machine has 6 states, representing six outputs: S0 ... S5</a:t>
            </a:r>
          </a:p>
          <a:p>
            <a:pPr eaLnBrk="1" hangingPunct="1">
              <a:lnSpc>
                <a:spcPct val="90000"/>
              </a:lnSpc>
            </a:pPr>
            <a:endParaRPr lang="en-US" sz="240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1371600" y="1082675"/>
            <a:ext cx="7162800" cy="2879725"/>
          </a:xfrm>
          <a:noFill/>
        </p:spPr>
        <p:txBody>
          <a:bodyPr/>
          <a:lstStyle/>
          <a:p>
            <a:pPr eaLnBrk="1" hangingPunct="1">
              <a:spcBef>
                <a:spcPct val="40000"/>
              </a:spcBef>
            </a:pPr>
            <a:r>
              <a:rPr lang="en-US" sz="2200" dirty="0" smtClean="0"/>
              <a:t>State changes occur in sequential circuits at clock ticks</a:t>
            </a:r>
          </a:p>
          <a:p>
            <a:pPr eaLnBrk="1" hangingPunct="1">
              <a:spcBef>
                <a:spcPct val="40000"/>
              </a:spcBef>
            </a:pPr>
            <a:r>
              <a:rPr lang="en-US" sz="2200" dirty="0" smtClean="0"/>
              <a:t>Circuits can change state</a:t>
            </a:r>
          </a:p>
          <a:p>
            <a:pPr lvl="1" eaLnBrk="1" hangingPunct="1">
              <a:spcBef>
                <a:spcPct val="40000"/>
              </a:spcBef>
            </a:pPr>
            <a:r>
              <a:rPr lang="en-US" sz="1800" dirty="0" smtClean="0"/>
              <a:t>on the rising edge -or-</a:t>
            </a:r>
          </a:p>
          <a:p>
            <a:pPr lvl="1" eaLnBrk="1" hangingPunct="1">
              <a:spcBef>
                <a:spcPct val="40000"/>
              </a:spcBef>
            </a:pPr>
            <a:r>
              <a:rPr lang="en-US" sz="1800" dirty="0" smtClean="0"/>
              <a:t>falling edge -or-</a:t>
            </a:r>
          </a:p>
          <a:p>
            <a:pPr lvl="1" eaLnBrk="1" hangingPunct="1">
              <a:spcBef>
                <a:spcPct val="40000"/>
              </a:spcBef>
            </a:pPr>
            <a:r>
              <a:rPr lang="en-US" sz="1800" dirty="0" smtClean="0"/>
              <a:t>when the clock pulse reaches its highest voltage</a:t>
            </a:r>
          </a:p>
        </p:txBody>
      </p:sp>
      <p:pic>
        <p:nvPicPr>
          <p:cNvPr id="7172" name="Picture 4" descr="32"/>
          <p:cNvPicPr>
            <a:picLocks noChangeAspect="1" noChangeArrowheads="1"/>
          </p:cNvPicPr>
          <p:nvPr/>
        </p:nvPicPr>
        <p:blipFill>
          <a:blip r:embed="rId3">
            <a:extLst>
              <a:ext uri="{28A0092B-C50C-407E-A947-70E740481C1C}">
                <a14:useLocalDpi xmlns:a14="http://schemas.microsoft.com/office/drawing/2010/main" val="0"/>
              </a:ext>
            </a:extLst>
          </a:blip>
          <a:srcRect t="4744" b="10391"/>
          <a:stretch>
            <a:fillRect/>
          </a:stretch>
        </p:blipFill>
        <p:spPr bwMode="auto">
          <a:xfrm>
            <a:off x="1524000" y="3886200"/>
            <a:ext cx="723106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State Table for modulo 6 counter</a:t>
            </a:r>
          </a:p>
        </p:txBody>
      </p:sp>
      <p:pic>
        <p:nvPicPr>
          <p:cNvPr id="45059" name="Picture 3" descr="02-0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t="7143"/>
          <a:stretch>
            <a:fillRect/>
          </a:stretch>
        </p:blipFill>
        <p:spPr>
          <a:xfrm>
            <a:off x="1066800" y="1752600"/>
            <a:ext cx="7543800" cy="3962400"/>
          </a:xfrm>
          <a:noFill/>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2800" smtClean="0"/>
              <a:t>State Diagrams for Modulo 6 Counter</a:t>
            </a:r>
          </a:p>
        </p:txBody>
      </p:sp>
      <p:sp>
        <p:nvSpPr>
          <p:cNvPr id="46083" name="Rectangle 3"/>
          <p:cNvSpPr>
            <a:spLocks noGrp="1" noChangeArrowheads="1"/>
          </p:cNvSpPr>
          <p:nvPr>
            <p:ph type="body" idx="1"/>
          </p:nvPr>
        </p:nvSpPr>
        <p:spPr/>
        <p:txBody>
          <a:bodyPr/>
          <a:lstStyle/>
          <a:p>
            <a:pPr eaLnBrk="1" hangingPunct="1"/>
            <a:r>
              <a:rPr lang="en-US" smtClean="0"/>
              <a:t>Mealy Machine</a:t>
            </a:r>
          </a:p>
          <a:p>
            <a:pPr eaLnBrk="1" hangingPunct="1"/>
            <a:endParaRPr lang="en-US" smtClean="0"/>
          </a:p>
        </p:txBody>
      </p:sp>
      <p:pic>
        <p:nvPicPr>
          <p:cNvPr id="4608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133600"/>
            <a:ext cx="58674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Finite State Machines</a:t>
            </a:r>
          </a:p>
        </p:txBody>
      </p:sp>
      <p:sp>
        <p:nvSpPr>
          <p:cNvPr id="47107" name="Rectangle 3"/>
          <p:cNvSpPr>
            <a:spLocks noGrp="1" noChangeArrowheads="1"/>
          </p:cNvSpPr>
          <p:nvPr>
            <p:ph type="body" idx="1"/>
          </p:nvPr>
        </p:nvSpPr>
        <p:spPr/>
        <p:txBody>
          <a:bodyPr/>
          <a:lstStyle/>
          <a:p>
            <a:pPr eaLnBrk="1" hangingPunct="1"/>
            <a:r>
              <a:rPr lang="en-US" dirty="0" smtClean="0"/>
              <a:t>Any Circuit with Memory Is a Finite State Machine</a:t>
            </a:r>
          </a:p>
          <a:p>
            <a:pPr lvl="1" eaLnBrk="1" hangingPunct="1"/>
            <a:r>
              <a:rPr lang="en-US" dirty="0" smtClean="0"/>
              <a:t>Even computers can be viewed as huge FSMs</a:t>
            </a:r>
          </a:p>
          <a:p>
            <a:pPr eaLnBrk="1" hangingPunct="1"/>
            <a:r>
              <a:rPr lang="en-US" dirty="0" smtClean="0"/>
              <a:t>Design of FSMs Involves</a:t>
            </a:r>
          </a:p>
          <a:p>
            <a:pPr lvl="1" eaLnBrk="1" hangingPunct="1"/>
            <a:r>
              <a:rPr lang="en-US" dirty="0" smtClean="0"/>
              <a:t>Defining states</a:t>
            </a:r>
          </a:p>
          <a:p>
            <a:pPr lvl="1" eaLnBrk="1" hangingPunct="1"/>
            <a:r>
              <a:rPr lang="en-US" dirty="0" smtClean="0"/>
              <a:t>Defining transitions between states</a:t>
            </a:r>
          </a:p>
          <a:p>
            <a:pPr lvl="1" eaLnBrk="1" hangingPunct="1"/>
            <a:r>
              <a:rPr lang="en-US" dirty="0" smtClean="0"/>
              <a:t>Optimization / minimization</a:t>
            </a:r>
          </a:p>
          <a:p>
            <a:pPr lvl="1" eaLnBrk="1" hangingPunct="1"/>
            <a:endParaRPr lang="en-US" dirty="0" smtClean="0"/>
          </a:p>
          <a:p>
            <a:pPr lvl="2" eaLnBrk="1" hangingPunct="1"/>
            <a:r>
              <a:rPr lang="en-US" i="1" dirty="0" smtClean="0"/>
              <a:t>Above Approach Is Practical for Small FSMs Only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State Encoding </a:t>
            </a:r>
          </a:p>
        </p:txBody>
      </p:sp>
      <p:sp>
        <p:nvSpPr>
          <p:cNvPr id="50179" name="Rectangle 3"/>
          <p:cNvSpPr>
            <a:spLocks noGrp="1" noChangeArrowheads="1"/>
          </p:cNvSpPr>
          <p:nvPr>
            <p:ph type="body" idx="1"/>
          </p:nvPr>
        </p:nvSpPr>
        <p:spPr/>
        <p:txBody>
          <a:bodyPr/>
          <a:lstStyle/>
          <a:p>
            <a:pPr eaLnBrk="1" hangingPunct="1"/>
            <a:r>
              <a:rPr lang="en-US" dirty="0" smtClean="0"/>
              <a:t>State Encoding Can Have a Big Influence on Optimality of the FSM Implementation</a:t>
            </a:r>
          </a:p>
          <a:p>
            <a:pPr lvl="1" eaLnBrk="1" hangingPunct="1"/>
            <a:r>
              <a:rPr lang="en-US" dirty="0" smtClean="0"/>
              <a:t>No methods other than checking all possible encodings are known to produce optimal circuit</a:t>
            </a:r>
          </a:p>
          <a:p>
            <a:pPr lvl="1" eaLnBrk="1" hangingPunct="1"/>
            <a:r>
              <a:rPr lang="en-US" dirty="0" smtClean="0"/>
              <a:t>Feasible for small circuits only</a:t>
            </a:r>
          </a:p>
          <a:p>
            <a:pPr eaLnBrk="1" hangingPunct="1">
              <a:buFont typeface="Webdings" pitchFamily="18" charset="2"/>
              <a:buNone/>
            </a:pP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Types of State Encodings </a:t>
            </a:r>
          </a:p>
        </p:txBody>
      </p:sp>
      <p:sp>
        <p:nvSpPr>
          <p:cNvPr id="51203" name="Rectangle 3"/>
          <p:cNvSpPr>
            <a:spLocks noGrp="1" noChangeArrowheads="1"/>
          </p:cNvSpPr>
          <p:nvPr>
            <p:ph type="body" idx="1"/>
          </p:nvPr>
        </p:nvSpPr>
        <p:spPr/>
        <p:txBody>
          <a:bodyPr/>
          <a:lstStyle/>
          <a:p>
            <a:pPr eaLnBrk="1" hangingPunct="1">
              <a:lnSpc>
                <a:spcPct val="90000"/>
              </a:lnSpc>
            </a:pPr>
            <a:r>
              <a:rPr lang="en-US" dirty="0" smtClean="0"/>
              <a:t>Binary (Sequential) – States Encoded as Consecutive Binary Numbers </a:t>
            </a:r>
            <a:r>
              <a:rPr lang="en-US" dirty="0" smtClean="0">
                <a:solidFill>
                  <a:schemeClr val="hlink"/>
                </a:solidFill>
              </a:rPr>
              <a:t>(used in the text)</a:t>
            </a:r>
            <a:endParaRPr lang="en-US" dirty="0" smtClean="0"/>
          </a:p>
          <a:p>
            <a:pPr lvl="1" eaLnBrk="1" hangingPunct="1">
              <a:lnSpc>
                <a:spcPct val="90000"/>
              </a:lnSpc>
            </a:pPr>
            <a:r>
              <a:rPr lang="en-US" dirty="0" smtClean="0"/>
              <a:t>Small number of used flip-flops</a:t>
            </a:r>
          </a:p>
          <a:p>
            <a:pPr lvl="1" eaLnBrk="1" hangingPunct="1">
              <a:lnSpc>
                <a:spcPct val="90000"/>
              </a:lnSpc>
            </a:pPr>
            <a:r>
              <a:rPr lang="en-US" dirty="0" smtClean="0"/>
              <a:t>Potentially complex transition functions leading to slow implementations</a:t>
            </a:r>
          </a:p>
          <a:p>
            <a:pPr lvl="1" eaLnBrk="1" hangingPunct="1">
              <a:lnSpc>
                <a:spcPct val="90000"/>
              </a:lnSpc>
              <a:buFontTx/>
              <a:buNone/>
            </a:pPr>
            <a:endParaRPr lang="en-US" dirty="0" smtClean="0"/>
          </a:p>
          <a:p>
            <a:pPr eaLnBrk="1" hangingPunct="1">
              <a:lnSpc>
                <a:spcPct val="90000"/>
              </a:lnSpc>
            </a:pPr>
            <a:r>
              <a:rPr lang="en-US" dirty="0" smtClean="0"/>
              <a:t>One-Hot – Only One Bit Is Active </a:t>
            </a:r>
            <a:r>
              <a:rPr lang="en-US" dirty="0" smtClean="0">
                <a:solidFill>
                  <a:schemeClr val="hlink"/>
                </a:solidFill>
              </a:rPr>
              <a:t>(used in many small real-world devices)</a:t>
            </a:r>
            <a:endParaRPr lang="en-US" dirty="0" smtClean="0"/>
          </a:p>
          <a:p>
            <a:pPr lvl="1" eaLnBrk="1" hangingPunct="1">
              <a:lnSpc>
                <a:spcPct val="90000"/>
              </a:lnSpc>
            </a:pPr>
            <a:r>
              <a:rPr lang="en-US" dirty="0" smtClean="0"/>
              <a:t>Number of used flip-flops as big as number of states</a:t>
            </a:r>
          </a:p>
          <a:p>
            <a:pPr lvl="1" eaLnBrk="1" hangingPunct="1">
              <a:lnSpc>
                <a:spcPct val="90000"/>
              </a:lnSpc>
            </a:pPr>
            <a:r>
              <a:rPr lang="en-US" dirty="0" smtClean="0"/>
              <a:t>Simple and fast transition functions</a:t>
            </a:r>
          </a:p>
          <a:p>
            <a:pPr lvl="1" eaLnBrk="1" hangingPunct="1">
              <a:lnSpc>
                <a:spcPct val="90000"/>
              </a:lnSpc>
              <a:buFontTx/>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Types of State Encodings (2)</a:t>
            </a:r>
          </a:p>
        </p:txBody>
      </p:sp>
      <p:graphicFrame>
        <p:nvGraphicFramePr>
          <p:cNvPr id="296963" name="Group 3"/>
          <p:cNvGraphicFramePr>
            <a:graphicFrameLocks noGrp="1"/>
          </p:cNvGraphicFramePr>
          <p:nvPr/>
        </p:nvGraphicFramePr>
        <p:xfrm>
          <a:off x="1295400" y="1676400"/>
          <a:ext cx="6629400" cy="3708400"/>
        </p:xfrm>
        <a:graphic>
          <a:graphicData uri="http://schemas.openxmlformats.org/drawingml/2006/table">
            <a:tbl>
              <a:tblPr/>
              <a:tblGrid>
                <a:gridCol w="1408113"/>
                <a:gridCol w="2570162"/>
                <a:gridCol w="2651125"/>
              </a:tblGrid>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400" b="1" i="0" u="none" strike="noStrike" cap="none" normalizeH="0" baseline="0" smtClean="0">
                          <a:ln>
                            <a:noFill/>
                          </a:ln>
                          <a:solidFill>
                            <a:schemeClr val="tx1"/>
                          </a:solidFill>
                          <a:effectLst/>
                          <a:latin typeface="Arial" charset="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400" b="1" i="0" u="none" strike="noStrike" cap="none" normalizeH="0" baseline="0" smtClean="0">
                          <a:ln>
                            <a:noFill/>
                          </a:ln>
                          <a:solidFill>
                            <a:schemeClr val="tx1"/>
                          </a:solidFill>
                          <a:effectLst/>
                          <a:latin typeface="Arial" charset="0"/>
                        </a:rPr>
                        <a:t>Binary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400" b="1" i="0" u="none" strike="noStrike" cap="none" normalizeH="0" baseline="0" smtClean="0">
                          <a:ln>
                            <a:noFill/>
                          </a:ln>
                          <a:solidFill>
                            <a:schemeClr val="tx1"/>
                          </a:solidFill>
                          <a:effectLst/>
                          <a:latin typeface="Arial" charset="0"/>
                        </a:rPr>
                        <a:t>One-Hot 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S0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10000000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01000000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00100000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00010000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00001000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S5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00000100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S6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00000010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S7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ebdings" pitchFamily="18" charset="2"/>
                        <a:buNone/>
                        <a:tabLst/>
                      </a:pPr>
                      <a:r>
                        <a:rPr kumimoji="0" lang="en-US" sz="2000" b="1" i="0" u="none" strike="noStrike" cap="none" normalizeH="0" baseline="0" smtClean="0">
                          <a:ln>
                            <a:noFill/>
                          </a:ln>
                          <a:solidFill>
                            <a:schemeClr val="tx1"/>
                          </a:solidFill>
                          <a:effectLst/>
                          <a:latin typeface="Arial" charset="0"/>
                        </a:rPr>
                        <a:t>00000001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47800" y="228600"/>
            <a:ext cx="6400800" cy="457200"/>
          </a:xfrm>
        </p:spPr>
        <p:txBody>
          <a:bodyPr/>
          <a:lstStyle/>
          <a:p>
            <a:pPr eaLnBrk="1" hangingPunct="1"/>
            <a:r>
              <a:rPr lang="en-US" sz="2800" smtClean="0"/>
              <a:t>Inputs</a:t>
            </a:r>
          </a:p>
        </p:txBody>
      </p:sp>
      <p:sp>
        <p:nvSpPr>
          <p:cNvPr id="58371" name="Rectangle 3"/>
          <p:cNvSpPr>
            <a:spLocks noGrp="1" noChangeArrowheads="1"/>
          </p:cNvSpPr>
          <p:nvPr>
            <p:ph type="body" idx="1"/>
          </p:nvPr>
        </p:nvSpPr>
        <p:spPr>
          <a:xfrm>
            <a:off x="990600" y="762000"/>
            <a:ext cx="7696200" cy="685800"/>
          </a:xfrm>
        </p:spPr>
        <p:txBody>
          <a:bodyPr/>
          <a:lstStyle/>
          <a:p>
            <a:pPr eaLnBrk="1" hangingPunct="1">
              <a:lnSpc>
                <a:spcPct val="90000"/>
              </a:lnSpc>
            </a:pPr>
            <a:r>
              <a:rPr lang="en-US" sz="2000" dirty="0" smtClean="0"/>
              <a:t>FSMs change state based on clock edges</a:t>
            </a:r>
          </a:p>
          <a:p>
            <a:pPr lvl="1" eaLnBrk="1" hangingPunct="1">
              <a:lnSpc>
                <a:spcPct val="90000"/>
              </a:lnSpc>
            </a:pPr>
            <a:r>
              <a:rPr lang="en-US" sz="1800" dirty="0" smtClean="0"/>
              <a:t>I.e. Rising clock edge clocks all flip flops</a:t>
            </a:r>
          </a:p>
          <a:p>
            <a:pPr eaLnBrk="1" hangingPunct="1">
              <a:lnSpc>
                <a:spcPct val="90000"/>
              </a:lnSpc>
            </a:pPr>
            <a:endParaRPr lang="en-US" sz="2000" dirty="0" smtClean="0"/>
          </a:p>
        </p:txBody>
      </p:sp>
      <p:sp>
        <p:nvSpPr>
          <p:cNvPr id="307204" name="AutoShape 4"/>
          <p:cNvSpPr>
            <a:spLocks noChangeArrowheads="1"/>
          </p:cNvSpPr>
          <p:nvPr/>
        </p:nvSpPr>
        <p:spPr bwMode="auto">
          <a:xfrm>
            <a:off x="3200400" y="1828800"/>
            <a:ext cx="2819400" cy="990600"/>
          </a:xfrm>
          <a:prstGeom prst="roundRect">
            <a:avLst>
              <a:gd name="adj" fmla="val 16667"/>
            </a:avLst>
          </a:prstGeom>
          <a:solidFill>
            <a:srgbClr val="800080">
              <a:alpha val="10980"/>
            </a:srgbClr>
          </a:solidFill>
          <a:ln w="19050">
            <a:solidFill>
              <a:srgbClr val="800080"/>
            </a:solidFill>
            <a:round/>
            <a:headEnd type="none" w="sm" len="sm"/>
            <a:tailEnd type="none" w="sm" len="sm"/>
          </a:ln>
        </p:spPr>
        <p:txBody>
          <a:bodyPr wrap="none" anchor="ctr"/>
          <a:lstStyle/>
          <a:p>
            <a:endParaRPr lang="en-US"/>
          </a:p>
        </p:txBody>
      </p:sp>
      <p:sp>
        <p:nvSpPr>
          <p:cNvPr id="307205" name="Rectangle 5"/>
          <p:cNvSpPr>
            <a:spLocks noChangeArrowheads="1"/>
          </p:cNvSpPr>
          <p:nvPr/>
        </p:nvSpPr>
        <p:spPr bwMode="auto">
          <a:xfrm>
            <a:off x="6629400" y="1752600"/>
            <a:ext cx="2057400" cy="935038"/>
          </a:xfrm>
          <a:prstGeom prst="rect">
            <a:avLst/>
          </a:prstGeom>
          <a:solidFill>
            <a:srgbClr val="F5EBA3"/>
          </a:solidFill>
          <a:ln w="19050">
            <a:solidFill>
              <a:srgbClr val="000099"/>
            </a:solidFill>
            <a:miter lim="800000"/>
            <a:headEnd/>
            <a:tailEnd/>
          </a:ln>
        </p:spPr>
        <p:txBody>
          <a:bodyPr lIns="92075" tIns="46038" rIns="92075" bIns="46038">
            <a:spAutoFit/>
          </a:bodyPr>
          <a:lstStyle/>
          <a:p>
            <a:pPr eaLnBrk="0" hangingPunct="0">
              <a:spcBef>
                <a:spcPct val="20000"/>
              </a:spcBef>
            </a:pPr>
            <a:r>
              <a:rPr lang="en-US"/>
              <a:t>This part can change only when clock “ticks”</a:t>
            </a:r>
          </a:p>
        </p:txBody>
      </p:sp>
      <p:grpSp>
        <p:nvGrpSpPr>
          <p:cNvPr id="2" name="Group 6"/>
          <p:cNvGrpSpPr>
            <a:grpSpLocks/>
          </p:cNvGrpSpPr>
          <p:nvPr/>
        </p:nvGrpSpPr>
        <p:grpSpPr bwMode="auto">
          <a:xfrm>
            <a:off x="1447800" y="1981200"/>
            <a:ext cx="4527550" cy="3059113"/>
            <a:chOff x="576" y="1344"/>
            <a:chExt cx="2852" cy="1927"/>
          </a:xfrm>
        </p:grpSpPr>
        <p:grpSp>
          <p:nvGrpSpPr>
            <p:cNvPr id="58379" name="Group 7"/>
            <p:cNvGrpSpPr>
              <a:grpSpLocks/>
            </p:cNvGrpSpPr>
            <p:nvPr/>
          </p:nvGrpSpPr>
          <p:grpSpPr bwMode="auto">
            <a:xfrm>
              <a:off x="1104" y="1959"/>
              <a:ext cx="661" cy="757"/>
              <a:chOff x="1007" y="1881"/>
              <a:chExt cx="924" cy="1051"/>
            </a:xfrm>
          </p:grpSpPr>
          <p:sp>
            <p:nvSpPr>
              <p:cNvPr id="58439" name="Rectangle 8"/>
              <p:cNvSpPr>
                <a:spLocks noChangeArrowheads="1"/>
              </p:cNvSpPr>
              <p:nvPr/>
            </p:nvSpPr>
            <p:spPr bwMode="auto">
              <a:xfrm>
                <a:off x="1007" y="1881"/>
                <a:ext cx="924" cy="10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40" name="Rectangle 9"/>
              <p:cNvSpPr>
                <a:spLocks noChangeArrowheads="1"/>
              </p:cNvSpPr>
              <p:nvPr/>
            </p:nvSpPr>
            <p:spPr bwMode="auto">
              <a:xfrm>
                <a:off x="1023" y="2048"/>
                <a:ext cx="87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85000"/>
                  </a:lnSpc>
                </a:pPr>
                <a:r>
                  <a:rPr lang="en-US" sz="1000">
                    <a:solidFill>
                      <a:srgbClr val="000099"/>
                    </a:solidFill>
                  </a:rPr>
                  <a:t>Combinational</a:t>
                </a:r>
                <a:br>
                  <a:rPr lang="en-US" sz="1000">
                    <a:solidFill>
                      <a:srgbClr val="000099"/>
                    </a:solidFill>
                  </a:rPr>
                </a:br>
                <a:r>
                  <a:rPr lang="en-US" sz="1000">
                    <a:solidFill>
                      <a:srgbClr val="000099"/>
                    </a:solidFill>
                  </a:rPr>
                  <a:t>Logic</a:t>
                </a:r>
              </a:p>
              <a:p>
                <a:pPr algn="ctr" eaLnBrk="0" hangingPunct="0">
                  <a:lnSpc>
                    <a:spcPct val="85000"/>
                  </a:lnSpc>
                </a:pPr>
                <a:r>
                  <a:rPr lang="en-US" sz="1000">
                    <a:solidFill>
                      <a:srgbClr val="000099"/>
                    </a:solidFill>
                  </a:rPr>
                  <a:t>For Next State</a:t>
                </a:r>
              </a:p>
            </p:txBody>
          </p:sp>
        </p:grpSp>
        <p:grpSp>
          <p:nvGrpSpPr>
            <p:cNvPr id="58380" name="Group 10"/>
            <p:cNvGrpSpPr>
              <a:grpSpLocks/>
            </p:cNvGrpSpPr>
            <p:nvPr/>
          </p:nvGrpSpPr>
          <p:grpSpPr bwMode="auto">
            <a:xfrm>
              <a:off x="1768" y="1405"/>
              <a:ext cx="744" cy="1101"/>
              <a:chOff x="1935" y="1112"/>
              <a:chExt cx="1040" cy="1528"/>
            </a:xfrm>
          </p:grpSpPr>
          <p:sp>
            <p:nvSpPr>
              <p:cNvPr id="58424" name="Oval 11"/>
              <p:cNvSpPr>
                <a:spLocks noChangeArrowheads="1"/>
              </p:cNvSpPr>
              <p:nvPr/>
            </p:nvSpPr>
            <p:spPr bwMode="auto">
              <a:xfrm>
                <a:off x="2580" y="1112"/>
                <a:ext cx="28" cy="28"/>
              </a:xfrm>
              <a:prstGeom prst="ellipse">
                <a:avLst/>
              </a:prstGeom>
              <a:solidFill>
                <a:schemeClr val="tx1"/>
              </a:solidFill>
              <a:ln w="12700">
                <a:solidFill>
                  <a:schemeClr val="tx1"/>
                </a:solidFill>
                <a:round/>
                <a:headEnd/>
                <a:tailEnd/>
              </a:ln>
            </p:spPr>
            <p:txBody>
              <a:bodyPr wrap="none" anchor="ctr"/>
              <a:lstStyle/>
              <a:p>
                <a:endParaRPr lang="en-US"/>
              </a:p>
            </p:txBody>
          </p:sp>
          <p:sp>
            <p:nvSpPr>
              <p:cNvPr id="58425" name="Line 12"/>
              <p:cNvSpPr>
                <a:spLocks noChangeShapeType="1"/>
              </p:cNvSpPr>
              <p:nvPr/>
            </p:nvSpPr>
            <p:spPr bwMode="auto">
              <a:xfrm>
                <a:off x="2598" y="1123"/>
                <a:ext cx="0" cy="10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26" name="Oval 13"/>
              <p:cNvSpPr>
                <a:spLocks noChangeArrowheads="1"/>
              </p:cNvSpPr>
              <p:nvPr/>
            </p:nvSpPr>
            <p:spPr bwMode="auto">
              <a:xfrm>
                <a:off x="2671" y="1225"/>
                <a:ext cx="28" cy="28"/>
              </a:xfrm>
              <a:prstGeom prst="ellipse">
                <a:avLst/>
              </a:prstGeom>
              <a:solidFill>
                <a:schemeClr val="tx1"/>
              </a:solidFill>
              <a:ln w="12700">
                <a:solidFill>
                  <a:schemeClr val="tx1"/>
                </a:solidFill>
                <a:round/>
                <a:headEnd/>
                <a:tailEnd/>
              </a:ln>
            </p:spPr>
            <p:txBody>
              <a:bodyPr wrap="none" anchor="ctr"/>
              <a:lstStyle/>
              <a:p>
                <a:endParaRPr lang="en-US"/>
              </a:p>
            </p:txBody>
          </p:sp>
          <p:sp>
            <p:nvSpPr>
              <p:cNvPr id="58427" name="Line 14"/>
              <p:cNvSpPr>
                <a:spLocks noChangeShapeType="1"/>
              </p:cNvSpPr>
              <p:nvPr/>
            </p:nvSpPr>
            <p:spPr bwMode="auto">
              <a:xfrm>
                <a:off x="2689" y="1236"/>
                <a:ext cx="0" cy="10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28" name="Oval 15"/>
              <p:cNvSpPr>
                <a:spLocks noChangeArrowheads="1"/>
              </p:cNvSpPr>
              <p:nvPr/>
            </p:nvSpPr>
            <p:spPr bwMode="auto">
              <a:xfrm>
                <a:off x="2770" y="1338"/>
                <a:ext cx="28" cy="28"/>
              </a:xfrm>
              <a:prstGeom prst="ellipse">
                <a:avLst/>
              </a:prstGeom>
              <a:solidFill>
                <a:schemeClr val="tx1"/>
              </a:solidFill>
              <a:ln w="12700">
                <a:solidFill>
                  <a:schemeClr val="tx1"/>
                </a:solidFill>
                <a:round/>
                <a:headEnd/>
                <a:tailEnd/>
              </a:ln>
            </p:spPr>
            <p:txBody>
              <a:bodyPr wrap="none" anchor="ctr"/>
              <a:lstStyle/>
              <a:p>
                <a:endParaRPr lang="en-US"/>
              </a:p>
            </p:txBody>
          </p:sp>
          <p:sp>
            <p:nvSpPr>
              <p:cNvPr id="58429" name="Line 16"/>
              <p:cNvSpPr>
                <a:spLocks noChangeShapeType="1"/>
              </p:cNvSpPr>
              <p:nvPr/>
            </p:nvSpPr>
            <p:spPr bwMode="auto">
              <a:xfrm>
                <a:off x="2788" y="1349"/>
                <a:ext cx="0" cy="10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30" name="Oval 17"/>
              <p:cNvSpPr>
                <a:spLocks noChangeArrowheads="1"/>
              </p:cNvSpPr>
              <p:nvPr/>
            </p:nvSpPr>
            <p:spPr bwMode="auto">
              <a:xfrm>
                <a:off x="2869" y="1451"/>
                <a:ext cx="28" cy="28"/>
              </a:xfrm>
              <a:prstGeom prst="ellipse">
                <a:avLst/>
              </a:prstGeom>
              <a:solidFill>
                <a:schemeClr val="tx1"/>
              </a:solidFill>
              <a:ln w="12700">
                <a:solidFill>
                  <a:schemeClr val="tx1"/>
                </a:solidFill>
                <a:round/>
                <a:headEnd/>
                <a:tailEnd/>
              </a:ln>
            </p:spPr>
            <p:txBody>
              <a:bodyPr wrap="none" anchor="ctr"/>
              <a:lstStyle/>
              <a:p>
                <a:endParaRPr lang="en-US"/>
              </a:p>
            </p:txBody>
          </p:sp>
          <p:sp>
            <p:nvSpPr>
              <p:cNvPr id="58431" name="Line 18"/>
              <p:cNvSpPr>
                <a:spLocks noChangeShapeType="1"/>
              </p:cNvSpPr>
              <p:nvPr/>
            </p:nvSpPr>
            <p:spPr bwMode="auto">
              <a:xfrm>
                <a:off x="2887" y="1462"/>
                <a:ext cx="0" cy="10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32" name="Oval 19"/>
              <p:cNvSpPr>
                <a:spLocks noChangeArrowheads="1"/>
              </p:cNvSpPr>
              <p:nvPr/>
            </p:nvSpPr>
            <p:spPr bwMode="auto">
              <a:xfrm>
                <a:off x="2947" y="1564"/>
                <a:ext cx="28" cy="28"/>
              </a:xfrm>
              <a:prstGeom prst="ellipse">
                <a:avLst/>
              </a:prstGeom>
              <a:solidFill>
                <a:schemeClr val="tx1"/>
              </a:solidFill>
              <a:ln w="12700">
                <a:solidFill>
                  <a:schemeClr val="tx1"/>
                </a:solidFill>
                <a:round/>
                <a:headEnd/>
                <a:tailEnd/>
              </a:ln>
            </p:spPr>
            <p:txBody>
              <a:bodyPr wrap="none" anchor="ctr"/>
              <a:lstStyle/>
              <a:p>
                <a:endParaRPr lang="en-US"/>
              </a:p>
            </p:txBody>
          </p:sp>
          <p:sp>
            <p:nvSpPr>
              <p:cNvPr id="58433" name="Line 20"/>
              <p:cNvSpPr>
                <a:spLocks noChangeShapeType="1"/>
              </p:cNvSpPr>
              <p:nvPr/>
            </p:nvSpPr>
            <p:spPr bwMode="auto">
              <a:xfrm>
                <a:off x="2965" y="1575"/>
                <a:ext cx="0" cy="10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34" name="Line 21"/>
              <p:cNvSpPr>
                <a:spLocks noChangeShapeType="1"/>
              </p:cNvSpPr>
              <p:nvPr/>
            </p:nvSpPr>
            <p:spPr bwMode="auto">
              <a:xfrm flipH="1">
                <a:off x="1935" y="2188"/>
                <a:ext cx="66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435" name="Line 22"/>
              <p:cNvSpPr>
                <a:spLocks noChangeShapeType="1"/>
              </p:cNvSpPr>
              <p:nvPr/>
            </p:nvSpPr>
            <p:spPr bwMode="auto">
              <a:xfrm flipH="1">
                <a:off x="1935" y="2301"/>
                <a:ext cx="75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436" name="Line 23"/>
              <p:cNvSpPr>
                <a:spLocks noChangeShapeType="1"/>
              </p:cNvSpPr>
              <p:nvPr/>
            </p:nvSpPr>
            <p:spPr bwMode="auto">
              <a:xfrm flipH="1">
                <a:off x="1935" y="2421"/>
                <a:ext cx="85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437" name="Line 24"/>
              <p:cNvSpPr>
                <a:spLocks noChangeShapeType="1"/>
              </p:cNvSpPr>
              <p:nvPr/>
            </p:nvSpPr>
            <p:spPr bwMode="auto">
              <a:xfrm flipH="1">
                <a:off x="1935" y="2534"/>
                <a:ext cx="95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438" name="Line 25"/>
              <p:cNvSpPr>
                <a:spLocks noChangeShapeType="1"/>
              </p:cNvSpPr>
              <p:nvPr/>
            </p:nvSpPr>
            <p:spPr bwMode="auto">
              <a:xfrm flipH="1">
                <a:off x="1935" y="2640"/>
                <a:ext cx="103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grpSp>
          <p:nvGrpSpPr>
            <p:cNvPr id="58381" name="Group 26"/>
            <p:cNvGrpSpPr>
              <a:grpSpLocks/>
            </p:cNvGrpSpPr>
            <p:nvPr/>
          </p:nvGrpSpPr>
          <p:grpSpPr bwMode="auto">
            <a:xfrm>
              <a:off x="2729" y="1344"/>
              <a:ext cx="459" cy="467"/>
              <a:chOff x="3278" y="1027"/>
              <a:chExt cx="642" cy="649"/>
            </a:xfrm>
          </p:grpSpPr>
          <p:sp>
            <p:nvSpPr>
              <p:cNvPr id="58422" name="Rectangle 27"/>
              <p:cNvSpPr>
                <a:spLocks noChangeArrowheads="1"/>
              </p:cNvSpPr>
              <p:nvPr/>
            </p:nvSpPr>
            <p:spPr bwMode="auto">
              <a:xfrm>
                <a:off x="3278" y="1027"/>
                <a:ext cx="642" cy="64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23" name="Rectangle 28"/>
              <p:cNvSpPr>
                <a:spLocks noChangeArrowheads="1"/>
              </p:cNvSpPr>
              <p:nvPr/>
            </p:nvSpPr>
            <p:spPr bwMode="auto">
              <a:xfrm>
                <a:off x="3293" y="1073"/>
                <a:ext cx="581"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85000"/>
                  </a:lnSpc>
                </a:pPr>
                <a:r>
                  <a:rPr lang="en-US" sz="1000">
                    <a:solidFill>
                      <a:srgbClr val="000099"/>
                    </a:solidFill>
                  </a:rPr>
                  <a:t>Comb.</a:t>
                </a:r>
                <a:br>
                  <a:rPr lang="en-US" sz="1000">
                    <a:solidFill>
                      <a:srgbClr val="000099"/>
                    </a:solidFill>
                  </a:rPr>
                </a:br>
                <a:r>
                  <a:rPr lang="en-US" sz="1000">
                    <a:solidFill>
                      <a:srgbClr val="000099"/>
                    </a:solidFill>
                  </a:rPr>
                  <a:t>Logic</a:t>
                </a:r>
                <a:br>
                  <a:rPr lang="en-US" sz="1000">
                    <a:solidFill>
                      <a:srgbClr val="000099"/>
                    </a:solidFill>
                  </a:rPr>
                </a:br>
                <a:r>
                  <a:rPr lang="en-US" sz="1000">
                    <a:solidFill>
                      <a:srgbClr val="000099"/>
                    </a:solidFill>
                  </a:rPr>
                  <a:t>For</a:t>
                </a:r>
              </a:p>
              <a:p>
                <a:pPr algn="ctr" eaLnBrk="0" hangingPunct="0">
                  <a:lnSpc>
                    <a:spcPct val="85000"/>
                  </a:lnSpc>
                </a:pPr>
                <a:r>
                  <a:rPr lang="en-US" sz="1000">
                    <a:solidFill>
                      <a:srgbClr val="000099"/>
                    </a:solidFill>
                  </a:rPr>
                  <a:t> Outputs</a:t>
                </a:r>
              </a:p>
            </p:txBody>
          </p:sp>
        </p:grpSp>
        <p:sp>
          <p:nvSpPr>
            <p:cNvPr id="58382" name="Line 29"/>
            <p:cNvSpPr>
              <a:spLocks noChangeShapeType="1"/>
            </p:cNvSpPr>
            <p:nvPr/>
          </p:nvSpPr>
          <p:spPr bwMode="auto">
            <a:xfrm>
              <a:off x="3197" y="1422"/>
              <a:ext cx="231"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83" name="Line 30"/>
            <p:cNvSpPr>
              <a:spLocks noChangeShapeType="1"/>
            </p:cNvSpPr>
            <p:nvPr/>
          </p:nvSpPr>
          <p:spPr bwMode="auto">
            <a:xfrm>
              <a:off x="3197" y="1509"/>
              <a:ext cx="231"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84" name="Line 31"/>
            <p:cNvSpPr>
              <a:spLocks noChangeShapeType="1"/>
            </p:cNvSpPr>
            <p:nvPr/>
          </p:nvSpPr>
          <p:spPr bwMode="auto">
            <a:xfrm>
              <a:off x="3197" y="1595"/>
              <a:ext cx="231"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nvGrpSpPr>
            <p:cNvPr id="58385" name="Group 32"/>
            <p:cNvGrpSpPr>
              <a:grpSpLocks/>
            </p:cNvGrpSpPr>
            <p:nvPr/>
          </p:nvGrpSpPr>
          <p:grpSpPr bwMode="auto">
            <a:xfrm>
              <a:off x="1730" y="1344"/>
              <a:ext cx="459" cy="765"/>
              <a:chOff x="1881" y="1027"/>
              <a:chExt cx="642" cy="1063"/>
            </a:xfrm>
          </p:grpSpPr>
          <p:grpSp>
            <p:nvGrpSpPr>
              <p:cNvPr id="58415" name="Group 33"/>
              <p:cNvGrpSpPr>
                <a:grpSpLocks/>
              </p:cNvGrpSpPr>
              <p:nvPr/>
            </p:nvGrpSpPr>
            <p:grpSpPr bwMode="auto">
              <a:xfrm>
                <a:off x="1881" y="1027"/>
                <a:ext cx="642" cy="652"/>
                <a:chOff x="1881" y="1027"/>
                <a:chExt cx="642" cy="652"/>
              </a:xfrm>
            </p:grpSpPr>
            <p:sp>
              <p:nvSpPr>
                <p:cNvPr id="58418" name="Rectangle 34"/>
                <p:cNvSpPr>
                  <a:spLocks noChangeArrowheads="1"/>
                </p:cNvSpPr>
                <p:nvPr/>
              </p:nvSpPr>
              <p:spPr bwMode="auto">
                <a:xfrm>
                  <a:off x="1881" y="1027"/>
                  <a:ext cx="642" cy="64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19" name="Rectangle 35"/>
                <p:cNvSpPr>
                  <a:spLocks noChangeArrowheads="1"/>
                </p:cNvSpPr>
                <p:nvPr/>
              </p:nvSpPr>
              <p:spPr bwMode="auto">
                <a:xfrm>
                  <a:off x="1901" y="1124"/>
                  <a:ext cx="61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85000"/>
                    </a:lnSpc>
                  </a:pPr>
                  <a:r>
                    <a:rPr lang="en-US" sz="1000">
                      <a:solidFill>
                        <a:srgbClr val="000099"/>
                      </a:solidFill>
                    </a:rPr>
                    <a:t>State</a:t>
                  </a:r>
                </a:p>
                <a:p>
                  <a:pPr algn="ctr" eaLnBrk="0" hangingPunct="0">
                    <a:lnSpc>
                      <a:spcPct val="85000"/>
                    </a:lnSpc>
                  </a:pPr>
                  <a:r>
                    <a:rPr lang="en-US" sz="1000">
                      <a:solidFill>
                        <a:srgbClr val="000099"/>
                      </a:solidFill>
                    </a:rPr>
                    <a:t>FlipFlops</a:t>
                  </a:r>
                </a:p>
              </p:txBody>
            </p:sp>
            <p:sp>
              <p:nvSpPr>
                <p:cNvPr id="58420" name="Line 36"/>
                <p:cNvSpPr>
                  <a:spLocks noChangeShapeType="1"/>
                </p:cNvSpPr>
                <p:nvPr/>
              </p:nvSpPr>
              <p:spPr bwMode="auto">
                <a:xfrm flipV="1">
                  <a:off x="2167" y="1623"/>
                  <a:ext cx="35" cy="5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21" name="Line 37"/>
                <p:cNvSpPr>
                  <a:spLocks noChangeShapeType="1"/>
                </p:cNvSpPr>
                <p:nvPr/>
              </p:nvSpPr>
              <p:spPr bwMode="auto">
                <a:xfrm flipH="1" flipV="1">
                  <a:off x="2200" y="1614"/>
                  <a:ext cx="35" cy="5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58416" name="Line 38"/>
              <p:cNvSpPr>
                <a:spLocks noChangeShapeType="1"/>
              </p:cNvSpPr>
              <p:nvPr/>
            </p:nvSpPr>
            <p:spPr bwMode="auto">
              <a:xfrm flipV="1">
                <a:off x="2202" y="1680"/>
                <a:ext cx="0" cy="24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417" name="Rectangle 39"/>
              <p:cNvSpPr>
                <a:spLocks noChangeArrowheads="1"/>
              </p:cNvSpPr>
              <p:nvPr/>
            </p:nvSpPr>
            <p:spPr bwMode="auto">
              <a:xfrm>
                <a:off x="2005" y="1898"/>
                <a:ext cx="393" cy="192"/>
              </a:xfrm>
              <a:prstGeom prst="rect">
                <a:avLst/>
              </a:prstGeom>
              <a:solidFill>
                <a:schemeClr val="bg1"/>
              </a:solidFill>
              <a:ln w="12700">
                <a:solidFill>
                  <a:schemeClr val="tx1"/>
                </a:solidFill>
                <a:miter lim="800000"/>
                <a:headEnd/>
                <a:tailEnd/>
              </a:ln>
              <a:effectLst>
                <a:outerShdw dist="53882" dir="2700000" algn="ctr" rotWithShape="0">
                  <a:schemeClr val="hlink"/>
                </a:outerShdw>
              </a:effectLst>
            </p:spPr>
            <p:txBody>
              <a:bodyPr wrap="none" lIns="26988" tIns="25400" rIns="26988" bIns="25400">
                <a:spAutoFit/>
              </a:bodyPr>
              <a:lstStyle/>
              <a:p>
                <a:pPr eaLnBrk="0" hangingPunct="0">
                  <a:lnSpc>
                    <a:spcPct val="85000"/>
                  </a:lnSpc>
                </a:pPr>
                <a:r>
                  <a:rPr lang="en-US" sz="1200">
                    <a:solidFill>
                      <a:srgbClr val="000099"/>
                    </a:solidFill>
                  </a:rPr>
                  <a:t>Clock</a:t>
                </a:r>
              </a:p>
            </p:txBody>
          </p:sp>
        </p:grpSp>
        <p:grpSp>
          <p:nvGrpSpPr>
            <p:cNvPr id="58386" name="Group 40"/>
            <p:cNvGrpSpPr>
              <a:grpSpLocks/>
            </p:cNvGrpSpPr>
            <p:nvPr/>
          </p:nvGrpSpPr>
          <p:grpSpPr bwMode="auto">
            <a:xfrm>
              <a:off x="576" y="1412"/>
              <a:ext cx="1151" cy="1088"/>
              <a:chOff x="268" y="1122"/>
              <a:chExt cx="1609" cy="1510"/>
            </a:xfrm>
          </p:grpSpPr>
          <p:sp>
            <p:nvSpPr>
              <p:cNvPr id="58400" name="Line 41"/>
              <p:cNvSpPr>
                <a:spLocks noChangeShapeType="1"/>
              </p:cNvSpPr>
              <p:nvPr/>
            </p:nvSpPr>
            <p:spPr bwMode="auto">
              <a:xfrm>
                <a:off x="269" y="1122"/>
                <a:ext cx="160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401" name="Line 42"/>
              <p:cNvSpPr>
                <a:spLocks noChangeShapeType="1"/>
              </p:cNvSpPr>
              <p:nvPr/>
            </p:nvSpPr>
            <p:spPr bwMode="auto">
              <a:xfrm>
                <a:off x="368" y="1228"/>
                <a:ext cx="150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402" name="Line 43"/>
              <p:cNvSpPr>
                <a:spLocks noChangeShapeType="1"/>
              </p:cNvSpPr>
              <p:nvPr/>
            </p:nvSpPr>
            <p:spPr bwMode="auto">
              <a:xfrm>
                <a:off x="474" y="1334"/>
                <a:ext cx="140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403" name="Line 44"/>
              <p:cNvSpPr>
                <a:spLocks noChangeShapeType="1"/>
              </p:cNvSpPr>
              <p:nvPr/>
            </p:nvSpPr>
            <p:spPr bwMode="auto">
              <a:xfrm>
                <a:off x="566" y="1440"/>
                <a:ext cx="1311"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404" name="Line 45"/>
              <p:cNvSpPr>
                <a:spLocks noChangeShapeType="1"/>
              </p:cNvSpPr>
              <p:nvPr/>
            </p:nvSpPr>
            <p:spPr bwMode="auto">
              <a:xfrm>
                <a:off x="664" y="1546"/>
                <a:ext cx="12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405" name="Line 46"/>
              <p:cNvSpPr>
                <a:spLocks noChangeShapeType="1"/>
              </p:cNvSpPr>
              <p:nvPr/>
            </p:nvSpPr>
            <p:spPr bwMode="auto">
              <a:xfrm>
                <a:off x="666" y="2180"/>
                <a:ext cx="3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06" name="Line 47"/>
              <p:cNvSpPr>
                <a:spLocks noChangeShapeType="1"/>
              </p:cNvSpPr>
              <p:nvPr/>
            </p:nvSpPr>
            <p:spPr bwMode="auto">
              <a:xfrm>
                <a:off x="566" y="2293"/>
                <a:ext cx="4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07" name="Line 48"/>
              <p:cNvSpPr>
                <a:spLocks noChangeShapeType="1"/>
              </p:cNvSpPr>
              <p:nvPr/>
            </p:nvSpPr>
            <p:spPr bwMode="auto">
              <a:xfrm>
                <a:off x="467" y="2413"/>
                <a:ext cx="5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08" name="Line 49"/>
              <p:cNvSpPr>
                <a:spLocks noChangeShapeType="1"/>
              </p:cNvSpPr>
              <p:nvPr/>
            </p:nvSpPr>
            <p:spPr bwMode="auto">
              <a:xfrm>
                <a:off x="368" y="2526"/>
                <a:ext cx="61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09" name="Line 50"/>
              <p:cNvSpPr>
                <a:spLocks noChangeShapeType="1"/>
              </p:cNvSpPr>
              <p:nvPr/>
            </p:nvSpPr>
            <p:spPr bwMode="auto">
              <a:xfrm>
                <a:off x="269" y="2632"/>
                <a:ext cx="71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10" name="Line 51"/>
              <p:cNvSpPr>
                <a:spLocks noChangeShapeType="1"/>
              </p:cNvSpPr>
              <p:nvPr/>
            </p:nvSpPr>
            <p:spPr bwMode="auto">
              <a:xfrm flipV="1">
                <a:off x="664" y="1546"/>
                <a:ext cx="0" cy="63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11" name="Line 52"/>
              <p:cNvSpPr>
                <a:spLocks noChangeShapeType="1"/>
              </p:cNvSpPr>
              <p:nvPr/>
            </p:nvSpPr>
            <p:spPr bwMode="auto">
              <a:xfrm flipV="1">
                <a:off x="565" y="1440"/>
                <a:ext cx="0" cy="8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12" name="Line 53"/>
              <p:cNvSpPr>
                <a:spLocks noChangeShapeType="1"/>
              </p:cNvSpPr>
              <p:nvPr/>
            </p:nvSpPr>
            <p:spPr bwMode="auto">
              <a:xfrm flipV="1">
                <a:off x="466" y="1334"/>
                <a:ext cx="0" cy="10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13" name="Line 54"/>
              <p:cNvSpPr>
                <a:spLocks noChangeShapeType="1"/>
              </p:cNvSpPr>
              <p:nvPr/>
            </p:nvSpPr>
            <p:spPr bwMode="auto">
              <a:xfrm flipV="1">
                <a:off x="367" y="1228"/>
                <a:ext cx="0" cy="129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414" name="Line 55"/>
              <p:cNvSpPr>
                <a:spLocks noChangeShapeType="1"/>
              </p:cNvSpPr>
              <p:nvPr/>
            </p:nvSpPr>
            <p:spPr bwMode="auto">
              <a:xfrm flipV="1">
                <a:off x="268" y="1122"/>
                <a:ext cx="0" cy="151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58387" name="Line 56"/>
            <p:cNvSpPr>
              <a:spLocks noChangeShapeType="1"/>
            </p:cNvSpPr>
            <p:nvPr/>
          </p:nvSpPr>
          <p:spPr bwMode="auto">
            <a:xfrm>
              <a:off x="2197" y="1412"/>
              <a:ext cx="52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88" name="Line 57"/>
            <p:cNvSpPr>
              <a:spLocks noChangeShapeType="1"/>
            </p:cNvSpPr>
            <p:nvPr/>
          </p:nvSpPr>
          <p:spPr bwMode="auto">
            <a:xfrm>
              <a:off x="2197" y="1494"/>
              <a:ext cx="52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89" name="Line 58"/>
            <p:cNvSpPr>
              <a:spLocks noChangeShapeType="1"/>
            </p:cNvSpPr>
            <p:nvPr/>
          </p:nvSpPr>
          <p:spPr bwMode="auto">
            <a:xfrm>
              <a:off x="2197" y="1575"/>
              <a:ext cx="52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90" name="Line 59"/>
            <p:cNvSpPr>
              <a:spLocks noChangeShapeType="1"/>
            </p:cNvSpPr>
            <p:nvPr/>
          </p:nvSpPr>
          <p:spPr bwMode="auto">
            <a:xfrm>
              <a:off x="2197" y="1657"/>
              <a:ext cx="52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91" name="Line 60"/>
            <p:cNvSpPr>
              <a:spLocks noChangeShapeType="1"/>
            </p:cNvSpPr>
            <p:nvPr/>
          </p:nvSpPr>
          <p:spPr bwMode="auto">
            <a:xfrm>
              <a:off x="2197" y="1738"/>
              <a:ext cx="52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nvGrpSpPr>
            <p:cNvPr id="58392" name="Group 61"/>
            <p:cNvGrpSpPr>
              <a:grpSpLocks/>
            </p:cNvGrpSpPr>
            <p:nvPr/>
          </p:nvGrpSpPr>
          <p:grpSpPr bwMode="auto">
            <a:xfrm>
              <a:off x="1243" y="2713"/>
              <a:ext cx="343" cy="311"/>
              <a:chOff x="1200" y="2928"/>
              <a:chExt cx="480" cy="432"/>
            </a:xfrm>
          </p:grpSpPr>
          <p:sp>
            <p:nvSpPr>
              <p:cNvPr id="58394" name="Line 62"/>
              <p:cNvSpPr>
                <a:spLocks noChangeShapeType="1"/>
              </p:cNvSpPr>
              <p:nvPr/>
            </p:nvSpPr>
            <p:spPr bwMode="auto">
              <a:xfrm flipV="1">
                <a:off x="1200" y="2928"/>
                <a:ext cx="0" cy="432"/>
              </a:xfrm>
              <a:prstGeom prst="line">
                <a:avLst/>
              </a:prstGeom>
              <a:noFill/>
              <a:ln w="19050">
                <a:solidFill>
                  <a:srgbClr val="A5002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95" name="Line 63"/>
              <p:cNvSpPr>
                <a:spLocks noChangeShapeType="1"/>
              </p:cNvSpPr>
              <p:nvPr/>
            </p:nvSpPr>
            <p:spPr bwMode="auto">
              <a:xfrm flipV="1">
                <a:off x="1296" y="2928"/>
                <a:ext cx="0" cy="432"/>
              </a:xfrm>
              <a:prstGeom prst="line">
                <a:avLst/>
              </a:prstGeom>
              <a:noFill/>
              <a:ln w="19050">
                <a:solidFill>
                  <a:srgbClr val="A5002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96" name="Line 64"/>
              <p:cNvSpPr>
                <a:spLocks noChangeShapeType="1"/>
              </p:cNvSpPr>
              <p:nvPr/>
            </p:nvSpPr>
            <p:spPr bwMode="auto">
              <a:xfrm flipV="1">
                <a:off x="1392" y="2928"/>
                <a:ext cx="0" cy="432"/>
              </a:xfrm>
              <a:prstGeom prst="line">
                <a:avLst/>
              </a:prstGeom>
              <a:noFill/>
              <a:ln w="19050">
                <a:solidFill>
                  <a:srgbClr val="A5002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97" name="Line 65"/>
              <p:cNvSpPr>
                <a:spLocks noChangeShapeType="1"/>
              </p:cNvSpPr>
              <p:nvPr/>
            </p:nvSpPr>
            <p:spPr bwMode="auto">
              <a:xfrm flipV="1">
                <a:off x="1488" y="2928"/>
                <a:ext cx="0" cy="432"/>
              </a:xfrm>
              <a:prstGeom prst="line">
                <a:avLst/>
              </a:prstGeom>
              <a:noFill/>
              <a:ln w="19050">
                <a:solidFill>
                  <a:srgbClr val="A5002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98" name="Line 66"/>
              <p:cNvSpPr>
                <a:spLocks noChangeShapeType="1"/>
              </p:cNvSpPr>
              <p:nvPr/>
            </p:nvSpPr>
            <p:spPr bwMode="auto">
              <a:xfrm flipV="1">
                <a:off x="1584" y="2928"/>
                <a:ext cx="0" cy="432"/>
              </a:xfrm>
              <a:prstGeom prst="line">
                <a:avLst/>
              </a:prstGeom>
              <a:noFill/>
              <a:ln w="19050">
                <a:solidFill>
                  <a:srgbClr val="A5002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8399" name="Line 67"/>
              <p:cNvSpPr>
                <a:spLocks noChangeShapeType="1"/>
              </p:cNvSpPr>
              <p:nvPr/>
            </p:nvSpPr>
            <p:spPr bwMode="auto">
              <a:xfrm flipV="1">
                <a:off x="1680" y="2928"/>
                <a:ext cx="0" cy="432"/>
              </a:xfrm>
              <a:prstGeom prst="line">
                <a:avLst/>
              </a:prstGeom>
              <a:noFill/>
              <a:ln w="19050">
                <a:solidFill>
                  <a:srgbClr val="A5002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58393" name="Text Box 68"/>
            <p:cNvSpPr txBox="1">
              <a:spLocks noChangeArrowheads="1"/>
            </p:cNvSpPr>
            <p:nvPr/>
          </p:nvSpPr>
          <p:spPr bwMode="auto">
            <a:xfrm>
              <a:off x="1152" y="3040"/>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10000"/>
                </a:spcBef>
              </a:pPr>
              <a:r>
                <a:rPr lang="en-US"/>
                <a:t>Inputs</a:t>
              </a:r>
            </a:p>
          </p:txBody>
        </p:sp>
      </p:grpSp>
      <p:sp>
        <p:nvSpPr>
          <p:cNvPr id="307269" name="AutoShape 69"/>
          <p:cNvSpPr>
            <a:spLocks noChangeArrowheads="1"/>
          </p:cNvSpPr>
          <p:nvPr/>
        </p:nvSpPr>
        <p:spPr bwMode="auto">
          <a:xfrm>
            <a:off x="1371600" y="2819400"/>
            <a:ext cx="2057400" cy="2286000"/>
          </a:xfrm>
          <a:prstGeom prst="roundRect">
            <a:avLst>
              <a:gd name="adj" fmla="val 16667"/>
            </a:avLst>
          </a:prstGeom>
          <a:solidFill>
            <a:srgbClr val="000099">
              <a:alpha val="10980"/>
            </a:srgbClr>
          </a:solidFill>
          <a:ln w="19050">
            <a:solidFill>
              <a:srgbClr val="000099"/>
            </a:solidFill>
            <a:round/>
            <a:headEnd type="none" w="sm" len="sm"/>
            <a:tailEnd type="none" w="sm" len="sm"/>
          </a:ln>
        </p:spPr>
        <p:txBody>
          <a:bodyPr wrap="none" anchor="ctr"/>
          <a:lstStyle/>
          <a:p>
            <a:endParaRPr lang="en-US"/>
          </a:p>
        </p:txBody>
      </p:sp>
      <p:sp>
        <p:nvSpPr>
          <p:cNvPr id="307270" name="Rectangle 70"/>
          <p:cNvSpPr>
            <a:spLocks noChangeArrowheads="1"/>
          </p:cNvSpPr>
          <p:nvPr/>
        </p:nvSpPr>
        <p:spPr bwMode="auto">
          <a:xfrm>
            <a:off x="3505200" y="4114800"/>
            <a:ext cx="2362200" cy="660400"/>
          </a:xfrm>
          <a:prstGeom prst="rect">
            <a:avLst/>
          </a:prstGeom>
          <a:solidFill>
            <a:srgbClr val="F5EBA3"/>
          </a:solidFill>
          <a:ln w="19050">
            <a:solidFill>
              <a:srgbClr val="000099"/>
            </a:solidFill>
            <a:miter lim="800000"/>
            <a:headEnd/>
            <a:tailEnd/>
          </a:ln>
        </p:spPr>
        <p:txBody>
          <a:bodyPr lIns="92075" tIns="46038" rIns="92075" bIns="46038">
            <a:spAutoFit/>
          </a:bodyPr>
          <a:lstStyle/>
          <a:p>
            <a:pPr eaLnBrk="0" hangingPunct="0">
              <a:spcBef>
                <a:spcPct val="20000"/>
              </a:spcBef>
            </a:pPr>
            <a:r>
              <a:rPr lang="en-US"/>
              <a:t>This part can change at any time</a:t>
            </a:r>
          </a:p>
        </p:txBody>
      </p:sp>
      <p:sp>
        <p:nvSpPr>
          <p:cNvPr id="307271" name="Rectangle 71"/>
          <p:cNvSpPr>
            <a:spLocks noChangeArrowheads="1"/>
          </p:cNvSpPr>
          <p:nvPr/>
        </p:nvSpPr>
        <p:spPr bwMode="auto">
          <a:xfrm>
            <a:off x="6324600" y="3124200"/>
            <a:ext cx="2362200" cy="1209675"/>
          </a:xfrm>
          <a:prstGeom prst="rect">
            <a:avLst/>
          </a:prstGeom>
          <a:solidFill>
            <a:srgbClr val="F5EBA3"/>
          </a:solidFill>
          <a:ln w="19050">
            <a:solidFill>
              <a:srgbClr val="000099"/>
            </a:solidFill>
            <a:miter lim="800000"/>
            <a:headEnd/>
            <a:tailEnd/>
          </a:ln>
        </p:spPr>
        <p:txBody>
          <a:bodyPr lIns="92075" tIns="46038" rIns="92075" bIns="46038">
            <a:spAutoFit/>
          </a:bodyPr>
          <a:lstStyle/>
          <a:p>
            <a:pPr eaLnBrk="0" hangingPunct="0">
              <a:spcBef>
                <a:spcPct val="20000"/>
              </a:spcBef>
            </a:pPr>
            <a:r>
              <a:rPr lang="en-US">
                <a:solidFill>
                  <a:srgbClr val="A50021"/>
                </a:solidFill>
              </a:rPr>
              <a:t>Synchronous Inputs</a:t>
            </a:r>
            <a:r>
              <a:rPr lang="en-US"/>
              <a:t>: Change in synch with the clock. Obey setup and hold time.</a:t>
            </a:r>
          </a:p>
        </p:txBody>
      </p:sp>
      <p:sp>
        <p:nvSpPr>
          <p:cNvPr id="307272" name="Rectangle 72"/>
          <p:cNvSpPr>
            <a:spLocks noChangeArrowheads="1"/>
          </p:cNvSpPr>
          <p:nvPr/>
        </p:nvSpPr>
        <p:spPr bwMode="auto">
          <a:xfrm>
            <a:off x="6324600" y="4495800"/>
            <a:ext cx="2362200" cy="1484313"/>
          </a:xfrm>
          <a:prstGeom prst="rect">
            <a:avLst/>
          </a:prstGeom>
          <a:solidFill>
            <a:srgbClr val="F5EBA3"/>
          </a:solidFill>
          <a:ln w="19050">
            <a:solidFill>
              <a:srgbClr val="000099"/>
            </a:solidFill>
            <a:miter lim="800000"/>
            <a:headEnd/>
            <a:tailEnd/>
          </a:ln>
        </p:spPr>
        <p:txBody>
          <a:bodyPr lIns="92075" tIns="46038" rIns="92075" bIns="46038">
            <a:spAutoFit/>
          </a:bodyPr>
          <a:lstStyle/>
          <a:p>
            <a:pPr eaLnBrk="0" hangingPunct="0">
              <a:spcBef>
                <a:spcPct val="20000"/>
              </a:spcBef>
            </a:pPr>
            <a:r>
              <a:rPr lang="en-US">
                <a:solidFill>
                  <a:srgbClr val="A50021"/>
                </a:solidFill>
              </a:rPr>
              <a:t>Asynchronous Inputs</a:t>
            </a:r>
            <a:r>
              <a:rPr lang="en-US"/>
              <a:t>: Change at any time. May violate setup and hold times.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04"/>
                                        </p:tgtEl>
                                        <p:attrNameLst>
                                          <p:attrName>style.visibility</p:attrName>
                                        </p:attrNameLst>
                                      </p:cBhvr>
                                      <p:to>
                                        <p:strVal val="visible"/>
                                      </p:to>
                                    </p:set>
                                    <p:animEffect transition="in" filter="fade">
                                      <p:cBhvr>
                                        <p:cTn id="12" dur="1000"/>
                                        <p:tgtEl>
                                          <p:spTgt spid="307204"/>
                                        </p:tgtEl>
                                      </p:cBhvr>
                                    </p:animEffect>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07205"/>
                                        </p:tgtEl>
                                        <p:attrNameLst>
                                          <p:attrName>style.visibility</p:attrName>
                                        </p:attrNameLst>
                                      </p:cBhvr>
                                      <p:to>
                                        <p:strVal val="visible"/>
                                      </p:to>
                                    </p:set>
                                    <p:anim calcmode="lin" valueType="num">
                                      <p:cBhvr additive="base">
                                        <p:cTn id="16" dur="500" fill="hold"/>
                                        <p:tgtEl>
                                          <p:spTgt spid="307205"/>
                                        </p:tgtEl>
                                        <p:attrNameLst>
                                          <p:attrName>ppt_x</p:attrName>
                                        </p:attrNameLst>
                                      </p:cBhvr>
                                      <p:tavLst>
                                        <p:tav tm="0">
                                          <p:val>
                                            <p:strVal val="#ppt_x"/>
                                          </p:val>
                                        </p:tav>
                                        <p:tav tm="100000">
                                          <p:val>
                                            <p:strVal val="#ppt_x"/>
                                          </p:val>
                                        </p:tav>
                                      </p:tavLst>
                                    </p:anim>
                                    <p:anim calcmode="lin" valueType="num">
                                      <p:cBhvr additive="base">
                                        <p:cTn id="17" dur="500" fill="hold"/>
                                        <p:tgtEl>
                                          <p:spTgt spid="30720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7271"/>
                                        </p:tgtEl>
                                        <p:attrNameLst>
                                          <p:attrName>style.visibility</p:attrName>
                                        </p:attrNameLst>
                                      </p:cBhvr>
                                      <p:to>
                                        <p:strVal val="visible"/>
                                      </p:to>
                                    </p:set>
                                    <p:animEffect transition="in" filter="dissolve">
                                      <p:cBhvr>
                                        <p:cTn id="22" dur="500"/>
                                        <p:tgtEl>
                                          <p:spTgt spid="307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69"/>
                                        </p:tgtEl>
                                        <p:attrNameLst>
                                          <p:attrName>style.visibility</p:attrName>
                                        </p:attrNameLst>
                                      </p:cBhvr>
                                      <p:to>
                                        <p:strVal val="visible"/>
                                      </p:to>
                                    </p:set>
                                    <p:animEffect transition="in" filter="fade">
                                      <p:cBhvr>
                                        <p:cTn id="27" dur="1000"/>
                                        <p:tgtEl>
                                          <p:spTgt spid="307269"/>
                                        </p:tgtEl>
                                      </p:cBhvr>
                                    </p:animEffect>
                                  </p:childTnLst>
                                </p:cTn>
                              </p:par>
                            </p:childTnLst>
                          </p:cTn>
                        </p:par>
                        <p:par>
                          <p:cTn id="28" fill="hold" nodeType="afterGroup">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307270"/>
                                        </p:tgtEl>
                                        <p:attrNameLst>
                                          <p:attrName>style.visibility</p:attrName>
                                        </p:attrNameLst>
                                      </p:cBhvr>
                                      <p:to>
                                        <p:strVal val="visible"/>
                                      </p:to>
                                    </p:set>
                                    <p:anim calcmode="lin" valueType="num">
                                      <p:cBhvr additive="base">
                                        <p:cTn id="31" dur="500" fill="hold"/>
                                        <p:tgtEl>
                                          <p:spTgt spid="307270"/>
                                        </p:tgtEl>
                                        <p:attrNameLst>
                                          <p:attrName>ppt_x</p:attrName>
                                        </p:attrNameLst>
                                      </p:cBhvr>
                                      <p:tavLst>
                                        <p:tav tm="0">
                                          <p:val>
                                            <p:strVal val="#ppt_x"/>
                                          </p:val>
                                        </p:tav>
                                        <p:tav tm="100000">
                                          <p:val>
                                            <p:strVal val="#ppt_x"/>
                                          </p:val>
                                        </p:tav>
                                      </p:tavLst>
                                    </p:anim>
                                    <p:anim calcmode="lin" valueType="num">
                                      <p:cBhvr additive="base">
                                        <p:cTn id="32" dur="500" fill="hold"/>
                                        <p:tgtEl>
                                          <p:spTgt spid="3072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nodeType="after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7272"/>
                                        </p:tgtEl>
                                        <p:attrNameLst>
                                          <p:attrName>style.visibility</p:attrName>
                                        </p:attrNameLst>
                                      </p:cBhvr>
                                      <p:to>
                                        <p:strVal val="visible"/>
                                      </p:to>
                                    </p:set>
                                    <p:animEffect transition="in" filter="dissolve">
                                      <p:cBhvr>
                                        <p:cTn id="37" dur="500"/>
                                        <p:tgtEl>
                                          <p:spTgt spid="307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animBg="1"/>
      <p:bldP spid="307205" grpId="0" animBg="1"/>
      <p:bldP spid="307269" grpId="0" animBg="1"/>
      <p:bldP spid="307270" grpId="0" animBg="1"/>
      <p:bldP spid="307271" grpId="0" animBg="1" autoUpdateAnimBg="0"/>
      <p:bldP spid="307272"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14400" y="274638"/>
            <a:ext cx="7772400" cy="334962"/>
          </a:xfrm>
        </p:spPr>
        <p:txBody>
          <a:bodyPr/>
          <a:lstStyle/>
          <a:p>
            <a:pPr eaLnBrk="1" hangingPunct="1"/>
            <a:r>
              <a:rPr lang="en-US" sz="2800" smtClean="0"/>
              <a:t>Asynchronous vs. Synchronous Inputs</a:t>
            </a:r>
          </a:p>
        </p:txBody>
      </p:sp>
      <p:sp>
        <p:nvSpPr>
          <p:cNvPr id="59395" name="Rectangle 3"/>
          <p:cNvSpPr>
            <a:spLocks noGrp="1" noChangeArrowheads="1"/>
          </p:cNvSpPr>
          <p:nvPr>
            <p:ph type="body" sz="half" idx="1"/>
          </p:nvPr>
        </p:nvSpPr>
        <p:spPr>
          <a:xfrm>
            <a:off x="990600" y="838200"/>
            <a:ext cx="3924300" cy="514350"/>
          </a:xfrm>
        </p:spPr>
        <p:txBody>
          <a:bodyPr/>
          <a:lstStyle/>
          <a:p>
            <a:pPr eaLnBrk="1" hangingPunct="1"/>
            <a:r>
              <a:rPr lang="en-US" sz="2400" smtClean="0">
                <a:solidFill>
                  <a:srgbClr val="000099"/>
                </a:solidFill>
              </a:rPr>
              <a:t>Asynchronous</a:t>
            </a:r>
          </a:p>
        </p:txBody>
      </p:sp>
      <p:sp>
        <p:nvSpPr>
          <p:cNvPr id="59396" name="Rectangle 4"/>
          <p:cNvSpPr>
            <a:spLocks noGrp="1" noChangeArrowheads="1"/>
          </p:cNvSpPr>
          <p:nvPr>
            <p:ph type="body" sz="half" idx="2"/>
          </p:nvPr>
        </p:nvSpPr>
        <p:spPr>
          <a:xfrm>
            <a:off x="4953000" y="838200"/>
            <a:ext cx="3924300" cy="438150"/>
          </a:xfrm>
        </p:spPr>
        <p:txBody>
          <a:bodyPr/>
          <a:lstStyle/>
          <a:p>
            <a:pPr eaLnBrk="1" hangingPunct="1"/>
            <a:r>
              <a:rPr lang="en-US" sz="2400" smtClean="0">
                <a:solidFill>
                  <a:srgbClr val="000099"/>
                </a:solidFill>
              </a:rPr>
              <a:t>Synchronous</a:t>
            </a:r>
          </a:p>
        </p:txBody>
      </p:sp>
      <p:sp>
        <p:nvSpPr>
          <p:cNvPr id="308229" name="Rectangle 5"/>
          <p:cNvSpPr>
            <a:spLocks noChangeArrowheads="1"/>
          </p:cNvSpPr>
          <p:nvPr/>
        </p:nvSpPr>
        <p:spPr bwMode="auto">
          <a:xfrm>
            <a:off x="1066800" y="1295400"/>
            <a:ext cx="39243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accent2"/>
              </a:buClr>
              <a:buFontTx/>
              <a:buChar char="–"/>
            </a:pPr>
            <a:r>
              <a:rPr lang="en-US" sz="2000" b="1"/>
              <a:t>Example: </a:t>
            </a:r>
            <a:r>
              <a:rPr lang="en-US" sz="2000" b="1">
                <a:solidFill>
                  <a:srgbClr val="A50021"/>
                </a:solidFill>
              </a:rPr>
              <a:t>Elevator pushbuttons</a:t>
            </a:r>
          </a:p>
          <a:p>
            <a:pPr marL="742950" lvl="1" indent="-285750">
              <a:spcBef>
                <a:spcPct val="20000"/>
              </a:spcBef>
              <a:buClr>
                <a:schemeClr val="accent2"/>
              </a:buClr>
              <a:buFontTx/>
              <a:buChar char="–"/>
            </a:pPr>
            <a:r>
              <a:rPr lang="en-US" sz="2000" b="1"/>
              <a:t>Arrive at </a:t>
            </a:r>
            <a:r>
              <a:rPr lang="en-US" sz="2000" b="1">
                <a:solidFill>
                  <a:srgbClr val="000099"/>
                </a:solidFill>
              </a:rPr>
              <a:t>any time</a:t>
            </a:r>
          </a:p>
          <a:p>
            <a:pPr marL="742950" lvl="1" indent="-285750">
              <a:spcBef>
                <a:spcPct val="20000"/>
              </a:spcBef>
              <a:buClr>
                <a:schemeClr val="accent2"/>
              </a:buClr>
              <a:buFontTx/>
              <a:buChar char="–"/>
            </a:pPr>
            <a:r>
              <a:rPr lang="en-US" sz="2000" b="1"/>
              <a:t>Usually asserted for </a:t>
            </a:r>
            <a:r>
              <a:rPr lang="en-US" sz="2000" b="1">
                <a:solidFill>
                  <a:srgbClr val="000099"/>
                </a:solidFill>
              </a:rPr>
              <a:t>many clock cycles</a:t>
            </a:r>
          </a:p>
          <a:p>
            <a:pPr marL="742950" lvl="1" indent="-285750">
              <a:spcBef>
                <a:spcPct val="20000"/>
              </a:spcBef>
              <a:buClr>
                <a:schemeClr val="accent2"/>
              </a:buClr>
              <a:buFontTx/>
              <a:buChar char="–"/>
            </a:pPr>
            <a:r>
              <a:rPr lang="en-US" sz="2000" b="1"/>
              <a:t>FSM logic must not make any assumptions about input timing</a:t>
            </a:r>
          </a:p>
        </p:txBody>
      </p:sp>
      <p:sp>
        <p:nvSpPr>
          <p:cNvPr id="308230" name="Rectangle 6"/>
          <p:cNvSpPr>
            <a:spLocks noChangeArrowheads="1"/>
          </p:cNvSpPr>
          <p:nvPr/>
        </p:nvSpPr>
        <p:spPr bwMode="auto">
          <a:xfrm>
            <a:off x="4800600" y="1295400"/>
            <a:ext cx="40767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accent2"/>
              </a:buClr>
              <a:buFontTx/>
              <a:buChar char="–"/>
            </a:pPr>
            <a:r>
              <a:rPr lang="en-US" sz="2000" b="1"/>
              <a:t>Example: </a:t>
            </a:r>
            <a:r>
              <a:rPr lang="en-US" sz="2000" b="1">
                <a:solidFill>
                  <a:srgbClr val="A50021"/>
                </a:solidFill>
              </a:rPr>
              <a:t>Data arriving on a serial line from a computer</a:t>
            </a:r>
          </a:p>
          <a:p>
            <a:pPr marL="742950" lvl="1" indent="-285750">
              <a:spcBef>
                <a:spcPct val="20000"/>
              </a:spcBef>
              <a:buClr>
                <a:schemeClr val="accent2"/>
              </a:buClr>
              <a:buFontTx/>
              <a:buChar char="–"/>
            </a:pPr>
            <a:r>
              <a:rPr lang="en-US" sz="2000" b="1"/>
              <a:t>Arrive </a:t>
            </a:r>
            <a:r>
              <a:rPr lang="en-US" sz="2000" b="1">
                <a:solidFill>
                  <a:srgbClr val="000099"/>
                </a:solidFill>
              </a:rPr>
              <a:t>synchronized exactly to a clock</a:t>
            </a:r>
            <a:r>
              <a:rPr lang="en-US" sz="2000" b="1"/>
              <a:t> </a:t>
            </a:r>
          </a:p>
          <a:p>
            <a:pPr marL="742950" lvl="1" indent="-285750">
              <a:spcBef>
                <a:spcPct val="20000"/>
              </a:spcBef>
              <a:buClr>
                <a:schemeClr val="accent2"/>
              </a:buClr>
              <a:buFontTx/>
              <a:buChar char="–"/>
            </a:pPr>
            <a:r>
              <a:rPr lang="en-US" sz="2000" b="1"/>
              <a:t>One bit of data per clock cycle</a:t>
            </a:r>
          </a:p>
          <a:p>
            <a:pPr marL="742950" lvl="1" indent="-285750">
              <a:spcBef>
                <a:spcPct val="20000"/>
              </a:spcBef>
              <a:buClr>
                <a:schemeClr val="accent2"/>
              </a:buClr>
              <a:buFontTx/>
              <a:buChar char="–"/>
            </a:pPr>
            <a:r>
              <a:rPr lang="en-US" sz="2000" b="1"/>
              <a:t>FSM can assume that data changes once per clock cycle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8229"/>
                                        </p:tgtEl>
                                        <p:attrNameLst>
                                          <p:attrName>style.visibility</p:attrName>
                                        </p:attrNameLst>
                                      </p:cBhvr>
                                      <p:to>
                                        <p:strVal val="visible"/>
                                      </p:to>
                                    </p:set>
                                    <p:anim calcmode="lin" valueType="num">
                                      <p:cBhvr additive="base">
                                        <p:cTn id="7" dur="500" fill="hold"/>
                                        <p:tgtEl>
                                          <p:spTgt spid="308229"/>
                                        </p:tgtEl>
                                        <p:attrNameLst>
                                          <p:attrName>ppt_x</p:attrName>
                                        </p:attrNameLst>
                                      </p:cBhvr>
                                      <p:tavLst>
                                        <p:tav tm="0">
                                          <p:val>
                                            <p:strVal val="#ppt_x"/>
                                          </p:val>
                                        </p:tav>
                                        <p:tav tm="100000">
                                          <p:val>
                                            <p:strVal val="#ppt_x"/>
                                          </p:val>
                                        </p:tav>
                                      </p:tavLst>
                                    </p:anim>
                                    <p:anim calcmode="lin" valueType="num">
                                      <p:cBhvr additive="base">
                                        <p:cTn id="8" dur="500" fill="hold"/>
                                        <p:tgtEl>
                                          <p:spTgt spid="3082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8230">
                                            <p:txEl>
                                              <p:pRg st="0" end="0"/>
                                            </p:txEl>
                                          </p:spTgt>
                                        </p:tgtEl>
                                        <p:attrNameLst>
                                          <p:attrName>style.visibility</p:attrName>
                                        </p:attrNameLst>
                                      </p:cBhvr>
                                      <p:to>
                                        <p:strVal val="visible"/>
                                      </p:to>
                                    </p:set>
                                    <p:anim calcmode="lin" valueType="num">
                                      <p:cBhvr additive="base">
                                        <p:cTn id="13" dur="500" fill="hold"/>
                                        <p:tgtEl>
                                          <p:spTgt spid="30823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823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08230">
                                            <p:txEl>
                                              <p:pRg st="1" end="1"/>
                                            </p:txEl>
                                          </p:spTgt>
                                        </p:tgtEl>
                                        <p:attrNameLst>
                                          <p:attrName>style.visibility</p:attrName>
                                        </p:attrNameLst>
                                      </p:cBhvr>
                                      <p:to>
                                        <p:strVal val="visible"/>
                                      </p:to>
                                    </p:set>
                                    <p:anim calcmode="lin" valueType="num">
                                      <p:cBhvr additive="base">
                                        <p:cTn id="17" dur="500" fill="hold"/>
                                        <p:tgtEl>
                                          <p:spTgt spid="30823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8230">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08230">
                                            <p:txEl>
                                              <p:pRg st="2" end="2"/>
                                            </p:txEl>
                                          </p:spTgt>
                                        </p:tgtEl>
                                        <p:attrNameLst>
                                          <p:attrName>style.visibility</p:attrName>
                                        </p:attrNameLst>
                                      </p:cBhvr>
                                      <p:to>
                                        <p:strVal val="visible"/>
                                      </p:to>
                                    </p:set>
                                    <p:anim calcmode="lin" valueType="num">
                                      <p:cBhvr additive="base">
                                        <p:cTn id="21" dur="500" fill="hold"/>
                                        <p:tgtEl>
                                          <p:spTgt spid="308230">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8230">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8230">
                                            <p:txEl>
                                              <p:pRg st="3" end="3"/>
                                            </p:txEl>
                                          </p:spTgt>
                                        </p:tgtEl>
                                        <p:attrNameLst>
                                          <p:attrName>style.visibility</p:attrName>
                                        </p:attrNameLst>
                                      </p:cBhvr>
                                      <p:to>
                                        <p:strVal val="visible"/>
                                      </p:to>
                                    </p:set>
                                    <p:anim calcmode="lin" valueType="num">
                                      <p:cBhvr additive="base">
                                        <p:cTn id="25" dur="500" fill="hold"/>
                                        <p:tgtEl>
                                          <p:spTgt spid="3082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82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9" grpId="0"/>
      <p:bldP spid="308230"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371600" y="1600200"/>
            <a:ext cx="7162800" cy="2362200"/>
          </a:xfrm>
          <a:noFill/>
        </p:spPr>
        <p:txBody>
          <a:bodyPr/>
          <a:lstStyle/>
          <a:p>
            <a:pPr eaLnBrk="1" hangingPunct="1">
              <a:spcBef>
                <a:spcPct val="40000"/>
              </a:spcBef>
            </a:pPr>
            <a:r>
              <a:rPr lang="en-US" sz="2200" i="1" dirty="0" smtClean="0"/>
              <a:t>Edge-triggered </a:t>
            </a:r>
            <a:r>
              <a:rPr lang="en-US" sz="2400" dirty="0" smtClean="0"/>
              <a:t>circuits change state on </a:t>
            </a:r>
            <a:endParaRPr lang="en-US" sz="2200" i="1" dirty="0" smtClean="0"/>
          </a:p>
          <a:p>
            <a:pPr lvl="1" eaLnBrk="1" hangingPunct="1">
              <a:spcBef>
                <a:spcPct val="40000"/>
              </a:spcBef>
            </a:pPr>
            <a:r>
              <a:rPr lang="en-US" sz="1800" dirty="0" smtClean="0"/>
              <a:t>the rising edge of the clock pulse</a:t>
            </a:r>
          </a:p>
          <a:p>
            <a:pPr lvl="1" eaLnBrk="1" hangingPunct="1">
              <a:spcBef>
                <a:spcPct val="40000"/>
              </a:spcBef>
            </a:pPr>
            <a:r>
              <a:rPr lang="en-US" sz="1800" dirty="0" smtClean="0"/>
              <a:t>or  falling edge of the clock pulse</a:t>
            </a:r>
          </a:p>
          <a:p>
            <a:pPr eaLnBrk="1" hangingPunct="1">
              <a:spcBef>
                <a:spcPct val="40000"/>
              </a:spcBef>
            </a:pPr>
            <a:r>
              <a:rPr lang="en-US" sz="2200" i="1" dirty="0" smtClean="0"/>
              <a:t>Level-triggered circuits</a:t>
            </a:r>
            <a:r>
              <a:rPr lang="en-US" sz="2200" dirty="0" smtClean="0"/>
              <a:t> change state when </a:t>
            </a:r>
          </a:p>
          <a:p>
            <a:pPr lvl="1" eaLnBrk="1" hangingPunct="1">
              <a:spcBef>
                <a:spcPct val="40000"/>
              </a:spcBef>
            </a:pPr>
            <a:r>
              <a:rPr lang="en-US" sz="1800" dirty="0" smtClean="0"/>
              <a:t>clock voltage reaches highest or lowest level</a:t>
            </a:r>
          </a:p>
        </p:txBody>
      </p:sp>
      <p:pic>
        <p:nvPicPr>
          <p:cNvPr id="8196" name="Picture 4" descr="32"/>
          <p:cNvPicPr>
            <a:picLocks noChangeAspect="1" noChangeArrowheads="1"/>
          </p:cNvPicPr>
          <p:nvPr/>
        </p:nvPicPr>
        <p:blipFill>
          <a:blip r:embed="rId3">
            <a:extLst>
              <a:ext uri="{28A0092B-C50C-407E-A947-70E740481C1C}">
                <a14:useLocalDpi xmlns:a14="http://schemas.microsoft.com/office/drawing/2010/main" val="0"/>
              </a:ext>
            </a:extLst>
          </a:blip>
          <a:srcRect t="4744" b="10391"/>
          <a:stretch>
            <a:fillRect/>
          </a:stretch>
        </p:blipFill>
        <p:spPr bwMode="auto">
          <a:xfrm>
            <a:off x="1371600" y="4191000"/>
            <a:ext cx="723106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371600" y="1600200"/>
            <a:ext cx="7010400" cy="1828800"/>
          </a:xfrm>
          <a:noFill/>
        </p:spPr>
        <p:txBody>
          <a:bodyPr/>
          <a:lstStyle/>
          <a:p>
            <a:pPr eaLnBrk="1" hangingPunct="1">
              <a:spcBef>
                <a:spcPct val="40000"/>
              </a:spcBef>
            </a:pPr>
            <a:r>
              <a:rPr lang="en-US" sz="2200" dirty="0" smtClean="0"/>
              <a:t>Sequential circuits rely on </a:t>
            </a:r>
            <a:r>
              <a:rPr lang="en-US" sz="2200" i="1" dirty="0" smtClean="0"/>
              <a:t>feedback</a:t>
            </a:r>
            <a:endParaRPr lang="en-US" sz="2200" dirty="0" smtClean="0"/>
          </a:p>
          <a:p>
            <a:pPr eaLnBrk="1" hangingPunct="1">
              <a:spcBef>
                <a:spcPct val="40000"/>
              </a:spcBef>
            </a:pPr>
            <a:r>
              <a:rPr lang="en-US" sz="2200" dirty="0" smtClean="0"/>
              <a:t>Feedback</a:t>
            </a:r>
          </a:p>
          <a:p>
            <a:pPr lvl="1" eaLnBrk="1" hangingPunct="1">
              <a:spcBef>
                <a:spcPct val="40000"/>
              </a:spcBef>
            </a:pPr>
            <a:r>
              <a:rPr lang="en-US" sz="1800" dirty="0" smtClean="0"/>
              <a:t>output is looped back to the input</a:t>
            </a:r>
          </a:p>
          <a:p>
            <a:pPr eaLnBrk="1" hangingPunct="1">
              <a:spcBef>
                <a:spcPct val="40000"/>
              </a:spcBef>
            </a:pPr>
            <a:r>
              <a:rPr lang="en-US" sz="2200" dirty="0" smtClean="0"/>
              <a:t>Example of this concept shown below</a:t>
            </a:r>
          </a:p>
        </p:txBody>
      </p:sp>
      <p:pic>
        <p:nvPicPr>
          <p:cNvPr id="9220" name="Picture 4" descr="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800600"/>
            <a:ext cx="423227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
        <p:nvSpPr>
          <p:cNvPr id="3" name="TextBox 2"/>
          <p:cNvSpPr txBox="1"/>
          <p:nvPr/>
        </p:nvSpPr>
        <p:spPr>
          <a:xfrm>
            <a:off x="1371600" y="3810000"/>
            <a:ext cx="7162800" cy="400110"/>
          </a:xfrm>
          <a:prstGeom prst="rect">
            <a:avLst/>
          </a:prstGeom>
          <a:solidFill>
            <a:srgbClr val="CCFFCC"/>
          </a:solidFill>
        </p:spPr>
        <p:txBody>
          <a:bodyPr wrap="square" rtlCol="0">
            <a:spAutoFit/>
          </a:bodyPr>
          <a:lstStyle/>
          <a:p>
            <a:pPr marL="0" lvl="1"/>
            <a:r>
              <a:rPr lang="en-US" sz="2000" dirty="0" smtClean="0"/>
              <a:t>If Q is 0 it will always be 0, if it is 1, it will always be 1.  Why?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447800" y="1600200"/>
            <a:ext cx="6934200" cy="2667000"/>
          </a:xfrm>
          <a:noFill/>
        </p:spPr>
        <p:txBody>
          <a:bodyPr/>
          <a:lstStyle/>
          <a:p>
            <a:pPr eaLnBrk="1" hangingPunct="1">
              <a:spcBef>
                <a:spcPct val="10000"/>
              </a:spcBef>
            </a:pPr>
            <a:r>
              <a:rPr lang="en-US" sz="2200" dirty="0" smtClean="0"/>
              <a:t>SR Latch (flip-flop)</a:t>
            </a:r>
            <a:endParaRPr lang="en-US" sz="2200" i="1" dirty="0" smtClean="0"/>
          </a:p>
          <a:p>
            <a:pPr lvl="1" eaLnBrk="1" hangingPunct="1">
              <a:spcBef>
                <a:spcPct val="10000"/>
              </a:spcBef>
            </a:pPr>
            <a:r>
              <a:rPr lang="en-US" sz="2000" dirty="0" smtClean="0"/>
              <a:t>“SR” stands for set/reset</a:t>
            </a:r>
          </a:p>
          <a:p>
            <a:pPr lvl="1" eaLnBrk="1" hangingPunct="1">
              <a:spcBef>
                <a:spcPct val="10000"/>
              </a:spcBef>
            </a:pPr>
            <a:r>
              <a:rPr lang="en-US" sz="2000" dirty="0" smtClean="0"/>
              <a:t>most basic sequential logic components</a:t>
            </a:r>
          </a:p>
          <a:p>
            <a:pPr lvl="1" eaLnBrk="1" hangingPunct="1">
              <a:spcBef>
                <a:spcPct val="10000"/>
              </a:spcBef>
            </a:pPr>
            <a:endParaRPr lang="en-US" sz="2000" dirty="0" smtClean="0"/>
          </a:p>
          <a:p>
            <a:pPr eaLnBrk="1" hangingPunct="1"/>
            <a:r>
              <a:rPr lang="en-US" sz="2200" dirty="0"/>
              <a:t>S</a:t>
            </a:r>
            <a:r>
              <a:rPr lang="en-US" sz="2200" dirty="0" smtClean="0"/>
              <a:t>R latch circuit &amp; block diagram shown below</a:t>
            </a:r>
            <a:endParaRPr lang="en-US" sz="2400" dirty="0" smtClean="0"/>
          </a:p>
        </p:txBody>
      </p:sp>
      <p:pic>
        <p:nvPicPr>
          <p:cNvPr id="10244" name="Picture 4" descr="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343400"/>
            <a:ext cx="3427413"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419600"/>
            <a:ext cx="328136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295400" y="1371600"/>
            <a:ext cx="7162800" cy="2895600"/>
          </a:xfrm>
          <a:noFill/>
        </p:spPr>
        <p:txBody>
          <a:bodyPr/>
          <a:lstStyle/>
          <a:p>
            <a:pPr eaLnBrk="1" hangingPunct="1">
              <a:spcBef>
                <a:spcPct val="40000"/>
              </a:spcBef>
            </a:pPr>
            <a:r>
              <a:rPr lang="en-US" sz="2200" dirty="0"/>
              <a:t>B</a:t>
            </a:r>
            <a:r>
              <a:rPr lang="en-US" sz="2200" dirty="0" smtClean="0"/>
              <a:t>ehavior of SR latch</a:t>
            </a:r>
          </a:p>
          <a:p>
            <a:pPr lvl="1" eaLnBrk="1" hangingPunct="1">
              <a:spcBef>
                <a:spcPct val="40000"/>
              </a:spcBef>
            </a:pPr>
            <a:r>
              <a:rPr lang="en-US" sz="1800" dirty="0" smtClean="0"/>
              <a:t>described by a characteristic table</a:t>
            </a:r>
          </a:p>
          <a:p>
            <a:pPr eaLnBrk="1" hangingPunct="1">
              <a:spcBef>
                <a:spcPct val="40000"/>
              </a:spcBef>
            </a:pPr>
            <a:r>
              <a:rPr lang="en-US" sz="2200" dirty="0" smtClean="0"/>
              <a:t>Q(t) </a:t>
            </a:r>
          </a:p>
          <a:p>
            <a:pPr lvl="1" eaLnBrk="1" hangingPunct="1">
              <a:spcBef>
                <a:spcPct val="40000"/>
              </a:spcBef>
            </a:pPr>
            <a:r>
              <a:rPr lang="en-US" sz="1800" dirty="0" smtClean="0"/>
              <a:t>value of the output at time t</a:t>
            </a:r>
          </a:p>
          <a:p>
            <a:pPr eaLnBrk="1" hangingPunct="1">
              <a:spcBef>
                <a:spcPct val="40000"/>
              </a:spcBef>
            </a:pPr>
            <a:r>
              <a:rPr lang="en-US" sz="2200" dirty="0" smtClean="0"/>
              <a:t>Q(t+1) </a:t>
            </a:r>
          </a:p>
          <a:p>
            <a:pPr lvl="1" eaLnBrk="1" hangingPunct="1">
              <a:spcBef>
                <a:spcPct val="40000"/>
              </a:spcBef>
            </a:pPr>
            <a:r>
              <a:rPr lang="en-US" sz="1800" dirty="0" smtClean="0"/>
              <a:t>value of Q after the next clock pulse </a:t>
            </a:r>
            <a:endParaRPr lang="en-US" dirty="0" smtClean="0"/>
          </a:p>
        </p:txBody>
      </p:sp>
      <p:pic>
        <p:nvPicPr>
          <p:cNvPr id="11268" name="Picture 4" descr="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114800"/>
            <a:ext cx="3427413"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038600"/>
            <a:ext cx="41148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graphicFrame>
        <p:nvGraphicFramePr>
          <p:cNvPr id="9" name="Group 35"/>
          <p:cNvGraphicFramePr>
            <a:graphicFrameLocks/>
          </p:cNvGraphicFramePr>
          <p:nvPr>
            <p:extLst>
              <p:ext uri="{D42A27DB-BD31-4B8C-83A1-F6EECF244321}">
                <p14:modId xmlns:p14="http://schemas.microsoft.com/office/powerpoint/2010/main" val="4192999915"/>
              </p:ext>
            </p:extLst>
          </p:nvPr>
        </p:nvGraphicFramePr>
        <p:xfrm>
          <a:off x="6096000" y="1600200"/>
          <a:ext cx="2784865" cy="1905001"/>
        </p:xfrm>
        <a:graphic>
          <a:graphicData uri="http://schemas.openxmlformats.org/drawingml/2006/table">
            <a:tbl>
              <a:tblPr/>
              <a:tblGrid>
                <a:gridCol w="928288"/>
                <a:gridCol w="843286"/>
                <a:gridCol w="1013291"/>
              </a:tblGrid>
              <a:tr h="547688">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dirty="0" smtClean="0">
                          <a:ln>
                            <a:noFill/>
                          </a:ln>
                          <a:solidFill>
                            <a:schemeClr val="tx1"/>
                          </a:solidFill>
                          <a:effectLst/>
                          <a:latin typeface="Arial" charset="0"/>
                          <a:cs typeface="Arial" charset="0"/>
                        </a:rPr>
                        <a:t>x</a:t>
                      </a:r>
                      <a:endParaRPr kumimoji="0" lang="en-US" sz="1400" b="0" i="0" u="none" strike="noStrike" cap="none" normalizeH="0" baseline="0" dirty="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y</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out = x NOR y</a:t>
                      </a:r>
                      <a:endParaRPr kumimoji="0" lang="en-US" sz="14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3972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3972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dirty="0" smtClean="0">
                          <a:ln>
                            <a:noFill/>
                          </a:ln>
                          <a:solidFill>
                            <a:schemeClr val="tx1"/>
                          </a:solidFill>
                          <a:effectLst/>
                          <a:latin typeface="Arial" charset="0"/>
                          <a:cs typeface="Arial" charset="0"/>
                        </a:rPr>
                        <a:t>0</a:t>
                      </a:r>
                      <a:endParaRPr kumimoji="0" lang="en-US" sz="14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rPr>
                        <a:t>0</a:t>
                      </a: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3972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38138">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dirty="0" smtClean="0">
                          <a:ln>
                            <a:noFill/>
                          </a:ln>
                          <a:solidFill>
                            <a:schemeClr val="tx1"/>
                          </a:solidFill>
                          <a:effectLst/>
                          <a:latin typeface="Arial" charset="0"/>
                          <a:cs typeface="Arial" charset="0"/>
                        </a:rPr>
                        <a:t>0</a:t>
                      </a:r>
                      <a:endParaRPr kumimoji="0" lang="en-US" sz="1400" b="0" i="0" u="none" strike="noStrike" cap="none" normalizeH="0" baseline="0" dirty="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990600" y="1600200"/>
            <a:ext cx="3810000" cy="4495800"/>
          </a:xfrm>
          <a:noFill/>
        </p:spPr>
        <p:txBody>
          <a:bodyPr/>
          <a:lstStyle/>
          <a:p>
            <a:pPr eaLnBrk="1" hangingPunct="1">
              <a:spcBef>
                <a:spcPct val="10000"/>
              </a:spcBef>
            </a:pPr>
            <a:r>
              <a:rPr lang="en-US" sz="2400" dirty="0" smtClean="0"/>
              <a:t>SR latch- three inputs: </a:t>
            </a:r>
          </a:p>
          <a:p>
            <a:pPr lvl="1" eaLnBrk="1" hangingPunct="1">
              <a:spcBef>
                <a:spcPct val="10000"/>
              </a:spcBef>
            </a:pPr>
            <a:r>
              <a:rPr lang="en-US" sz="1800" dirty="0" smtClean="0"/>
              <a:t>S, R, current output: Q</a:t>
            </a:r>
          </a:p>
          <a:p>
            <a:pPr eaLnBrk="1" hangingPunct="1"/>
            <a:endParaRPr lang="en-US" sz="2400" dirty="0" smtClean="0"/>
          </a:p>
          <a:p>
            <a:pPr eaLnBrk="1" hangingPunct="1"/>
            <a:r>
              <a:rPr lang="en-US" sz="2400" dirty="0" smtClean="0"/>
              <a:t>Note: two undefined values</a:t>
            </a:r>
            <a:endParaRPr lang="en-US" sz="2100" dirty="0"/>
          </a:p>
          <a:p>
            <a:pPr lvl="1" eaLnBrk="1" hangingPunct="1"/>
            <a:r>
              <a:rPr lang="en-US" sz="1800" dirty="0" smtClean="0"/>
              <a:t>S and R are both 1 – </a:t>
            </a:r>
          </a:p>
          <a:p>
            <a:pPr marL="457200" lvl="1" indent="0" eaLnBrk="1" hangingPunct="1">
              <a:buNone/>
            </a:pPr>
            <a:r>
              <a:rPr lang="en-US" sz="1800" dirty="0"/>
              <a:t>	</a:t>
            </a:r>
            <a:r>
              <a:rPr lang="en-US" sz="1800" dirty="0" smtClean="0"/>
              <a:t>SR flip-flop is unstable</a:t>
            </a:r>
          </a:p>
        </p:txBody>
      </p:sp>
      <p:pic>
        <p:nvPicPr>
          <p:cNvPr id="12292" name="Picture 4" descr="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524000"/>
            <a:ext cx="4003675"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838200" y="534988"/>
            <a:ext cx="5943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fontAlgn="base">
              <a:spcBef>
                <a:spcPct val="0"/>
              </a:spcBef>
              <a:spcAft>
                <a:spcPct val="0"/>
              </a:spcAft>
              <a:defRPr sz="3200" b="1">
                <a:solidFill>
                  <a:schemeClr val="tx2"/>
                </a:solidFill>
                <a:latin typeface="Tahoma" pitchFamily="34" charset="0"/>
              </a:defRPr>
            </a:lvl6pPr>
            <a:lvl7pPr marL="914400" algn="ctr" rtl="0" fontAlgn="base">
              <a:spcBef>
                <a:spcPct val="0"/>
              </a:spcBef>
              <a:spcAft>
                <a:spcPct val="0"/>
              </a:spcAft>
              <a:defRPr sz="3200" b="1">
                <a:solidFill>
                  <a:schemeClr val="tx2"/>
                </a:solidFill>
                <a:latin typeface="Tahoma" pitchFamily="34" charset="0"/>
              </a:defRPr>
            </a:lvl7pPr>
            <a:lvl8pPr marL="1371600" algn="ctr" rtl="0" fontAlgn="base">
              <a:spcBef>
                <a:spcPct val="0"/>
              </a:spcBef>
              <a:spcAft>
                <a:spcPct val="0"/>
              </a:spcAft>
              <a:defRPr sz="3200" b="1">
                <a:solidFill>
                  <a:schemeClr val="tx2"/>
                </a:solidFill>
                <a:latin typeface="Tahoma" pitchFamily="34" charset="0"/>
              </a:defRPr>
            </a:lvl8pPr>
            <a:lvl9pPr marL="1828800" algn="ctr" rtl="0" fontAlgn="base">
              <a:spcBef>
                <a:spcPct val="0"/>
              </a:spcBef>
              <a:spcAft>
                <a:spcPct val="0"/>
              </a:spcAft>
              <a:defRPr sz="3200" b="1">
                <a:solidFill>
                  <a:schemeClr val="tx2"/>
                </a:solidFill>
                <a:latin typeface="Tahoma" pitchFamily="34" charset="0"/>
              </a:defRPr>
            </a:lvl9pPr>
          </a:lstStyle>
          <a:p>
            <a:pPr eaLnBrk="1" hangingPunct="1">
              <a:defRPr/>
            </a:pPr>
            <a:r>
              <a:rPr lang="en-US" kern="0" smtClean="0">
                <a:solidFill>
                  <a:schemeClr val="folHlink"/>
                </a:solidFill>
              </a:rPr>
              <a:t>Sequential Circuits</a:t>
            </a:r>
            <a:endParaRPr lang="en-US" kern="0" dirty="0" smtClean="0">
              <a:solidFill>
                <a:schemeClr val="folHlink"/>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olor Block">
  <a:themeElements>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Color 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lor 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or 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or 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or 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or 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or 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or 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or 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or 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or 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or 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or 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or 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UIScolorblock</Template>
  <TotalTime>2873</TotalTime>
  <Words>4757</Words>
  <Application>Microsoft Office PowerPoint</Application>
  <PresentationFormat>On-screen Show (4:3)</PresentationFormat>
  <Paragraphs>686</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Color Block</vt:lpstr>
      <vt:lpstr>Chapter 11:  Sequential Circuits and Finite State Machines</vt:lpstr>
      <vt:lpstr>Sequential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Finite State Machines</vt:lpstr>
      <vt:lpstr>Finite State Machines</vt:lpstr>
      <vt:lpstr>PowerPoint Presentation</vt:lpstr>
      <vt:lpstr>PowerPoint Presentation</vt:lpstr>
      <vt:lpstr>PowerPoint Presentation</vt:lpstr>
      <vt:lpstr>PowerPoint Presentation</vt:lpstr>
      <vt:lpstr>Mealy FSM</vt:lpstr>
      <vt:lpstr>Mealy Machine</vt:lpstr>
      <vt:lpstr>JK Flip-flop Example</vt:lpstr>
      <vt:lpstr>Finite State Machines</vt:lpstr>
      <vt:lpstr>FSM Alarm Clock Example</vt:lpstr>
      <vt:lpstr>State tables</vt:lpstr>
      <vt:lpstr>Alarm clock state table</vt:lpstr>
      <vt:lpstr>Alarm clock state table</vt:lpstr>
      <vt:lpstr>State diagram</vt:lpstr>
      <vt:lpstr>State machines</vt:lpstr>
      <vt:lpstr>Designing from System Specifications</vt:lpstr>
      <vt:lpstr>State Table for modulo 6 counter</vt:lpstr>
      <vt:lpstr>State Diagrams for Modulo 6 Counter</vt:lpstr>
      <vt:lpstr>Finite State Machines</vt:lpstr>
      <vt:lpstr>State Encoding </vt:lpstr>
      <vt:lpstr>Types of State Encodings </vt:lpstr>
      <vt:lpstr>Types of State Encodings (2)</vt:lpstr>
      <vt:lpstr>Inputs</vt:lpstr>
      <vt:lpstr>Asynchronous vs. Synchronous Inputs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dc:creator>
  <cp:lastModifiedBy>Cindy</cp:lastModifiedBy>
  <cp:revision>133</cp:revision>
  <dcterms:created xsi:type="dcterms:W3CDTF">1601-01-01T00:00:00Z</dcterms:created>
  <dcterms:modified xsi:type="dcterms:W3CDTF">2013-04-15T11:22:56Z</dcterms:modified>
</cp:coreProperties>
</file>