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2" r:id="rId2"/>
    <p:sldMasterId id="2147483663" r:id="rId3"/>
    <p:sldMasterId id="2147483665" r:id="rId4"/>
  </p:sldMasterIdLst>
  <p:notesMasterIdLst>
    <p:notesMasterId r:id="rId8"/>
  </p:notesMasterIdLst>
  <p:sldIdLst>
    <p:sldId id="256" r:id="rId5"/>
    <p:sldId id="270" r:id="rId6"/>
    <p:sldId id="271" r:id="rId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18" autoAdjust="0"/>
  </p:normalViewPr>
  <p:slideViewPr>
    <p:cSldViewPr>
      <p:cViewPr varScale="1">
        <p:scale>
          <a:sx n="83" d="100"/>
          <a:sy n="83" d="100"/>
        </p:scale>
        <p:origin x="-17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0092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r>
              <a:rPr lang="en-US" dirty="0" smtClean="0"/>
              <a:t>This presentation</a:t>
            </a:r>
            <a:r>
              <a:rPr lang="en-US" baseline="0" dirty="0" smtClean="0"/>
              <a:t> is on Java which most of you are familiar with because it is the language taught in the Computer Science classes at UIS.</a:t>
            </a:r>
          </a:p>
          <a:p>
            <a:r>
              <a:rPr lang="en-US" baseline="0" dirty="0" smtClean="0"/>
              <a:t>This describes how Java compares to other compiled languages. It would be best to listen to the presentation on Programming Languages before reviewing this one.</a:t>
            </a:r>
          </a:p>
          <a:p>
            <a:endParaRPr lang="en-US" baseline="0" dirty="0" smtClean="0"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Java programming language uses many of the tools that are discussed in the Programming Tools Lecture.</a:t>
            </a:r>
          </a:p>
          <a:p>
            <a:pPr marL="0" marR="0" lvl="0" indent="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Java programs (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classes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 execute within a virtual machine, the 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Java Virtual Machine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(JVM). </a:t>
            </a:r>
          </a:p>
          <a:p>
            <a:pPr marL="0" marR="0" lvl="0" indent="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This allows the language to run on any platform for which a virtual machine environment has been written.</a:t>
            </a:r>
          </a:p>
          <a:p>
            <a:pPr marL="0" marR="0" lvl="0" indent="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Java is both a compiled and an interpreted language.  </a:t>
            </a:r>
          </a:p>
          <a:p>
            <a:pPr marL="0" marR="0" lvl="0" indent="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output of the compilation process is an assembly-like intermediate code (</a:t>
            </a:r>
            <a:r>
              <a:rPr lang="en-US" sz="1200" b="0" i="1" u="none" strike="noStrike" cap="none" baseline="0" dirty="0" err="1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bytecode</a:t>
            </a:r>
            <a:r>
              <a:rPr lang="en-US" sz="1200" b="0" i="1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that is interpreted by the JVM.</a:t>
            </a:r>
            <a:endParaRPr lang="en-US" sz="1200" b="0" i="0" u="none" strike="noStrike" cap="none" baseline="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Font typeface="Arial"/>
              <a:buNone/>
            </a:pPr>
            <a:r>
              <a:rPr lang="en-US" sz="1200" b="0" i="0" u="none" strike="noStrike" cap="none" baseline="0"/>
              <a:t>*</a:t>
            </a: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JVM is an operating system in miniature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It loads programs, links them, starts execution threads, manages program resources, and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deallocates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resources when the programs terminate.</a:t>
            </a:r>
          </a:p>
          <a:p>
            <a:pPr marL="0" marR="0" lvl="0" indent="0" algn="l" rtl="0">
              <a:lnSpc>
                <a:spcPct val="8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Because the JVM performs so many tasks at run time, its performance cannot match the performance of a traditional compiled language.</a:t>
            </a:r>
          </a:p>
          <a:p>
            <a:pPr marL="0" marR="0" lvl="0" indent="0" algn="l" rtl="0">
              <a:lnSpc>
                <a:spcPct val="8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+mn-lt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None/>
              <a:tabLst/>
              <a:defRPr/>
            </a:pPr>
            <a:r>
              <a:rPr lang="en-US" baseline="0" dirty="0" smtClean="0"/>
              <a:t>Remember this is 1 of three lectures for Chapter 2. Please listen to all of them before doing </a:t>
            </a:r>
            <a:r>
              <a:rPr lang="en-US" baseline="0" smtClean="0"/>
              <a:t>the quiz.</a:t>
            </a:r>
          </a:p>
          <a:p>
            <a:pPr marL="0" marR="0" lvl="0" indent="0" algn="l" rtl="0">
              <a:lnSpc>
                <a:spcPct val="8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None/>
            </a:pPr>
            <a:endParaRPr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 sz="4000" b="1" cap="small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000"/>
            </a:lvl1pPr>
            <a:lvl2pPr marL="457200" indent="0" rtl="0">
              <a:buFont typeface="Arial"/>
              <a:buNone/>
              <a:defRPr sz="1800"/>
            </a:lvl2pPr>
            <a:lvl3pPr marL="914400" indent="0" rtl="0">
              <a:buFont typeface="Arial"/>
              <a:buNone/>
              <a:defRPr sz="1600"/>
            </a:lvl3pPr>
            <a:lvl4pPr marL="1371600" indent="0" rtl="0">
              <a:buFont typeface="Arial"/>
              <a:buNone/>
              <a:defRPr sz="1400"/>
            </a:lvl4pPr>
            <a:lvl5pPr marL="1828800" indent="0" rtl="0">
              <a:buFont typeface="Arial"/>
              <a:buNone/>
              <a:defRPr sz="1400"/>
            </a:lvl5pPr>
            <a:lvl6pPr marL="2286000" indent="0" rtl="0">
              <a:buFont typeface="Arial"/>
              <a:buNone/>
              <a:defRPr sz="1400"/>
            </a:lvl6pPr>
            <a:lvl7pPr marL="2743200" indent="0" rtl="0">
              <a:buFont typeface="Arial"/>
              <a:buNone/>
              <a:defRPr sz="1400"/>
            </a:lvl7pPr>
            <a:lvl8pPr marL="3200400" indent="0" rtl="0">
              <a:buFont typeface="Arial"/>
              <a:buNone/>
              <a:defRPr sz="1400"/>
            </a:lvl8pPr>
            <a:lvl9pPr marL="3657600" indent="0" rtl="0"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3771900" cy="467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914900" y="1447800"/>
            <a:ext cx="3771900" cy="46783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Arial"/>
              <a:buNone/>
              <a:defRPr sz="2400" b="1"/>
            </a:lvl1pPr>
            <a:lvl2pPr marL="457200" indent="0" rtl="0">
              <a:buFont typeface="Arial"/>
              <a:buNone/>
              <a:defRPr sz="2000" b="1"/>
            </a:lvl2pPr>
            <a:lvl3pPr marL="914400" indent="0" rtl="0">
              <a:buFont typeface="Arial"/>
              <a:buNone/>
              <a:defRPr sz="1800" b="1"/>
            </a:lvl3pPr>
            <a:lvl4pPr marL="1371600" indent="0" rtl="0">
              <a:buFont typeface="Arial"/>
              <a:buNone/>
              <a:defRPr sz="1600" b="1"/>
            </a:lvl4pPr>
            <a:lvl5pPr marL="1828800" indent="0" rtl="0">
              <a:buFont typeface="Arial"/>
              <a:buNone/>
              <a:defRPr sz="1600" b="1"/>
            </a:lvl5pPr>
            <a:lvl6pPr marL="2286000" indent="0" rtl="0">
              <a:buFont typeface="Arial"/>
              <a:buNone/>
              <a:defRPr sz="1600" b="1"/>
            </a:lvl6pPr>
            <a:lvl7pPr marL="2743200" indent="0" rtl="0">
              <a:buFont typeface="Arial"/>
              <a:buNone/>
              <a:defRPr sz="1600" b="1"/>
            </a:lvl7pPr>
            <a:lvl8pPr marL="3200400" indent="0" rtl="0">
              <a:buFont typeface="Arial"/>
              <a:buNone/>
              <a:defRPr sz="1600" b="1"/>
            </a:lvl8pPr>
            <a:lvl9pPr marL="3657600" indent="0" rtl="0"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2000" b="1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buClr>
                <a:schemeClr val="dk1"/>
              </a:buClr>
              <a:buFont typeface="Arial"/>
              <a:buNone/>
              <a:defRPr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Arial"/>
              <a:buNone/>
              <a:defRPr sz="1400"/>
            </a:lvl1pPr>
            <a:lvl2pPr marL="457200" indent="0" rtl="0">
              <a:buFont typeface="Arial"/>
              <a:buNone/>
              <a:defRPr sz="1200"/>
            </a:lvl2pPr>
            <a:lvl3pPr marL="914400" indent="0" rtl="0">
              <a:buFont typeface="Arial"/>
              <a:buNone/>
              <a:defRPr sz="1000"/>
            </a:lvl3pPr>
            <a:lvl4pPr marL="1371600" indent="0" rtl="0">
              <a:buFont typeface="Arial"/>
              <a:buNone/>
              <a:defRPr sz="900"/>
            </a:lvl4pPr>
            <a:lvl5pPr marL="1828800" indent="0" rtl="0">
              <a:buFont typeface="Arial"/>
              <a:buNone/>
              <a:defRPr sz="900"/>
            </a:lvl5pPr>
            <a:lvl6pPr marL="2286000" indent="0" rtl="0">
              <a:buFont typeface="Arial"/>
              <a:buNone/>
              <a:defRPr sz="900"/>
            </a:lvl6pPr>
            <a:lvl7pPr marL="2743200" indent="0" rtl="0">
              <a:buFont typeface="Arial"/>
              <a:buNone/>
              <a:defRPr sz="900"/>
            </a:lvl7pPr>
            <a:lvl8pPr marL="3200400" indent="0" rtl="0">
              <a:buFont typeface="Arial"/>
              <a:buNone/>
              <a:defRPr sz="900"/>
            </a:lvl8pPr>
            <a:lvl9pPr marL="3657600" indent="0" rtl="0"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 rot="5400000">
            <a:off x="2499519" y="-61118"/>
            <a:ext cx="4678361" cy="769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 rot="5400000">
            <a:off x="4789487" y="2228850"/>
            <a:ext cx="5851525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 rot="5400000">
            <a:off x="827087" y="361950"/>
            <a:ext cx="5851525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146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000" b="1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1600" y="3429000"/>
            <a:ext cx="6400799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Tahoma"/>
              <a:buNone/>
              <a:defRPr sz="2800" b="1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762000" y="382587"/>
            <a:ext cx="7467600" cy="547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990600" y="6245225"/>
            <a:ext cx="14478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2552700" y="6229350"/>
            <a:ext cx="2743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5410200" y="6248400"/>
            <a:ext cx="1752600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0" y="0"/>
            <a:ext cx="685799" cy="1295400"/>
          </a:xfrm>
          <a:prstGeom prst="rect">
            <a:avLst/>
          </a:prstGeom>
          <a:solidFill>
            <a:srgbClr val="993333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6991350" y="63246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17" name="Shape 17"/>
          <p:cNvSpPr/>
          <p:nvPr/>
        </p:nvSpPr>
        <p:spPr>
          <a:xfrm>
            <a:off x="8591550" y="6138862"/>
            <a:ext cx="384174" cy="57626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0" y="0"/>
            <a:ext cx="9144000" cy="5486399"/>
            <a:chOff x="0" y="0"/>
            <a:chExt cx="9144000" cy="5486399"/>
          </a:xfrm>
        </p:grpSpPr>
        <p:sp>
          <p:nvSpPr>
            <p:cNvPr id="47" name="Shape 47"/>
            <p:cNvSpPr txBox="1"/>
            <p:nvPr/>
          </p:nvSpPr>
          <p:spPr>
            <a:xfrm>
              <a:off x="0" y="1676400"/>
              <a:ext cx="9144000" cy="3809999"/>
            </a:xfrm>
            <a:prstGeom prst="rect">
              <a:avLst/>
            </a:prstGeom>
            <a:solidFill>
              <a:srgbClr val="003399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48" name="Shape 48"/>
            <p:cNvSpPr txBox="1"/>
            <p:nvPr/>
          </p:nvSpPr>
          <p:spPr>
            <a:xfrm>
              <a:off x="0" y="0"/>
              <a:ext cx="9144000" cy="1600199"/>
            </a:xfrm>
            <a:prstGeom prst="rect">
              <a:avLst/>
            </a:prstGeom>
            <a:solidFill>
              <a:srgbClr val="993333"/>
            </a:solidFill>
            <a:ln w="9525" cap="rnd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49" name="Shape 49"/>
          <p:cNvSpPr txBox="1"/>
          <p:nvPr/>
        </p:nvSpPr>
        <p:spPr>
          <a:xfrm>
            <a:off x="6248400" y="6273800"/>
            <a:ext cx="2286000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7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4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50" name="Shape 50"/>
          <p:cNvSpPr/>
          <p:nvPr/>
        </p:nvSpPr>
        <p:spPr>
          <a:xfrm>
            <a:off x="8505825" y="6019800"/>
            <a:ext cx="476250" cy="7143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0" y="0"/>
            <a:ext cx="685799" cy="1295400"/>
          </a:xfrm>
          <a:prstGeom prst="rect">
            <a:avLst/>
          </a:prstGeom>
          <a:solidFill>
            <a:srgbClr val="993333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6991350" y="63246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60" name="Shape 60"/>
          <p:cNvSpPr/>
          <p:nvPr/>
        </p:nvSpPr>
        <p:spPr>
          <a:xfrm>
            <a:off x="8591550" y="6138862"/>
            <a:ext cx="384174" cy="5762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0" y="0"/>
            <a:ext cx="685799" cy="1295400"/>
          </a:xfrm>
          <a:prstGeom prst="rect">
            <a:avLst/>
          </a:prstGeom>
          <a:solidFill>
            <a:srgbClr val="993333"/>
          </a:solidFill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6991350" y="6324600"/>
            <a:ext cx="16001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6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University of Illinois </a:t>
            </a:r>
            <a:b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 baseline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at Springfield</a:t>
            </a:r>
          </a:p>
        </p:txBody>
      </p:sp>
      <p:sp>
        <p:nvSpPr>
          <p:cNvPr id="85" name="Shape 85"/>
          <p:cNvSpPr/>
          <p:nvPr/>
        </p:nvSpPr>
        <p:spPr>
          <a:xfrm>
            <a:off x="8591550" y="6138862"/>
            <a:ext cx="384174" cy="57626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02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696199" cy="46783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50825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93675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524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146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sz="4000" b="1" i="0" u="none" strike="noStrike" cap="none" baseline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Chapter 2: High-Level Languages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1371600" y="3429000"/>
            <a:ext cx="6400799" cy="52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Tahoma"/>
              <a:buNone/>
            </a:pPr>
            <a:r>
              <a:rPr lang="en-US" sz="2800" b="1" i="0" u="none" strike="noStrike" cap="none" baseline="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Java</a:t>
            </a:r>
            <a:endParaRPr lang="en-US" sz="2800" b="1" i="0" u="none" strike="noStrike" cap="none" baseline="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685800" y="348674"/>
            <a:ext cx="8001000" cy="615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Java: Compiled</a:t>
            </a:r>
            <a:r>
              <a:rPr lang="en-US" sz="3400" b="1" i="0" u="none" strike="noStrike" cap="none" dirty="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 &amp; Interpreted</a:t>
            </a:r>
            <a:endParaRPr lang="en-US" sz="3400" b="1" i="0" u="none" strike="noStrike" cap="none" baseline="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90600" y="1447800"/>
            <a:ext cx="7772400" cy="33855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(</a:t>
            </a:r>
            <a:r>
              <a:rPr lang="en-US" sz="23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execute within </a:t>
            </a: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3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Virtual Machine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(JVM). </a:t>
            </a:r>
          </a:p>
          <a:p>
            <a:pPr marL="342900" marR="0" lvl="0" indent="-3429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can run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any platform </a:t>
            </a: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machine environment </a:t>
            </a:r>
            <a:endParaRPr lang="en-US" sz="23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both </a:t>
            </a: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an interpreted </a:t>
            </a:r>
            <a:endParaRPr lang="en-US" sz="23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is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assembly-like intermediate code (</a:t>
            </a:r>
            <a:r>
              <a:rPr lang="en-US" sz="2300" b="1" i="1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lang="en-US" sz="2300" b="1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3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ct val="83333"/>
              <a:buFont typeface="Arial"/>
              <a:buChar char="•"/>
            </a:pP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Bytecode </a:t>
            </a:r>
            <a:r>
              <a:rPr lang="en-US" sz="23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interpreted by the </a:t>
            </a:r>
            <a:r>
              <a:rPr lang="en-US" sz="23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</a:t>
            </a:r>
            <a:endParaRPr lang="en-US" sz="23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90600" y="1066800"/>
            <a:ext cx="7848599" cy="54496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Char char="•"/>
            </a:pP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</a:t>
            </a:r>
            <a:r>
              <a:rPr lang="en-US" sz="25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miniature </a:t>
            </a:r>
            <a:r>
              <a:rPr lang="en-US" sz="25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endParaRPr lang="en-US" sz="25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42900">
              <a:lnSpc>
                <a:spcPct val="90000"/>
              </a:lnSpc>
              <a:spcBef>
                <a:spcPts val="1000"/>
              </a:spcBef>
              <a:buSzPct val="86666"/>
            </a:pP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Loads programs</a:t>
            </a:r>
          </a:p>
          <a:p>
            <a:pPr lvl="1" indent="-342900">
              <a:lnSpc>
                <a:spcPct val="90000"/>
              </a:lnSpc>
              <a:spcBef>
                <a:spcPts val="1000"/>
              </a:spcBef>
              <a:buSzPct val="86666"/>
            </a:pP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them </a:t>
            </a:r>
          </a:p>
          <a:p>
            <a:pPr lvl="1" indent="-342900">
              <a:lnSpc>
                <a:spcPct val="90000"/>
              </a:lnSpc>
              <a:spcBef>
                <a:spcPts val="1000"/>
              </a:spcBef>
              <a:buSzPct val="86666"/>
            </a:pP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  <a:p>
            <a:pPr lvl="1" indent="-342900">
              <a:lnSpc>
                <a:spcPct val="90000"/>
              </a:lnSpc>
              <a:spcBef>
                <a:spcPts val="1000"/>
              </a:spcBef>
              <a:buSzPct val="86666"/>
            </a:pPr>
            <a:r>
              <a:rPr lang="en-US" sz="1800" dirty="0" err="1"/>
              <a:t>D</a:t>
            </a:r>
            <a:r>
              <a:rPr lang="en-US" sz="18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eallocates</a:t>
            </a: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</a:t>
            </a:r>
            <a:r>
              <a:rPr lang="en-US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program termination</a:t>
            </a:r>
            <a:endParaRPr lang="en-US" sz="1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Char char="•"/>
            </a:pPr>
            <a:endParaRPr lang="en-US" sz="2500" b="1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8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Char char="•"/>
            </a:pPr>
            <a:endParaRPr lang="en-US" sz="2500" dirty="0"/>
          </a:p>
          <a:p>
            <a:pPr marL="342900" marR="0" lvl="0" indent="-342900" algn="l" rtl="0">
              <a:lnSpc>
                <a:spcPct val="85000"/>
              </a:lnSpc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SzPct val="86666"/>
              <a:buFont typeface="Arial"/>
              <a:buChar char="•"/>
            </a:pP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JVM performance </a:t>
            </a:r>
            <a:r>
              <a:rPr lang="en-US" sz="25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match </a:t>
            </a: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of a </a:t>
            </a:r>
            <a:r>
              <a:rPr lang="en-US" sz="25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compiled </a:t>
            </a:r>
            <a:r>
              <a:rPr lang="en-US" sz="25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</a:t>
            </a:r>
            <a:endParaRPr lang="en-US" sz="25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329690" y="3124200"/>
            <a:ext cx="5813424" cy="2057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5" name="Shape 192"/>
          <p:cNvSpPr txBox="1">
            <a:spLocks/>
          </p:cNvSpPr>
          <p:nvPr/>
        </p:nvSpPr>
        <p:spPr>
          <a:xfrm>
            <a:off x="685800" y="348674"/>
            <a:ext cx="8001000" cy="6155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  <a:rtl val="0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200" b="1" i="0" u="none" strike="noStrike" cap="none" baseline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smtClean="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Java: Compiled &amp; Interpreted</a:t>
            </a:r>
            <a:endParaRPr lang="en-US" sz="3400" dirty="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1_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2_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4_UIScolorblock 1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808080"/>
      </a:accent4>
      <a:accent5>
        <a:srgbClr val="E4B01C"/>
      </a:accent5>
      <a:accent6>
        <a:srgbClr val="FFFFFF"/>
      </a:accent6>
      <a:hlink>
        <a:srgbClr val="003399"/>
      </a:hlink>
      <a:folHlink>
        <a:srgbClr val="99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310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/>
      <vt:lpstr/>
      <vt:lpstr/>
      <vt:lpstr/>
      <vt:lpstr>Chapter 2: High-Level Languages</vt:lpstr>
      <vt:lpstr>Java: Compiled &amp; Interpreted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High-Level Languages</dc:title>
  <dc:creator>Lord, Cindy J S</dc:creator>
  <cp:lastModifiedBy>cornbread</cp:lastModifiedBy>
  <cp:revision>4</cp:revision>
  <dcterms:modified xsi:type="dcterms:W3CDTF">2013-01-13T18:14:59Z</dcterms:modified>
</cp:coreProperties>
</file>