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2" r:id="rId2"/>
    <p:sldMasterId id="2147483663" r:id="rId3"/>
    <p:sldMasterId id="2147483665" r:id="rId4"/>
  </p:sldMasterIdLst>
  <p:notesMasterIdLst>
    <p:notesMasterId r:id="rId18"/>
  </p:notesMasterIdLst>
  <p:sldIdLst>
    <p:sldId id="256" r:id="rId5"/>
    <p:sldId id="265" r:id="rId6"/>
    <p:sldId id="266" r:id="rId7"/>
    <p:sldId id="267" r:id="rId8"/>
    <p:sldId id="268" r:id="rId9"/>
    <p:sldId id="269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66667" autoAdjust="0"/>
  </p:normalViewPr>
  <p:slideViewPr>
    <p:cSldViewPr>
      <p:cViewPr varScale="1">
        <p:scale>
          <a:sx n="68" d="100"/>
          <a:sy n="68" d="100"/>
        </p:scale>
        <p:origin x="-22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0092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 smtClean="0"/>
              <a:t>This presentation</a:t>
            </a:r>
            <a:r>
              <a:rPr lang="en-US" baseline="0" dirty="0" smtClean="0"/>
              <a:t> is on </a:t>
            </a:r>
            <a:r>
              <a:rPr lang="en-US" dirty="0" smtClean="0"/>
              <a:t>Programming Tools.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baseline="0" dirty="0" smtClean="0"/>
              <a:t>will present a high level look at Compliers, Assemblers and Interpreters.</a:t>
            </a:r>
            <a:endParaRPr lang="en-US" dirty="0" smtClean="0"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most systems, binary instructions must pass through a link editor (or linker) to create an executable module. 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Link editors incorporate various binary routines into a single executable file as called for by a program’s external symbols.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Like assemblers, link editors perform two passes: 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first pass creates a symbol table and the second resolves references to the values in the symbol table.</a:t>
            </a:r>
          </a:p>
          <a:p>
            <a:pPr marL="0" indent="0">
              <a:buFont typeface="Arial" pitchFamily="34" charset="0"/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This slide shows this process schematically or as an abstraction.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Here you can see the various programs that are fed into the Linker.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The linker creates an executable file.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Finally, the loader adds addresses to the code and places it into Memory.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rgbClr val="CC33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Did you know that all that was going on behind the scenes when you write a program?</a:t>
            </a:r>
            <a:endParaRPr lang="en-US" sz="1200" b="0" i="0" u="none" strike="noStrike" cap="none" baseline="0" dirty="0">
              <a:solidFill>
                <a:srgbClr val="CC33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Dynamic linking is when the link editing is delayed until load time or at run time.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External modules are loaded from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dynamic link libraries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(DLLs).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Load time dynamic linking slows down program loading, but calls to the DLLs are faster.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Run time dynamic linking occurs when an external module is first called, causing slower execution time.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Dynamic linking makes program modules smaller, but carries the risk that the programmer may not have control over the DLL.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High Level Languages provide problem solving tools that are closer to how people think, however they are many layers away from how the machine implements the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This can cause problems in execution for a program that is syntactically and semantically correct.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Keep this in mind as we explore the lower levels of Computer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Remember there </a:t>
            </a:r>
            <a:r>
              <a:rPr lang="en-US" sz="1200" b="0" i="0" u="none" strike="noStrike" cap="none" baseline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are </a:t>
            </a:r>
            <a:r>
              <a:rPr lang="en-US" sz="1200" b="0" i="0" u="none" strike="noStrike" cap="none" baseline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three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other Lectures for Chapter 2. Please review them all before doing the quiz.</a:t>
            </a:r>
          </a:p>
          <a:p>
            <a:endParaRPr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Programming tools carry out the mechanics of software creation within the confines of the operating system and hardware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Let’s start with compliers.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6309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Compilers translate Level 6 Languages into an equivalent program at a lower level of abstraction.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6309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input is the Source Program, the Compiler does the processing and the Output is the Object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Compilers bridge the semantic gap between the higher level language and the machine’s binary instructions.</a:t>
            </a:r>
          </a:p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Most compilers do this translation in a six-phase process.  </a:t>
            </a:r>
          </a:p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first three are analysis phases:</a:t>
            </a:r>
          </a:p>
          <a:p>
            <a:pPr marL="457200" marR="0" lvl="1" indent="0" algn="l" rtl="0"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1. Lexical analysis extracts tokens, e.g., reserved words and variables.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2. Syntax analysis (parsing) checks statement construction.</a:t>
            </a:r>
          </a:p>
          <a:p>
            <a:pPr marL="457200" marR="0" lvl="1" indent="0" algn="l" rtl="0"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3. Semantic analysis checks data types and the validity of operators.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last three compiler phases are synthesis phases: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4. Intermediate code generation creates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three address code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to facilitate optimization and translation.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5. Optimization creates assembly code while taking into account architectural features of the machine and the operating system that can make the code efficient.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6. Code generation creates binary code from the optimized assembly code.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Through this modularity, compilers can be written for various machines and operating systems by rewriting only the last two phases.</a:t>
            </a:r>
          </a:p>
          <a:p>
            <a:pPr marL="0" indent="0">
              <a:buFont typeface="Arial" pitchFamily="34" charset="0"/>
              <a:buNone/>
            </a:pPr>
            <a:endParaRPr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This slide shows this process schematically or as an abstraction.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rgbClr val="CC33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You can see the path that the starts with the Source Code and finishes with Hexadecimal Code.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rgbClr val="CC3300"/>
                </a:solidFill>
                <a:latin typeface="+mn-lt"/>
                <a:ea typeface="Arial"/>
                <a:cs typeface="Arial"/>
                <a:sym typeface="Arial"/>
              </a:rPr>
              <a:t>Each Phase refers to the Symbol Table.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Interpreters produce executable code from source code in real time, one line at a time.</a:t>
            </a:r>
          </a:p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Consequently, this not only makes interpreted languages slower than compiled languages , however they have less opportunity for error checking.</a:t>
            </a:r>
          </a:p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Interpreted languages are, however, very useful for teaching programming concepts, because feedback is nearly instantaneous, and performance is rarely a concern.</a:t>
            </a:r>
          </a:p>
          <a:p>
            <a:pPr marL="0" indent="0">
              <a:buFont typeface="Arial" pitchFamily="34" charset="0"/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Assemblers are the simplest of all programming tools. They translate mnemonic instructions to machine code.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Most assemblers carry out this translation in two passes over the source code. 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first pass partially assembles the code and builds the symbol table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second pass completes the instructions by supplying values stored in the symbol table.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output of most assemblers is a stream of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relocatable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binary code.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In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relocatable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code, operand addresses are relative to where the operating system chooses to load the program.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Absolute (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nonrelocatable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 code is most suitable for device and operating system control programming. </a:t>
            </a:r>
          </a:p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When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relocatable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code is loaded for execution, special registers provide the base addressing.</a:t>
            </a:r>
          </a:p>
          <a:p>
            <a:pPr marL="0" marR="0" lvl="0" indent="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Addresses specified within the program are interpreted as offsets from the base address</a:t>
            </a:r>
            <a:endParaRPr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process of assigning physical addresses to program variables is called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binding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Binding can occur at compile time, load time, or run time. 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Compile time binding gives us absolute code.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Load time binding assigns physical addresses as the program is loaded into memory.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With load time, binding the program cannot be moved!</a:t>
            </a:r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Run time binding requires a base register to carry out the address mapping.</a:t>
            </a:r>
          </a:p>
          <a:p>
            <a:pPr marL="0" indent="0">
              <a:buFont typeface="Arial" pitchFamily="34" charset="0"/>
              <a:buNone/>
            </a:pPr>
            <a:endParaRPr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3771900" cy="467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914900" y="1447800"/>
            <a:ext cx="3771900" cy="467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 rot="5400000">
            <a:off x="2499519" y="-61118"/>
            <a:ext cx="4678361" cy="769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 rot="5400000">
            <a:off x="4789487" y="2228850"/>
            <a:ext cx="5851525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827087" y="361950"/>
            <a:ext cx="5851525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14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000" b="1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34290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  <a:defRPr sz="2800" b="1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62000" y="382587"/>
            <a:ext cx="7467600" cy="547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990600" y="6245225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552700" y="6229350"/>
            <a:ext cx="2743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5410200" y="6248400"/>
            <a:ext cx="1752600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685799" cy="1295400"/>
          </a:xfrm>
          <a:prstGeom prst="rect">
            <a:avLst/>
          </a:prstGeom>
          <a:solidFill>
            <a:srgbClr val="993333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6991350" y="63246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17" name="Shape 17"/>
          <p:cNvSpPr/>
          <p:nvPr/>
        </p:nvSpPr>
        <p:spPr>
          <a:xfrm>
            <a:off x="8591550" y="6138862"/>
            <a:ext cx="384174" cy="57626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0"/>
            <a:ext cx="9144000" cy="5486399"/>
            <a:chOff x="0" y="0"/>
            <a:chExt cx="9144000" cy="5486399"/>
          </a:xfrm>
        </p:grpSpPr>
        <p:sp>
          <p:nvSpPr>
            <p:cNvPr id="47" name="Shape 47"/>
            <p:cNvSpPr txBox="1"/>
            <p:nvPr/>
          </p:nvSpPr>
          <p:spPr>
            <a:xfrm>
              <a:off x="0" y="1676400"/>
              <a:ext cx="9144000" cy="3809999"/>
            </a:xfrm>
            <a:prstGeom prst="rect">
              <a:avLst/>
            </a:prstGeom>
            <a:solidFill>
              <a:srgbClr val="003399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0" y="0"/>
              <a:ext cx="9144000" cy="1600199"/>
            </a:xfrm>
            <a:prstGeom prst="rect">
              <a:avLst/>
            </a:prstGeom>
            <a:solidFill>
              <a:srgbClr val="993333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49" name="Shape 49"/>
          <p:cNvSpPr txBox="1"/>
          <p:nvPr/>
        </p:nvSpPr>
        <p:spPr>
          <a:xfrm>
            <a:off x="6248400" y="6273800"/>
            <a:ext cx="2286000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7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4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50" name="Shape 50"/>
          <p:cNvSpPr/>
          <p:nvPr/>
        </p:nvSpPr>
        <p:spPr>
          <a:xfrm>
            <a:off x="8505825" y="6019800"/>
            <a:ext cx="476250" cy="714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0" y="0"/>
            <a:ext cx="685799" cy="1295400"/>
          </a:xfrm>
          <a:prstGeom prst="rect">
            <a:avLst/>
          </a:prstGeom>
          <a:solidFill>
            <a:srgbClr val="993333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6991350" y="63246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60" name="Shape 60"/>
          <p:cNvSpPr/>
          <p:nvPr/>
        </p:nvSpPr>
        <p:spPr>
          <a:xfrm>
            <a:off x="8591550" y="6138862"/>
            <a:ext cx="384174" cy="5762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0" y="0"/>
            <a:ext cx="685799" cy="1295400"/>
          </a:xfrm>
          <a:prstGeom prst="rect">
            <a:avLst/>
          </a:prstGeom>
          <a:solidFill>
            <a:srgbClr val="993333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991350" y="63246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85" name="Shape 85"/>
          <p:cNvSpPr/>
          <p:nvPr/>
        </p:nvSpPr>
        <p:spPr>
          <a:xfrm>
            <a:off x="8591550" y="6138862"/>
            <a:ext cx="384174" cy="5762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457200" y="2041813"/>
            <a:ext cx="8001000" cy="13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4000" b="1" i="0" u="none" strike="noStrike" cap="none" baseline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Chapter 2: High-Level Languages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743201" y="3429000"/>
            <a:ext cx="3810000" cy="2046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ahoma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Programming Tools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Char char="•"/>
            </a:pPr>
            <a:r>
              <a:rPr lang="en-US" dirty="0" smtClean="0"/>
              <a:t>Compilers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Char char="•"/>
            </a:pPr>
            <a:r>
              <a:rPr lang="en-US" dirty="0" smtClean="0"/>
              <a:t>Assemblers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 pitchFamily="34" charset="0"/>
              <a:buChar char="•"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Interpreters</a:t>
            </a:r>
            <a:endParaRPr lang="en-US" sz="2800" b="1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Link Editors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66800" y="1295400"/>
            <a:ext cx="7543800" cy="4293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dirty="0"/>
              <a:t>L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ink editors (Linker)</a:t>
            </a:r>
            <a:r>
              <a:rPr lang="en-US" sz="2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create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executable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endParaRPr lang="en-US" sz="26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editors </a:t>
            </a:r>
            <a:r>
              <a:rPr lang="en-US" sz="2600" dirty="0" smtClean="0"/>
              <a:t>concatenate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binary routines into a single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endParaRPr lang="en-US" sz="26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editors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two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</a:t>
            </a:r>
          </a:p>
          <a:p>
            <a:pPr lvl="1" indent="-342900">
              <a:spcBef>
                <a:spcPts val="520"/>
              </a:spcBef>
              <a:buSzPct val="86538"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- create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symbol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lvl="1" indent="-342900">
              <a:spcBef>
                <a:spcPts val="520"/>
              </a:spcBef>
              <a:buSzPct val="86538"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 - resolve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to the values in the symbol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990600" y="914400"/>
            <a:ext cx="8016875" cy="4603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17"/>
          <p:cNvSpPr txBox="1">
            <a:spLocks/>
          </p:cNvSpPr>
          <p:nvPr/>
        </p:nvSpPr>
        <p:spPr>
          <a:xfrm>
            <a:off x="2027237" y="303177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Linkers &amp; Loaders</a:t>
            </a:r>
            <a:endParaRPr lang="en-US" sz="340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Dynamic Linking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600" y="1219200"/>
            <a:ext cx="7848599" cy="50038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linking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delays link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editing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load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or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time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modules are loaded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1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lang="en-US" sz="24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libraries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(DLLs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time dynamic linking </a:t>
            </a:r>
            <a:endParaRPr lang="en-US" sz="24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buSzPct val="83333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loading</a:t>
            </a:r>
          </a:p>
          <a:p>
            <a:pPr lvl="1" indent="-342900">
              <a:buSzPct val="83333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DLLs faster</a:t>
            </a:r>
            <a:endParaRPr lang="en-US"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time dynamic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</a:t>
            </a:r>
          </a:p>
          <a:p>
            <a:pPr lvl="1" indent="-342900">
              <a:buSzPct val="83333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is </a:t>
            </a:r>
            <a:r>
              <a:rPr lang="en-US" sz="2000" dirty="0"/>
              <a:t>called first</a:t>
            </a:r>
            <a:endParaRPr lang="en-US" sz="20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buSzPct val="83333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lang="en-US"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>
              <a:buSzPct val="98484"/>
            </a:pP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program </a:t>
            </a:r>
          </a:p>
          <a:p>
            <a:pPr indent="-285750">
              <a:buSzPct val="98484"/>
            </a:pP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</a:t>
            </a:r>
            <a:r>
              <a:rPr lang="en-US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not </a:t>
            </a:r>
            <a:r>
              <a:rPr lang="en-US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DLL</a:t>
            </a:r>
            <a:endParaRPr lang="en-US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85800" y="382587"/>
            <a:ext cx="5943599" cy="54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Programming Tools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162799" cy="210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Languages</a:t>
            </a:r>
          </a:p>
          <a:p>
            <a:pPr lvl="1" indent="-342900">
              <a:spcBef>
                <a:spcPts val="1040"/>
              </a:spcBef>
              <a:buSzPct val="86538"/>
            </a:pPr>
            <a:r>
              <a:rPr lang="en-US" sz="2200" i="0" u="none" strike="noStrike" cap="none" baseline="0" dirty="0" smtClean="0">
                <a:solidFill>
                  <a:schemeClr val="dk1"/>
                </a:solidFill>
                <a:sym typeface="Arial"/>
              </a:rPr>
              <a:t>Problem </a:t>
            </a:r>
            <a:r>
              <a:rPr lang="en-US" sz="2200" i="0" u="none" strike="noStrike" cap="none" baseline="0" dirty="0">
                <a:solidFill>
                  <a:schemeClr val="dk1"/>
                </a:solidFill>
                <a:sym typeface="Arial"/>
              </a:rPr>
              <a:t>solving tools that are closer to how people think </a:t>
            </a:r>
            <a:endParaRPr lang="en-US" sz="220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lvl="1" indent="-342900">
              <a:spcBef>
                <a:spcPts val="1040"/>
              </a:spcBef>
              <a:buSzPct val="86538"/>
            </a:pPr>
            <a:r>
              <a:rPr lang="en-US" sz="2200" dirty="0" smtClean="0"/>
              <a:t>Many layers </a:t>
            </a:r>
            <a:r>
              <a:rPr lang="en-US" sz="2200" i="0" u="none" strike="noStrike" cap="none" baseline="0" dirty="0" smtClean="0">
                <a:solidFill>
                  <a:schemeClr val="dk1"/>
                </a:solidFill>
                <a:sym typeface="Arial"/>
              </a:rPr>
              <a:t>from </a:t>
            </a:r>
            <a:r>
              <a:rPr lang="en-US" sz="2200" i="0" u="none" strike="noStrike" cap="none" baseline="0" dirty="0">
                <a:solidFill>
                  <a:schemeClr val="dk1"/>
                </a:solidFill>
                <a:sym typeface="Arial"/>
              </a:rPr>
              <a:t>how the machine implements the </a:t>
            </a:r>
            <a:r>
              <a:rPr lang="en-US" sz="2200" i="0" u="none" strike="noStrike" cap="none" baseline="0" dirty="0" smtClean="0">
                <a:solidFill>
                  <a:schemeClr val="dk1"/>
                </a:solidFill>
                <a:sym typeface="Arial"/>
              </a:rPr>
              <a:t>solution</a:t>
            </a:r>
            <a:endParaRPr lang="en-US" sz="220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581400" y="1447800"/>
            <a:ext cx="5105399" cy="20646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6309"/>
              <a:buFont typeface="Arial"/>
              <a:buChar char="•"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Char char="•"/>
            </a:pPr>
            <a:r>
              <a:rPr lang="en-US" dirty="0"/>
              <a:t>T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ranslate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6 Languages into an equivalent program at a lower level of abstraction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1023937" y="1371600"/>
            <a:ext cx="2728911" cy="48720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038600" y="3581400"/>
            <a:ext cx="4643436" cy="13287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543800" cy="320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compilers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translation in a six-phase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Lexical analysis extracts tokens, e.g., reserved words and variables.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Syntax analysis (parsing) checks statement construction.</a:t>
            </a:r>
          </a:p>
          <a:p>
            <a:pPr marL="742950" marR="0" lvl="1" indent="-285750" algn="l" rtl="0"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Semantic analysis checks data types and the validity of operators.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90600" y="1143000"/>
            <a:ext cx="7772400" cy="3829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Intermediate code generation creates </a:t>
            </a:r>
            <a:r>
              <a:rPr lang="en-US" sz="22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address code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facilitate optimization and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Optimization creates assembly code while taking into account architectural features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make the code efficient.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Code generation creates binary code from the optimized assembly code.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Compilers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written for various platforms by rewriting only the last two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371600" y="304800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990600" y="1219200"/>
            <a:ext cx="7989886" cy="48418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Interpreted Languages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315200" cy="3806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Interpreters produce executable code from source code in real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dirty="0" smtClean="0"/>
              <a:t>Slower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languages </a:t>
            </a:r>
            <a:endParaRPr lang="en-US" sz="2600" dirty="0"/>
          </a:p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opportunity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error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teaching programming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</a:p>
          <a:p>
            <a:pPr lvl="1" indent="-342900">
              <a:spcBef>
                <a:spcPts val="1040"/>
              </a:spcBef>
              <a:buSzPct val="86538"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nearly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instantaneous </a:t>
            </a:r>
          </a:p>
          <a:p>
            <a:pPr lvl="1" indent="-342900">
              <a:spcBef>
                <a:spcPts val="1040"/>
              </a:spcBef>
              <a:buSzPct val="86538"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rarely a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762000" y="371758"/>
            <a:ext cx="7467600" cy="5693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100" b="1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8.4 </a:t>
            </a:r>
            <a:r>
              <a:rPr lang="en-US" sz="31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Assemblers</a:t>
            </a:r>
            <a:endParaRPr lang="en-US" sz="31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3028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Char char="•"/>
            </a:pP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Assemblers</a:t>
            </a:r>
          </a:p>
          <a:p>
            <a:pPr lvl="1" indent="-342900">
              <a:spcBef>
                <a:spcPts val="500"/>
              </a:spcBef>
              <a:buSzPct val="86666"/>
            </a:pPr>
            <a:r>
              <a:rPr lang="en-US" sz="2000" dirty="0" smtClean="0"/>
              <a:t>S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sym typeface="Arial"/>
              </a:rPr>
              <a:t>implest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of all programming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sym typeface="Arial"/>
              </a:rPr>
              <a:t>tools</a:t>
            </a:r>
          </a:p>
          <a:p>
            <a:pPr lvl="1" indent="-342900">
              <a:spcBef>
                <a:spcPts val="500"/>
              </a:spcBef>
              <a:buSzPct val="86666"/>
            </a:pPr>
            <a:r>
              <a:rPr lang="en-US" sz="2000" dirty="0" smtClean="0"/>
              <a:t>T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sym typeface="Arial"/>
              </a:rPr>
              <a:t>ranslate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mnemonic instructions to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sym typeface="Arial"/>
              </a:rPr>
              <a:t>machine code</a:t>
            </a:r>
            <a:endParaRPr lang="en-US"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/>
              <a:buChar char="•"/>
            </a:pPr>
            <a:r>
              <a:rPr lang="en-US" sz="25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assemblers </a:t>
            </a: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 in </a:t>
            </a:r>
            <a:r>
              <a:rPr lang="en-US" sz="25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</a:t>
            </a:r>
          </a:p>
          <a:p>
            <a:pPr lvl="1" indent="-342900">
              <a:spcBef>
                <a:spcPts val="520"/>
              </a:spcBef>
              <a:buSzPct val="90000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pass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assembles the code and builds the symbol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lvl="1" indent="-342900">
              <a:spcBef>
                <a:spcPts val="520"/>
              </a:spcBef>
              <a:buSzPct val="90000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pass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 the instructions by supplying values stored in the symbol table.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Assemblers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90600" y="1066800"/>
            <a:ext cx="7696199" cy="47951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most assemblers is a stream of </a:t>
            </a:r>
            <a:r>
              <a:rPr lang="en-US" sz="26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code.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Char char="•"/>
            </a:pPr>
            <a:r>
              <a:rPr lang="en-US" dirty="0"/>
              <a:t>O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perand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 are relative to where the operating system chooses to load the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lang="en-US" sz="21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694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(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nonrelocatable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code is most suitable for device and operating system control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loaded, special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provide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interpreted as offsets from the base </a:t>
            </a: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lang="en-US" sz="2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5943599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Assemblers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90600" y="1219200"/>
            <a:ext cx="7848599" cy="3667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 is the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assigning physical addresses to program </a:t>
            </a:r>
            <a:endParaRPr lang="en-US" sz="26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86538"/>
              <a:buFont typeface="Arial"/>
              <a:buChar char="•"/>
            </a:pPr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 </a:t>
            </a:r>
            <a:r>
              <a:rPr lang="en-US" sz="2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occur at compile time, load time, or run time. </a:t>
            </a:r>
          </a:p>
          <a:p>
            <a:pPr lvl="1" indent="-342900">
              <a:spcBef>
                <a:spcPts val="520"/>
              </a:spcBef>
              <a:buSzPct val="86538"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time binding gives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code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520"/>
              </a:spcBef>
              <a:buSzPct val="86538"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time binding assigns physical addresses as the program is loaded into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650"/>
              </a:spcBef>
              <a:buSzPct val="86538"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binding requires a base register to carry out the address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1_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2_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4_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1322</Words>
  <Application>Microsoft Office PowerPoint</Application>
  <PresentationFormat>On-screen Show (4:3)</PresentationFormat>
  <Paragraphs>142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/>
      <vt:lpstr/>
      <vt:lpstr/>
      <vt:lpstr/>
      <vt:lpstr>Chapter 2: High-Level Languages</vt:lpstr>
      <vt:lpstr>Compilers</vt:lpstr>
      <vt:lpstr>Compilers</vt:lpstr>
      <vt:lpstr>Compilers</vt:lpstr>
      <vt:lpstr>Compilers</vt:lpstr>
      <vt:lpstr>Interpreted Languages</vt:lpstr>
      <vt:lpstr>8.4 Assemblers</vt:lpstr>
      <vt:lpstr>Assemblers</vt:lpstr>
      <vt:lpstr>Assemblers</vt:lpstr>
      <vt:lpstr>Link Editors</vt:lpstr>
      <vt:lpstr>PowerPoint Presentation</vt:lpstr>
      <vt:lpstr>Dynamic Linking</vt:lpstr>
      <vt:lpstr>Programming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Lord, Cindy J S</dc:creator>
  <cp:lastModifiedBy>Lord, Cindy J S</cp:lastModifiedBy>
  <cp:revision>20</cp:revision>
  <dcterms:modified xsi:type="dcterms:W3CDTF">2013-01-19T20:34:11Z</dcterms:modified>
</cp:coreProperties>
</file>