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7"/>
  </p:notesMasterIdLst>
  <p:sldIdLst>
    <p:sldId id="256" r:id="rId3"/>
    <p:sldId id="282" r:id="rId4"/>
    <p:sldId id="284" r:id="rId5"/>
    <p:sldId id="285" r:id="rId6"/>
    <p:sldId id="287" r:id="rId7"/>
    <p:sldId id="288" r:id="rId8"/>
    <p:sldId id="289" r:id="rId9"/>
    <p:sldId id="290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10" r:id="rId25"/>
    <p:sldId id="31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077" autoAdjust="0"/>
  </p:normalViewPr>
  <p:slideViewPr>
    <p:cSldViewPr>
      <p:cViewPr>
        <p:scale>
          <a:sx n="76" d="100"/>
          <a:sy n="76" d="100"/>
        </p:scale>
        <p:origin x="-263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298809-EEDD-4184-9591-F1485F875CC1}" type="datetimeFigureOut">
              <a:rPr lang="en-US"/>
              <a:pPr>
                <a:defRPr/>
              </a:pPr>
              <a:t>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6F8D75-495E-4ABB-8E90-730A2504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9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presentation,</a:t>
            </a:r>
            <a:r>
              <a:rPr lang="en-US" baseline="0" dirty="0" smtClean="0"/>
              <a:t> we will look at binary number representation at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F8D75-495E-4ABB-8E90-730A25040D2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9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Let’s look at another example:</a:t>
            </a:r>
          </a:p>
          <a:p>
            <a:pPr lvl="1"/>
            <a:r>
              <a:rPr lang="en-US" sz="2000" dirty="0" smtClean="0"/>
              <a:t>Using signed magnitude binary arithmetic</a:t>
            </a:r>
          </a:p>
          <a:p>
            <a:pPr lvl="1"/>
            <a:r>
              <a:rPr lang="en-US" sz="2000" dirty="0" smtClean="0"/>
              <a:t>Find the sum of 107 and 46</a:t>
            </a:r>
          </a:p>
          <a:p>
            <a:r>
              <a:rPr lang="en-US" sz="2000" dirty="0" smtClean="0"/>
              <a:t>We see that the carry from the seventh bit </a:t>
            </a:r>
            <a:r>
              <a:rPr lang="en-US" sz="2000" i="1" dirty="0" smtClean="0"/>
              <a:t>overflows</a:t>
            </a:r>
            <a:r>
              <a:rPr lang="en-US" sz="2000" dirty="0" smtClean="0"/>
              <a:t> and is discarded, giving us the erroneous result: 107 + 46 = 25.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The signs in signed magnitude representation work just like the signs in pencil and paper arithmetic.</a:t>
            </a:r>
          </a:p>
          <a:p>
            <a:pPr lvl="1"/>
            <a:r>
              <a:rPr lang="en-US" sz="2000" dirty="0" smtClean="0"/>
              <a:t>Example</a:t>
            </a:r>
            <a:r>
              <a:rPr lang="en-US" sz="2000" b="0" dirty="0" smtClean="0"/>
              <a:t>:</a:t>
            </a:r>
            <a:r>
              <a:rPr lang="en-US" sz="2000" dirty="0" smtClean="0"/>
              <a:t> Using signed magnitude binary arithmetic, find the sum of - 46 and - 25.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/>
              <a:t>Because the signs are the same, all we do is add the numbers and supply the negative sign when we are done.</a:t>
            </a:r>
            <a:endParaRPr lang="en-US" sz="1600" b="0" dirty="0" smtClean="0"/>
          </a:p>
          <a:p>
            <a:pPr lvl="1"/>
            <a:endParaRPr lang="en-US" sz="18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Mixed sign addition  (or subtraction) is done the same way.</a:t>
            </a:r>
          </a:p>
          <a:p>
            <a:pPr lvl="1"/>
            <a:r>
              <a:rPr lang="en-US" sz="2000" dirty="0" smtClean="0"/>
              <a:t>Example</a:t>
            </a:r>
            <a:r>
              <a:rPr lang="en-US" sz="2000" b="0" dirty="0" smtClean="0"/>
              <a:t>:</a:t>
            </a:r>
            <a:r>
              <a:rPr lang="en-US" sz="2000" dirty="0" smtClean="0"/>
              <a:t> Using signed magnitude binary arithmetic, find the sum of  46 and - 25.</a:t>
            </a:r>
          </a:p>
          <a:p>
            <a:pPr marL="0" indent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ebdings" pitchFamily="18" charset="2"/>
              <a:buNone/>
            </a:pPr>
            <a:r>
              <a:rPr lang="en-US" sz="2200" b="0" dirty="0" smtClean="0"/>
              <a:t>The sign of the result gets the sign of the number that has</a:t>
            </a:r>
            <a:r>
              <a:rPr lang="en-US" sz="2200" b="0" baseline="0" dirty="0" smtClean="0"/>
              <a:t> the</a:t>
            </a:r>
            <a:r>
              <a:rPr lang="en-US" sz="2200" b="0" dirty="0" smtClean="0"/>
              <a:t> </a:t>
            </a:r>
            <a:r>
              <a:rPr lang="en-US" sz="2200" b="0" smtClean="0"/>
              <a:t>larger absolute value.</a:t>
            </a:r>
            <a:endParaRPr lang="en-US" sz="2200" b="0" dirty="0" smtClean="0"/>
          </a:p>
          <a:p>
            <a:pPr marL="457200" lvl="1" indent="0" eaLnBrk="0" hangingPunct="0">
              <a:spcBef>
                <a:spcPct val="20000"/>
              </a:spcBef>
              <a:buClr>
                <a:schemeClr val="accent2"/>
              </a:buClr>
              <a:buFontTx/>
              <a:buNone/>
            </a:pPr>
            <a:r>
              <a:rPr lang="en-US" sz="2000" b="0" dirty="0" smtClean="0"/>
              <a:t>Note the “borrows” from the second and sixth bits.</a:t>
            </a:r>
          </a:p>
          <a:p>
            <a:pPr lvl="1"/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Signed magnitude representation is easy for people to understand, but it requires complicated computer hardware.</a:t>
            </a:r>
            <a:endParaRPr lang="en-US" sz="1200" dirty="0" smtClean="0">
              <a:latin typeface="Courier New" pitchFamily="49" charset="0"/>
            </a:endParaRPr>
          </a:p>
          <a:p>
            <a:pPr>
              <a:spcBef>
                <a:spcPct val="40000"/>
              </a:spcBef>
            </a:pPr>
            <a:r>
              <a:rPr lang="en-US" sz="1200" dirty="0" smtClean="0"/>
              <a:t>Another disadvantage of signed magnitude is that it allows two different representations for zero: positive zero and negative zero.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For these reasons (among others) computers systems employ </a:t>
            </a:r>
            <a:r>
              <a:rPr lang="en-US" sz="1200" i="1" dirty="0" smtClean="0"/>
              <a:t>complement systems</a:t>
            </a:r>
            <a:r>
              <a:rPr lang="en-US" sz="1200" dirty="0" smtClean="0"/>
              <a:t> for numeric value representation.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In complement systems, negative values are represented by some difference between a number and its base.</a:t>
            </a:r>
            <a:endParaRPr lang="en-US" sz="1200" dirty="0" smtClean="0">
              <a:latin typeface="Courier New" pitchFamily="49" charset="0"/>
            </a:endParaRPr>
          </a:p>
          <a:p>
            <a:r>
              <a:rPr lang="en-US" sz="1200" dirty="0" smtClean="0"/>
              <a:t>In </a:t>
            </a:r>
            <a:r>
              <a:rPr lang="en-US" sz="1200" i="1" dirty="0" smtClean="0"/>
              <a:t>diminished radix complement</a:t>
            </a:r>
            <a:r>
              <a:rPr lang="en-US" sz="1200" dirty="0" smtClean="0"/>
              <a:t> systems, a negative value is given by the difference between the absolute value of a number and one less than its base.</a:t>
            </a:r>
          </a:p>
          <a:p>
            <a:r>
              <a:rPr lang="en-US" sz="1200" dirty="0" smtClean="0"/>
              <a:t>In the binary system, this gives us </a:t>
            </a:r>
            <a:r>
              <a:rPr lang="en-US" sz="1200" i="1" dirty="0" smtClean="0"/>
              <a:t>one’s complement</a:t>
            </a:r>
            <a:r>
              <a:rPr lang="en-US" sz="1200" dirty="0" smtClean="0"/>
              <a:t>. It amounts to little more than flipping the bits of a binary number.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For example, in 8-bit one’s complement, 	positive 3 is:	</a:t>
            </a:r>
            <a:r>
              <a:rPr lang="en-US" sz="1200" dirty="0" smtClean="0">
                <a:latin typeface="Courier New" pitchFamily="49" charset="0"/>
              </a:rPr>
              <a:t>00000011</a:t>
            </a:r>
          </a:p>
          <a:p>
            <a:r>
              <a:rPr lang="en-US" sz="1200" dirty="0" smtClean="0"/>
              <a:t>Negative 3 is:	</a:t>
            </a:r>
            <a:r>
              <a:rPr lang="en-US" sz="1200" dirty="0" smtClean="0">
                <a:latin typeface="Courier New" pitchFamily="49" charset="0"/>
              </a:rPr>
              <a:t>11111100</a:t>
            </a:r>
            <a:endParaRPr lang="en-US" sz="1200" dirty="0" smtClean="0"/>
          </a:p>
          <a:p>
            <a:r>
              <a:rPr lang="en-US" sz="1200" dirty="0" smtClean="0"/>
              <a:t>In one’s complement, as with signed magnitude, negative values are indicated by a 1 in the high order bit.</a:t>
            </a:r>
          </a:p>
          <a:p>
            <a:r>
              <a:rPr lang="en-US" sz="1200" dirty="0" smtClean="0"/>
              <a:t>Complement systems are useful because they eliminate the need for subtraction. The difference of two values is found by adding the minuend to the complement of the subtrahend.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With one’s complement addition, the carry bit is “carried around” and added to the sum.</a:t>
            </a:r>
          </a:p>
          <a:p>
            <a:pPr lvl="1"/>
            <a:r>
              <a:rPr lang="en-US" sz="2000" dirty="0" smtClean="0"/>
              <a:t>Example</a:t>
            </a:r>
            <a:r>
              <a:rPr lang="en-US" sz="2000" b="0" dirty="0" smtClean="0"/>
              <a:t>:</a:t>
            </a:r>
            <a:r>
              <a:rPr lang="en-US" sz="2000" dirty="0" smtClean="0"/>
              <a:t> Using one’s complement binary arithmetic, find the sum of 48 and – 19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rgbClr val="CC3300"/>
                </a:solidFill>
                <a:latin typeface="Times New Roman" charset="0"/>
              </a:rPr>
              <a:t>We note that 19 in one’s complement is</a:t>
            </a:r>
            <a:r>
              <a:rPr lang="en-US" sz="1800" dirty="0" smtClean="0">
                <a:solidFill>
                  <a:srgbClr val="CC3300"/>
                </a:solidFill>
              </a:rPr>
              <a:t> </a:t>
            </a:r>
            <a:r>
              <a:rPr lang="en-US" sz="1800" dirty="0" smtClean="0">
                <a:solidFill>
                  <a:srgbClr val="CC3300"/>
                </a:solidFill>
                <a:latin typeface="Courier New" pitchFamily="49" charset="0"/>
              </a:rPr>
              <a:t>00010011</a:t>
            </a:r>
            <a:r>
              <a:rPr lang="en-US" sz="1800" dirty="0" smtClean="0">
                <a:solidFill>
                  <a:srgbClr val="CC3300"/>
                </a:solidFill>
              </a:rPr>
              <a:t>, </a:t>
            </a:r>
            <a:r>
              <a:rPr lang="en-US" sz="1800" dirty="0" smtClean="0">
                <a:solidFill>
                  <a:srgbClr val="CC3300"/>
                </a:solidFill>
                <a:latin typeface="Times New Roman" charset="0"/>
              </a:rPr>
              <a:t>so -19 in one’s complement is </a:t>
            </a:r>
            <a:r>
              <a:rPr lang="en-US" sz="1800" dirty="0" smtClean="0">
                <a:solidFill>
                  <a:srgbClr val="CC3300"/>
                </a:solidFill>
                <a:latin typeface="Courier New" pitchFamily="49" charset="0"/>
              </a:rPr>
              <a:t>11101100.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rgbClr val="CC3300"/>
                </a:solidFill>
                <a:latin typeface="Courier New" pitchFamily="49" charset="0"/>
              </a:rPr>
              <a:t>The carry bit is added in at the end.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rgbClr val="CC3300"/>
                </a:solidFill>
                <a:latin typeface="Courier New" pitchFamily="49" charset="0"/>
              </a:rPr>
              <a:t>Result is</a:t>
            </a:r>
            <a:r>
              <a:rPr lang="en-US" sz="1800" baseline="0" dirty="0" smtClean="0">
                <a:solidFill>
                  <a:srgbClr val="CC3300"/>
                </a:solidFill>
                <a:latin typeface="Courier New" pitchFamily="49" charset="0"/>
              </a:rPr>
              <a:t> 29 – It works!</a:t>
            </a:r>
            <a:endParaRPr lang="en-US" sz="1800" dirty="0" smtClean="0">
              <a:solidFill>
                <a:srgbClr val="CC3300"/>
              </a:solidFill>
            </a:endParaRPr>
          </a:p>
          <a:p>
            <a:pPr lvl="1"/>
            <a:endParaRPr lang="en-US" sz="18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Although the “end carry around” adds some complexity, one’s complement is easier to implement than signed magnitude.</a:t>
            </a:r>
            <a:endParaRPr lang="en-US" sz="1200" dirty="0" smtClean="0">
              <a:latin typeface="Courier New" pitchFamily="49" charset="0"/>
            </a:endParaRPr>
          </a:p>
          <a:p>
            <a:pPr>
              <a:spcBef>
                <a:spcPct val="40000"/>
              </a:spcBef>
            </a:pPr>
            <a:r>
              <a:rPr lang="en-US" sz="1200" dirty="0" smtClean="0"/>
              <a:t>But it still has the disadvantage of having two different representations for zero: positive zero and negative zero.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Two’s complement solves this problem.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Two’s complement is the </a:t>
            </a:r>
            <a:r>
              <a:rPr lang="en-US" sz="1200" i="1" dirty="0" smtClean="0"/>
              <a:t>radix complement</a:t>
            </a:r>
            <a:r>
              <a:rPr lang="en-US" sz="1200" dirty="0" smtClean="0"/>
              <a:t> of the binary numbering system.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To express a value in two’s complement:</a:t>
            </a:r>
          </a:p>
          <a:p>
            <a:pPr lvl="1"/>
            <a:r>
              <a:rPr lang="en-US" sz="2000" dirty="0" smtClean="0"/>
              <a:t>If the number is positive, just convert it to binary and you’re done.</a:t>
            </a:r>
          </a:p>
          <a:p>
            <a:pPr lvl="1"/>
            <a:r>
              <a:rPr lang="en-US" sz="2000" dirty="0" smtClean="0"/>
              <a:t>If the number is negative, find the one’s complement of the number and then add 1.</a:t>
            </a:r>
          </a:p>
          <a:p>
            <a:r>
              <a:rPr lang="en-US" sz="2200" dirty="0" smtClean="0"/>
              <a:t>Example: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In 8-bit one’s complement, positive 3 is: </a:t>
            </a:r>
            <a:r>
              <a:rPr lang="en-US" sz="1800" dirty="0" smtClean="0">
                <a:latin typeface="Courier New" pitchFamily="49" charset="0"/>
              </a:rPr>
              <a:t>00000011</a:t>
            </a:r>
          </a:p>
          <a:p>
            <a:pPr lvl="1"/>
            <a:r>
              <a:rPr lang="en-US" sz="2000" dirty="0" smtClean="0"/>
              <a:t>Negative 3 in one’s complement is:</a:t>
            </a:r>
            <a:r>
              <a:rPr lang="en-US" sz="1800" dirty="0" smtClean="0"/>
              <a:t>         </a:t>
            </a:r>
            <a:r>
              <a:rPr lang="en-US" sz="1800" dirty="0" smtClean="0">
                <a:latin typeface="Courier New" pitchFamily="49" charset="0"/>
              </a:rPr>
              <a:t>11111100</a:t>
            </a:r>
          </a:p>
          <a:p>
            <a:pPr lvl="1"/>
            <a:r>
              <a:rPr lang="en-US" sz="2000" dirty="0" smtClean="0"/>
              <a:t>Adding 1 gives us -3 in two’s complement form: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urier New" pitchFamily="49" charset="0"/>
              </a:rPr>
              <a:t>11111101</a:t>
            </a:r>
            <a:r>
              <a:rPr lang="en-US" sz="1800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With two’s complement arithmetic, all we do is add our two binary numbers. Just discard any carries emitting from the high order bit.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Example</a:t>
            </a:r>
            <a:r>
              <a:rPr lang="en-US" sz="1200" dirty="0" smtClean="0"/>
              <a:t>:</a:t>
            </a:r>
            <a:r>
              <a:rPr lang="en-US" sz="1200" b="1" dirty="0" smtClean="0"/>
              <a:t> Using one’s complement binary arithmetic, find the sum of 48 and - 19.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lvl="1" eaLnBrk="0" hangingPunct="0"/>
            <a:r>
              <a:rPr lang="en-US" sz="2200" dirty="0" smtClean="0">
                <a:solidFill>
                  <a:srgbClr val="CC3300"/>
                </a:solidFill>
                <a:latin typeface="Times New Roman" charset="0"/>
              </a:rPr>
              <a:t>We note that 19 in one’s complement is: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00010011</a:t>
            </a:r>
            <a:r>
              <a:rPr lang="en-US" dirty="0" smtClean="0">
                <a:solidFill>
                  <a:srgbClr val="CC3300"/>
                </a:solidFill>
              </a:rPr>
              <a:t>, </a:t>
            </a:r>
            <a:r>
              <a:rPr lang="en-US" sz="2200" dirty="0" smtClean="0">
                <a:solidFill>
                  <a:srgbClr val="CC3300"/>
                </a:solidFill>
                <a:latin typeface="Times New Roman" charset="0"/>
              </a:rPr>
              <a:t>so -19 in one’s complement is: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 	   11101100</a:t>
            </a:r>
            <a:r>
              <a:rPr lang="en-US" sz="2200" dirty="0" smtClean="0">
                <a:solidFill>
                  <a:srgbClr val="CC3300"/>
                </a:solidFill>
                <a:latin typeface="Times New Roman" charset="0"/>
              </a:rPr>
              <a:t>,</a:t>
            </a:r>
          </a:p>
          <a:p>
            <a:pPr lvl="1" eaLnBrk="0" hangingPunct="0"/>
            <a:r>
              <a:rPr lang="en-US" sz="2200" dirty="0" smtClean="0">
                <a:solidFill>
                  <a:srgbClr val="CC3300"/>
                </a:solidFill>
                <a:latin typeface="Times New Roman" charset="0"/>
              </a:rPr>
              <a:t>and -19 in two’s complement is: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	   11101101</a:t>
            </a:r>
            <a:r>
              <a:rPr lang="en-US" sz="2200" dirty="0" smtClean="0">
                <a:solidFill>
                  <a:srgbClr val="CC3300"/>
                </a:solidFill>
                <a:latin typeface="Times New Roman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CC3300"/>
                </a:solidFill>
                <a:latin typeface="Courier New" pitchFamily="49" charset="0"/>
              </a:rPr>
              <a:t>And our Result is</a:t>
            </a:r>
            <a:r>
              <a:rPr lang="en-US" sz="2400" baseline="0" dirty="0" smtClean="0">
                <a:solidFill>
                  <a:srgbClr val="CC3300"/>
                </a:solidFill>
                <a:latin typeface="Courier New" pitchFamily="49" charset="0"/>
              </a:rPr>
              <a:t> still 29!</a:t>
            </a:r>
            <a:endParaRPr lang="en-US" sz="2400" dirty="0" smtClean="0">
              <a:solidFill>
                <a:srgbClr val="CC3300"/>
              </a:solidFill>
            </a:endParaRPr>
          </a:p>
          <a:p>
            <a:pPr lvl="1" eaLnBrk="0" hangingPunct="0"/>
            <a:endParaRPr lang="en-US" sz="2200" dirty="0" smtClean="0">
              <a:solidFill>
                <a:srgbClr val="CC3300"/>
              </a:solidFill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The binary  or base 2 numbering system is the most important radix system for digital computers.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However, it is difficult to read long strings of binary numbers-- and even a modestly-sized decimal number becomes a very long binary number.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For example:    11010100011011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13595</a:t>
            </a:r>
            <a:r>
              <a:rPr lang="en-US" sz="2000" baseline="-25000" dirty="0" smtClean="0"/>
              <a:t>10</a:t>
            </a:r>
            <a:endParaRPr lang="en-US" sz="20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For compactness and ease of reading, binary values are usually expressed using the hexadecimal, or base-16, numbering system.</a:t>
            </a:r>
          </a:p>
          <a:p>
            <a:pPr>
              <a:spcBef>
                <a:spcPct val="10000"/>
              </a:spcBef>
            </a:pPr>
            <a:r>
              <a:rPr lang="en-US" sz="2200" dirty="0" smtClean="0"/>
              <a:t>The hexadecimal numbering system uses the numerals 0 through 9 and the letters A through F.</a:t>
            </a:r>
          </a:p>
          <a:p>
            <a:pPr lvl="1">
              <a:spcBef>
                <a:spcPct val="10000"/>
              </a:spcBef>
            </a:pPr>
            <a:r>
              <a:rPr lang="en-US" sz="2000" dirty="0" smtClean="0"/>
              <a:t>The decimal number 12 is C</a:t>
            </a:r>
            <a:r>
              <a:rPr lang="en-US" sz="2000" baseline="-25000" dirty="0" smtClean="0"/>
              <a:t>16</a:t>
            </a:r>
            <a:r>
              <a:rPr lang="en-US" sz="2000" dirty="0" smtClean="0"/>
              <a:t>.</a:t>
            </a:r>
          </a:p>
          <a:p>
            <a:pPr lvl="1">
              <a:spcBef>
                <a:spcPct val="10000"/>
              </a:spcBef>
            </a:pPr>
            <a:r>
              <a:rPr lang="en-US" sz="2000" dirty="0" smtClean="0"/>
              <a:t>The decimal number 26 is 1A</a:t>
            </a:r>
            <a:r>
              <a:rPr lang="en-US" sz="2000" baseline="-25000" dirty="0" smtClean="0"/>
              <a:t>16</a:t>
            </a:r>
            <a:r>
              <a:rPr lang="en-US" sz="2000" dirty="0" smtClean="0"/>
              <a:t>.</a:t>
            </a:r>
          </a:p>
          <a:p>
            <a:pPr>
              <a:spcBef>
                <a:spcPct val="10000"/>
              </a:spcBef>
            </a:pPr>
            <a:r>
              <a:rPr lang="en-US" sz="2200" dirty="0" smtClean="0"/>
              <a:t>It is easy to convert between base 16 and base 2, because 16 = 2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.</a:t>
            </a:r>
          </a:p>
          <a:p>
            <a:pPr>
              <a:spcBef>
                <a:spcPct val="10000"/>
              </a:spcBef>
            </a:pPr>
            <a:r>
              <a:rPr lang="en-US" sz="2200" dirty="0" smtClean="0"/>
              <a:t>Thus, to convert from binary to hexadecimal, all we need to do is group the binary digits into groups of four.</a:t>
            </a:r>
          </a:p>
          <a:p>
            <a:pPr>
              <a:spcBef>
                <a:spcPct val="10000"/>
              </a:spcBef>
            </a:pPr>
            <a:endParaRPr lang="en-US" sz="2200" dirty="0" smtClean="0"/>
          </a:p>
          <a:p>
            <a:pPr>
              <a:spcBef>
                <a:spcPct val="10000"/>
              </a:spcBef>
            </a:pPr>
            <a:r>
              <a:rPr lang="en-US" sz="2200" dirty="0" smtClean="0"/>
              <a:t>Did</a:t>
            </a:r>
            <a:r>
              <a:rPr lang="en-US" sz="2200" baseline="0" dirty="0" smtClean="0"/>
              <a:t> you know that a group of four binary digits is call a </a:t>
            </a:r>
            <a:r>
              <a:rPr lang="en-US" sz="2200" baseline="0" dirty="0" err="1" smtClean="0"/>
              <a:t>hextet</a:t>
            </a:r>
            <a:r>
              <a:rPr lang="en-US" sz="2200" baseline="0" dirty="0" smtClean="0"/>
              <a:t>.</a:t>
            </a:r>
            <a:endParaRPr lang="en-US" sz="2200" dirty="0" smtClean="0"/>
          </a:p>
          <a:p>
            <a:pPr>
              <a:spcBef>
                <a:spcPct val="10000"/>
              </a:spcBef>
            </a:pPr>
            <a:endParaRPr lang="en-US" sz="2400" baseline="-25000" dirty="0" smtClean="0"/>
          </a:p>
          <a:p>
            <a:pPr>
              <a:spcBef>
                <a:spcPct val="40000"/>
              </a:spcBef>
            </a:pPr>
            <a:endParaRPr lang="en-US" sz="2400" baseline="-25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When we use any finite number of bits to represent a number, we always run the risk of the result of our calculations becoming too large to be stored in the computer.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While we can’t always prevent overflow, we can always </a:t>
            </a:r>
            <a:r>
              <a:rPr lang="en-US" sz="1200" i="1" dirty="0" smtClean="0"/>
              <a:t>detect</a:t>
            </a:r>
            <a:r>
              <a:rPr lang="en-US" sz="1200" dirty="0" smtClean="0"/>
              <a:t> overflow.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With complement arithmetic, an overflow condition is easy to detect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Example:</a:t>
            </a:r>
          </a:p>
          <a:p>
            <a:pPr lvl="1"/>
            <a:r>
              <a:rPr lang="en-US" sz="2000" dirty="0" smtClean="0"/>
              <a:t>Using two’s complement binary arithmetic, find the sum of 107 and 46.</a:t>
            </a:r>
          </a:p>
          <a:p>
            <a:r>
              <a:rPr lang="en-US" sz="2000" dirty="0" smtClean="0"/>
              <a:t>We see that the nonzero carry from the seventh bit </a:t>
            </a:r>
            <a:r>
              <a:rPr lang="en-US" sz="2000" i="1" dirty="0" smtClean="0"/>
              <a:t>overflows </a:t>
            </a:r>
            <a:r>
              <a:rPr lang="en-US" sz="2000" dirty="0" smtClean="0"/>
              <a:t>into the sign bit, giving us the erroneous result: 107 + 46 = -103. </a:t>
            </a:r>
          </a:p>
          <a:p>
            <a:endParaRPr lang="en-US" sz="200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u="sng" dirty="0" smtClean="0">
                <a:solidFill>
                  <a:srgbClr val="CC3300"/>
                </a:solidFill>
              </a:rPr>
              <a:t>Rule for detecting signed two’s complement overflow:</a:t>
            </a:r>
            <a:r>
              <a:rPr lang="en-US" sz="2000" dirty="0" smtClean="0">
                <a:solidFill>
                  <a:srgbClr val="CC3300"/>
                </a:solidFill>
              </a:rPr>
              <a:t> 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dirty="0" smtClean="0">
                <a:solidFill>
                  <a:srgbClr val="CC3300"/>
                </a:solidFill>
              </a:rPr>
              <a:t>When the “carry in” and the “carry out” of the sign bit differ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dirty="0" smtClean="0">
                <a:solidFill>
                  <a:srgbClr val="CC3300"/>
                </a:solidFill>
              </a:rPr>
              <a:t>overflow has occurred.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endParaRPr lang="en-US" sz="2000" dirty="0" smtClean="0">
              <a:solidFill>
                <a:srgbClr val="CC3300"/>
              </a:solidFill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dirty="0" smtClean="0">
                <a:solidFill>
                  <a:srgbClr val="CC3300"/>
                </a:solidFill>
              </a:rPr>
              <a:t>In this case the carry in was 1 and the carry out was 0</a:t>
            </a:r>
          </a:p>
          <a:p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Signed and unsigned numbers are both useful.</a:t>
            </a:r>
          </a:p>
          <a:p>
            <a:pPr lvl="1">
              <a:spcBef>
                <a:spcPct val="30000"/>
              </a:spcBef>
              <a:spcAft>
                <a:spcPct val="10000"/>
              </a:spcAft>
            </a:pPr>
            <a:r>
              <a:rPr lang="en-US" sz="2000" dirty="0" smtClean="0"/>
              <a:t>For example, memory addresses are always unsigned.</a:t>
            </a:r>
          </a:p>
          <a:p>
            <a:r>
              <a:rPr lang="en-US" sz="2200" dirty="0" smtClean="0"/>
              <a:t>Using the same number of bits, unsigned integers can express twice as many values as signed numbers.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Remember</a:t>
            </a:r>
            <a:r>
              <a:rPr lang="en-US" sz="1800" baseline="0" dirty="0" smtClean="0"/>
              <a:t> a</a:t>
            </a:r>
            <a:r>
              <a:rPr lang="en-US" sz="1800" dirty="0" smtClean="0"/>
              <a:t>dding one column or digit adds a power of 2</a:t>
            </a:r>
          </a:p>
          <a:p>
            <a:endParaRPr lang="en-US" sz="2200" dirty="0" smtClean="0"/>
          </a:p>
          <a:p>
            <a:r>
              <a:rPr lang="en-US" sz="2200" dirty="0" smtClean="0"/>
              <a:t>Trouble arises if an unsigned value “wraps around.”</a:t>
            </a:r>
          </a:p>
          <a:p>
            <a:pPr lvl="1"/>
            <a:r>
              <a:rPr lang="en-US" sz="2000" dirty="0" smtClean="0"/>
              <a:t>In four bits: 1111 + 1 = 0000.</a:t>
            </a:r>
          </a:p>
          <a:p>
            <a:r>
              <a:rPr lang="en-US" sz="2200" dirty="0" smtClean="0"/>
              <a:t>Good programmers stay alert for this kind of problem.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Overflow and carry are different and are tricky ideas.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They will be very important as we begin doing arithmetic in assembly.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Signed number overflow means nothing in the context of unsigned numbers, which set a carry flag instead of an overflow flag.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If a carry out of the leftmost bit occurs with an unsigned number, overflow has occurred.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Carry and overflow occur independently of each other. </a:t>
            </a:r>
          </a:p>
          <a:p>
            <a:pPr>
              <a:spcBef>
                <a:spcPct val="40000"/>
              </a:spcBef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CC3300"/>
                </a:solidFill>
              </a:rPr>
              <a:t>The table on the next slide summarizes these ideas.</a:t>
            </a:r>
          </a:p>
          <a:p>
            <a:pPr>
              <a:spcBef>
                <a:spcPct val="40000"/>
              </a:spcBef>
            </a:pPr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Let’s study each of these examples which show the difference</a:t>
            </a:r>
            <a:r>
              <a:rPr lang="en-US" baseline="0" dirty="0" smtClean="0"/>
              <a:t> between carry &amp; overflow.</a:t>
            </a:r>
            <a:endParaRPr lang="en-US" dirty="0" smtClean="0"/>
          </a:p>
          <a:p>
            <a:r>
              <a:rPr lang="en-US" dirty="0" smtClean="0"/>
              <a:t>The binary numbers</a:t>
            </a:r>
            <a:r>
              <a:rPr lang="en-US" baseline="0" dirty="0" smtClean="0"/>
              <a:t> are </a:t>
            </a:r>
            <a:r>
              <a:rPr lang="en-US" dirty="0" smtClean="0"/>
              <a:t>three digit value</a:t>
            </a:r>
            <a:r>
              <a:rPr lang="en-US" baseline="0" dirty="0" smtClean="0"/>
              <a:t> (octal) with a left most sign bit.</a:t>
            </a:r>
          </a:p>
          <a:p>
            <a:r>
              <a:rPr lang="en-US" baseline="0" dirty="0" smtClean="0"/>
              <a:t>The first two are positive signed addition and in the first expression every works well and the result is correct. There is no carry and no overflow.</a:t>
            </a:r>
          </a:p>
          <a:p>
            <a:r>
              <a:rPr lang="en-US" baseline="0" dirty="0" smtClean="0"/>
              <a:t>In the second expression the result of the addition overflows into the sign bit and causes an incorrect answer.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third expression has two negative numbers represented with </a:t>
            </a:r>
            <a:r>
              <a:rPr lang="en-US" baseline="0" smtClean="0"/>
              <a:t>signed magnitude. </a:t>
            </a:r>
            <a:r>
              <a:rPr lang="en-US" baseline="0" dirty="0" smtClean="0"/>
              <a:t>In this example, when the two sign bits are added it generates a carry and 0 for the left most bit. However, according to the rules of signed magnitude addition, the sign bit for two negative numbers must be set to 1 after the addition is complete.</a:t>
            </a:r>
          </a:p>
          <a:p>
            <a:endParaRPr lang="en-US" baseline="0" dirty="0" smtClean="0"/>
          </a:p>
          <a:p>
            <a:pPr marL="342900" indent="-342900" algn="ctr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baseline="0" dirty="0" smtClean="0"/>
              <a:t>The fourth example has two numbers represented in two’s complement. When these are added they generate a carry. </a:t>
            </a:r>
            <a:r>
              <a:rPr lang="en-US" sz="1200" dirty="0" smtClean="0">
                <a:solidFill>
                  <a:srgbClr val="CC3300"/>
                </a:solidFill>
              </a:rPr>
              <a:t>However, the “carry in” and the “carry out” of the sign bit also differ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1200" dirty="0" smtClean="0">
                <a:solidFill>
                  <a:srgbClr val="CC3300"/>
                </a:solidFill>
              </a:rPr>
              <a:t>so overflow has also occurred.</a:t>
            </a:r>
            <a:r>
              <a:rPr lang="en-US" baseline="0" dirty="0" smtClean="0"/>
              <a:t> Applying the rules for two’s complement addition, the overflow bit indicates that an error has occurred.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processor will do as it is instructed and the program logic must determine which rules to apply, depending on the type of number representation it is adding.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 we can see here, Using groups of </a:t>
            </a:r>
            <a:r>
              <a:rPr lang="en-US" sz="1200" dirty="0" err="1" smtClean="0"/>
              <a:t>hextets</a:t>
            </a:r>
            <a:r>
              <a:rPr lang="en-US" sz="1200" dirty="0" smtClean="0"/>
              <a:t>, the binary number 11010100011011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(= 13595</a:t>
            </a:r>
            <a:r>
              <a:rPr lang="en-US" sz="1200" baseline="-25000" dirty="0" smtClean="0"/>
              <a:t>10</a:t>
            </a:r>
            <a:r>
              <a:rPr lang="en-US" sz="1200" dirty="0" smtClean="0"/>
              <a:t>) can be easily converted to hexadecimal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Octal (base 8) values are derived from binary by using groups of three bits because</a:t>
            </a:r>
            <a:r>
              <a:rPr lang="en-US" sz="1200" baseline="0" dirty="0" smtClean="0"/>
              <a:t> </a:t>
            </a:r>
            <a:r>
              <a:rPr lang="en-US" sz="1200" dirty="0" smtClean="0"/>
              <a:t>8 = 2</a:t>
            </a:r>
            <a:r>
              <a:rPr lang="en-US" sz="1200" baseline="30000" dirty="0" smtClean="0"/>
              <a:t>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CC3300"/>
              </a:solidFill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Octal was useful when computers used six-bit words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conversions we have so far presented have involved only positive numbers.</a:t>
            </a:r>
          </a:p>
          <a:p>
            <a:r>
              <a:rPr lang="en-US" sz="2200" dirty="0" smtClean="0"/>
              <a:t>To represent negative values, computer systems allocate the high-order bit to indicate the sign of a value.</a:t>
            </a:r>
          </a:p>
          <a:p>
            <a:pPr lvl="1"/>
            <a:r>
              <a:rPr lang="en-US" sz="2000" dirty="0" smtClean="0"/>
              <a:t>The high-order bit is the leftmost bit in a byte.  It is also called the most significant bit.</a:t>
            </a:r>
          </a:p>
          <a:p>
            <a:r>
              <a:rPr lang="en-US" sz="2200" dirty="0" smtClean="0"/>
              <a:t>The remaining bits contain the value of the number.</a:t>
            </a:r>
          </a:p>
          <a:p>
            <a:r>
              <a:rPr lang="en-US" sz="2200" dirty="0" smtClean="0"/>
              <a:t>There are three ways in which signed binary numbers may be expressed:  </a:t>
            </a:r>
          </a:p>
          <a:p>
            <a:pPr lvl="1"/>
            <a:r>
              <a:rPr lang="en-US" sz="2000" dirty="0" smtClean="0"/>
              <a:t>Signed magnitude, </a:t>
            </a:r>
          </a:p>
          <a:p>
            <a:pPr lvl="1"/>
            <a:r>
              <a:rPr lang="en-US" sz="2000" dirty="0" smtClean="0"/>
              <a:t>One’s complement and </a:t>
            </a:r>
          </a:p>
          <a:p>
            <a:pPr lvl="1"/>
            <a:r>
              <a:rPr lang="en-US" sz="2000" dirty="0" smtClean="0"/>
              <a:t>Two’s complement.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Let’s look at each one of these.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In an 8-bit word, signed magnitude representation places the absolute value of the number in the 7 bits to the right of the sign bit.</a:t>
            </a:r>
          </a:p>
          <a:p>
            <a:r>
              <a:rPr lang="en-US" sz="2200" dirty="0" smtClean="0"/>
              <a:t>For example, in 8-bit signed magnitude, </a:t>
            </a:r>
          </a:p>
          <a:p>
            <a:r>
              <a:rPr lang="en-US" sz="2200" dirty="0" smtClean="0"/>
              <a:t>positive 3 is:	</a:t>
            </a:r>
            <a:r>
              <a:rPr lang="en-US" sz="2200" dirty="0" smtClean="0">
                <a:latin typeface="Courier New" pitchFamily="49" charset="0"/>
              </a:rPr>
              <a:t>00000011</a:t>
            </a:r>
          </a:p>
          <a:p>
            <a:r>
              <a:rPr lang="en-US" sz="2200" dirty="0" smtClean="0"/>
              <a:t>Negative 3 is:	</a:t>
            </a:r>
            <a:r>
              <a:rPr lang="en-US" sz="2200" dirty="0" smtClean="0">
                <a:latin typeface="Courier New" pitchFamily="49" charset="0"/>
              </a:rPr>
              <a:t>10000011</a:t>
            </a:r>
          </a:p>
          <a:p>
            <a:r>
              <a:rPr lang="en-US" sz="2200" dirty="0" smtClean="0"/>
              <a:t>Computers perform arithmetic operations on signed magnitude numbers in much the same way as humans carry out pencil and paper arithmetic.</a:t>
            </a:r>
          </a:p>
          <a:p>
            <a:pPr lvl="1"/>
            <a:r>
              <a:rPr lang="en-US" sz="2000" dirty="0" smtClean="0"/>
              <a:t>Humans often ignore the signs of the operands while performing a calculation, applying the appropriate sign after the calculation is complete.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10000"/>
              </a:spcBef>
            </a:pPr>
            <a:r>
              <a:rPr lang="en-US" sz="2200" dirty="0" smtClean="0"/>
              <a:t>Binary addition is as easy as it gets. You need to know only four rules:	</a:t>
            </a:r>
          </a:p>
          <a:p>
            <a:pPr lvl="1"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0 + 0 =  0	   0 + 1 =  1</a:t>
            </a:r>
          </a:p>
          <a:p>
            <a:pPr lvl="1"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1 + 0 =  1	   1 + 1 = 10</a:t>
            </a:r>
          </a:p>
          <a:p>
            <a:r>
              <a:rPr lang="en-US" sz="2200" dirty="0" smtClean="0"/>
              <a:t>The simplicity of this system makes it possible for digital circuits to carry out arithmetic operations.</a:t>
            </a:r>
          </a:p>
          <a:p>
            <a:pPr lvl="1">
              <a:spcBef>
                <a:spcPct val="10000"/>
              </a:spcBef>
            </a:pPr>
            <a:r>
              <a:rPr lang="en-US" sz="2000" dirty="0" smtClean="0"/>
              <a:t>We will describe these circuits in later chapters.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>
              <a:solidFill>
                <a:srgbClr val="CC3300"/>
              </a:solidFill>
              <a:latin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 smtClean="0">
                <a:solidFill>
                  <a:srgbClr val="CC3300"/>
                </a:solidFill>
                <a:latin typeface="Times New Roman" charset="0"/>
              </a:rPr>
              <a:t>Let’s see how the addition rules work with signed magnitude numbers . . .</a:t>
            </a:r>
          </a:p>
          <a:p>
            <a:pPr lvl="1">
              <a:spcBef>
                <a:spcPct val="10000"/>
              </a:spcBef>
            </a:pP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Example:</a:t>
            </a:r>
          </a:p>
          <a:p>
            <a:pPr lvl="1"/>
            <a:r>
              <a:rPr lang="en-US" sz="2000" dirty="0" smtClean="0"/>
              <a:t>Using signed magnitude binary arithmetic, find the sum of 75 and 46.</a:t>
            </a:r>
          </a:p>
          <a:p>
            <a:r>
              <a:rPr lang="en-US" sz="2000" dirty="0" smtClean="0"/>
              <a:t>First, convert 75 and 46 to binary, and arrange as a sum, but separate the (positive) sign bits from the magnitude bits.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Just as in decimal arithmetic, we find the sum starting with the rightmost bit and work left.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 the second bit, we have a carry, so we note it above the third bit.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third and fourth bits also give us carries.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Once we have worked our way through all eight bits, we are done.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CC3300"/>
                </a:solidFill>
              </a:rPr>
              <a:t>In this example, we were careful to pick two values whose sum would fit into seven bits.  If that is not the case, we have a problem. Additional methods will be needed.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6ECE4-E3FA-4C27-87AC-2D725445B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95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09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7967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6236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271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9408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563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5559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04510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8431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00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16444-19EE-4D13-BB64-89FB7BE03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121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23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23A4-9394-4872-AC5F-84BBBD6A8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9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041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0B7EF-32A1-48D8-AC6B-B9ED21787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89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77242-4988-4868-9473-8843E1BB0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91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B6D2A-130B-4145-93C3-6810669F7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40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03BF9-75E5-4D3A-B028-A4386CA25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458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AE1F9-735A-4BE3-8E28-399401022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63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229350"/>
            <a:ext cx="274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9C20D5C-7B94-4CF4-9BB0-701DB7DF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" name="Picture 12" descr="medBlueLogo_lite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41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248400" y="6273800"/>
            <a:ext cx="2286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rgbClr val="003399"/>
                </a:solidFill>
              </a:rPr>
              <a:t>University of Illinois </a:t>
            </a:r>
            <a:br>
              <a:rPr lang="en-US" sz="1400">
                <a:solidFill>
                  <a:srgbClr val="003399"/>
                </a:solidFill>
              </a:rPr>
            </a:br>
            <a:r>
              <a:rPr 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2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130425"/>
            <a:ext cx="8229600" cy="1146175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Chapter 3: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Information Representation</a:t>
            </a:r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2743201" y="3996239"/>
            <a:ext cx="3810000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ebdings" pitchFamily="18" charset="2"/>
              <a:buChar char="=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ebdings" pitchFamily="18" charset="2"/>
              <a:buChar char="=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560"/>
              </a:spcBef>
              <a:spcAft>
                <a:spcPts val="0"/>
              </a:spcAft>
              <a:buSzPct val="25000"/>
              <a:buFont typeface="Tahoma"/>
              <a:buNone/>
            </a:pPr>
            <a:r>
              <a:rPr lang="en-US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Binary Numbers</a:t>
            </a:r>
            <a:endParaRPr lang="en-US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7400"/>
            <a:ext cx="32353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4876800" cy="35052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Example:</a:t>
            </a:r>
          </a:p>
          <a:p>
            <a:pPr lvl="1"/>
            <a:r>
              <a:rPr lang="en-US" sz="2000" dirty="0" smtClean="0"/>
              <a:t>Using signed magnitude binary arithmetic</a:t>
            </a:r>
          </a:p>
          <a:p>
            <a:pPr lvl="1"/>
            <a:r>
              <a:rPr lang="en-US" sz="2000" dirty="0" smtClean="0"/>
              <a:t>Find the sum of 107 and 46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arry from the seventh bit</a:t>
            </a:r>
          </a:p>
          <a:p>
            <a:pPr lvl="1"/>
            <a:r>
              <a:rPr lang="en-US" sz="2000" i="1" dirty="0" smtClean="0"/>
              <a:t>overflows</a:t>
            </a:r>
            <a:r>
              <a:rPr lang="en-US" sz="2000" dirty="0" smtClean="0"/>
              <a:t> and is discarded </a:t>
            </a:r>
          </a:p>
          <a:p>
            <a:pPr lvl="1"/>
            <a:r>
              <a:rPr lang="en-US" sz="2000" dirty="0" smtClean="0"/>
              <a:t>erroneous result: 107 + 46 = 25</a:t>
            </a:r>
            <a:r>
              <a:rPr lang="en-US" sz="1600" dirty="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4800600" cy="42672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Signs in signed magnitude representation </a:t>
            </a:r>
          </a:p>
          <a:p>
            <a:r>
              <a:rPr lang="en-US" sz="2200" dirty="0" smtClean="0"/>
              <a:t>Example</a:t>
            </a:r>
            <a:r>
              <a:rPr lang="en-US" sz="2200" b="0" dirty="0" smtClean="0"/>
              <a:t>: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Using signed magnitude binary arithmetic </a:t>
            </a:r>
          </a:p>
          <a:p>
            <a:pPr lvl="1"/>
            <a:r>
              <a:rPr lang="en-US" sz="2000" dirty="0" smtClean="0"/>
              <a:t>Find the sum of - 46 and – 25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igns </a:t>
            </a:r>
            <a:r>
              <a:rPr lang="en-US" sz="2200" dirty="0"/>
              <a:t>are the </a:t>
            </a:r>
            <a:r>
              <a:rPr lang="en-US" sz="2200" dirty="0" smtClean="0"/>
              <a:t>same</a:t>
            </a:r>
          </a:p>
          <a:p>
            <a:pPr lvl="1"/>
            <a:r>
              <a:rPr lang="en-US" sz="1800" dirty="0" smtClean="0"/>
              <a:t>Add </a:t>
            </a:r>
            <a:r>
              <a:rPr lang="en-US" sz="1800" dirty="0"/>
              <a:t>the numbers </a:t>
            </a:r>
            <a:endParaRPr lang="en-US" sz="1800" dirty="0" smtClean="0"/>
          </a:p>
          <a:p>
            <a:pPr lvl="1"/>
            <a:r>
              <a:rPr lang="en-US" sz="1800" dirty="0" smtClean="0"/>
              <a:t>Supply negative </a:t>
            </a:r>
            <a:r>
              <a:rPr lang="en-US" sz="1800" dirty="0"/>
              <a:t>sign when </a:t>
            </a:r>
            <a:r>
              <a:rPr lang="en-US" sz="1800" dirty="0" smtClean="0"/>
              <a:t>done</a:t>
            </a:r>
            <a:endParaRPr lang="en-US" sz="1800" dirty="0"/>
          </a:p>
          <a:p>
            <a:pPr lvl="1"/>
            <a:endParaRPr lang="en-US" sz="2000" dirty="0" smtClean="0"/>
          </a:p>
        </p:txBody>
      </p:sp>
      <p:pic>
        <p:nvPicPr>
          <p:cNvPr id="41989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87972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05000"/>
            <a:ext cx="2852738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4953000" cy="43434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Mixed sign addition  (or subtraction) is done the same way.</a:t>
            </a:r>
          </a:p>
          <a:p>
            <a:r>
              <a:rPr lang="en-US" sz="2200" dirty="0" smtClean="0"/>
              <a:t>Example</a:t>
            </a:r>
            <a:r>
              <a:rPr lang="en-US" sz="2200" b="0" dirty="0" smtClean="0"/>
              <a:t>:</a:t>
            </a:r>
            <a:r>
              <a:rPr lang="en-US" sz="2200" dirty="0" smtClean="0"/>
              <a:t> </a:t>
            </a:r>
          </a:p>
          <a:p>
            <a:pPr lvl="1"/>
            <a:r>
              <a:rPr lang="en-US" sz="2000" dirty="0" smtClean="0"/>
              <a:t>Using signed magnitude binary arithmetic</a:t>
            </a:r>
          </a:p>
          <a:p>
            <a:pPr lvl="1"/>
            <a:r>
              <a:rPr lang="en-US" sz="2000" dirty="0" smtClean="0"/>
              <a:t>Find the </a:t>
            </a:r>
            <a:r>
              <a:rPr lang="en-US" sz="2000" dirty="0"/>
              <a:t>sum of  46 and - 25</a:t>
            </a:r>
            <a:endParaRPr lang="en-US" sz="2000" dirty="0" smtClean="0"/>
          </a:p>
          <a:p>
            <a:r>
              <a:rPr lang="en-US" sz="2200" dirty="0" smtClean="0"/>
              <a:t>Sign </a:t>
            </a:r>
            <a:r>
              <a:rPr lang="en-US" sz="2200" dirty="0"/>
              <a:t>of </a:t>
            </a:r>
            <a:r>
              <a:rPr lang="en-US" sz="2200" dirty="0" smtClean="0"/>
              <a:t>result </a:t>
            </a:r>
            <a:r>
              <a:rPr lang="en-US" sz="2200" dirty="0"/>
              <a:t>gets </a:t>
            </a:r>
            <a:r>
              <a:rPr lang="en-US" sz="2200" dirty="0" smtClean="0"/>
              <a:t>sign </a:t>
            </a:r>
            <a:r>
              <a:rPr lang="en-US" sz="2200" dirty="0"/>
              <a:t>of </a:t>
            </a:r>
            <a:r>
              <a:rPr lang="en-US" sz="2200" dirty="0" smtClean="0"/>
              <a:t> number with larger absolute value</a:t>
            </a:r>
            <a:endParaRPr lang="en-US" sz="2200" dirty="0"/>
          </a:p>
          <a:p>
            <a:pPr lvl="1"/>
            <a:r>
              <a:rPr lang="en-US" sz="2000" dirty="0"/>
              <a:t>Note </a:t>
            </a:r>
            <a:r>
              <a:rPr lang="en-US" sz="2000" dirty="0" smtClean="0"/>
              <a:t>“</a:t>
            </a:r>
            <a:r>
              <a:rPr lang="en-US" sz="2000" dirty="0"/>
              <a:t>borrows” </a:t>
            </a:r>
            <a:r>
              <a:rPr lang="en-US" sz="2000" dirty="0" smtClean="0"/>
              <a:t>from </a:t>
            </a:r>
            <a:r>
              <a:rPr lang="en-US" sz="2000" dirty="0"/>
              <a:t>second and sixth </a:t>
            </a:r>
            <a:r>
              <a:rPr lang="en-US" sz="2000" dirty="0" smtClean="0"/>
              <a:t>bits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3152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Signed magnitude representation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Easy for people to understand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Requires complicated computer hardware</a:t>
            </a:r>
            <a:endParaRPr lang="en-US" sz="1800" dirty="0" smtClean="0">
              <a:latin typeface="Courier New" pitchFamily="49" charset="0"/>
            </a:endParaRPr>
          </a:p>
          <a:p>
            <a:pPr>
              <a:spcBef>
                <a:spcPct val="40000"/>
              </a:spcBef>
            </a:pPr>
            <a:r>
              <a:rPr lang="en-US" sz="2200" dirty="0" smtClean="0"/>
              <a:t>Another disadvantage of signed magnitude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 Allows two different representations for zero</a:t>
            </a:r>
          </a:p>
          <a:p>
            <a:pPr lvl="2">
              <a:spcBef>
                <a:spcPct val="40000"/>
              </a:spcBef>
            </a:pPr>
            <a:r>
              <a:rPr lang="en-US" sz="1800" dirty="0" smtClean="0"/>
              <a:t>positive zero </a:t>
            </a:r>
          </a:p>
          <a:p>
            <a:pPr lvl="2">
              <a:spcBef>
                <a:spcPct val="40000"/>
              </a:spcBef>
            </a:pPr>
            <a:r>
              <a:rPr lang="en-US" sz="1800" dirty="0" smtClean="0"/>
              <a:t>negative zero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Computers systems employ </a:t>
            </a:r>
            <a:r>
              <a:rPr lang="en-US" sz="2200" i="1" dirty="0" smtClean="0"/>
              <a:t>complement systems</a:t>
            </a:r>
            <a:r>
              <a:rPr lang="en-US" sz="2200" dirty="0" smtClean="0"/>
              <a:t> for numeric value representation</a:t>
            </a: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391400" cy="41910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/>
              <a:t>C</a:t>
            </a:r>
            <a:r>
              <a:rPr lang="en-US" sz="2200" dirty="0" smtClean="0"/>
              <a:t>omplement systems</a:t>
            </a:r>
          </a:p>
          <a:p>
            <a:pPr lvl="1"/>
            <a:r>
              <a:rPr lang="en-US" sz="1800" dirty="0" smtClean="0"/>
              <a:t>Negative values are represented by some difference between a number and its base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2200" dirty="0"/>
              <a:t>D</a:t>
            </a:r>
            <a:r>
              <a:rPr lang="en-US" sz="2200" i="1" dirty="0" smtClean="0"/>
              <a:t>iminished radix complement</a:t>
            </a:r>
            <a:r>
              <a:rPr lang="en-US" sz="2200" dirty="0" smtClean="0"/>
              <a:t> systems</a:t>
            </a:r>
          </a:p>
          <a:p>
            <a:pPr lvl="1"/>
            <a:r>
              <a:rPr lang="en-US" sz="1800" dirty="0" smtClean="0"/>
              <a:t>Negative value is given by the difference between the absolute value of a number and one less than its base</a:t>
            </a:r>
          </a:p>
          <a:p>
            <a:r>
              <a:rPr lang="en-US" sz="2200" dirty="0"/>
              <a:t>B</a:t>
            </a:r>
            <a:r>
              <a:rPr lang="en-US" sz="2200" dirty="0" smtClean="0"/>
              <a:t>inary system - </a:t>
            </a:r>
            <a:r>
              <a:rPr lang="en-US" sz="2200" i="1" dirty="0" smtClean="0"/>
              <a:t>one’s complement</a:t>
            </a:r>
            <a:endParaRPr lang="en-US" sz="2200" dirty="0"/>
          </a:p>
          <a:p>
            <a:pPr lvl="1"/>
            <a:r>
              <a:rPr lang="en-US" sz="1800" dirty="0" smtClean="0"/>
              <a:t>Flip the bits of a binary number</a:t>
            </a: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3434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Example - in 8-bit one’s complement</a:t>
            </a:r>
          </a:p>
          <a:p>
            <a:pPr lvl="1"/>
            <a:r>
              <a:rPr lang="en-US" sz="1800" dirty="0" smtClean="0"/>
              <a:t>Positive 3 is:	</a:t>
            </a:r>
            <a:r>
              <a:rPr lang="en-US" sz="1800" dirty="0" smtClean="0">
                <a:latin typeface="Courier New" pitchFamily="49" charset="0"/>
              </a:rPr>
              <a:t>00000011</a:t>
            </a:r>
          </a:p>
          <a:p>
            <a:pPr lvl="1"/>
            <a:r>
              <a:rPr lang="en-US" sz="1800" dirty="0" smtClean="0"/>
              <a:t>Negative 3 is:	</a:t>
            </a:r>
            <a:r>
              <a:rPr lang="en-US" sz="1800" dirty="0" smtClean="0">
                <a:latin typeface="Courier New" pitchFamily="49" charset="0"/>
              </a:rPr>
              <a:t>11111100</a:t>
            </a:r>
            <a:endParaRPr lang="en-US" sz="1800" dirty="0" smtClean="0"/>
          </a:p>
          <a:p>
            <a:r>
              <a:rPr lang="en-US" sz="2200" dirty="0"/>
              <a:t>O</a:t>
            </a:r>
            <a:r>
              <a:rPr lang="en-US" sz="2200" dirty="0" smtClean="0"/>
              <a:t>ne’s complement</a:t>
            </a:r>
          </a:p>
          <a:p>
            <a:pPr lvl="1"/>
            <a:r>
              <a:rPr lang="en-US" sz="1800" dirty="0" smtClean="0"/>
              <a:t>Negative values are indicated by a 1 in the high order bit</a:t>
            </a:r>
          </a:p>
          <a:p>
            <a:r>
              <a:rPr lang="en-US" sz="2200" dirty="0" smtClean="0"/>
              <a:t>Complement systems</a:t>
            </a:r>
          </a:p>
          <a:p>
            <a:pPr lvl="1"/>
            <a:r>
              <a:rPr lang="en-US" sz="1800" dirty="0" smtClean="0"/>
              <a:t>Eliminate the need for subtraction</a:t>
            </a:r>
          </a:p>
          <a:p>
            <a:pPr lvl="1"/>
            <a:r>
              <a:rPr lang="en-US" sz="1800" dirty="0" smtClean="0"/>
              <a:t>Difference of two values is found by adding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599"/>
            <a:ext cx="3482975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4800600" cy="49530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/>
              <a:t>O</a:t>
            </a:r>
            <a:r>
              <a:rPr lang="en-US" sz="2200" dirty="0" smtClean="0"/>
              <a:t>ne’s complement addition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arry bit is “carried around” and added to the sum</a:t>
            </a:r>
          </a:p>
          <a:p>
            <a:r>
              <a:rPr lang="en-US" sz="2200" dirty="0" smtClean="0"/>
              <a:t>Example</a:t>
            </a:r>
            <a:r>
              <a:rPr lang="en-US" sz="2200" b="0" dirty="0" smtClean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sz="2000" dirty="0" smtClean="0"/>
              <a:t>Using one’s complement binary arithmetic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ind sum of 48 and – 19</a:t>
            </a:r>
          </a:p>
          <a:p>
            <a:pPr lvl="1"/>
            <a:r>
              <a:rPr lang="en-US" sz="2000" dirty="0" smtClean="0"/>
              <a:t>Note:</a:t>
            </a:r>
          </a:p>
          <a:p>
            <a:pPr lvl="2"/>
            <a:r>
              <a:rPr lang="en-US" dirty="0" smtClean="0"/>
              <a:t> </a:t>
            </a:r>
            <a:r>
              <a:rPr lang="en-US" sz="1800" dirty="0"/>
              <a:t>19 in one’s complement is </a:t>
            </a:r>
            <a:r>
              <a:rPr lang="en-US" sz="1800" dirty="0" smtClean="0"/>
              <a:t>00010011</a:t>
            </a:r>
          </a:p>
          <a:p>
            <a:pPr lvl="2"/>
            <a:r>
              <a:rPr lang="en-US" sz="1800" dirty="0" smtClean="0"/>
              <a:t>-</a:t>
            </a:r>
            <a:r>
              <a:rPr lang="en-US" sz="1800" dirty="0"/>
              <a:t>19 in one’s complement </a:t>
            </a:r>
            <a:r>
              <a:rPr lang="en-US" sz="1800" dirty="0" smtClean="0"/>
              <a:t>is </a:t>
            </a:r>
            <a:r>
              <a:rPr lang="en-US" sz="1800" dirty="0"/>
              <a:t>	   </a:t>
            </a:r>
            <a:r>
              <a:rPr lang="en-US" sz="1800" dirty="0" smtClean="0"/>
              <a:t>11101100</a:t>
            </a:r>
          </a:p>
          <a:p>
            <a:pPr lvl="1"/>
            <a:r>
              <a:rPr lang="en-US" sz="2000" dirty="0" smtClean="0"/>
              <a:t>Result: 29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2390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“End carry around” adds complexity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one’s complement is easier to implement than signed magnitude</a:t>
            </a:r>
            <a:endParaRPr lang="en-US" sz="1800" dirty="0" smtClean="0">
              <a:latin typeface="Courier New" pitchFamily="49" charset="0"/>
            </a:endParaRPr>
          </a:p>
          <a:p>
            <a:pPr>
              <a:spcBef>
                <a:spcPct val="40000"/>
              </a:spcBef>
            </a:pPr>
            <a:r>
              <a:rPr lang="en-US" sz="2200" dirty="0"/>
              <a:t>D</a:t>
            </a:r>
            <a:r>
              <a:rPr lang="en-US" sz="2200" dirty="0" smtClean="0"/>
              <a:t>isadvantage 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two different representations for zero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positive zero and negative zero.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Two’s complement solves this problem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Two’s complement </a:t>
            </a:r>
          </a:p>
          <a:p>
            <a:pPr lvl="1">
              <a:spcBef>
                <a:spcPct val="40000"/>
              </a:spcBef>
            </a:pPr>
            <a:r>
              <a:rPr lang="en-US" sz="1800" i="1" dirty="0" smtClean="0"/>
              <a:t>radix complement</a:t>
            </a:r>
            <a:r>
              <a:rPr lang="en-US" sz="1800" dirty="0" smtClean="0"/>
              <a:t> of binary numbering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848600" cy="43434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To derive two’s complement:</a:t>
            </a:r>
          </a:p>
          <a:p>
            <a:pPr lvl="1"/>
            <a:r>
              <a:rPr lang="en-US" sz="2000" dirty="0" smtClean="0"/>
              <a:t>Positive number</a:t>
            </a:r>
          </a:p>
          <a:p>
            <a:pPr lvl="2"/>
            <a:r>
              <a:rPr lang="en-US" sz="1800" dirty="0" smtClean="0"/>
              <a:t>convert it to binary</a:t>
            </a:r>
          </a:p>
          <a:p>
            <a:pPr lvl="1"/>
            <a:r>
              <a:rPr lang="en-US" sz="2000" dirty="0" smtClean="0"/>
              <a:t>Negative number</a:t>
            </a:r>
          </a:p>
          <a:p>
            <a:pPr lvl="2"/>
            <a:r>
              <a:rPr lang="en-US" sz="1800" dirty="0"/>
              <a:t>Find the one’s complement of number and add 1</a:t>
            </a:r>
          </a:p>
          <a:p>
            <a:endParaRPr lang="en-US" sz="2200" dirty="0" smtClean="0"/>
          </a:p>
          <a:p>
            <a:r>
              <a:rPr lang="en-US" sz="2200" dirty="0" smtClean="0"/>
              <a:t>Example: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One’s complement - positive 3: 	  </a:t>
            </a:r>
            <a:r>
              <a:rPr lang="en-US" sz="1800" dirty="0" smtClean="0">
                <a:latin typeface="Courier New" pitchFamily="49" charset="0"/>
              </a:rPr>
              <a:t>00000011</a:t>
            </a:r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ne’s complement - negative 3:</a:t>
            </a:r>
            <a:r>
              <a:rPr lang="en-US" sz="1800" dirty="0" smtClean="0"/>
              <a:t>   </a:t>
            </a:r>
            <a:r>
              <a:rPr lang="en-US" sz="1800" dirty="0" smtClean="0">
                <a:latin typeface="Courier New" pitchFamily="49" charset="0"/>
              </a:rPr>
              <a:t>11111100</a:t>
            </a:r>
          </a:p>
          <a:p>
            <a:pPr lvl="1"/>
            <a:r>
              <a:rPr lang="en-US" sz="2000" dirty="0" smtClean="0"/>
              <a:t>Two’s complement - negative 3:</a:t>
            </a:r>
            <a:r>
              <a:rPr lang="en-US" sz="1800" dirty="0" smtClean="0"/>
              <a:t>   </a:t>
            </a:r>
            <a:r>
              <a:rPr lang="en-US" sz="1800" dirty="0" smtClean="0">
                <a:latin typeface="Courier New" pitchFamily="49" charset="0"/>
              </a:rPr>
              <a:t>11111101</a:t>
            </a:r>
            <a:endParaRPr lang="en-US" sz="1800" dirty="0"/>
          </a:p>
          <a:p>
            <a:pPr marL="914400" lvl="2" indent="0">
              <a:buNone/>
            </a:pPr>
            <a:endParaRPr lang="en-US" sz="1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1"/>
            <a:ext cx="4730750" cy="51816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/>
              <a:t>T</a:t>
            </a:r>
            <a:r>
              <a:rPr lang="en-US" sz="2200" dirty="0" smtClean="0"/>
              <a:t>wo’s complement arithmetic</a:t>
            </a:r>
            <a:endParaRPr lang="en-US" sz="2200" dirty="0"/>
          </a:p>
          <a:p>
            <a:pPr lvl="1"/>
            <a:r>
              <a:rPr lang="en-US" sz="1800" dirty="0" smtClean="0"/>
              <a:t>Add two binary numbers</a:t>
            </a:r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iscard any carries</a:t>
            </a:r>
          </a:p>
          <a:p>
            <a:r>
              <a:rPr lang="en-US" sz="2200" dirty="0"/>
              <a:t>Example: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1800" dirty="0"/>
              <a:t>Using one’s complement binary arithmetic</a:t>
            </a:r>
          </a:p>
          <a:p>
            <a:pPr lvl="1"/>
            <a:r>
              <a:rPr lang="en-US" sz="1800" dirty="0"/>
              <a:t>Find sum of 48 and - 19</a:t>
            </a:r>
          </a:p>
          <a:p>
            <a:pPr lvl="1"/>
            <a:r>
              <a:rPr lang="en-US" sz="2000" dirty="0" smtClean="0"/>
              <a:t>Note:</a:t>
            </a:r>
            <a:r>
              <a:rPr lang="en-US" sz="2000" dirty="0">
                <a:solidFill>
                  <a:srgbClr val="CC3300"/>
                </a:solidFill>
                <a:latin typeface="Times New Roman" charset="0"/>
              </a:rPr>
              <a:t> </a:t>
            </a:r>
            <a:endParaRPr lang="en-US" sz="2000" dirty="0" smtClean="0">
              <a:solidFill>
                <a:srgbClr val="CC3300"/>
              </a:solidFill>
              <a:latin typeface="Times New Roman" charset="0"/>
            </a:endParaRPr>
          </a:p>
          <a:p>
            <a:pPr lvl="2"/>
            <a:r>
              <a:rPr lang="en-US" sz="1800" dirty="0" smtClean="0">
                <a:latin typeface="Times New Roman" charset="0"/>
              </a:rPr>
              <a:t>19 </a:t>
            </a:r>
            <a:r>
              <a:rPr lang="en-US" sz="1800" dirty="0">
                <a:latin typeface="Times New Roman" charset="0"/>
              </a:rPr>
              <a:t>in one’s complement is:</a:t>
            </a:r>
            <a:r>
              <a:rPr lang="en-US" sz="1800" dirty="0"/>
              <a:t> </a:t>
            </a:r>
            <a:r>
              <a:rPr lang="en-US" sz="1800" dirty="0" smtClean="0">
                <a:latin typeface="Courier New" pitchFamily="49" charset="0"/>
              </a:rPr>
              <a:t>00010011</a:t>
            </a:r>
            <a:endParaRPr lang="en-US" sz="1800" dirty="0"/>
          </a:p>
          <a:p>
            <a:pPr lvl="2"/>
            <a:r>
              <a:rPr lang="en-US" sz="1800" dirty="0" smtClean="0">
                <a:latin typeface="Times New Roman" charset="0"/>
              </a:rPr>
              <a:t>-19 </a:t>
            </a:r>
            <a:r>
              <a:rPr lang="en-US" sz="1800" dirty="0">
                <a:latin typeface="Times New Roman" charset="0"/>
              </a:rPr>
              <a:t>in one’s complement </a:t>
            </a:r>
            <a:r>
              <a:rPr lang="en-US" sz="1800" dirty="0" smtClean="0">
                <a:latin typeface="Times New Roman" charset="0"/>
              </a:rPr>
              <a:t>is:</a:t>
            </a:r>
            <a:r>
              <a:rPr lang="en-US" sz="1800" dirty="0" smtClean="0">
                <a:latin typeface="Courier New" pitchFamily="49" charset="0"/>
              </a:rPr>
              <a:t> 11101100</a:t>
            </a:r>
            <a:endParaRPr lang="en-US" sz="1800" dirty="0">
              <a:latin typeface="Times New Roman" charset="0"/>
            </a:endParaRPr>
          </a:p>
          <a:p>
            <a:pPr lvl="2"/>
            <a:r>
              <a:rPr lang="en-US" sz="1800" b="0" dirty="0" smtClean="0">
                <a:latin typeface="Times New Roman" charset="0"/>
              </a:rPr>
              <a:t>-19 </a:t>
            </a:r>
            <a:r>
              <a:rPr lang="en-US" sz="1800" b="0" dirty="0">
                <a:latin typeface="Times New Roman" charset="0"/>
              </a:rPr>
              <a:t>in two’s complement </a:t>
            </a:r>
            <a:r>
              <a:rPr lang="en-US" sz="1800" b="0" dirty="0" smtClean="0">
                <a:latin typeface="Times New Roman" charset="0"/>
              </a:rPr>
              <a:t>is: </a:t>
            </a:r>
            <a:r>
              <a:rPr lang="en-US" sz="1800" b="0" dirty="0" smtClean="0">
                <a:latin typeface="Courier New" pitchFamily="49" charset="0"/>
              </a:rPr>
              <a:t>11101101</a:t>
            </a:r>
          </a:p>
          <a:p>
            <a:pPr lvl="1"/>
            <a:r>
              <a:rPr lang="en-US" sz="2000" dirty="0"/>
              <a:t>Result: 29</a:t>
            </a:r>
          </a:p>
          <a:p>
            <a:pPr lvl="2"/>
            <a:endParaRPr lang="en-US" sz="1800" b="0" dirty="0" smtClean="0"/>
          </a:p>
        </p:txBody>
      </p:sp>
      <p:pic>
        <p:nvPicPr>
          <p:cNvPr id="50182" name="Picture 6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844974"/>
            <a:ext cx="30353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Decimal to Binary Conversions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239000" cy="51054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/>
              <a:t>B</a:t>
            </a:r>
            <a:r>
              <a:rPr lang="en-US" sz="2200" dirty="0" smtClean="0"/>
              <a:t>inary numbering system 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Difficult to read long strings of binary numbers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For example:    11010100011011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13595</a:t>
            </a:r>
            <a:r>
              <a:rPr lang="en-US" sz="1800" baseline="-25000" dirty="0" smtClean="0"/>
              <a:t>10</a:t>
            </a:r>
            <a:endParaRPr lang="en-US" sz="18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Binary values expressed using hexadecimal</a:t>
            </a:r>
          </a:p>
          <a:p>
            <a:pPr>
              <a:spcBef>
                <a:spcPct val="10000"/>
              </a:spcBef>
            </a:pPr>
            <a:r>
              <a:rPr lang="en-US" sz="2200" dirty="0" smtClean="0"/>
              <a:t>Hexadecimal </a:t>
            </a:r>
            <a:r>
              <a:rPr lang="en-US" sz="2200" dirty="0"/>
              <a:t>numbering system </a:t>
            </a:r>
          </a:p>
          <a:p>
            <a:pPr lvl="1">
              <a:spcBef>
                <a:spcPct val="10000"/>
              </a:spcBef>
            </a:pPr>
            <a:r>
              <a:rPr lang="en-US" sz="1800" dirty="0" smtClean="0"/>
              <a:t>Uses </a:t>
            </a:r>
            <a:r>
              <a:rPr lang="en-US" sz="1800" dirty="0"/>
              <a:t>numerals 0 through </a:t>
            </a:r>
            <a:r>
              <a:rPr lang="en-US" sz="1800" dirty="0" smtClean="0"/>
              <a:t>9 and letters </a:t>
            </a:r>
            <a:r>
              <a:rPr lang="en-US" sz="1800" dirty="0"/>
              <a:t>A through </a:t>
            </a:r>
            <a:r>
              <a:rPr lang="en-US" sz="1800" dirty="0" smtClean="0"/>
              <a:t>F</a:t>
            </a:r>
            <a:endParaRPr lang="en-US" sz="1800" dirty="0"/>
          </a:p>
          <a:p>
            <a:pPr lvl="1">
              <a:spcBef>
                <a:spcPct val="10000"/>
              </a:spcBef>
            </a:pPr>
            <a:r>
              <a:rPr lang="en-US" sz="2000" dirty="0"/>
              <a:t>D</a:t>
            </a:r>
            <a:r>
              <a:rPr lang="en-US" sz="2000" dirty="0" smtClean="0"/>
              <a:t>ecimal </a:t>
            </a:r>
            <a:r>
              <a:rPr lang="en-US" sz="2000" dirty="0"/>
              <a:t>number 12 is C</a:t>
            </a:r>
            <a:r>
              <a:rPr lang="en-US" sz="2000" baseline="-25000" dirty="0"/>
              <a:t>16</a:t>
            </a:r>
            <a:r>
              <a:rPr lang="en-US" sz="2000" dirty="0"/>
              <a:t>.</a:t>
            </a:r>
          </a:p>
          <a:p>
            <a:pPr lvl="1">
              <a:spcBef>
                <a:spcPct val="10000"/>
              </a:spcBef>
            </a:pPr>
            <a:r>
              <a:rPr lang="en-US" sz="2000" dirty="0"/>
              <a:t>D</a:t>
            </a:r>
            <a:r>
              <a:rPr lang="en-US" sz="2000" dirty="0" smtClean="0"/>
              <a:t>ecimal </a:t>
            </a:r>
            <a:r>
              <a:rPr lang="en-US" sz="2000" dirty="0"/>
              <a:t>number 26 is 1A</a:t>
            </a:r>
            <a:r>
              <a:rPr lang="en-US" sz="2000" baseline="-25000" dirty="0"/>
              <a:t>16</a:t>
            </a:r>
            <a:r>
              <a:rPr lang="en-US" sz="2000" dirty="0"/>
              <a:t>.</a:t>
            </a:r>
          </a:p>
          <a:p>
            <a:pPr>
              <a:spcBef>
                <a:spcPct val="10000"/>
              </a:spcBef>
            </a:pPr>
            <a:r>
              <a:rPr lang="en-US" sz="2200" dirty="0"/>
              <a:t>E</a:t>
            </a:r>
            <a:r>
              <a:rPr lang="en-US" sz="2200" dirty="0" smtClean="0"/>
              <a:t>asy </a:t>
            </a:r>
            <a:r>
              <a:rPr lang="en-US" sz="2200" dirty="0"/>
              <a:t>to convert between base 16 and base </a:t>
            </a:r>
            <a:r>
              <a:rPr lang="en-US" sz="2200" dirty="0" smtClean="0"/>
              <a:t>2</a:t>
            </a:r>
          </a:p>
          <a:p>
            <a:pPr lvl="1">
              <a:spcBef>
                <a:spcPct val="10000"/>
              </a:spcBef>
            </a:pPr>
            <a:r>
              <a:rPr lang="en-US" sz="1800" dirty="0" smtClean="0"/>
              <a:t>Because </a:t>
            </a:r>
            <a:r>
              <a:rPr lang="en-US" sz="1800" dirty="0"/>
              <a:t>16 = 2</a:t>
            </a:r>
            <a:r>
              <a:rPr lang="en-US" sz="1800" baseline="30000" dirty="0"/>
              <a:t>4</a:t>
            </a:r>
            <a:r>
              <a:rPr lang="en-US" sz="1800" dirty="0"/>
              <a:t>.</a:t>
            </a:r>
          </a:p>
          <a:p>
            <a:pPr>
              <a:spcBef>
                <a:spcPct val="10000"/>
              </a:spcBef>
            </a:pPr>
            <a:r>
              <a:rPr lang="en-US" sz="2200" dirty="0" smtClean="0"/>
              <a:t>Group binary </a:t>
            </a:r>
            <a:r>
              <a:rPr lang="en-US" sz="2200" dirty="0"/>
              <a:t>digits into groups of </a:t>
            </a:r>
            <a:r>
              <a:rPr lang="en-US" sz="2200" dirty="0" smtClean="0"/>
              <a:t>four </a:t>
            </a:r>
            <a:r>
              <a:rPr lang="en-US" sz="2200" dirty="0"/>
              <a:t>to convert from binary </a:t>
            </a:r>
            <a:r>
              <a:rPr lang="en-US" sz="2200" dirty="0" smtClean="0"/>
              <a:t>to hexadecimal</a:t>
            </a:r>
            <a:endParaRPr lang="en-US" sz="2400" baseline="-25000" dirty="0"/>
          </a:p>
          <a:p>
            <a:pPr lvl="1">
              <a:spcBef>
                <a:spcPct val="40000"/>
              </a:spcBef>
            </a:pPr>
            <a:endParaRPr lang="en-US" sz="2000" baseline="-25000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76400" y="5638800"/>
            <a:ext cx="6248400" cy="45720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CC3300"/>
                </a:solidFill>
                <a:latin typeface="Times New Roman" charset="0"/>
              </a:rPr>
              <a:t>A group of four binary digits is called a </a:t>
            </a:r>
            <a:r>
              <a:rPr lang="en-US" sz="2400" b="1" dirty="0" err="1">
                <a:solidFill>
                  <a:srgbClr val="CC3300"/>
                </a:solidFill>
                <a:latin typeface="Times New Roman" charset="0"/>
              </a:rPr>
              <a:t>hextet</a:t>
            </a:r>
            <a:endParaRPr lang="en-US" sz="2400" b="1" dirty="0">
              <a:solidFill>
                <a:srgbClr val="CC33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/>
              <a:t>F</a:t>
            </a:r>
            <a:r>
              <a:rPr lang="en-US" sz="2200" dirty="0" smtClean="0"/>
              <a:t>inite number of bits to represent a number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Calculations may become too large for memory storage allotted</a:t>
            </a:r>
          </a:p>
          <a:p>
            <a:pPr lvl="1">
              <a:spcBef>
                <a:spcPct val="40000"/>
              </a:spcBef>
            </a:pPr>
            <a:endParaRPr lang="en-US" sz="20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Can’t prevent overflow </a:t>
            </a:r>
          </a:p>
          <a:p>
            <a:pPr lvl="1">
              <a:spcBef>
                <a:spcPct val="40000"/>
              </a:spcBef>
            </a:pPr>
            <a:r>
              <a:rPr lang="en-US" sz="2000" dirty="0"/>
              <a:t>Can detect </a:t>
            </a:r>
            <a:r>
              <a:rPr lang="en-US" sz="2000" dirty="0" smtClean="0"/>
              <a:t>overflow</a:t>
            </a:r>
          </a:p>
          <a:p>
            <a:pPr lvl="1">
              <a:spcBef>
                <a:spcPct val="40000"/>
              </a:spcBef>
            </a:pPr>
            <a:endParaRPr lang="en-US" sz="2000" dirty="0"/>
          </a:p>
          <a:p>
            <a:pPr>
              <a:spcBef>
                <a:spcPct val="40000"/>
              </a:spcBef>
            </a:pPr>
            <a:r>
              <a:rPr lang="en-US" sz="2200" dirty="0"/>
              <a:t>C</a:t>
            </a:r>
            <a:r>
              <a:rPr lang="en-US" sz="2200" dirty="0" smtClean="0"/>
              <a:t>omplement arithmetic 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Overflow </a:t>
            </a:r>
            <a:r>
              <a:rPr lang="en-US" sz="2000" dirty="0"/>
              <a:t>condition is easy to detect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"/>
          <a:stretch>
            <a:fillRect/>
          </a:stretch>
        </p:blipFill>
        <p:spPr bwMode="auto">
          <a:xfrm>
            <a:off x="5943600" y="2133600"/>
            <a:ext cx="28194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990600" y="5029200"/>
            <a:ext cx="7772400" cy="106680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dirty="0">
                <a:solidFill>
                  <a:srgbClr val="CC3300"/>
                </a:solidFill>
              </a:rPr>
              <a:t>    </a:t>
            </a:r>
            <a:r>
              <a:rPr lang="en-US" sz="2000" u="sng" dirty="0">
                <a:solidFill>
                  <a:srgbClr val="CC3300"/>
                </a:solidFill>
              </a:rPr>
              <a:t>Rule for detecting signed two’s complement overflow:</a:t>
            </a:r>
            <a:r>
              <a:rPr lang="en-US" sz="2000" dirty="0">
                <a:solidFill>
                  <a:srgbClr val="CC3300"/>
                </a:solidFill>
              </a:rPr>
              <a:t>  </a:t>
            </a:r>
            <a:endParaRPr lang="en-US" sz="2000" dirty="0" smtClean="0">
              <a:solidFill>
                <a:srgbClr val="CC3300"/>
              </a:solidFill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dirty="0" smtClean="0">
                <a:solidFill>
                  <a:srgbClr val="CC3300"/>
                </a:solidFill>
              </a:rPr>
              <a:t>When </a:t>
            </a:r>
            <a:r>
              <a:rPr lang="en-US" sz="2000" dirty="0">
                <a:solidFill>
                  <a:srgbClr val="CC3300"/>
                </a:solidFill>
              </a:rPr>
              <a:t>the “carry in” and the “carry out” of the sign bit </a:t>
            </a:r>
            <a:r>
              <a:rPr lang="en-US" sz="2000" dirty="0" smtClean="0">
                <a:solidFill>
                  <a:srgbClr val="CC3300"/>
                </a:solidFill>
              </a:rPr>
              <a:t>differ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dirty="0" smtClean="0">
                <a:solidFill>
                  <a:srgbClr val="CC3300"/>
                </a:solidFill>
              </a:rPr>
              <a:t>overflow </a:t>
            </a:r>
            <a:r>
              <a:rPr lang="en-US" sz="2000" dirty="0">
                <a:solidFill>
                  <a:srgbClr val="CC3300"/>
                </a:solidFill>
              </a:rPr>
              <a:t>has occurred.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519825"/>
            <a:ext cx="5105400" cy="3356975"/>
          </a:xfrm>
          <a:prstGeom prst="rect">
            <a:avLst/>
          </a:prstGeom>
          <a:solidFill>
            <a:srgbClr val="E4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ebdings" pitchFamily="18" charset="2"/>
              <a:buChar char="=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ebdings" pitchFamily="18" charset="2"/>
              <a:buChar char="=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dirty="0"/>
              <a:t>Example:</a:t>
            </a:r>
          </a:p>
          <a:p>
            <a:pPr lvl="1"/>
            <a:r>
              <a:rPr lang="en-US" sz="2000" dirty="0"/>
              <a:t>Using two’s complement binary </a:t>
            </a:r>
            <a:r>
              <a:rPr lang="en-US" sz="2000" dirty="0" smtClean="0"/>
              <a:t>arithmetic</a:t>
            </a:r>
          </a:p>
          <a:p>
            <a:pPr lvl="1"/>
            <a:r>
              <a:rPr lang="en-US" sz="2000" dirty="0" smtClean="0"/>
              <a:t>Find sum </a:t>
            </a:r>
            <a:r>
              <a:rPr lang="en-US" sz="2000" dirty="0"/>
              <a:t>of 107 and </a:t>
            </a:r>
            <a:r>
              <a:rPr lang="en-US" sz="2000" dirty="0" smtClean="0"/>
              <a:t>46</a:t>
            </a:r>
            <a:endParaRPr lang="en-US" sz="2000" dirty="0"/>
          </a:p>
          <a:p>
            <a:r>
              <a:rPr lang="en-US" sz="2000" dirty="0" smtClean="0"/>
              <a:t>Nonzero </a:t>
            </a:r>
            <a:r>
              <a:rPr lang="en-US" sz="2000" dirty="0"/>
              <a:t>carry from </a:t>
            </a:r>
            <a:r>
              <a:rPr lang="en-US" sz="2000" dirty="0" smtClean="0"/>
              <a:t>seventh </a:t>
            </a:r>
            <a:r>
              <a:rPr lang="en-US" sz="2000" dirty="0"/>
              <a:t>bit </a:t>
            </a:r>
            <a:endParaRPr lang="en-US" sz="2000" dirty="0" smtClean="0"/>
          </a:p>
          <a:p>
            <a:pPr lvl="1"/>
            <a:r>
              <a:rPr lang="en-US" sz="2000" dirty="0"/>
              <a:t>overflows sign bit</a:t>
            </a:r>
          </a:p>
          <a:p>
            <a:pPr lvl="1"/>
            <a:r>
              <a:rPr lang="en-US" sz="2000" dirty="0"/>
              <a:t>erroneous result: 107 + 46 = -</a:t>
            </a:r>
            <a:r>
              <a:rPr lang="en-US" sz="2000" dirty="0" smtClean="0"/>
              <a:t>103 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447800"/>
            <a:ext cx="6858000" cy="4419600"/>
          </a:xfrm>
          <a:prstGeom prst="rect">
            <a:avLst/>
          </a:prstGeom>
          <a:solidFill>
            <a:srgbClr val="E4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ebdings" pitchFamily="18" charset="2"/>
              <a:buChar char="=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ebdings" pitchFamily="18" charset="2"/>
              <a:buChar char="=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dirty="0"/>
              <a:t>Signed and unsigned numbers are both </a:t>
            </a:r>
            <a:r>
              <a:rPr lang="en-US" sz="2200" dirty="0" smtClean="0"/>
              <a:t>useful</a:t>
            </a:r>
            <a:endParaRPr lang="en-US" sz="2200" dirty="0"/>
          </a:p>
          <a:p>
            <a:pPr lvl="1">
              <a:spcBef>
                <a:spcPct val="30000"/>
              </a:spcBef>
              <a:spcAft>
                <a:spcPct val="10000"/>
              </a:spcAft>
            </a:pPr>
            <a:r>
              <a:rPr lang="en-US" sz="2000" dirty="0"/>
              <a:t>M</a:t>
            </a:r>
            <a:r>
              <a:rPr lang="en-US" sz="2000" dirty="0" smtClean="0"/>
              <a:t>emory </a:t>
            </a:r>
            <a:r>
              <a:rPr lang="en-US" sz="2000" dirty="0"/>
              <a:t>addresses are always </a:t>
            </a:r>
            <a:r>
              <a:rPr lang="en-US" sz="2000" dirty="0" smtClean="0"/>
              <a:t>unsigned</a:t>
            </a:r>
            <a:endParaRPr lang="en-US" sz="2000" dirty="0"/>
          </a:p>
          <a:p>
            <a:r>
              <a:rPr lang="en-US" sz="2200" dirty="0" smtClean="0"/>
              <a:t>Unsigned </a:t>
            </a:r>
            <a:r>
              <a:rPr lang="en-US" sz="2200" dirty="0"/>
              <a:t>integers can express twice as many values as signed </a:t>
            </a:r>
            <a:r>
              <a:rPr lang="en-US" sz="2200" dirty="0" smtClean="0"/>
              <a:t>numbers</a:t>
            </a:r>
          </a:p>
          <a:p>
            <a:pPr lvl="1"/>
            <a:r>
              <a:rPr lang="en-US" sz="1800" dirty="0" smtClean="0"/>
              <a:t>Adding one column adds power of 2</a:t>
            </a:r>
            <a:endParaRPr lang="en-US" sz="1800" dirty="0"/>
          </a:p>
          <a:p>
            <a:r>
              <a:rPr lang="en-US" sz="2200" dirty="0"/>
              <a:t>U</a:t>
            </a:r>
            <a:r>
              <a:rPr lang="en-US" sz="2200" dirty="0" smtClean="0"/>
              <a:t>nsigned </a:t>
            </a:r>
            <a:r>
              <a:rPr lang="en-US" sz="2200" dirty="0"/>
              <a:t>value “wraps </a:t>
            </a:r>
            <a:r>
              <a:rPr lang="en-US" sz="2200" dirty="0" smtClean="0"/>
              <a:t>around” causes error</a:t>
            </a:r>
            <a:endParaRPr lang="en-US" sz="2200" dirty="0"/>
          </a:p>
          <a:p>
            <a:pPr lvl="1"/>
            <a:r>
              <a:rPr lang="en-US" sz="2000" dirty="0" smtClean="0"/>
              <a:t>1111 </a:t>
            </a:r>
            <a:r>
              <a:rPr lang="en-US" sz="2000" dirty="0"/>
              <a:t>+ 1 = </a:t>
            </a:r>
            <a:r>
              <a:rPr lang="en-US" sz="2000" dirty="0" smtClean="0"/>
              <a:t>0000</a:t>
            </a:r>
            <a:endParaRPr lang="en-US" sz="2000" dirty="0"/>
          </a:p>
          <a:p>
            <a:endParaRPr lang="en-US" sz="2200" dirty="0" smtClean="0"/>
          </a:p>
          <a:p>
            <a:r>
              <a:rPr lang="en-US" sz="2200" dirty="0" smtClean="0"/>
              <a:t>Good </a:t>
            </a:r>
            <a:r>
              <a:rPr lang="en-US" sz="2200" dirty="0"/>
              <a:t>programmers stay alert for this kind of problem.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1445712"/>
            <a:ext cx="7620000" cy="4040688"/>
          </a:xfrm>
          <a:prstGeom prst="rect">
            <a:avLst/>
          </a:prstGeom>
          <a:solidFill>
            <a:srgbClr val="E4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ebdings" pitchFamily="18" charset="2"/>
              <a:buChar char="=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ebdings" pitchFamily="18" charset="2"/>
              <a:buChar char="=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2200" dirty="0"/>
              <a:t>Overflow and carry are </a:t>
            </a:r>
            <a:r>
              <a:rPr lang="en-US" sz="2200" dirty="0" smtClean="0"/>
              <a:t>important in lower level programming</a:t>
            </a:r>
            <a:endParaRPr lang="en-US" sz="2200" dirty="0"/>
          </a:p>
          <a:p>
            <a:pPr>
              <a:spcBef>
                <a:spcPct val="40000"/>
              </a:spcBef>
            </a:pPr>
            <a:r>
              <a:rPr lang="en-US" sz="2200" dirty="0"/>
              <a:t>Signed number overflow means nothing in the context of unsigned numbers, which set a carry flag instead of an overflow flag.</a:t>
            </a:r>
          </a:p>
          <a:p>
            <a:pPr>
              <a:spcBef>
                <a:spcPct val="40000"/>
              </a:spcBef>
            </a:pPr>
            <a:r>
              <a:rPr lang="en-US" sz="2200" dirty="0"/>
              <a:t>If a carry out of the leftmost bit occurs with an unsigned number, overflow has occurred.</a:t>
            </a:r>
          </a:p>
          <a:p>
            <a:pPr>
              <a:spcBef>
                <a:spcPct val="40000"/>
              </a:spcBef>
            </a:pPr>
            <a:r>
              <a:rPr lang="en-US" sz="2200" dirty="0"/>
              <a:t>Carry and overflow occur independently of each other.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graphicFrame>
        <p:nvGraphicFramePr>
          <p:cNvPr id="55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40254"/>
              </p:ext>
            </p:extLst>
          </p:nvPr>
        </p:nvGraphicFramePr>
        <p:xfrm>
          <a:off x="1143000" y="1143000"/>
          <a:ext cx="7315200" cy="4446588"/>
        </p:xfrm>
        <a:graphic>
          <a:graphicData uri="http://schemas.openxmlformats.org/drawingml/2006/table">
            <a:tbl>
              <a:tblPr/>
              <a:tblGrid>
                <a:gridCol w="2286000"/>
                <a:gridCol w="1371600"/>
                <a:gridCol w="1143000"/>
                <a:gridCol w="1371600"/>
                <a:gridCol w="1143000"/>
              </a:tblGrid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Carry?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Overflow?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Correct 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0100 (+4) + 0010 (+2)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Signed magnitude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0110 (+6)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0100 (+4) + 0110 (+6)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Signed magnitude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1010 (-6)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1100 (-4) + 1010 (-2)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Signed magnitude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(-6)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1100 (-4) + 1010 (-6)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Two’s 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0110 (+6)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Decimal to Binary Conversions</a:t>
            </a:r>
            <a:endParaRPr lang="en-US" sz="2100" smtClean="0">
              <a:latin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467600" cy="48006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Group by </a:t>
            </a:r>
            <a:r>
              <a:rPr lang="en-US" sz="2200" dirty="0" err="1" smtClean="0"/>
              <a:t>hextets</a:t>
            </a:r>
            <a:r>
              <a:rPr lang="en-US" sz="2200" dirty="0" smtClean="0"/>
              <a:t> to convert binary number 11010100011011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(= 13595</a:t>
            </a:r>
            <a:r>
              <a:rPr lang="en-US" sz="2200" baseline="-25000" dirty="0" smtClean="0"/>
              <a:t>10</a:t>
            </a:r>
            <a:r>
              <a:rPr lang="en-US" sz="2200" dirty="0" smtClean="0"/>
              <a:t>) into hexadecimal:</a:t>
            </a:r>
          </a:p>
          <a:p>
            <a:pPr>
              <a:spcBef>
                <a:spcPct val="40000"/>
              </a:spcBef>
            </a:pPr>
            <a:endParaRPr lang="en-US" sz="2200" dirty="0" smtClean="0"/>
          </a:p>
          <a:p>
            <a:pPr>
              <a:spcBef>
                <a:spcPct val="40000"/>
              </a:spcBef>
            </a:pP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Octal (base 8) values are derived from binary by using groups of three bits (8 = 2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):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19200" y="5508320"/>
            <a:ext cx="7086600" cy="45720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CC3300"/>
                </a:solidFill>
                <a:latin typeface="Times New Roman" charset="0"/>
              </a:rPr>
              <a:t>Octal was </a:t>
            </a:r>
            <a:r>
              <a:rPr lang="en-US" sz="2400" b="1" dirty="0" smtClean="0">
                <a:solidFill>
                  <a:srgbClr val="CC3300"/>
                </a:solidFill>
                <a:latin typeface="Times New Roman" charset="0"/>
              </a:rPr>
              <a:t>useful </a:t>
            </a:r>
            <a:r>
              <a:rPr lang="en-US" sz="2400" b="1" dirty="0">
                <a:solidFill>
                  <a:srgbClr val="CC3300"/>
                </a:solidFill>
                <a:latin typeface="Times New Roman" charset="0"/>
              </a:rPr>
              <a:t>when computers used six-bit </a:t>
            </a:r>
            <a:r>
              <a:rPr lang="en-US" sz="2400" b="1" dirty="0" smtClean="0">
                <a:solidFill>
                  <a:srgbClr val="CC3300"/>
                </a:solidFill>
                <a:latin typeface="Times New Roman" charset="0"/>
              </a:rPr>
              <a:t>words</a:t>
            </a:r>
            <a:endParaRPr lang="en-US" sz="2400" b="1" dirty="0">
              <a:solidFill>
                <a:srgbClr val="CC3300"/>
              </a:solidFill>
              <a:latin typeface="Times New Roman" charset="0"/>
            </a:endParaRPr>
          </a:p>
        </p:txBody>
      </p:sp>
      <p:pic>
        <p:nvPicPr>
          <p:cNvPr id="30725" name="Picture 5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06" y="2209800"/>
            <a:ext cx="3665538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 descr="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94" y="4071339"/>
            <a:ext cx="36385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Signed Integer Representation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620000" cy="45720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Negative values - high-order bit indicates the sign</a:t>
            </a:r>
          </a:p>
          <a:p>
            <a:pPr lvl="1"/>
            <a:r>
              <a:rPr lang="en-US" sz="2000" dirty="0" smtClean="0"/>
              <a:t>High-order bit is the leftmost bit in a byte</a:t>
            </a:r>
          </a:p>
          <a:p>
            <a:pPr lvl="1"/>
            <a:r>
              <a:rPr lang="en-US" sz="2000" dirty="0" smtClean="0"/>
              <a:t>High-order bit is called the most significant bit</a:t>
            </a:r>
          </a:p>
          <a:p>
            <a:pPr lvl="1"/>
            <a:endParaRPr lang="en-US" sz="2000" dirty="0" smtClean="0"/>
          </a:p>
          <a:p>
            <a:r>
              <a:rPr lang="en-US" sz="2200" dirty="0"/>
              <a:t>R</a:t>
            </a:r>
            <a:r>
              <a:rPr lang="en-US" sz="2200" dirty="0" smtClean="0"/>
              <a:t>emaining bits contain the value of the number</a:t>
            </a:r>
          </a:p>
          <a:p>
            <a:endParaRPr lang="en-US" sz="2200" dirty="0"/>
          </a:p>
          <a:p>
            <a:r>
              <a:rPr lang="en-US" sz="2200" dirty="0" smtClean="0"/>
              <a:t>Three </a:t>
            </a:r>
            <a:r>
              <a:rPr lang="en-US" sz="2200" dirty="0"/>
              <a:t>ways </a:t>
            </a:r>
            <a:r>
              <a:rPr lang="en-US" sz="2200" dirty="0" smtClean="0"/>
              <a:t>to express </a:t>
            </a:r>
            <a:r>
              <a:rPr lang="en-US" sz="2200" dirty="0"/>
              <a:t>signed </a:t>
            </a:r>
            <a:r>
              <a:rPr lang="en-US" sz="2200" dirty="0" smtClean="0"/>
              <a:t>binary:</a:t>
            </a:r>
          </a:p>
          <a:p>
            <a:pPr lvl="1"/>
            <a:r>
              <a:rPr lang="en-US" sz="2000" dirty="0" smtClean="0"/>
              <a:t>Signed magnitude</a:t>
            </a:r>
            <a:endParaRPr lang="en-US" sz="2000" dirty="0"/>
          </a:p>
          <a:p>
            <a:pPr lvl="1"/>
            <a:r>
              <a:rPr lang="en-US" sz="2000" dirty="0" smtClean="0"/>
              <a:t>One’s complement</a:t>
            </a:r>
            <a:endParaRPr lang="en-US" sz="2000" dirty="0"/>
          </a:p>
          <a:p>
            <a:pPr lvl="1"/>
            <a:r>
              <a:rPr lang="en-US" sz="2000" dirty="0" smtClean="0"/>
              <a:t>Two’s complement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Signed Integer Representation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6705600" cy="48006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/>
              <a:t>S</a:t>
            </a:r>
            <a:r>
              <a:rPr lang="en-US" sz="2200" dirty="0" smtClean="0"/>
              <a:t>igned </a:t>
            </a:r>
            <a:r>
              <a:rPr lang="en-US" sz="2200" dirty="0"/>
              <a:t>magnitude </a:t>
            </a:r>
            <a:r>
              <a:rPr lang="en-US" sz="2200" dirty="0" smtClean="0"/>
              <a:t>for </a:t>
            </a:r>
            <a:r>
              <a:rPr lang="en-US" sz="2200" dirty="0"/>
              <a:t>8-bit word </a:t>
            </a:r>
          </a:p>
          <a:p>
            <a:pPr lvl="1"/>
            <a:r>
              <a:rPr lang="en-US" sz="1800" dirty="0" smtClean="0"/>
              <a:t>absolute </a:t>
            </a:r>
            <a:r>
              <a:rPr lang="en-US" sz="1800" dirty="0"/>
              <a:t>value of </a:t>
            </a:r>
            <a:r>
              <a:rPr lang="en-US" sz="1800" dirty="0" smtClean="0"/>
              <a:t>number </a:t>
            </a:r>
            <a:r>
              <a:rPr lang="en-US" sz="1800" dirty="0"/>
              <a:t>in the 7 </a:t>
            </a:r>
            <a:r>
              <a:rPr lang="en-US" sz="1800" dirty="0" smtClean="0"/>
              <a:t> right</a:t>
            </a:r>
            <a:endParaRPr lang="en-US" sz="1800" dirty="0"/>
          </a:p>
          <a:p>
            <a:endParaRPr lang="en-US" sz="2200" dirty="0" smtClean="0"/>
          </a:p>
          <a:p>
            <a:r>
              <a:rPr lang="en-US" sz="2200" dirty="0" smtClean="0"/>
              <a:t>Example: 8-bit signed magnitude</a:t>
            </a:r>
          </a:p>
          <a:p>
            <a:pPr lvl="1"/>
            <a:r>
              <a:rPr lang="en-US" sz="1800" dirty="0" smtClean="0"/>
              <a:t>Positive 3 is:	</a:t>
            </a:r>
            <a:r>
              <a:rPr lang="en-US" sz="1800" dirty="0" smtClean="0">
                <a:latin typeface="Courier New" pitchFamily="49" charset="0"/>
              </a:rPr>
              <a:t>00000011</a:t>
            </a:r>
          </a:p>
          <a:p>
            <a:pPr lvl="1"/>
            <a:r>
              <a:rPr lang="en-US" sz="1800" dirty="0" smtClean="0"/>
              <a:t>Negative 3 is:	</a:t>
            </a:r>
            <a:r>
              <a:rPr lang="en-US" sz="1800" dirty="0" smtClean="0">
                <a:latin typeface="Courier New" pitchFamily="49" charset="0"/>
              </a:rPr>
              <a:t>10000011</a:t>
            </a:r>
          </a:p>
          <a:p>
            <a:endParaRPr lang="en-US" sz="2200" dirty="0" smtClean="0"/>
          </a:p>
          <a:p>
            <a:r>
              <a:rPr lang="en-US" sz="2200" dirty="0" smtClean="0"/>
              <a:t>Computers perform arithmetic operations on signed magnitude </a:t>
            </a:r>
          </a:p>
          <a:p>
            <a:pPr lvl="1"/>
            <a:r>
              <a:rPr lang="en-US" sz="1800" dirty="0" smtClean="0"/>
              <a:t>ignore signs of the operands while performing a calculation</a:t>
            </a:r>
          </a:p>
          <a:p>
            <a:pPr lvl="1"/>
            <a:r>
              <a:rPr lang="en-US" sz="1800" dirty="0" smtClean="0"/>
              <a:t>applying appropriate sign after calculation is complete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dirty="0" smtClean="0">
                <a:latin typeface="Arial" charset="0"/>
              </a:rPr>
              <a:t>Signed Integer Representation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162800" cy="38100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200" dirty="0" smtClean="0"/>
              <a:t>Binary addition - easy -  four rules:	</a:t>
            </a:r>
          </a:p>
          <a:p>
            <a:pPr lvl="1"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0 + 0 =  0	   0 + 1 =  1</a:t>
            </a:r>
          </a:p>
          <a:p>
            <a:pPr lvl="1"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1 + 0 =  1	   1 + 1 = 10</a:t>
            </a:r>
          </a:p>
          <a:p>
            <a:endParaRPr lang="en-US" sz="2200" dirty="0" smtClean="0"/>
          </a:p>
          <a:p>
            <a:r>
              <a:rPr lang="en-US" sz="2200" dirty="0" smtClean="0"/>
              <a:t>This system makes it possible for digital circuits to carry out arithmetic operations</a:t>
            </a:r>
          </a:p>
          <a:p>
            <a:pPr lvl="1">
              <a:spcBef>
                <a:spcPct val="10000"/>
              </a:spcBef>
            </a:pPr>
            <a:r>
              <a:rPr lang="en-US" sz="2000" dirty="0" smtClean="0"/>
              <a:t>We will describe these circuits in later chapters.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371600" y="5257800"/>
            <a:ext cx="6248400" cy="76200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1" dirty="0">
                <a:solidFill>
                  <a:srgbClr val="CC3300"/>
                </a:solidFill>
                <a:latin typeface="Times New Roman" charset="0"/>
              </a:rPr>
              <a:t>Let’s see how the addition rules work with signed magnitude numbers . . .</a:t>
            </a:r>
            <a:endParaRPr lang="en-US" sz="2400" b="1" dirty="0">
              <a:solidFill>
                <a:srgbClr val="CC33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4648200" cy="35052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Example:</a:t>
            </a:r>
          </a:p>
          <a:p>
            <a:pPr lvl="1"/>
            <a:r>
              <a:rPr lang="en-US" sz="2000" dirty="0" smtClean="0"/>
              <a:t>Using signed magnitude binary arithmetic</a:t>
            </a:r>
          </a:p>
          <a:p>
            <a:pPr lvl="1"/>
            <a:r>
              <a:rPr lang="en-US" sz="2000" dirty="0" smtClean="0"/>
              <a:t>Find the sum of 75 and 46</a:t>
            </a:r>
          </a:p>
          <a:p>
            <a:r>
              <a:rPr lang="en-US" sz="2200" dirty="0" smtClean="0"/>
              <a:t>Step 1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convert 75 and 46 to binary</a:t>
            </a:r>
          </a:p>
          <a:p>
            <a:pPr lvl="1"/>
            <a:r>
              <a:rPr lang="en-US" sz="2000" dirty="0" smtClean="0"/>
              <a:t>separate (positive) sign bits from magnitude bits</a:t>
            </a:r>
          </a:p>
        </p:txBody>
      </p:sp>
      <p:pic>
        <p:nvPicPr>
          <p:cNvPr id="35844" name="Picture 4" descr="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4413"/>
            <a:ext cx="2667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4" y="1295400"/>
            <a:ext cx="287972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8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5" y="2743200"/>
            <a:ext cx="287972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pic>
        <p:nvPicPr>
          <p:cNvPr id="6" name="Picture 2" descr="8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10" y="4267200"/>
            <a:ext cx="287972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4648200" cy="42672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Step 2</a:t>
            </a:r>
          </a:p>
          <a:p>
            <a:pPr lvl="1"/>
            <a:r>
              <a:rPr lang="en-US" sz="2000" dirty="0" smtClean="0"/>
              <a:t>Start with rightmost bit and work left</a:t>
            </a:r>
            <a:endParaRPr lang="en-US" sz="2000" dirty="0"/>
          </a:p>
          <a:p>
            <a:endParaRPr lang="en-US" sz="2200" dirty="0" smtClean="0"/>
          </a:p>
          <a:p>
            <a:r>
              <a:rPr lang="en-US" sz="2200" dirty="0" smtClean="0"/>
              <a:t>Step 3</a:t>
            </a:r>
          </a:p>
          <a:p>
            <a:pPr lvl="1"/>
            <a:r>
              <a:rPr lang="en-US" sz="2000" dirty="0" smtClean="0"/>
              <a:t>Note carries </a:t>
            </a:r>
            <a:r>
              <a:rPr lang="en-US" sz="2000" dirty="0"/>
              <a:t>above </a:t>
            </a:r>
            <a:r>
              <a:rPr lang="en-US" sz="2000" dirty="0" smtClean="0"/>
              <a:t>next bit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2286000"/>
            <a:ext cx="287972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Signed Integer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4876800" cy="35052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Example…</a:t>
            </a:r>
          </a:p>
          <a:p>
            <a:pPr lvl="1"/>
            <a:r>
              <a:rPr lang="en-US" sz="2000" dirty="0"/>
              <a:t>Using signed magnitude binary arithmetic</a:t>
            </a:r>
          </a:p>
          <a:p>
            <a:pPr lvl="1"/>
            <a:r>
              <a:rPr lang="en-US" sz="2000" dirty="0"/>
              <a:t>Find the sum of 75 and 46</a:t>
            </a:r>
          </a:p>
          <a:p>
            <a:r>
              <a:rPr lang="en-US" sz="2000" dirty="0" smtClean="0"/>
              <a:t>Worked through all eight bits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066800" y="5105400"/>
            <a:ext cx="7086600" cy="83820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dirty="0">
                <a:solidFill>
                  <a:srgbClr val="CC3300"/>
                </a:solidFill>
              </a:rPr>
              <a:t>	In this example, </a:t>
            </a:r>
            <a:r>
              <a:rPr lang="en-US" sz="2000" dirty="0" smtClean="0">
                <a:solidFill>
                  <a:srgbClr val="CC3300"/>
                </a:solidFill>
              </a:rPr>
              <a:t>the two </a:t>
            </a:r>
            <a:r>
              <a:rPr lang="en-US" sz="2000" dirty="0">
                <a:solidFill>
                  <a:srgbClr val="CC3300"/>
                </a:solidFill>
              </a:rPr>
              <a:t>values </a:t>
            </a:r>
            <a:r>
              <a:rPr lang="en-US" sz="2000" dirty="0" smtClean="0">
                <a:solidFill>
                  <a:srgbClr val="CC3300"/>
                </a:solidFill>
              </a:rPr>
              <a:t>sum fit </a:t>
            </a:r>
            <a:r>
              <a:rPr lang="en-US" sz="2000" dirty="0">
                <a:solidFill>
                  <a:srgbClr val="CC3300"/>
                </a:solidFill>
              </a:rPr>
              <a:t>into seven bits.  </a:t>
            </a:r>
            <a:endParaRPr lang="en-US" sz="2000" dirty="0" smtClean="0">
              <a:solidFill>
                <a:srgbClr val="CC3300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dirty="0">
                <a:solidFill>
                  <a:srgbClr val="CC3300"/>
                </a:solidFill>
              </a:rPr>
              <a:t>	</a:t>
            </a:r>
            <a:r>
              <a:rPr lang="en-US" sz="2000" dirty="0" smtClean="0">
                <a:solidFill>
                  <a:srgbClr val="CC3300"/>
                </a:solidFill>
              </a:rPr>
              <a:t>If </a:t>
            </a:r>
            <a:r>
              <a:rPr lang="en-US" sz="2000" dirty="0">
                <a:solidFill>
                  <a:srgbClr val="CC3300"/>
                </a:solidFill>
              </a:rPr>
              <a:t>that is not the case, </a:t>
            </a:r>
            <a:r>
              <a:rPr lang="en-US" sz="2000" dirty="0" smtClean="0">
                <a:solidFill>
                  <a:srgbClr val="CC3300"/>
                </a:solidFill>
              </a:rPr>
              <a:t>this needs additional methods.</a:t>
            </a:r>
            <a:endParaRPr lang="en-US" sz="20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IScolor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IScolorblock">
  <a:themeElements>
    <a:clrScheme name="1_UIScolor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1_UIScolor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UIScolor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UIScolorblock</Template>
  <TotalTime>35304</TotalTime>
  <Words>2646</Words>
  <Application>Microsoft Office PowerPoint</Application>
  <PresentationFormat>On-screen Show (4:3)</PresentationFormat>
  <Paragraphs>361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UIScolorblock</vt:lpstr>
      <vt:lpstr>1_UIScolorblock</vt:lpstr>
      <vt:lpstr>Chapter 3:  Information Representation</vt:lpstr>
      <vt:lpstr>Decimal to Binary Conversions</vt:lpstr>
      <vt:lpstr>Decimal to Binary Conversions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  <vt:lpstr>Signed Integer Representation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High-Level Languages</dc:title>
  <dc:creator>Lucinda M Caughey</dc:creator>
  <cp:lastModifiedBy>Cindy</cp:lastModifiedBy>
  <cp:revision>89</cp:revision>
  <dcterms:created xsi:type="dcterms:W3CDTF">2009-09-01T03:33:51Z</dcterms:created>
  <dcterms:modified xsi:type="dcterms:W3CDTF">2015-02-21T17:52:59Z</dcterms:modified>
</cp:coreProperties>
</file>