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9"/>
  </p:notesMasterIdLst>
  <p:sldIdLst>
    <p:sldId id="256" r:id="rId3"/>
    <p:sldId id="343" r:id="rId4"/>
    <p:sldId id="344" r:id="rId5"/>
    <p:sldId id="345" r:id="rId6"/>
    <p:sldId id="346" r:id="rId7"/>
    <p:sldId id="347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5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706" autoAdjust="0"/>
  </p:normalViewPr>
  <p:slideViewPr>
    <p:cSldViewPr>
      <p:cViewPr>
        <p:scale>
          <a:sx n="76" d="100"/>
          <a:sy n="76" d="100"/>
        </p:scale>
        <p:origin x="-15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C298809-EEDD-4184-9591-F1485F875CC1}" type="datetimeFigureOut">
              <a:rPr lang="en-US"/>
              <a:pPr>
                <a:defRPr/>
              </a:pPr>
              <a:t>1/27/2013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6F8D75-495E-4ABB-8E90-730A2504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89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Calculations aren’t useful until their results can be displayed in a manner that is meaningful to people.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We also need to provide a means for data input.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Thus, human-understandable characters must be converted to computer-understandable bit patterns using some sort of character encoding scheme.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F8D75-495E-4ABB-8E90-730A25040D2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7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As computers have evolved, character codes have evolved.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Larger computer memories and storage devices permit richer character codes.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The earliest computer coding systems used six bits.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Binary-coded decimal (BCD) was one of these early codes. It was used by IBM mainframes in the 1950s and 1960s.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In 1964, BCD was extended to an 8-bit code, Extended Binary-Coded Decimal Interchange Code (EBCDIC).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EBCDIC was one of the first widely-used computer codes that supported upper </a:t>
            </a:r>
            <a:r>
              <a:rPr lang="en-US" sz="1200" i="1" dirty="0" smtClean="0"/>
              <a:t>and</a:t>
            </a:r>
            <a:r>
              <a:rPr lang="en-US" sz="1200" dirty="0" smtClean="0"/>
              <a:t> lowercase alphabetic characters, in addition to special characters, such as punctuation and control characters.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EBCDIC and BCD are still in use by IBM mainframes today. </a:t>
            </a:r>
          </a:p>
          <a:p>
            <a:pPr>
              <a:spcBef>
                <a:spcPct val="40000"/>
              </a:spcBef>
            </a:pPr>
            <a:endParaRPr lang="en-US" sz="1200" dirty="0" smtClean="0"/>
          </a:p>
          <a:p>
            <a:pPr>
              <a:spcBef>
                <a:spcPct val="40000"/>
              </a:spcBef>
            </a:pPr>
            <a:endParaRPr lang="en-US" sz="1200" dirty="0" smtClean="0"/>
          </a:p>
          <a:p>
            <a:pPr>
              <a:spcBef>
                <a:spcPct val="40000"/>
              </a:spcBef>
            </a:pPr>
            <a:endParaRPr lang="en-US" sz="1200" dirty="0" smtClean="0"/>
          </a:p>
          <a:p>
            <a:pPr>
              <a:spcBef>
                <a:spcPct val="40000"/>
              </a:spcBef>
            </a:pPr>
            <a:endParaRPr lang="en-US" sz="1200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Other computer manufacturers chose the 7-bit ASCII (American Standard Code for Information Interchange) as a replacement for 6-bit codes.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While BCD and EBCDIC were based on punched card codes, ASCII was based upon telecommunications (Telex) codes.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Until recently, ASCII was the dominant character code outside the IBM mainframe world.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Many of today’s systems embrace Unicode, a 16-bit system that can encode the characters of every language in the world.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The Java programming language, and some operating systems now use Unicode as their default character code.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The Unicode </a:t>
            </a:r>
            <a:r>
              <a:rPr lang="en-US" sz="2200" dirty="0" err="1" smtClean="0"/>
              <a:t>codespace</a:t>
            </a:r>
            <a:r>
              <a:rPr lang="en-US" sz="2200" dirty="0" smtClean="0"/>
              <a:t> is divided into six parts.  The first part includes ASCII and is for Western alphabet codes.</a:t>
            </a:r>
            <a:r>
              <a:rPr lang="en-US" sz="2200" baseline="0" dirty="0" smtClean="0"/>
              <a:t> It contains characters for </a:t>
            </a:r>
            <a:r>
              <a:rPr lang="en-US" sz="2200" dirty="0" smtClean="0"/>
              <a:t>English, Greek, and Russian.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</a:pPr>
            <a:r>
              <a:rPr lang="en-US" sz="1200" dirty="0" smtClean="0"/>
              <a:t>The Unicode </a:t>
            </a:r>
            <a:r>
              <a:rPr lang="en-US" sz="1200" dirty="0" err="1" smtClean="0"/>
              <a:t>codespace</a:t>
            </a:r>
            <a:r>
              <a:rPr lang="en-US" sz="1200" dirty="0" smtClean="0"/>
              <a:t> allocation is shown in this chart.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The lowest-numbered Unicode characters comprise the ASCII code.</a:t>
            </a:r>
          </a:p>
          <a:p>
            <a:pPr>
              <a:spcBef>
                <a:spcPct val="40000"/>
              </a:spcBef>
            </a:pPr>
            <a:r>
              <a:rPr lang="en-US" sz="1200" dirty="0" smtClean="0"/>
              <a:t>The highest provide for user-defined codes.</a:t>
            </a:r>
          </a:p>
          <a:p>
            <a:endParaRPr lang="en-US" dirty="0" smtClean="0"/>
          </a:p>
          <a:p>
            <a:r>
              <a:rPr lang="en-US" dirty="0" smtClean="0"/>
              <a:t>One needs to be careful when </a:t>
            </a:r>
            <a:r>
              <a:rPr lang="en-US" smtClean="0"/>
              <a:t>using character codes</a:t>
            </a:r>
            <a:r>
              <a:rPr lang="en-US" dirty="0" smtClean="0"/>
              <a:t>.</a:t>
            </a:r>
            <a:r>
              <a:rPr lang="en-US" baseline="0" dirty="0" smtClean="0"/>
              <a:t> A character that is legal for one system may cause problems for another.</a:t>
            </a:r>
          </a:p>
          <a:p>
            <a:r>
              <a:rPr lang="en-US" baseline="0" dirty="0" smtClean="0"/>
              <a:t>Once, in an old IBM ERP system, we decided to use a ~ tilde at the beginning of a description to indicate (to humans) that a part was not ready to be used.</a:t>
            </a:r>
          </a:p>
          <a:p>
            <a:r>
              <a:rPr lang="en-US" baseline="0" dirty="0" smtClean="0"/>
              <a:t>About a week after the tilde was introduced, an IT mainframe person stormed into my office and asked who had put a tilde in several descriptions. </a:t>
            </a:r>
          </a:p>
          <a:p>
            <a:r>
              <a:rPr lang="en-US" baseline="0" dirty="0" smtClean="0"/>
              <a:t>It turns out that the tilde character code was a reset code for a label printer and when that description was passed to the printer, it reset itself!</a:t>
            </a:r>
          </a:p>
          <a:p>
            <a:r>
              <a:rPr lang="en-US" baseline="0" dirty="0" smtClean="0"/>
              <a:t>It had taken several days to determine what was wrong with the printer. Needless to say the tilde was removed and replaced by a more benign character.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very important that humans and computers understand the codes that are sent to them.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6ECE4-E3FA-4C27-87AC-2D725445B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959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2095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7967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62365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0271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9408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563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55598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04510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08431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005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16444-19EE-4D13-BB64-89FB7BE03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2121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323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23A4-9394-4872-AC5F-84BBBD6A8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9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041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0B7EF-32A1-48D8-AC6B-B9ED21787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89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77242-4988-4868-9473-8843E1BB0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691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B6D2A-130B-4145-93C3-6810669F7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4047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03BF9-75E5-4D3A-B028-A4386CA25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458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AE1F9-735A-4BE3-8E28-399401022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63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0" y="6229350"/>
            <a:ext cx="2743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9C20D5C-7B94-4CF4-9BB0-701DB7DFD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" name="Picture 12" descr="medBlueLogo_lite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41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248400" y="6273800"/>
            <a:ext cx="2286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rgbClr val="003399"/>
                </a:solidFill>
              </a:rPr>
              <a:t>University of Illinois </a:t>
            </a:r>
            <a:br>
              <a:rPr lang="en-US" sz="1400">
                <a:solidFill>
                  <a:srgbClr val="003399"/>
                </a:solidFill>
              </a:rPr>
            </a:br>
            <a:r>
              <a:rPr lang="en-US" sz="14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052" name="Picture 12" descr="medBlueLogo_lit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130425"/>
            <a:ext cx="8229600" cy="1146175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bg1"/>
                </a:solidFill>
              </a:rPr>
              <a:t>Chapter 3: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Information Representation</a:t>
            </a:r>
          </a:p>
        </p:txBody>
      </p:sp>
      <p:sp>
        <p:nvSpPr>
          <p:cNvPr id="4" name="Shape 91"/>
          <p:cNvSpPr txBox="1">
            <a:spLocks/>
          </p:cNvSpPr>
          <p:nvPr/>
        </p:nvSpPr>
        <p:spPr>
          <a:xfrm>
            <a:off x="2743201" y="3996239"/>
            <a:ext cx="3810000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ebdings" pitchFamily="18" charset="2"/>
              <a:buChar char="=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ebdings" pitchFamily="18" charset="2"/>
              <a:buChar char="=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560"/>
              </a:spcBef>
              <a:spcAft>
                <a:spcPts val="0"/>
              </a:spcAft>
              <a:buSzPct val="25000"/>
              <a:buFont typeface="Tahoma"/>
              <a:buNone/>
            </a:pPr>
            <a:r>
              <a:rPr lang="en-US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Characters</a:t>
            </a:r>
            <a:endParaRPr lang="en-US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443038"/>
            <a:ext cx="7467600" cy="4424362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Character </a:t>
            </a:r>
            <a:r>
              <a:rPr lang="en-US" sz="2200" dirty="0"/>
              <a:t>codes </a:t>
            </a:r>
            <a:r>
              <a:rPr lang="en-US" sz="2200" dirty="0" smtClean="0"/>
              <a:t>evolved as </a:t>
            </a:r>
            <a:r>
              <a:rPr lang="en-US" sz="2200" dirty="0" smtClean="0"/>
              <a:t>computers </a:t>
            </a:r>
            <a:r>
              <a:rPr lang="en-US" sz="2200" dirty="0" smtClean="0"/>
              <a:t>evolved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Richer </a:t>
            </a:r>
            <a:r>
              <a:rPr lang="en-US" sz="2200" dirty="0"/>
              <a:t>character codes </a:t>
            </a:r>
            <a:r>
              <a:rPr lang="en-US" sz="2200" dirty="0" smtClean="0"/>
              <a:t>evolved for larger </a:t>
            </a:r>
            <a:r>
              <a:rPr lang="en-US" sz="2200" dirty="0" smtClean="0"/>
              <a:t>computer memories and storage </a:t>
            </a:r>
            <a:r>
              <a:rPr lang="en-US" sz="2200" dirty="0" smtClean="0"/>
              <a:t>devices</a:t>
            </a:r>
            <a:endParaRPr lang="en-US" sz="2200" dirty="0" smtClean="0"/>
          </a:p>
          <a:p>
            <a:pPr>
              <a:spcBef>
                <a:spcPct val="40000"/>
              </a:spcBef>
            </a:pPr>
            <a:r>
              <a:rPr lang="en-US" sz="2200" dirty="0"/>
              <a:t>E</a:t>
            </a:r>
            <a:r>
              <a:rPr lang="en-US" sz="2200" dirty="0" smtClean="0"/>
              <a:t>arliest </a:t>
            </a:r>
            <a:r>
              <a:rPr lang="en-US" sz="2200" dirty="0" smtClean="0"/>
              <a:t>computer coding systems used six </a:t>
            </a:r>
            <a:r>
              <a:rPr lang="en-US" sz="2200" dirty="0" smtClean="0"/>
              <a:t>bits</a:t>
            </a:r>
            <a:endParaRPr lang="en-US" sz="22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Binary-coded </a:t>
            </a:r>
            <a:r>
              <a:rPr lang="en-US" sz="2200" dirty="0" smtClean="0"/>
              <a:t>decimal(BCD</a:t>
            </a:r>
            <a:r>
              <a:rPr lang="en-US" sz="2200" dirty="0" smtClean="0"/>
              <a:t>) </a:t>
            </a:r>
            <a:r>
              <a:rPr lang="en-US" sz="2200" dirty="0" smtClean="0"/>
              <a:t>- </a:t>
            </a:r>
            <a:r>
              <a:rPr lang="en-US" sz="2200" dirty="0" smtClean="0"/>
              <a:t>one of </a:t>
            </a:r>
            <a:r>
              <a:rPr lang="en-US" sz="2200" dirty="0" smtClean="0"/>
              <a:t>the </a:t>
            </a:r>
            <a:r>
              <a:rPr lang="en-US" sz="2200" dirty="0" smtClean="0"/>
              <a:t>early </a:t>
            </a:r>
            <a:r>
              <a:rPr lang="en-US" sz="2200" dirty="0" smtClean="0"/>
              <a:t>codes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Used </a:t>
            </a:r>
            <a:r>
              <a:rPr lang="en-US" sz="2000" dirty="0" smtClean="0"/>
              <a:t>by IBM mainframes in the 1950s and </a:t>
            </a:r>
            <a:r>
              <a:rPr lang="en-US" sz="2000" dirty="0" smtClean="0"/>
              <a:t>1960s</a:t>
            </a:r>
            <a:endParaRPr lang="en-US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4572000" cy="547688"/>
          </a:xfrm>
        </p:spPr>
        <p:txBody>
          <a:bodyPr/>
          <a:lstStyle/>
          <a:p>
            <a:pPr algn="l"/>
            <a:r>
              <a:rPr lang="en-US" sz="2100" b="0" smtClean="0">
                <a:solidFill>
                  <a:srgbClr val="C00000"/>
                </a:solidFill>
                <a:latin typeface="Arial" charset="0"/>
              </a:rPr>
              <a:t> Character Codes</a:t>
            </a:r>
            <a:endParaRPr lang="en-US" sz="2100" smtClean="0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443038"/>
            <a:ext cx="7543800" cy="4424362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BCD </a:t>
            </a:r>
            <a:r>
              <a:rPr lang="en-US" sz="2200" dirty="0" smtClean="0"/>
              <a:t>was extended to an 8-bit </a:t>
            </a:r>
            <a:r>
              <a:rPr lang="en-US" sz="2200" dirty="0" smtClean="0"/>
              <a:t>code: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Extended </a:t>
            </a:r>
            <a:r>
              <a:rPr lang="en-US" sz="1800" dirty="0" smtClean="0"/>
              <a:t>Binary-Coded Decimal Interchange Code (EBCDIC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EBCDIC </a:t>
            </a:r>
            <a:endParaRPr lang="en-US" sz="2200" dirty="0" smtClean="0"/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supported </a:t>
            </a:r>
            <a:r>
              <a:rPr lang="en-US" sz="1800" dirty="0" smtClean="0"/>
              <a:t>upper </a:t>
            </a:r>
            <a:r>
              <a:rPr lang="en-US" sz="1800" i="1" dirty="0" smtClean="0"/>
              <a:t>and</a:t>
            </a:r>
            <a:r>
              <a:rPr lang="en-US" sz="1800" dirty="0" smtClean="0"/>
              <a:t> lowercase alphabetic </a:t>
            </a:r>
            <a:r>
              <a:rPr lang="en-US" sz="1800" dirty="0" smtClean="0"/>
              <a:t>characters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supported </a:t>
            </a:r>
            <a:r>
              <a:rPr lang="en-US" sz="1800" dirty="0" smtClean="0"/>
              <a:t>special characters, such as punctuation and control </a:t>
            </a:r>
            <a:r>
              <a:rPr lang="en-US" sz="1800" dirty="0" smtClean="0"/>
              <a:t>characters</a:t>
            </a:r>
            <a:endParaRPr lang="en-US" sz="18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EBCDIC and BCD </a:t>
            </a:r>
            <a:r>
              <a:rPr lang="en-US" sz="2200" dirty="0"/>
              <a:t>-</a:t>
            </a:r>
            <a:r>
              <a:rPr lang="en-US" sz="2200" dirty="0" smtClean="0"/>
              <a:t> </a:t>
            </a:r>
            <a:r>
              <a:rPr lang="en-US" sz="2200" dirty="0" smtClean="0"/>
              <a:t>still in use by IBM </a:t>
            </a:r>
            <a:r>
              <a:rPr lang="en-US" sz="2200" dirty="0" smtClean="0"/>
              <a:t>mainframes </a:t>
            </a:r>
            <a:endParaRPr lang="en-US" sz="2200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4572000" cy="547688"/>
          </a:xfrm>
        </p:spPr>
        <p:txBody>
          <a:bodyPr/>
          <a:lstStyle/>
          <a:p>
            <a:pPr algn="l"/>
            <a:r>
              <a:rPr lang="en-US" sz="2100" b="0" smtClean="0">
                <a:solidFill>
                  <a:srgbClr val="C00000"/>
                </a:solidFill>
                <a:latin typeface="Arial" charset="0"/>
              </a:rPr>
              <a:t>Character Codes</a:t>
            </a:r>
            <a:endParaRPr lang="en-US" sz="2100" smtClean="0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443038"/>
            <a:ext cx="7391400" cy="4424362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ASCII </a:t>
            </a:r>
            <a:r>
              <a:rPr lang="en-US" sz="2200" dirty="0" smtClean="0"/>
              <a:t>(American Standard Code for Information Interchange) </a:t>
            </a:r>
            <a:endParaRPr lang="en-US" sz="2200" dirty="0" smtClean="0"/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7-bit code</a:t>
            </a:r>
          </a:p>
          <a:p>
            <a:pPr lvl="1">
              <a:spcBef>
                <a:spcPct val="40000"/>
              </a:spcBef>
            </a:pPr>
            <a:r>
              <a:rPr lang="en-US" sz="1800" dirty="0" smtClean="0"/>
              <a:t>Chosen by other computer manufacturers</a:t>
            </a:r>
            <a:endParaRPr lang="en-US" sz="18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BCD </a:t>
            </a:r>
            <a:r>
              <a:rPr lang="en-US" sz="2200" dirty="0" smtClean="0"/>
              <a:t>and EBCDIC </a:t>
            </a:r>
            <a:r>
              <a:rPr lang="en-US" sz="2200" dirty="0" smtClean="0"/>
              <a:t>- </a:t>
            </a:r>
            <a:r>
              <a:rPr lang="en-US" sz="2200" dirty="0" smtClean="0"/>
              <a:t>based </a:t>
            </a:r>
            <a:r>
              <a:rPr lang="en-US" sz="2200" dirty="0" smtClean="0"/>
              <a:t>on </a:t>
            </a:r>
            <a:r>
              <a:rPr lang="en-US" sz="2200" dirty="0" smtClean="0"/>
              <a:t>punched card </a:t>
            </a:r>
            <a:r>
              <a:rPr lang="en-US" sz="2200" dirty="0" smtClean="0"/>
              <a:t>codes 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ASCII - </a:t>
            </a:r>
            <a:r>
              <a:rPr lang="en-US" sz="2200" dirty="0" smtClean="0"/>
              <a:t>based </a:t>
            </a:r>
            <a:r>
              <a:rPr lang="en-US" sz="2200" dirty="0" smtClean="0"/>
              <a:t>on telecommunications(Telex</a:t>
            </a:r>
            <a:r>
              <a:rPr lang="en-US" sz="2200" dirty="0" smtClean="0"/>
              <a:t>) </a:t>
            </a:r>
            <a:r>
              <a:rPr lang="en-US" sz="2200" dirty="0" smtClean="0"/>
              <a:t>codes</a:t>
            </a:r>
            <a:endParaRPr lang="en-US" sz="22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Until </a:t>
            </a:r>
            <a:r>
              <a:rPr lang="en-US" sz="2200" dirty="0" smtClean="0"/>
              <a:t>recently -  </a:t>
            </a:r>
            <a:r>
              <a:rPr lang="en-US" sz="2200" dirty="0" smtClean="0"/>
              <a:t>ASCII was the dominant character code outside the IBM mainframe world.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4572000" cy="547688"/>
          </a:xfrm>
        </p:spPr>
        <p:txBody>
          <a:bodyPr/>
          <a:lstStyle/>
          <a:p>
            <a:pPr algn="l"/>
            <a:r>
              <a:rPr lang="en-US" sz="2100" b="0" smtClean="0">
                <a:solidFill>
                  <a:srgbClr val="C00000"/>
                </a:solidFill>
                <a:latin typeface="Arial" charset="0"/>
              </a:rPr>
              <a:t>Character Codes</a:t>
            </a:r>
            <a:endParaRPr lang="en-US" sz="2100" smtClean="0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443038"/>
            <a:ext cx="7543800" cy="4195762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Unicode</a:t>
            </a:r>
          </a:p>
          <a:p>
            <a:pPr lvl="1">
              <a:spcBef>
                <a:spcPct val="40000"/>
              </a:spcBef>
            </a:pPr>
            <a:r>
              <a:rPr lang="en-US" sz="2000" dirty="0"/>
              <a:t>16-bit system that can encode the characters of every language in the world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Java </a:t>
            </a:r>
            <a:r>
              <a:rPr lang="en-US" sz="2000" dirty="0" smtClean="0"/>
              <a:t>programming </a:t>
            </a:r>
            <a:r>
              <a:rPr lang="en-US" sz="2000" dirty="0" smtClean="0"/>
              <a:t>language </a:t>
            </a:r>
            <a:r>
              <a:rPr lang="en-US" sz="2000" dirty="0" smtClean="0"/>
              <a:t>and some operating systems now use Unicode as their default character </a:t>
            </a:r>
            <a:r>
              <a:rPr lang="en-US" sz="2000" dirty="0" smtClean="0"/>
              <a:t>code</a:t>
            </a:r>
            <a:endParaRPr lang="en-US" sz="20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Unicode </a:t>
            </a:r>
            <a:r>
              <a:rPr lang="en-US" sz="2200" dirty="0" err="1" smtClean="0"/>
              <a:t>codespace</a:t>
            </a:r>
            <a:r>
              <a:rPr lang="en-US" sz="2200" dirty="0" smtClean="0"/>
              <a:t> </a:t>
            </a:r>
            <a:r>
              <a:rPr lang="en-US" sz="2200" dirty="0" smtClean="0"/>
              <a:t>- </a:t>
            </a:r>
            <a:r>
              <a:rPr lang="en-US" sz="1800" dirty="0" smtClean="0"/>
              <a:t>Divided </a:t>
            </a:r>
            <a:r>
              <a:rPr lang="en-US" sz="1800" dirty="0" smtClean="0"/>
              <a:t>into six </a:t>
            </a:r>
            <a:r>
              <a:rPr lang="en-US" sz="1800" dirty="0" smtClean="0"/>
              <a:t>parts</a:t>
            </a:r>
          </a:p>
          <a:p>
            <a:pPr lvl="1">
              <a:spcBef>
                <a:spcPct val="40000"/>
              </a:spcBef>
            </a:pPr>
            <a:r>
              <a:rPr lang="en-US" sz="2000" dirty="0" smtClean="0"/>
              <a:t>First </a:t>
            </a:r>
            <a:r>
              <a:rPr lang="en-US" sz="2000" dirty="0" smtClean="0"/>
              <a:t>part is for Western alphabet </a:t>
            </a:r>
            <a:r>
              <a:rPr lang="en-US" sz="2000" dirty="0" smtClean="0"/>
              <a:t>codes</a:t>
            </a:r>
          </a:p>
          <a:p>
            <a:pPr lvl="2">
              <a:spcBef>
                <a:spcPct val="40000"/>
              </a:spcBef>
            </a:pPr>
            <a:r>
              <a:rPr lang="en-US" sz="1800" b="1" dirty="0" smtClean="0"/>
              <a:t>Includes ASCII</a:t>
            </a:r>
            <a:endParaRPr lang="en-US" sz="1800" b="1" dirty="0"/>
          </a:p>
          <a:p>
            <a:pPr lvl="2">
              <a:spcBef>
                <a:spcPct val="40000"/>
              </a:spcBef>
            </a:pPr>
            <a:r>
              <a:rPr lang="en-US" sz="1800" b="1" dirty="0" smtClean="0"/>
              <a:t>Contains characters for</a:t>
            </a:r>
            <a:r>
              <a:rPr lang="en-US" sz="1800" b="1" dirty="0" smtClean="0"/>
              <a:t> </a:t>
            </a:r>
            <a:r>
              <a:rPr lang="en-US" sz="1800" b="1" dirty="0" smtClean="0"/>
              <a:t>English, Greek, and </a:t>
            </a:r>
            <a:r>
              <a:rPr lang="en-US" sz="1800" b="1" dirty="0" smtClean="0"/>
              <a:t>Russian</a:t>
            </a:r>
            <a:endParaRPr lang="en-US" sz="1800" b="1" dirty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4572000" cy="547688"/>
          </a:xfrm>
        </p:spPr>
        <p:txBody>
          <a:bodyPr/>
          <a:lstStyle/>
          <a:p>
            <a:pPr algn="l"/>
            <a:r>
              <a:rPr lang="en-US" sz="2100" b="0" smtClean="0">
                <a:solidFill>
                  <a:srgbClr val="C00000"/>
                </a:solidFill>
                <a:latin typeface="Arial" charset="0"/>
              </a:rPr>
              <a:t>Character Codes</a:t>
            </a:r>
            <a:endParaRPr lang="en-US" sz="2100" smtClean="0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443038"/>
            <a:ext cx="3429000" cy="4576762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dirty="0" smtClean="0"/>
              <a:t>Unicode </a:t>
            </a:r>
            <a:r>
              <a:rPr lang="en-US" sz="2200" dirty="0" err="1" smtClean="0"/>
              <a:t>codespace</a:t>
            </a:r>
            <a:r>
              <a:rPr lang="en-US" sz="2200" dirty="0" smtClean="0"/>
              <a:t> </a:t>
            </a:r>
            <a:r>
              <a:rPr lang="en-US" sz="2200" dirty="0" smtClean="0"/>
              <a:t>allocation is shown at the right.</a:t>
            </a:r>
          </a:p>
          <a:p>
            <a:pPr>
              <a:spcBef>
                <a:spcPct val="40000"/>
              </a:spcBef>
            </a:pPr>
            <a:r>
              <a:rPr lang="en-US" sz="2200" dirty="0" smtClean="0"/>
              <a:t>Lowest-numbered </a:t>
            </a:r>
            <a:r>
              <a:rPr lang="en-US" sz="2200" dirty="0" smtClean="0"/>
              <a:t>Unicode characters comprise the ASCII </a:t>
            </a:r>
            <a:r>
              <a:rPr lang="en-US" sz="2200" dirty="0" smtClean="0"/>
              <a:t>code</a:t>
            </a:r>
            <a:endParaRPr lang="en-US" sz="2200" dirty="0" smtClean="0"/>
          </a:p>
          <a:p>
            <a:pPr>
              <a:spcBef>
                <a:spcPct val="40000"/>
              </a:spcBef>
            </a:pPr>
            <a:r>
              <a:rPr lang="en-US" sz="2200" dirty="0" smtClean="0"/>
              <a:t>Highest character types provide </a:t>
            </a:r>
            <a:r>
              <a:rPr lang="en-US" sz="2200" dirty="0" smtClean="0"/>
              <a:t>for user-defined </a:t>
            </a:r>
            <a:r>
              <a:rPr lang="en-US" sz="2200" dirty="0" smtClean="0"/>
              <a:t>characters</a:t>
            </a:r>
            <a:endParaRPr lang="en-US" sz="2200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4572000" cy="547688"/>
          </a:xfrm>
        </p:spPr>
        <p:txBody>
          <a:bodyPr/>
          <a:lstStyle/>
          <a:p>
            <a:pPr algn="l"/>
            <a:r>
              <a:rPr lang="en-US" sz="2100" b="0" smtClean="0">
                <a:solidFill>
                  <a:srgbClr val="C00000"/>
                </a:solidFill>
                <a:latin typeface="Arial" charset="0"/>
              </a:rPr>
              <a:t>Character Codes</a:t>
            </a:r>
            <a:endParaRPr lang="en-US" sz="2100" smtClean="0">
              <a:solidFill>
                <a:srgbClr val="C00000"/>
              </a:solidFill>
              <a:latin typeface="Arial" charset="0"/>
            </a:endParaRPr>
          </a:p>
        </p:txBody>
      </p:sp>
      <p:pic>
        <p:nvPicPr>
          <p:cNvPr id="71684" name="Picture 4" descr="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1371600"/>
            <a:ext cx="4625975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UIScolor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IScolorblock">
  <a:themeElements>
    <a:clrScheme name="1_UIScolor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1_UIScolor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UIScolor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IScolor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IScolor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UIScolorblock</Template>
  <TotalTime>547</TotalTime>
  <Words>710</Words>
  <Application>Microsoft Office PowerPoint</Application>
  <PresentationFormat>On-screen Show (4:3)</PresentationFormat>
  <Paragraphs>65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UIScolorblock</vt:lpstr>
      <vt:lpstr>1_UIScolorblock</vt:lpstr>
      <vt:lpstr>Chapter 3:  Information Representation</vt:lpstr>
      <vt:lpstr> Character Codes</vt:lpstr>
      <vt:lpstr>Character Codes</vt:lpstr>
      <vt:lpstr>Character Codes</vt:lpstr>
      <vt:lpstr>Character Codes</vt:lpstr>
      <vt:lpstr>Character Codes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High-Level Languages</dc:title>
  <dc:creator>Lucinda M Caughey</dc:creator>
  <cp:lastModifiedBy>Cindy</cp:lastModifiedBy>
  <cp:revision>46</cp:revision>
  <dcterms:created xsi:type="dcterms:W3CDTF">2009-09-01T03:33:51Z</dcterms:created>
  <dcterms:modified xsi:type="dcterms:W3CDTF">2013-01-27T20:58:31Z</dcterms:modified>
</cp:coreProperties>
</file>