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9"/>
  </p:notesMasterIdLst>
  <p:sldIdLst>
    <p:sldId id="256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5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97" autoAdjust="0"/>
  </p:normalViewPr>
  <p:slideViewPr>
    <p:cSldViewPr>
      <p:cViewPr>
        <p:scale>
          <a:sx n="76" d="100"/>
          <a:sy n="76" d="100"/>
        </p:scale>
        <p:origin x="-19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298809-EEDD-4184-9591-F1485F875CC1}" type="datetimeFigureOut">
              <a:rPr lang="en-US"/>
              <a:pPr>
                <a:defRPr/>
              </a:pPr>
              <a:t>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6F8D75-495E-4ABB-8E90-730A2504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9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r>
              <a:rPr lang="en-US" baseline="0" dirty="0" smtClean="0"/>
              <a:t> will expand on what we have learned about integer representation and apply it to floating point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F8D75-495E-4ABB-8E90-730A25040D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b="0" dirty="0" smtClean="0"/>
              <a:t>The illustrations shown at the right are </a:t>
            </a:r>
            <a:r>
              <a:rPr lang="en-US" sz="1200" b="0" i="1" dirty="0" smtClean="0"/>
              <a:t>all</a:t>
            </a:r>
            <a:r>
              <a:rPr lang="en-US" sz="1200" b="0" dirty="0" smtClean="0"/>
              <a:t> equivalent representations for 32 using our simplified model.</a:t>
            </a:r>
          </a:p>
          <a:p>
            <a:pPr>
              <a:spcBef>
                <a:spcPct val="40000"/>
              </a:spcBef>
            </a:pPr>
            <a:r>
              <a:rPr lang="en-US" sz="1200" b="0" dirty="0" smtClean="0"/>
              <a:t>Not only do these synonymous representations waste space, but they can also cause confusion.</a:t>
            </a:r>
            <a:endParaRPr lang="en-US" sz="14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Another problem with our system is that we have made no allowances for negative exponents.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have no way to express 0.5 (=2 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)!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Notice that there is no sign in the exponent field!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C3300"/>
                </a:solidFill>
              </a:rPr>
              <a:t>These problems can be fixed with no changes to our basic model</a:t>
            </a:r>
            <a:r>
              <a:rPr lang="en-US" sz="1200" baseline="0" dirty="0" smtClean="0">
                <a:solidFill>
                  <a:srgbClr val="CC3300"/>
                </a:solidFill>
              </a:rPr>
              <a:t>, however we will add one more rule.</a:t>
            </a:r>
            <a:endParaRPr lang="en-US" sz="14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The new rule is that the </a:t>
            </a:r>
            <a:r>
              <a:rPr lang="en-US" sz="2200" dirty="0" err="1" smtClean="0"/>
              <a:t>significand</a:t>
            </a:r>
            <a:r>
              <a:rPr lang="en-US" sz="2200" dirty="0" smtClean="0"/>
              <a:t> must normalized to have a 1 to the left of the binary point.  This results in a unique pattern for each floating-point number.</a:t>
            </a:r>
          </a:p>
          <a:p>
            <a:r>
              <a:rPr lang="en-US" sz="2200" dirty="0" smtClean="0"/>
              <a:t>This one will be implied and is assumed before the binary point.</a:t>
            </a:r>
          </a:p>
          <a:p>
            <a:pPr lvl="1"/>
            <a:r>
              <a:rPr lang="en-US" sz="2000" dirty="0" smtClean="0"/>
              <a:t>This is the IEEE-754 standard, it has an implied 1 - meaning that a 1 is assumed before the binary point.</a:t>
            </a:r>
          </a:p>
          <a:p>
            <a:pPr lvl="1"/>
            <a:r>
              <a:rPr lang="en-US" sz="2000" dirty="0" smtClean="0"/>
              <a:t>By using an implied 1, we increase the precision of the representation by a power of two.  (Do you know why?)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By adding an</a:t>
            </a:r>
            <a:r>
              <a:rPr lang="en-US" sz="2000" baseline="0" dirty="0" smtClean="0"/>
              <a:t> implied 1 to the beginning of the </a:t>
            </a:r>
            <a:r>
              <a:rPr lang="en-US" sz="2000" baseline="0" dirty="0" err="1" smtClean="0"/>
              <a:t>significand</a:t>
            </a:r>
            <a:r>
              <a:rPr lang="en-US" sz="2000" baseline="0" dirty="0" smtClean="0"/>
              <a:t>, there is an additional binary column for the number and each column is an additional power of two.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To provide for negative exponents, we will use a </a:t>
            </a:r>
            <a:r>
              <a:rPr lang="en-US" sz="2200" i="1" dirty="0" smtClean="0"/>
              <a:t>biased exponent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 bias is a number that is approximately midway in the range of values expressible by the exponent.  We subtract the bias from the value in the exponent to determine its true value.</a:t>
            </a:r>
          </a:p>
          <a:p>
            <a:pPr lvl="1"/>
            <a:r>
              <a:rPr lang="en-US" sz="2000" dirty="0" smtClean="0"/>
              <a:t>In our case, we have a 5-bit exponent.  We will use 15 for our bias.  This is called </a:t>
            </a:r>
            <a:r>
              <a:rPr lang="en-US" sz="2000" i="1" dirty="0" smtClean="0"/>
              <a:t>excess-15</a:t>
            </a:r>
            <a:r>
              <a:rPr lang="en-US" sz="2000" dirty="0" smtClean="0"/>
              <a:t> representation.</a:t>
            </a:r>
          </a:p>
          <a:p>
            <a:r>
              <a:rPr lang="en-US" sz="2200" dirty="0" smtClean="0"/>
              <a:t>The new rule for our model, exponent values less than 15 are negative, representing fractional numbers. The binary</a:t>
            </a:r>
            <a:r>
              <a:rPr lang="en-US" sz="2200" baseline="0" dirty="0" smtClean="0"/>
              <a:t> exponents for -15 through 15 are shown on the right.</a:t>
            </a:r>
            <a:endParaRPr lang="en-US" sz="2200" baseline="-25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Express 32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the revised 14-bit floating-point model.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We know that 32 = 1.0 x 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= 0.1 x 2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To use our excess 15 biased exponent, we add 15 to 5, giving 20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(=10100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). 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Graphically: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Let’s look at another example:</a:t>
            </a:r>
          </a:p>
          <a:p>
            <a:pPr lvl="1"/>
            <a:r>
              <a:rPr lang="en-US" sz="2000" dirty="0" smtClean="0"/>
              <a:t>Express 0.0625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revised 14-bit floating-point model</a:t>
            </a:r>
          </a:p>
          <a:p>
            <a:r>
              <a:rPr lang="en-US" sz="2000" dirty="0" smtClean="0"/>
              <a:t>We know that 0.0625 is 2</a:t>
            </a:r>
            <a:r>
              <a:rPr lang="en-US" sz="2000" baseline="30000" dirty="0" smtClean="0"/>
              <a:t>-4</a:t>
            </a:r>
            <a:r>
              <a:rPr lang="en-US" sz="2000" dirty="0" smtClean="0"/>
              <a:t>.  So in (binary) scientific notation 0.0625 = 1.0 x 2</a:t>
            </a:r>
            <a:r>
              <a:rPr lang="en-US" sz="2000" baseline="30000" dirty="0" smtClean="0"/>
              <a:t>-4</a:t>
            </a:r>
            <a:r>
              <a:rPr lang="en-US" sz="2000" dirty="0" smtClean="0"/>
              <a:t> = 0.1 x 2</a:t>
            </a:r>
            <a:r>
              <a:rPr lang="en-US" sz="2000" baseline="30000" dirty="0" smtClean="0"/>
              <a:t> -3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use our excess 15 biased exponent, we add 15 to -4, giving 11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(=01011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Express -26.625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the revised 14-bit floating-point model.</a:t>
            </a:r>
          </a:p>
          <a:p>
            <a:r>
              <a:rPr lang="en-US" sz="2000" dirty="0" smtClean="0"/>
              <a:t>We find 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11010.101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 Normalizing, we have: 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1.1010101 x 2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use our excess </a:t>
            </a:r>
            <a:r>
              <a:rPr lang="en-US" sz="2000" dirty="0" smtClean="0"/>
              <a:t>15 </a:t>
            </a:r>
            <a:r>
              <a:rPr lang="en-US" sz="2000" dirty="0" smtClean="0"/>
              <a:t>biased exponent, we add </a:t>
            </a:r>
            <a:r>
              <a:rPr lang="en-US" sz="2000" dirty="0" smtClean="0"/>
              <a:t>15 </a:t>
            </a:r>
            <a:r>
              <a:rPr lang="en-US" sz="2000" dirty="0" smtClean="0"/>
              <a:t>to 4, giving </a:t>
            </a:r>
            <a:r>
              <a:rPr lang="en-US" sz="2000" dirty="0" smtClean="0"/>
              <a:t>19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 smtClean="0"/>
              <a:t>(=</a:t>
            </a:r>
            <a:r>
              <a:rPr lang="en-US" sz="2000" dirty="0" smtClean="0"/>
              <a:t>10011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). We also need a 1 in the sign bit.</a:t>
            </a:r>
          </a:p>
          <a:p>
            <a:pPr>
              <a:buFont typeface="Webdings" pitchFamily="18" charset="2"/>
              <a:buNone/>
            </a:pPr>
            <a:endParaRPr lang="en-US" sz="2000" dirty="0" smtClean="0"/>
          </a:p>
          <a:p>
            <a:pPr>
              <a:buFont typeface="Webdings" pitchFamily="18" charset="2"/>
              <a:buNone/>
            </a:pPr>
            <a:r>
              <a:rPr lang="en-US" sz="2000" dirty="0" smtClean="0"/>
              <a:t>			1 10100 10101010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15000"/>
              </a:spcBef>
            </a:pPr>
            <a:r>
              <a:rPr lang="en-US" sz="2200" dirty="0" smtClean="0"/>
              <a:t>The IEEE-754 single precision floating point standard uses bias of 127 over its 8-bit exponent. 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An exponent of 255 indicates a special value.</a:t>
            </a:r>
          </a:p>
          <a:p>
            <a:pPr lvl="2">
              <a:spcBef>
                <a:spcPct val="15000"/>
              </a:spcBef>
            </a:pPr>
            <a:r>
              <a:rPr lang="en-US" dirty="0" smtClean="0"/>
              <a:t>If the </a:t>
            </a:r>
            <a:r>
              <a:rPr lang="en-US" dirty="0" err="1" smtClean="0"/>
              <a:t>significand</a:t>
            </a:r>
            <a:r>
              <a:rPr lang="en-US" dirty="0" smtClean="0"/>
              <a:t> is zero, the value is  </a:t>
            </a:r>
            <a:r>
              <a:rPr lang="en-US" dirty="0" smtClean="0">
                <a:sym typeface="Symbol" pitchFamily="18" charset="2"/>
              </a:rPr>
              <a:t></a:t>
            </a:r>
            <a:r>
              <a:rPr lang="en-US" dirty="0" smtClean="0"/>
              <a:t> infinity.</a:t>
            </a:r>
          </a:p>
          <a:p>
            <a:pPr lvl="2">
              <a:spcBef>
                <a:spcPct val="15000"/>
              </a:spcBef>
            </a:pPr>
            <a:r>
              <a:rPr lang="en-US" dirty="0" smtClean="0"/>
              <a:t>If the </a:t>
            </a:r>
            <a:r>
              <a:rPr lang="en-US" dirty="0" err="1" smtClean="0"/>
              <a:t>significand</a:t>
            </a:r>
            <a:r>
              <a:rPr lang="en-US" dirty="0" smtClean="0"/>
              <a:t> is nonzero, the value is </a:t>
            </a:r>
            <a:r>
              <a:rPr lang="en-US" dirty="0" err="1" smtClean="0"/>
              <a:t>NaN</a:t>
            </a:r>
            <a:r>
              <a:rPr lang="en-US" dirty="0" smtClean="0"/>
              <a:t>, “not a number,” often used to flag an error condition.</a:t>
            </a:r>
            <a:endParaRPr lang="en-US" sz="2000" dirty="0" smtClean="0"/>
          </a:p>
          <a:p>
            <a:pPr>
              <a:spcBef>
                <a:spcPct val="15000"/>
              </a:spcBef>
            </a:pPr>
            <a:r>
              <a:rPr lang="en-US" sz="2200" dirty="0" smtClean="0"/>
              <a:t>The double precision standard has a bias of 1023 over its 11-bit exponent.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The “special” exponent value for a double precision number is 2047, instead of the 255 used by the single precision standard.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Both the 14-bit model that we have presented and the IEEE-754 floating point standard allow two representations for zero.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Zero is indicated by all zeros in the exponent and the </a:t>
            </a:r>
            <a:r>
              <a:rPr lang="en-US" sz="2000" dirty="0" err="1" smtClean="0"/>
              <a:t>significand</a:t>
            </a:r>
            <a:r>
              <a:rPr lang="en-US" sz="2000" dirty="0" smtClean="0"/>
              <a:t>, but the sign bit can be either 0 or 1.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This is why programmers should avoid testing a floating-point value for equality to zero.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Negative zero does not equal positive zero.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No matter how many bits we use in a floating-point representation, our model must be finite.</a:t>
            </a:r>
          </a:p>
          <a:p>
            <a:r>
              <a:rPr lang="en-US" sz="1200" dirty="0" smtClean="0"/>
              <a:t>The real number system is, of course, infinite, so our models can give nothing more than an approximation of a real value. </a:t>
            </a:r>
          </a:p>
          <a:p>
            <a:r>
              <a:rPr lang="en-US" sz="1200" dirty="0" smtClean="0"/>
              <a:t>At some point, every model breaks down, introducing errors into our calculations.</a:t>
            </a:r>
          </a:p>
          <a:p>
            <a:r>
              <a:rPr lang="en-US" sz="1200" dirty="0" smtClean="0"/>
              <a:t>By using a greater number of bits in our model, we can reduce these errors, but we can never totally eliminate them.</a:t>
            </a:r>
          </a:p>
          <a:p>
            <a:r>
              <a:rPr lang="en-US" sz="1200" dirty="0" smtClean="0"/>
              <a:t>Also, a greater number of bits uses greater memory resources.</a:t>
            </a:r>
          </a:p>
          <a:p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The signed magnitude, one’s complement, and two’s complement representation that we have just presented deal with integer values only.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Without modification, these formats are not useful in scientific or business applications that deal with real number values.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Floating-point representation solves this problem.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Our job becomes one of reducing error, or at least being aware of the possible magnitude of error in our calculations.</a:t>
            </a:r>
          </a:p>
          <a:p>
            <a:r>
              <a:rPr lang="en-US" sz="2200" dirty="0" smtClean="0"/>
              <a:t>We must also be aware that errors can compound through repetitive arithmetic operations.</a:t>
            </a:r>
          </a:p>
          <a:p>
            <a:r>
              <a:rPr lang="en-US" sz="2200" dirty="0" smtClean="0"/>
              <a:t>For example, our 14-bit model cannot exactly represent the decimal value 128.5.  In binary, it is 9 bits wide: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dirty="0" smtClean="0"/>
              <a:t>     10000000.1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128.5</a:t>
            </a:r>
            <a:r>
              <a:rPr lang="en-US" sz="2000" baseline="-25000" dirty="0" smtClean="0"/>
              <a:t>10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When we try to express 128.5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 in our 14-bit model, we lose the low-order bit, giving a relative error of</a:t>
            </a:r>
            <a:r>
              <a:rPr lang="en-US" sz="1200" baseline="0" dirty="0" smtClean="0"/>
              <a:t> about 0.39%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If we had a procedure that repetitively added 0.5 to 128.5, we would have an error of nearly 2% after only four iterations.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Floating-point errors can be reduced when we use operands that are similar in magnitude.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If we were repetitively adding 0.5 to 128.5, it would have been better to iteratively add 0.5 to itself and then add 128.5 to this sum.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In this example, the error was caused by loss of the low-order bit.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Loss of the high-order bit is more problematic.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Floating-point overflow and underflow can cause programs to crash.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Overflow occurs when there is no room to store the high-order bits resulting from a calculation.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Underflow occurs when a value is too small to store, possibly resulting in division by zero.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CC3300"/>
                </a:solidFill>
              </a:rPr>
              <a:t>Experienced programmers know that it’s better for  a program to crash than to have it produce incorrect, but plausible, results.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</a:pPr>
            <a:r>
              <a:rPr lang="en-US" sz="1200" dirty="0" smtClean="0"/>
              <a:t>When discussing floating-point numbers, it is important to understand the terms </a:t>
            </a:r>
            <a:r>
              <a:rPr lang="en-US" sz="1200" i="1" dirty="0" smtClean="0"/>
              <a:t>range, precision, and accuracy</a:t>
            </a:r>
            <a:r>
              <a:rPr lang="en-US" sz="1200" dirty="0" smtClean="0"/>
              <a:t>.</a:t>
            </a:r>
          </a:p>
          <a:p>
            <a:pPr>
              <a:spcBef>
                <a:spcPct val="30000"/>
              </a:spcBef>
            </a:pPr>
            <a:r>
              <a:rPr lang="en-US" sz="1200" dirty="0" smtClean="0"/>
              <a:t>The range of a numeric integer format is the difference between the largest and smallest values </a:t>
            </a:r>
            <a:r>
              <a:rPr lang="en-US" sz="1200" smtClean="0"/>
              <a:t>that </a:t>
            </a:r>
            <a:r>
              <a:rPr lang="en-US" sz="1200" smtClean="0"/>
              <a:t>it </a:t>
            </a:r>
            <a:r>
              <a:rPr lang="en-US" sz="1200" dirty="0" smtClean="0"/>
              <a:t>can express.</a:t>
            </a:r>
          </a:p>
          <a:p>
            <a:pPr>
              <a:spcBef>
                <a:spcPct val="30000"/>
              </a:spcBef>
            </a:pPr>
            <a:r>
              <a:rPr lang="en-US" sz="1200" dirty="0" smtClean="0"/>
              <a:t>Accuracy refers to how closely a numeric representation approximates a true value.</a:t>
            </a:r>
          </a:p>
          <a:p>
            <a:pPr>
              <a:spcBef>
                <a:spcPct val="30000"/>
              </a:spcBef>
            </a:pPr>
            <a:r>
              <a:rPr lang="en-US" sz="1200" dirty="0" smtClean="0"/>
              <a:t>The precision of a number indicates how much information we have about a value.</a:t>
            </a:r>
          </a:p>
          <a:p>
            <a:pPr>
              <a:spcBef>
                <a:spcPct val="30000"/>
              </a:spcBef>
            </a:pPr>
            <a:r>
              <a:rPr lang="en-US" sz="1200" dirty="0" smtClean="0"/>
              <a:t>In</a:t>
            </a:r>
            <a:r>
              <a:rPr lang="en-US" sz="1200" baseline="0" dirty="0" smtClean="0"/>
              <a:t> science and engineering, this is referred to as the significant digits.</a:t>
            </a: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There are many problems with floating point numbers.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Here are</a:t>
            </a:r>
            <a:r>
              <a:rPr lang="en-US" sz="2200" baseline="0" dirty="0" smtClean="0"/>
              <a:t> two examples: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Most of the time, greater precision leads to better accuracy, but this is not always true.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For example, 3.1333 is a value of pi that is accurate to two digits, but has 5 digits of precision.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Because of truncated bits, you cannot always assume that a particular floating point operation is commutative or distributive.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This means that the result for the left side of these equations may not equal</a:t>
            </a:r>
            <a:r>
              <a:rPr lang="en-US" sz="2200" baseline="0" dirty="0" smtClean="0"/>
              <a:t> the right side.</a:t>
            </a: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Floating-point calculations are easy and something that we take for granted when programming at the HOL6 level.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At Levels</a:t>
            </a:r>
            <a:r>
              <a:rPr lang="en-US" sz="1200" baseline="0" dirty="0" smtClean="0"/>
              <a:t> 3 &amp; 5, they become more difficult and they require strict models and careful programming to cover all cases.</a:t>
            </a:r>
            <a:endParaRPr 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Hopefully, this presentation</a:t>
            </a:r>
            <a:r>
              <a:rPr lang="en-US" sz="1200" baseline="0" dirty="0" smtClean="0"/>
              <a:t> helped you see how floating point numbers are just an approximation and can affect out results.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If we are clever programmers, we can perform floating-point calculations using any integer format.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This is called </a:t>
            </a:r>
            <a:r>
              <a:rPr lang="en-US" sz="1200" i="1" dirty="0" smtClean="0"/>
              <a:t>floating-point emulation</a:t>
            </a:r>
            <a:r>
              <a:rPr lang="en-US" sz="1200" dirty="0" smtClean="0"/>
              <a:t>, because floating point values aren’t stored as such, we just create programs that make it seem as if floating-point values are being used.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Most of today’s computers are equipped with specialized hardware that performs floating-point arithmetic with no special programming required.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Floating-point numbers allow an arbitrary number of decimal places to the right of the decimal point.</a:t>
            </a:r>
          </a:p>
          <a:p>
            <a:pPr lvl="1"/>
            <a:r>
              <a:rPr lang="en-US" sz="2000" dirty="0" smtClean="0"/>
              <a:t>For example:  0.5 </a:t>
            </a:r>
            <a:r>
              <a:rPr lang="en-US" sz="2000" dirty="0" smtClean="0">
                <a:sym typeface="Symbol" pitchFamily="18" charset="2"/>
              </a:rPr>
              <a:t></a:t>
            </a:r>
            <a:r>
              <a:rPr lang="en-US" sz="2000" dirty="0" smtClean="0"/>
              <a:t> 0.25 = 0.125</a:t>
            </a:r>
          </a:p>
          <a:p>
            <a:r>
              <a:rPr lang="en-US" sz="2200" dirty="0" smtClean="0"/>
              <a:t>They are often expressed in scientific notation. </a:t>
            </a:r>
          </a:p>
          <a:p>
            <a:pPr lvl="1"/>
            <a:r>
              <a:rPr lang="en-US" sz="2000" dirty="0" smtClean="0"/>
              <a:t>Two examples are shown here:</a:t>
            </a:r>
          </a:p>
          <a:p>
            <a:pPr lvl="2">
              <a:buClr>
                <a:schemeClr val="tx1"/>
              </a:buClr>
              <a:buFont typeface="Webdings" pitchFamily="18" charset="2"/>
              <a:buNone/>
            </a:pPr>
            <a:r>
              <a:rPr lang="en-US" dirty="0" smtClean="0"/>
              <a:t>0.125 = 1.25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2">
              <a:buClr>
                <a:schemeClr val="tx1"/>
              </a:buClr>
              <a:buFont typeface="Webdings" pitchFamily="18" charset="2"/>
              <a:buNone/>
            </a:pPr>
            <a:r>
              <a:rPr lang="en-US" dirty="0" smtClean="0"/>
              <a:t>5,000,000 = 5.0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6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Computers use a form of scientific notation for floating-point representation 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Numbers written in scientific notation have three components: the sign, the mantissa, and the exponent.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These</a:t>
            </a:r>
            <a:r>
              <a:rPr lang="en-US" sz="1200" baseline="0" dirty="0" smtClean="0"/>
              <a:t> components have three fixed-sized fields.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one-bit sign field is the sign of the stored number.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size of the exponent field, determines the range or size of numbers that can be represented.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size of the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 determines the precision or number</a:t>
            </a:r>
            <a:r>
              <a:rPr lang="en-US" sz="1200" baseline="0" dirty="0" smtClean="0"/>
              <a:t> of significant digits</a:t>
            </a:r>
            <a:r>
              <a:rPr lang="en-US" sz="1200" dirty="0" smtClean="0"/>
              <a:t> of the number.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The IEEE-754 </a:t>
            </a:r>
            <a:r>
              <a:rPr lang="en-US" sz="1200" i="1" dirty="0" smtClean="0"/>
              <a:t>single precision</a:t>
            </a:r>
            <a:r>
              <a:rPr lang="en-US" sz="1200" dirty="0" smtClean="0"/>
              <a:t> floating point standard uses an 8-bit exponent and a 23-bit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The IEEE-754 </a:t>
            </a:r>
            <a:r>
              <a:rPr lang="en-US" sz="1200" i="1" dirty="0" smtClean="0"/>
              <a:t>double precision</a:t>
            </a:r>
            <a:r>
              <a:rPr lang="en-US" sz="1200" dirty="0" smtClean="0"/>
              <a:t> standard uses an 11-bit exponent and a 52-bit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.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CC3300"/>
                </a:solidFill>
              </a:rPr>
              <a:t>For illustrative purposes, we will use a 14-bit model with a 5-bit exponent and an 8-bit </a:t>
            </a:r>
            <a:r>
              <a:rPr lang="en-US" sz="1200" dirty="0" err="1" smtClean="0">
                <a:solidFill>
                  <a:srgbClr val="CC3300"/>
                </a:solidFill>
              </a:rPr>
              <a:t>significand</a:t>
            </a:r>
            <a:r>
              <a:rPr lang="en-US" sz="1200" dirty="0" smtClean="0">
                <a:solidFill>
                  <a:srgbClr val="CC3300"/>
                </a:solidFill>
              </a:rPr>
              <a:t>.</a:t>
            </a:r>
            <a:endParaRPr lang="en-US" sz="1400" b="1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The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 of a floating-point number is always preceded by an implied binary point.</a:t>
            </a:r>
          </a:p>
          <a:p>
            <a:r>
              <a:rPr lang="en-US" sz="1200" dirty="0" smtClean="0"/>
              <a:t>Thus, the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 always contains a fractional binary value.</a:t>
            </a:r>
          </a:p>
          <a:p>
            <a:r>
              <a:rPr lang="en-US" sz="1200" dirty="0" smtClean="0"/>
              <a:t>The exponent indicates the power of 2 to which the </a:t>
            </a:r>
            <a:r>
              <a:rPr lang="en-US" sz="1200" dirty="0" err="1" smtClean="0"/>
              <a:t>significand</a:t>
            </a:r>
            <a:r>
              <a:rPr lang="en-US" sz="1200" dirty="0" smtClean="0"/>
              <a:t> is raised.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Let’s look at this example: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Express 32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the simplified 14-bit floating-point model.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We know that 32 is 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.  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So in (binary) scientific notation 32 = 1.0 x 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= 0.1 x 2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sz="2000" baseline="0" dirty="0" smtClean="0"/>
              <a:t> 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Using this information, we put 110 (= 6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) in the exponent field and 1 in the </a:t>
            </a:r>
            <a:r>
              <a:rPr lang="en-US" sz="2000" dirty="0" err="1" smtClean="0"/>
              <a:t>significand</a:t>
            </a:r>
            <a:r>
              <a:rPr lang="en-US" sz="2000" dirty="0" smtClean="0"/>
              <a:t> as shown.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ECE4-E3FA-4C27-87AC-2D725445B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95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9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96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236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2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40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56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559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451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8431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6444-19EE-4D13-BB64-89FB7BE03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121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2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23A4-9394-4872-AC5F-84BBBD6A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9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041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B7EF-32A1-48D8-AC6B-B9ED21787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7242-4988-4868-9473-8843E1BB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9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6D2A-130B-4145-93C3-6810669F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0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3BF9-75E5-4D3A-B028-A4386CA25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45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AE1F9-735A-4BE3-8E28-399401022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3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20D5C-7B94-4CF4-9BB0-701DB7DF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41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3: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Information Representation</a:t>
            </a: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743201" y="3996239"/>
            <a:ext cx="3810000" cy="954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560"/>
              </a:spcBef>
              <a:spcAft>
                <a:spcPts val="0"/>
              </a:spcAft>
              <a:buSzPct val="25000"/>
              <a:buFont typeface="Tahoma"/>
              <a:buNone/>
            </a:pPr>
            <a:r>
              <a:rPr lang="en-US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Floating Point Numbers</a:t>
            </a:r>
            <a:endParaRPr lang="en-US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76400"/>
            <a:ext cx="3352800" cy="3322638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000" b="0" dirty="0" smtClean="0"/>
              <a:t>Illustrations at right </a:t>
            </a:r>
          </a:p>
          <a:p>
            <a:pPr lvl="1">
              <a:spcBef>
                <a:spcPct val="40000"/>
              </a:spcBef>
            </a:pPr>
            <a:r>
              <a:rPr lang="en-US" sz="2000" b="0" i="1" dirty="0" smtClean="0"/>
              <a:t>all</a:t>
            </a:r>
            <a:r>
              <a:rPr lang="en-US" sz="2000" b="0" dirty="0" smtClean="0"/>
              <a:t> equivalent representations for 32 using our simplified model</a:t>
            </a:r>
            <a:endParaRPr lang="en-US" sz="2000" b="0" dirty="0"/>
          </a:p>
          <a:p>
            <a:pPr lvl="1">
              <a:spcBef>
                <a:spcPct val="40000"/>
              </a:spcBef>
            </a:pPr>
            <a:r>
              <a:rPr lang="en-US" sz="2000" b="0" dirty="0" smtClean="0"/>
              <a:t>waste space</a:t>
            </a:r>
          </a:p>
          <a:p>
            <a:pPr lvl="1">
              <a:spcBef>
                <a:spcPct val="40000"/>
              </a:spcBef>
            </a:pPr>
            <a:r>
              <a:rPr lang="en-US" sz="2000" b="0" dirty="0" smtClean="0"/>
              <a:t>cause confusion</a:t>
            </a:r>
            <a:endParaRPr lang="en-US" sz="2400" dirty="0" smtClean="0"/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2000" baseline="-25000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81924" name="Picture 4" descr="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3434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9033" y="3035300"/>
            <a:ext cx="6114267" cy="1828800"/>
          </a:xfrm>
          <a:solidFill>
            <a:srgbClr val="E4F5FF"/>
          </a:solidFill>
        </p:spPr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No allowances for negative exponents</a:t>
            </a:r>
          </a:p>
          <a:p>
            <a:pPr lvl="1"/>
            <a:r>
              <a:rPr lang="en-US" sz="1800" dirty="0" smtClean="0"/>
              <a:t>no way to express 0.5 (=2 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82948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219200" y="1371600"/>
            <a:ext cx="6134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895475" y="5089743"/>
            <a:ext cx="4781550" cy="8382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>
                <a:solidFill>
                  <a:srgbClr val="CC3300"/>
                </a:solidFill>
              </a:rPr>
              <a:t>    T</a:t>
            </a:r>
            <a:r>
              <a:rPr lang="en-US" sz="2000" dirty="0" smtClean="0">
                <a:solidFill>
                  <a:srgbClr val="CC3300"/>
                </a:solidFill>
              </a:rPr>
              <a:t>hese </a:t>
            </a:r>
            <a:r>
              <a:rPr lang="en-US" sz="2000" dirty="0">
                <a:solidFill>
                  <a:srgbClr val="CC3300"/>
                </a:solidFill>
              </a:rPr>
              <a:t>problems can be fixed </a:t>
            </a:r>
            <a:r>
              <a:rPr lang="en-US" sz="2000" dirty="0" smtClean="0">
                <a:solidFill>
                  <a:srgbClr val="CC3300"/>
                </a:solidFill>
              </a:rPr>
              <a:t>by adding two rules </a:t>
            </a:r>
            <a:r>
              <a:rPr lang="en-US" sz="2000" dirty="0">
                <a:solidFill>
                  <a:srgbClr val="CC3300"/>
                </a:solidFill>
              </a:rPr>
              <a:t>to our basic model.</a:t>
            </a:r>
            <a:endParaRPr lang="en-US" sz="22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7010400" cy="36576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New rule: </a:t>
            </a:r>
            <a:r>
              <a:rPr lang="en-US" sz="2200" dirty="0" err="1" smtClean="0"/>
              <a:t>significand</a:t>
            </a:r>
            <a:r>
              <a:rPr lang="en-US" sz="2200" dirty="0" smtClean="0"/>
              <a:t> must be normalized to have 1 to the left of the binary point</a:t>
            </a:r>
          </a:p>
          <a:p>
            <a:pPr lvl="1"/>
            <a:r>
              <a:rPr lang="en-US" sz="1800" dirty="0" smtClean="0"/>
              <a:t>1 </a:t>
            </a:r>
            <a:r>
              <a:rPr lang="en-US" sz="1800" dirty="0"/>
              <a:t>is assumed before the binary point</a:t>
            </a:r>
          </a:p>
          <a:p>
            <a:pPr lvl="1"/>
            <a:r>
              <a:rPr lang="en-US" sz="1800" dirty="0"/>
              <a:t>results in a unique pattern for each floating-point number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IEEE-754 standard</a:t>
            </a:r>
          </a:p>
          <a:p>
            <a:pPr lvl="1"/>
            <a:r>
              <a:rPr lang="en-US" sz="1800" dirty="0" smtClean="0"/>
              <a:t>1 is assumed before the binary point</a:t>
            </a:r>
          </a:p>
          <a:p>
            <a:pPr lvl="1"/>
            <a:r>
              <a:rPr lang="en-US" sz="2000" dirty="0" smtClean="0"/>
              <a:t>Increases precision of the representation by a power of two  (Why?)</a:t>
            </a:r>
          </a:p>
          <a:p>
            <a:endParaRPr lang="en-US" sz="2200" dirty="0" smtClean="0"/>
          </a:p>
          <a:p>
            <a:pPr lvl="1">
              <a:spcBef>
                <a:spcPct val="40000"/>
              </a:spcBef>
              <a:buClr>
                <a:schemeClr val="tx1"/>
              </a:buClr>
              <a:buFontTx/>
              <a:buNone/>
            </a:pPr>
            <a:endParaRPr lang="en-US" sz="2000" baseline="-25000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6629400" cy="4724400"/>
          </a:xfrm>
          <a:solidFill>
            <a:srgbClr val="E4F5FF"/>
          </a:solidFill>
        </p:spPr>
        <p:txBody>
          <a:bodyPr/>
          <a:lstStyle/>
          <a:p>
            <a:r>
              <a:rPr lang="en-US" sz="2200" i="1" dirty="0"/>
              <a:t>B</a:t>
            </a:r>
            <a:r>
              <a:rPr lang="en-US" sz="2200" i="1" dirty="0" smtClean="0"/>
              <a:t>iased exponent</a:t>
            </a:r>
            <a:endParaRPr lang="en-US" sz="2200" dirty="0"/>
          </a:p>
          <a:p>
            <a:pPr lvl="1"/>
            <a:r>
              <a:rPr lang="en-US" sz="2000" dirty="0" smtClean="0"/>
              <a:t>Provide negative exponents</a:t>
            </a:r>
            <a:endParaRPr lang="en-US" sz="2000" dirty="0"/>
          </a:p>
          <a:p>
            <a:pPr lvl="1"/>
            <a:r>
              <a:rPr lang="en-US" sz="2000" dirty="0" smtClean="0"/>
              <a:t>Bias is a number that is approximately midway in the range of values expressible by the exponent  </a:t>
            </a:r>
          </a:p>
          <a:p>
            <a:pPr lvl="1"/>
            <a:r>
              <a:rPr lang="en-US" sz="2000" dirty="0" smtClean="0"/>
              <a:t>Subtract the bias from the value in the exponent to determine its true value</a:t>
            </a:r>
          </a:p>
          <a:p>
            <a:pPr lvl="1"/>
            <a:r>
              <a:rPr lang="en-US" sz="2000" dirty="0" smtClean="0"/>
              <a:t>New rule for our model</a:t>
            </a:r>
          </a:p>
          <a:p>
            <a:pPr lvl="2"/>
            <a:r>
              <a:rPr lang="en-US" sz="1800" b="1" dirty="0" smtClean="0"/>
              <a:t>a 5-bit exponent</a:t>
            </a:r>
          </a:p>
          <a:p>
            <a:pPr lvl="2"/>
            <a:r>
              <a:rPr lang="en-US" sz="1800" b="1" dirty="0" smtClean="0"/>
              <a:t>use 15 for our bias</a:t>
            </a:r>
          </a:p>
          <a:p>
            <a:pPr lvl="2"/>
            <a:r>
              <a:rPr lang="en-US" sz="1800" b="1" i="1" dirty="0" smtClean="0"/>
              <a:t>excess-15</a:t>
            </a:r>
            <a:r>
              <a:rPr lang="en-US" sz="1800" b="1" dirty="0" smtClean="0"/>
              <a:t> representation</a:t>
            </a:r>
            <a:endParaRPr lang="en-US" sz="1800" b="1" dirty="0"/>
          </a:p>
          <a:p>
            <a:pPr lvl="2"/>
            <a:r>
              <a:rPr lang="en-US" sz="1800" b="1" dirty="0" smtClean="0"/>
              <a:t>exponent values less than 15 are negative, representing fractional numbers</a:t>
            </a:r>
            <a:endParaRPr lang="en-US" sz="1800" b="1" baseline="-250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  <a:noFill/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3192"/>
            <a:ext cx="1199784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392988" cy="3276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Express 32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revised 14-bit floating-point model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Known: 32 = 1.0 x 2</a:t>
            </a:r>
            <a:r>
              <a:rPr lang="en-US" sz="2200" baseline="30000" dirty="0" smtClean="0"/>
              <a:t>5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To use excess 15 biased exponent: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Add 15 to 5, giving 20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(=10100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spcBef>
                <a:spcPct val="40000"/>
              </a:spcBef>
            </a:pPr>
            <a:endParaRPr lang="en-US" sz="2000" dirty="0" smtClean="0"/>
          </a:p>
          <a:p>
            <a:pPr>
              <a:spcBef>
                <a:spcPct val="40000"/>
              </a:spcBef>
            </a:pPr>
            <a:r>
              <a:rPr lang="en-US" sz="2000" dirty="0" smtClean="0"/>
              <a:t>Graphically: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63438"/>
            <a:ext cx="6794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 rot="16200000">
            <a:off x="4003548" y="5455690"/>
            <a:ext cx="413004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4425" y="5758989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3276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Express 0.0625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revised 14-bit floating-point model</a:t>
            </a:r>
          </a:p>
          <a:p>
            <a:r>
              <a:rPr lang="en-US" sz="2200" dirty="0" smtClean="0"/>
              <a:t>Known: 0.0625 is 2</a:t>
            </a:r>
            <a:r>
              <a:rPr lang="en-US" sz="2200" baseline="30000" dirty="0" smtClean="0"/>
              <a:t>-4</a:t>
            </a:r>
            <a:r>
              <a:rPr lang="en-US" sz="2200" dirty="0" smtClean="0"/>
              <a:t>  </a:t>
            </a:r>
          </a:p>
          <a:p>
            <a:pPr lvl="1"/>
            <a:r>
              <a:rPr lang="en-US" sz="2000" dirty="0" smtClean="0"/>
              <a:t>0.0625 = 1.0 x 2</a:t>
            </a:r>
            <a:r>
              <a:rPr lang="en-US" sz="2000" baseline="30000" dirty="0" smtClean="0"/>
              <a:t>-4</a:t>
            </a:r>
            <a:r>
              <a:rPr lang="en-US" sz="2000" dirty="0" smtClean="0"/>
              <a:t> </a:t>
            </a:r>
          </a:p>
          <a:p>
            <a:r>
              <a:rPr lang="en-US" sz="2200" dirty="0" smtClean="0"/>
              <a:t>To use excess 15 biased exponent: </a:t>
            </a:r>
          </a:p>
          <a:p>
            <a:pPr lvl="1"/>
            <a:r>
              <a:rPr lang="en-US" sz="2000" dirty="0" smtClean="0"/>
              <a:t>Add 15 to -4, giving 11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(=01011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Graphically</a:t>
            </a:r>
            <a:r>
              <a:rPr lang="en-US" sz="2000" dirty="0"/>
              <a:t>:</a:t>
            </a:r>
          </a:p>
          <a:p>
            <a:pPr lvl="1"/>
            <a:endParaRPr lang="en-US" sz="1600" dirty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4003548" y="5247640"/>
            <a:ext cx="413004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4425" y="5550939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678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3200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/>
            <a:r>
              <a:rPr lang="en-US" sz="2000" dirty="0" smtClean="0"/>
              <a:t>Express -26.625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revised 14-bit floating-point model</a:t>
            </a:r>
          </a:p>
          <a:p>
            <a:r>
              <a:rPr lang="en-US" sz="2000" dirty="0" smtClean="0"/>
              <a:t>Calculate: 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11010.101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Normalizing:  26.625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1.1010101 x 2</a:t>
            </a:r>
            <a:r>
              <a:rPr lang="en-US" sz="2000" baseline="30000" dirty="0" smtClean="0"/>
              <a:t> 4</a:t>
            </a:r>
            <a:endParaRPr lang="en-US" sz="2000" dirty="0" smtClean="0"/>
          </a:p>
          <a:p>
            <a:r>
              <a:rPr lang="en-US" sz="2000" dirty="0" smtClean="0"/>
              <a:t>To use our excess 15 biased exponent</a:t>
            </a:r>
          </a:p>
          <a:p>
            <a:pPr lvl="1"/>
            <a:r>
              <a:rPr lang="en-US" sz="1600" dirty="0" smtClean="0"/>
              <a:t>add 15 to 4, giving 19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 (=10011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). </a:t>
            </a:r>
          </a:p>
          <a:p>
            <a:pPr lvl="1"/>
            <a:r>
              <a:rPr lang="en-US" sz="1600" dirty="0" smtClean="0"/>
              <a:t>Add 1 in the sign bit</a:t>
            </a:r>
          </a:p>
          <a:p>
            <a:r>
              <a:rPr lang="en-US" sz="2000" dirty="0" smtClean="0"/>
              <a:t>Graphically</a:t>
            </a:r>
          </a:p>
          <a:p>
            <a:pPr>
              <a:buFont typeface="Webdings" pitchFamily="18" charset="2"/>
              <a:buNone/>
            </a:pPr>
            <a:endParaRPr lang="en-US" sz="2000" dirty="0" smtClean="0"/>
          </a:p>
          <a:p>
            <a:pPr>
              <a:buFont typeface="Webdings" pitchFamily="18" charset="2"/>
              <a:buNone/>
            </a:pPr>
            <a:r>
              <a:rPr lang="en-US" sz="2000" dirty="0" smtClean="0"/>
              <a:t>			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6769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16200000">
            <a:off x="4159123" y="4901235"/>
            <a:ext cx="413004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520453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467600" cy="45005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200" dirty="0" smtClean="0"/>
              <a:t>IEEE-754 single precision floating point standard 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Bias of 127 over its 8-bit exponent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An exponent of 255 indicates a special value:</a:t>
            </a:r>
          </a:p>
          <a:p>
            <a:pPr lvl="2">
              <a:spcBef>
                <a:spcPct val="15000"/>
              </a:spcBef>
            </a:pPr>
            <a:r>
              <a:rPr lang="en-US" sz="1800" dirty="0" smtClean="0"/>
              <a:t>If </a:t>
            </a:r>
            <a:r>
              <a:rPr lang="en-US" sz="1800" dirty="0" err="1" smtClean="0"/>
              <a:t>significand</a:t>
            </a:r>
            <a:r>
              <a:rPr lang="en-US" sz="1800" dirty="0" smtClean="0"/>
              <a:t> is zero = value is  </a:t>
            </a:r>
            <a:r>
              <a:rPr lang="en-US" sz="1800" dirty="0" smtClean="0">
                <a:sym typeface="Symbol" pitchFamily="18" charset="2"/>
              </a:rPr>
              <a:t></a:t>
            </a:r>
            <a:r>
              <a:rPr lang="en-US" sz="1800" dirty="0" smtClean="0"/>
              <a:t> infinity</a:t>
            </a:r>
          </a:p>
          <a:p>
            <a:pPr lvl="2">
              <a:spcBef>
                <a:spcPct val="15000"/>
              </a:spcBef>
            </a:pPr>
            <a:r>
              <a:rPr lang="en-US" sz="1800" dirty="0" smtClean="0"/>
              <a:t>If </a:t>
            </a:r>
            <a:r>
              <a:rPr lang="en-US" sz="1800" dirty="0" err="1" smtClean="0"/>
              <a:t>significand</a:t>
            </a:r>
            <a:r>
              <a:rPr lang="en-US" sz="1800" dirty="0" smtClean="0"/>
              <a:t> is nonzero = value is </a:t>
            </a:r>
            <a:r>
              <a:rPr lang="en-US" sz="1800" dirty="0" err="1" smtClean="0"/>
              <a:t>NaN</a:t>
            </a:r>
            <a:endParaRPr lang="en-US" sz="1800" dirty="0" smtClean="0"/>
          </a:p>
          <a:p>
            <a:pPr lvl="3">
              <a:spcBef>
                <a:spcPct val="15000"/>
              </a:spcBef>
            </a:pPr>
            <a:r>
              <a:rPr lang="en-US" sz="1800" dirty="0" smtClean="0"/>
              <a:t>“not a number”</a:t>
            </a:r>
          </a:p>
          <a:p>
            <a:pPr>
              <a:spcBef>
                <a:spcPct val="15000"/>
              </a:spcBef>
            </a:pPr>
            <a:r>
              <a:rPr lang="en-US" sz="2200" dirty="0"/>
              <a:t>IEEE-754 </a:t>
            </a:r>
            <a:r>
              <a:rPr lang="en-US" sz="2200" dirty="0" smtClean="0"/>
              <a:t>double precision standard 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Bias of 1023 over its 11-bit exponent</a:t>
            </a:r>
          </a:p>
          <a:p>
            <a:pPr lvl="1">
              <a:spcBef>
                <a:spcPct val="15000"/>
              </a:spcBef>
            </a:pPr>
            <a:r>
              <a:rPr lang="en-US" sz="2000" dirty="0" smtClean="0"/>
              <a:t>An exponent of 2047 indicates a special value</a:t>
            </a:r>
          </a:p>
          <a:p>
            <a:pPr lvl="2">
              <a:spcBef>
                <a:spcPct val="15000"/>
              </a:spcBef>
            </a:pPr>
            <a:r>
              <a:rPr lang="en-US" sz="1800" dirty="0" smtClean="0"/>
              <a:t>Like above…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3814763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14-bit model and IEEE-754 floating point standard allow two representations for zero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All zeros in exponent and </a:t>
            </a:r>
            <a:r>
              <a:rPr lang="en-US" sz="2000" dirty="0" err="1" smtClean="0"/>
              <a:t>significand</a:t>
            </a:r>
            <a:endParaRPr lang="en-US" sz="20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Sign bit can be either 0 or 1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Avoid testing a floating-point value for equality to zero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Negative zero does not equal positive zero.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620000" cy="4424362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Floating-point representation - model must be finite</a:t>
            </a:r>
          </a:p>
          <a:p>
            <a:pPr lvl="1"/>
            <a:r>
              <a:rPr lang="en-US" sz="2000" dirty="0" smtClean="0"/>
              <a:t>Limited to a number of bits</a:t>
            </a:r>
          </a:p>
          <a:p>
            <a:r>
              <a:rPr lang="en-US" sz="2200" dirty="0"/>
              <a:t>R</a:t>
            </a:r>
            <a:r>
              <a:rPr lang="en-US" sz="2200" dirty="0" smtClean="0"/>
              <a:t>eal number system – infinite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n-US" sz="2000" dirty="0" smtClean="0"/>
              <a:t>odels are an approximation of a real value</a:t>
            </a:r>
          </a:p>
          <a:p>
            <a:r>
              <a:rPr lang="en-US" sz="2200" dirty="0" smtClean="0"/>
              <a:t>Every model breaks down - introducing errors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 greater number of bits in the model reduces errors </a:t>
            </a:r>
          </a:p>
          <a:p>
            <a:pPr lvl="1"/>
            <a:r>
              <a:rPr lang="en-US" sz="2000" dirty="0" smtClean="0"/>
              <a:t>Never totally eliminate them</a:t>
            </a:r>
          </a:p>
          <a:p>
            <a:pPr lvl="1"/>
            <a:r>
              <a:rPr lang="en-US" sz="2000" dirty="0" smtClean="0"/>
              <a:t>Limited by memory resources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315200" cy="4191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/>
              <a:t>S</a:t>
            </a:r>
            <a:r>
              <a:rPr lang="en-US" sz="2200" dirty="0" smtClean="0"/>
              <a:t>igned magnitude, One’s complement &amp; Two’s complement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For </a:t>
            </a:r>
            <a:r>
              <a:rPr lang="en-US" sz="2000" dirty="0" smtClean="0"/>
              <a:t>Integer </a:t>
            </a:r>
            <a:r>
              <a:rPr lang="en-US" sz="2000" dirty="0" smtClean="0"/>
              <a:t>values only</a:t>
            </a:r>
            <a:endParaRPr lang="en-US" sz="20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Scientific &amp; business applications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Need real number values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Floating-point representation solves this problem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3038"/>
            <a:ext cx="7696200" cy="4043362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Reduce error 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- </a:t>
            </a:r>
            <a:r>
              <a:rPr lang="en-US" sz="1800" dirty="0" smtClean="0"/>
              <a:t>or- </a:t>
            </a:r>
            <a:endParaRPr lang="en-US" sz="2200" dirty="0" smtClean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Aware </a:t>
            </a:r>
            <a:r>
              <a:rPr lang="en-US" sz="2200" dirty="0"/>
              <a:t>of the possible magnitude of error in calculations</a:t>
            </a:r>
          </a:p>
          <a:p>
            <a:r>
              <a:rPr lang="en-US" sz="2200" dirty="0" smtClean="0"/>
              <a:t>Errors can compound through repetitive arithmetic operations</a:t>
            </a:r>
          </a:p>
          <a:p>
            <a:r>
              <a:rPr lang="en-US" sz="2200" dirty="0" smtClean="0"/>
              <a:t>Example: our 14-bit model cannot exactly represent decimal value 128.5  </a:t>
            </a:r>
          </a:p>
          <a:p>
            <a:r>
              <a:rPr lang="en-US" sz="2200" dirty="0" smtClean="0"/>
              <a:t>In binary it is 9 bits wide:</a:t>
            </a:r>
            <a:r>
              <a:rPr lang="en-US" sz="2000" dirty="0" smtClean="0"/>
              <a:t>     10000000.1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128.5</a:t>
            </a:r>
            <a:r>
              <a:rPr lang="en-US" sz="2000" baseline="-25000" dirty="0" smtClean="0"/>
              <a:t>10</a:t>
            </a:r>
            <a:endParaRPr lang="en-US" sz="2000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696200" cy="3738562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128.5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 in our 14-bit model - lose the low-order bit giving a relative error of: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A procedure that repetitively added 0.5 to 128.5</a:t>
            </a:r>
          </a:p>
          <a:p>
            <a:pPr lvl="1"/>
            <a:r>
              <a:rPr lang="en-US" sz="2000" dirty="0" smtClean="0"/>
              <a:t>Error of nearly 2% after only four iterations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2057400" y="2743200"/>
            <a:ext cx="3810000" cy="976313"/>
            <a:chOff x="1296" y="1680"/>
            <a:chExt cx="2400" cy="615"/>
          </a:xfrm>
        </p:grpSpPr>
        <p:sp>
          <p:nvSpPr>
            <p:cNvPr id="97285" name="Text Box 5"/>
            <p:cNvSpPr txBox="1">
              <a:spLocks noChangeArrowheads="1"/>
            </p:cNvSpPr>
            <p:nvPr/>
          </p:nvSpPr>
          <p:spPr bwMode="auto">
            <a:xfrm>
              <a:off x="1296" y="1680"/>
              <a:ext cx="1344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sz="4000" u="sng" baseline="30000" dirty="0"/>
                <a:t>128.5 - 128</a:t>
              </a:r>
              <a:endParaRPr lang="en-US" sz="4000" baseline="30000" dirty="0"/>
            </a:p>
            <a:p>
              <a:pPr algn="ctr">
                <a:spcBef>
                  <a:spcPct val="15000"/>
                </a:spcBef>
              </a:pPr>
              <a:r>
                <a:rPr lang="en-US" sz="4000" baseline="30000" dirty="0"/>
                <a:t>128.5</a:t>
              </a:r>
              <a:endParaRPr lang="en-US" sz="2000" baseline="30000" dirty="0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2352" y="1795"/>
              <a:ext cx="134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sz="4000" baseline="30000">
                  <a:sym typeface="Symbol" pitchFamily="18" charset="2"/>
                </a:rPr>
                <a:t> 0.39%</a:t>
              </a:r>
              <a:endParaRPr lang="en-US" sz="2000" baseline="300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443038"/>
            <a:ext cx="7620000" cy="37385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Floating-point errors reduced 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Use operands that are similar in magnitude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For problem adding 0.5 to 128.5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Better to iteratively add 0.5 to itself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Then add 128.5 to this sum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Error was caused by loss of the low-order bit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Loss of the high-order bit is more problematic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239000" cy="38909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Floating-point overflow and underflow </a:t>
            </a:r>
          </a:p>
          <a:p>
            <a:pPr lvl="1">
              <a:spcBef>
                <a:spcPct val="40000"/>
              </a:spcBef>
            </a:pPr>
            <a:r>
              <a:rPr lang="en-US" sz="1800" dirty="0"/>
              <a:t>C</a:t>
            </a:r>
            <a:r>
              <a:rPr lang="en-US" sz="1800" dirty="0" smtClean="0"/>
              <a:t>ause programs to crash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Overflow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There is no room to store high-order bits resulting from a calculation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Underflow 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When a value is too small to store, possibly resulting in division by zero</a:t>
            </a:r>
            <a:endParaRPr lang="en-US" sz="2000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66800" y="4768241"/>
            <a:ext cx="7239000" cy="12192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i="1" dirty="0">
                <a:solidFill>
                  <a:srgbClr val="CC3300"/>
                </a:solidFill>
              </a:rPr>
              <a:t>     Experienced programmers know that it’s better for  a program to crash than to have it produce incorrect, but plausible, results.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467600" cy="45005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200" dirty="0" smtClean="0"/>
              <a:t>Floating-point numbers</a:t>
            </a:r>
          </a:p>
          <a:p>
            <a:pPr lvl="1">
              <a:spcBef>
                <a:spcPct val="30000"/>
              </a:spcBef>
            </a:pPr>
            <a:r>
              <a:rPr lang="en-US" sz="1800" dirty="0"/>
              <a:t>U</a:t>
            </a:r>
            <a:r>
              <a:rPr lang="en-US" sz="1800" dirty="0" smtClean="0"/>
              <a:t>nderstand the terms </a:t>
            </a:r>
            <a:r>
              <a:rPr lang="en-US" sz="1800" i="1" dirty="0" smtClean="0"/>
              <a:t>range, precision, and accuracy</a:t>
            </a:r>
            <a:endParaRPr lang="en-US" sz="1800" dirty="0" smtClean="0"/>
          </a:p>
          <a:p>
            <a:pPr>
              <a:spcBef>
                <a:spcPct val="30000"/>
              </a:spcBef>
            </a:pPr>
            <a:r>
              <a:rPr lang="en-US" sz="2200" dirty="0"/>
              <a:t>R</a:t>
            </a:r>
            <a:r>
              <a:rPr lang="en-US" sz="2200" dirty="0" smtClean="0"/>
              <a:t>ange </a:t>
            </a:r>
          </a:p>
          <a:p>
            <a:pPr lvl="1">
              <a:spcBef>
                <a:spcPct val="30000"/>
              </a:spcBef>
            </a:pPr>
            <a:r>
              <a:rPr lang="en-US" sz="1800" dirty="0" smtClean="0"/>
              <a:t>The difference between the largest and smallest values that </a:t>
            </a:r>
            <a:r>
              <a:rPr lang="en-US" sz="1800" dirty="0" smtClean="0"/>
              <a:t>it </a:t>
            </a:r>
            <a:r>
              <a:rPr lang="en-US" sz="1800" dirty="0" smtClean="0"/>
              <a:t>can express</a:t>
            </a:r>
          </a:p>
          <a:p>
            <a:pPr>
              <a:spcBef>
                <a:spcPct val="30000"/>
              </a:spcBef>
            </a:pPr>
            <a:r>
              <a:rPr lang="en-US" sz="2200" dirty="0" smtClean="0"/>
              <a:t>Accuracy </a:t>
            </a:r>
          </a:p>
          <a:p>
            <a:pPr lvl="1">
              <a:spcBef>
                <a:spcPct val="30000"/>
              </a:spcBef>
            </a:pPr>
            <a:r>
              <a:rPr lang="en-US" sz="1800" dirty="0" smtClean="0"/>
              <a:t>how closely a numeric representation approximates a true value</a:t>
            </a:r>
          </a:p>
          <a:p>
            <a:pPr>
              <a:spcBef>
                <a:spcPct val="30000"/>
              </a:spcBef>
            </a:pPr>
            <a:r>
              <a:rPr lang="en-US" sz="2200" dirty="0"/>
              <a:t>P</a:t>
            </a:r>
            <a:r>
              <a:rPr lang="en-US" sz="2200" dirty="0" smtClean="0"/>
              <a:t>recision </a:t>
            </a:r>
          </a:p>
          <a:p>
            <a:pPr lvl="1">
              <a:spcBef>
                <a:spcPct val="30000"/>
              </a:spcBef>
            </a:pPr>
            <a:r>
              <a:rPr lang="en-US" sz="1800" dirty="0" smtClean="0"/>
              <a:t>indicates how much information we have about a value</a:t>
            </a:r>
          </a:p>
          <a:p>
            <a:pPr lvl="1">
              <a:spcBef>
                <a:spcPct val="30000"/>
              </a:spcBef>
            </a:pPr>
            <a:r>
              <a:rPr lang="en-US" sz="1800" dirty="0" smtClean="0"/>
              <a:t>significant </a:t>
            </a:r>
            <a:r>
              <a:rPr lang="en-US" sz="1800" dirty="0" smtClean="0"/>
              <a:t>digits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934200" cy="547687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3038"/>
            <a:ext cx="7391400" cy="46529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Many problems </a:t>
            </a:r>
            <a:r>
              <a:rPr lang="en-US" sz="2200" dirty="0"/>
              <a:t>with floating point </a:t>
            </a:r>
            <a:r>
              <a:rPr lang="en-US" sz="2200" dirty="0" smtClean="0"/>
              <a:t>numbers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Usually- Greater precision leads to better accuracy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N</a:t>
            </a:r>
            <a:r>
              <a:rPr lang="en-US" sz="2000" dirty="0" smtClean="0"/>
              <a:t>ot always true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Example, 3.1333 is a value of pi that is accurate to two digits, but has 5 digits of precision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Truncated bits may give different results for commutative or distributive calculations</a:t>
            </a:r>
          </a:p>
          <a:p>
            <a:pPr>
              <a:spcBef>
                <a:spcPct val="40000"/>
              </a:spcBef>
            </a:pPr>
            <a:r>
              <a:rPr lang="en-US" sz="2200" dirty="0"/>
              <a:t>This means that we cannot assume:</a:t>
            </a:r>
          </a:p>
          <a:p>
            <a:pPr lvl="2"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dirty="0"/>
              <a:t>(a + b) + c = a + (b + c)  or</a:t>
            </a:r>
          </a:p>
          <a:p>
            <a:pPr lvl="2"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dirty="0"/>
              <a:t>a*(b + c) = </a:t>
            </a:r>
            <a:r>
              <a:rPr lang="en-US" dirty="0" err="1"/>
              <a:t>ab</a:t>
            </a:r>
            <a:r>
              <a:rPr lang="en-US" dirty="0"/>
              <a:t> + ac</a:t>
            </a:r>
          </a:p>
          <a:p>
            <a:pPr>
              <a:spcBef>
                <a:spcPct val="40000"/>
              </a:spcBef>
            </a:pPr>
            <a:endParaRPr lang="en-US" sz="24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315200" cy="44243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Floating-point calculations at HOL 6 are easy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Hidden problems</a:t>
            </a:r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Floating-point calculations at Levels 3 &amp;5 are more difficult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Require careful planning and strict models</a:t>
            </a:r>
            <a:endParaRPr lang="en-US" dirty="0"/>
          </a:p>
          <a:p>
            <a:pPr>
              <a:spcBef>
                <a:spcPct val="40000"/>
              </a:spcBef>
            </a:pPr>
            <a:endParaRPr lang="en-US" sz="2200" smtClean="0"/>
          </a:p>
          <a:p>
            <a:pPr>
              <a:spcBef>
                <a:spcPct val="40000"/>
              </a:spcBef>
            </a:pPr>
            <a:r>
              <a:rPr lang="en-US" sz="2200" smtClean="0"/>
              <a:t>Floating-point </a:t>
            </a:r>
            <a:r>
              <a:rPr lang="en-US" sz="2200" dirty="0" smtClean="0"/>
              <a:t>numbers are an approximation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Floating-Point Representation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5438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i="1" dirty="0" smtClean="0"/>
              <a:t>Floating-point emulation</a:t>
            </a:r>
            <a:endParaRPr lang="en-US" sz="2200" dirty="0" smtClean="0"/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Perform floating-point </a:t>
            </a:r>
            <a:r>
              <a:rPr lang="en-US" sz="2000" dirty="0"/>
              <a:t>calculations </a:t>
            </a:r>
            <a:r>
              <a:rPr lang="en-US" sz="2000" dirty="0" smtClean="0"/>
              <a:t>using </a:t>
            </a:r>
            <a:r>
              <a:rPr lang="en-US" sz="2000" dirty="0"/>
              <a:t>any integer </a:t>
            </a:r>
            <a:r>
              <a:rPr lang="en-US" sz="2000" dirty="0" smtClean="0"/>
              <a:t>format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Programs make it seem as if floating-point values are being used</a:t>
            </a:r>
          </a:p>
          <a:p>
            <a:pPr>
              <a:spcBef>
                <a:spcPct val="40000"/>
              </a:spcBef>
            </a:pPr>
            <a:r>
              <a:rPr lang="en-US" sz="2200" dirty="0"/>
              <a:t>T</a:t>
            </a:r>
            <a:r>
              <a:rPr lang="en-US" sz="2200" dirty="0" smtClean="0"/>
              <a:t>oday’s computers have specialized hardware that performs floating-point arithmetic with no special programming required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96200" cy="44196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Floating-point numbers allow an arbitrary number of decimal places to the right of the decimal point</a:t>
            </a:r>
          </a:p>
          <a:p>
            <a:pPr lvl="1"/>
            <a:r>
              <a:rPr lang="en-US" sz="2000" dirty="0" smtClean="0"/>
              <a:t>For example:  0.5 </a:t>
            </a:r>
            <a:r>
              <a:rPr lang="en-US" sz="2000" dirty="0" smtClean="0">
                <a:sym typeface="Symbol" pitchFamily="18" charset="2"/>
              </a:rPr>
              <a:t></a:t>
            </a:r>
            <a:r>
              <a:rPr lang="en-US" sz="2000" dirty="0" smtClean="0"/>
              <a:t> 0.25 = 0.125</a:t>
            </a:r>
          </a:p>
          <a:p>
            <a:r>
              <a:rPr lang="en-US" sz="2200" dirty="0" smtClean="0"/>
              <a:t>Scientific notation often used</a:t>
            </a:r>
          </a:p>
          <a:p>
            <a:pPr lvl="1"/>
            <a:r>
              <a:rPr lang="en-US" sz="2000" dirty="0" smtClean="0"/>
              <a:t>For example: </a:t>
            </a:r>
          </a:p>
          <a:p>
            <a:pPr lvl="2">
              <a:buClr>
                <a:schemeClr val="tx1"/>
              </a:buClr>
              <a:buFont typeface="Webdings" pitchFamily="18" charset="2"/>
              <a:buNone/>
            </a:pPr>
            <a:r>
              <a:rPr lang="en-US" dirty="0" smtClean="0"/>
              <a:t>0.125 = 1.25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2">
              <a:buClr>
                <a:schemeClr val="tx1"/>
              </a:buClr>
              <a:buFont typeface="Webdings" pitchFamily="18" charset="2"/>
              <a:buNone/>
            </a:pPr>
            <a:r>
              <a:rPr lang="en-US" dirty="0" smtClean="0"/>
              <a:t>5,000,000 = 5.0 </a:t>
            </a:r>
            <a:r>
              <a:rPr lang="en-US" dirty="0" smtClean="0">
                <a:sym typeface="Symbol" pitchFamily="18" charset="2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6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19050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Computers use a form of scientific notation for floating-point representation 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Numbers written in scientific notation have three components:</a:t>
            </a:r>
          </a:p>
        </p:txBody>
      </p:sp>
      <p:pic>
        <p:nvPicPr>
          <p:cNvPr id="75780" name="Picture 4" descr="1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51736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7405" y="1447800"/>
            <a:ext cx="7696200" cy="44196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Components have three fixed-size fields:</a:t>
            </a:r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One-bit </a:t>
            </a:r>
            <a:r>
              <a:rPr lang="en-US" sz="2200" dirty="0"/>
              <a:t>sign field </a:t>
            </a:r>
            <a:r>
              <a:rPr lang="en-US" sz="2200" dirty="0" smtClean="0"/>
              <a:t>- sign </a:t>
            </a:r>
            <a:r>
              <a:rPr lang="en-US" sz="2200" dirty="0"/>
              <a:t>of </a:t>
            </a:r>
            <a:r>
              <a:rPr lang="en-US" sz="2200" dirty="0" smtClean="0"/>
              <a:t>the stored number</a:t>
            </a:r>
            <a:endParaRPr lang="en-US" sz="2200" dirty="0"/>
          </a:p>
          <a:p>
            <a:pPr>
              <a:spcBef>
                <a:spcPct val="40000"/>
              </a:spcBef>
            </a:pPr>
            <a:r>
              <a:rPr lang="en-US" sz="2200" dirty="0" smtClean="0"/>
              <a:t>Size </a:t>
            </a:r>
            <a:r>
              <a:rPr lang="en-US" sz="2200" dirty="0"/>
              <a:t>of the exponent </a:t>
            </a:r>
            <a:r>
              <a:rPr lang="en-US" sz="2200" dirty="0" smtClean="0"/>
              <a:t>field - range </a:t>
            </a:r>
            <a:r>
              <a:rPr lang="en-US" sz="2200" dirty="0"/>
              <a:t>of </a:t>
            </a:r>
            <a:r>
              <a:rPr lang="en-US" sz="2200" dirty="0" smtClean="0"/>
              <a:t>numbers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Size of the </a:t>
            </a:r>
            <a:r>
              <a:rPr lang="en-US" sz="2200" dirty="0" err="1" smtClean="0"/>
              <a:t>significand</a:t>
            </a:r>
            <a:r>
              <a:rPr lang="en-US" sz="2200" dirty="0" smtClean="0"/>
              <a:t> - precision of the number</a:t>
            </a:r>
            <a:endParaRPr lang="en-US" sz="240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76804" name="Picture 4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447800" y="1905000"/>
            <a:ext cx="6718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83187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smtClean="0"/>
              <a:t>IEEE-754 </a:t>
            </a:r>
            <a:r>
              <a:rPr lang="en-US" sz="2200" i="1" dirty="0" smtClean="0"/>
              <a:t>single precision</a:t>
            </a:r>
            <a:r>
              <a:rPr lang="en-US" sz="2200" dirty="0" smtClean="0"/>
              <a:t> floating point standard</a:t>
            </a:r>
          </a:p>
          <a:p>
            <a:pPr lvl="1"/>
            <a:r>
              <a:rPr lang="en-US" sz="1800" dirty="0" smtClean="0"/>
              <a:t>8-bit exponent </a:t>
            </a:r>
          </a:p>
          <a:p>
            <a:pPr lvl="1"/>
            <a:r>
              <a:rPr lang="en-US" sz="1800" dirty="0" smtClean="0"/>
              <a:t>23-bit </a:t>
            </a:r>
            <a:r>
              <a:rPr lang="en-US" sz="1800" dirty="0" err="1" smtClean="0"/>
              <a:t>significand</a:t>
            </a:r>
            <a:endParaRPr lang="en-US" sz="1800" dirty="0" smtClean="0"/>
          </a:p>
          <a:p>
            <a:r>
              <a:rPr lang="en-US" sz="2200" dirty="0" smtClean="0"/>
              <a:t>IEEE-754 </a:t>
            </a:r>
            <a:r>
              <a:rPr lang="en-US" sz="2200" i="1" dirty="0" smtClean="0"/>
              <a:t>double precision</a:t>
            </a:r>
            <a:r>
              <a:rPr lang="en-US" sz="2200" dirty="0" smtClean="0"/>
              <a:t> </a:t>
            </a:r>
            <a:r>
              <a:rPr lang="en-US" sz="2200" dirty="0"/>
              <a:t>floating point standard </a:t>
            </a:r>
            <a:endParaRPr lang="en-US" sz="2200" dirty="0" smtClean="0"/>
          </a:p>
          <a:p>
            <a:pPr lvl="1"/>
            <a:r>
              <a:rPr lang="en-US" sz="1800" dirty="0" smtClean="0"/>
              <a:t>11-bit exponent </a:t>
            </a:r>
          </a:p>
          <a:p>
            <a:pPr lvl="1"/>
            <a:r>
              <a:rPr lang="en-US" sz="1800" dirty="0" smtClean="0"/>
              <a:t>52-bit </a:t>
            </a:r>
            <a:r>
              <a:rPr lang="en-US" sz="1800" dirty="0" err="1" smtClean="0"/>
              <a:t>significand</a:t>
            </a:r>
            <a:endParaRPr lang="en-US" sz="1800" dirty="0" smtClean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391106" y="5257800"/>
            <a:ext cx="6781800" cy="9144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3300"/>
              </a:buClr>
              <a:buSzPct val="85000"/>
              <a:buFont typeface="Webdings" pitchFamily="18" charset="2"/>
              <a:buNone/>
            </a:pPr>
            <a:r>
              <a:rPr lang="en-US" sz="2000" dirty="0">
                <a:solidFill>
                  <a:srgbClr val="CC3300"/>
                </a:solidFill>
              </a:rPr>
              <a:t>    For illustrative purposes, we will use a 14-bit model with a 5-bit exponent and an 8-bit </a:t>
            </a:r>
            <a:r>
              <a:rPr lang="en-US" sz="2000" dirty="0" err="1">
                <a:solidFill>
                  <a:srgbClr val="CC3300"/>
                </a:solidFill>
              </a:rPr>
              <a:t>significand</a:t>
            </a:r>
            <a:r>
              <a:rPr lang="en-US" sz="2000" dirty="0">
                <a:solidFill>
                  <a:srgbClr val="CC3300"/>
                </a:solidFill>
              </a:rPr>
              <a:t>.</a:t>
            </a:r>
            <a:endParaRPr lang="en-US" sz="2200" b="1" dirty="0"/>
          </a:p>
        </p:txBody>
      </p:sp>
      <p:pic>
        <p:nvPicPr>
          <p:cNvPr id="78850" name="Picture 2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710194" y="3276600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60020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124200"/>
            <a:ext cx="7772400" cy="2667000"/>
          </a:xfrm>
          <a:solidFill>
            <a:srgbClr val="E4F5FF"/>
          </a:solidFill>
        </p:spPr>
        <p:txBody>
          <a:bodyPr/>
          <a:lstStyle/>
          <a:p>
            <a:r>
              <a:rPr lang="en-US" sz="2200" dirty="0" err="1"/>
              <a:t>S</a:t>
            </a:r>
            <a:r>
              <a:rPr lang="en-US" sz="2200" dirty="0" err="1" smtClean="0"/>
              <a:t>ignificand</a:t>
            </a:r>
            <a:r>
              <a:rPr lang="en-US" sz="2200" dirty="0" smtClean="0"/>
              <a:t> of a floating-point number </a:t>
            </a:r>
          </a:p>
          <a:p>
            <a:pPr lvl="1"/>
            <a:r>
              <a:rPr lang="en-US" sz="2000" dirty="0" smtClean="0"/>
              <a:t>preceded by an implied binary point</a:t>
            </a:r>
            <a:endParaRPr lang="en-US" sz="2000" dirty="0"/>
          </a:p>
          <a:p>
            <a:pPr lvl="1"/>
            <a:r>
              <a:rPr lang="en-US" sz="2000" dirty="0" smtClean="0"/>
              <a:t>contains a </a:t>
            </a:r>
            <a:r>
              <a:rPr lang="en-US" sz="2000" u="sng" dirty="0" smtClean="0"/>
              <a:t>fractional</a:t>
            </a:r>
            <a:r>
              <a:rPr lang="en-US" sz="2000" dirty="0" smtClean="0"/>
              <a:t> binary value</a:t>
            </a:r>
          </a:p>
          <a:p>
            <a:r>
              <a:rPr lang="en-US" sz="2200" dirty="0"/>
              <a:t>E</a:t>
            </a:r>
            <a:r>
              <a:rPr lang="en-US" sz="2200" dirty="0" smtClean="0"/>
              <a:t>xponent </a:t>
            </a:r>
          </a:p>
          <a:p>
            <a:pPr lvl="1"/>
            <a:r>
              <a:rPr lang="en-US" sz="2000" dirty="0" smtClean="0"/>
              <a:t>indicates power of 2 to which </a:t>
            </a:r>
            <a:r>
              <a:rPr lang="en-US" sz="2000" dirty="0" err="1" smtClean="0"/>
              <a:t>significand</a:t>
            </a:r>
            <a:r>
              <a:rPr lang="en-US" sz="2000" dirty="0" smtClean="0"/>
              <a:t> is raised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392988" cy="33528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Example: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Express 32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simplified 14-bit floating-point model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Known: 32 is 2</a:t>
            </a:r>
            <a:r>
              <a:rPr lang="en-US" sz="2000" baseline="30000" dirty="0" smtClean="0"/>
              <a:t>5</a:t>
            </a:r>
          </a:p>
          <a:p>
            <a:pPr>
              <a:spcBef>
                <a:spcPct val="40000"/>
              </a:spcBef>
            </a:pPr>
            <a:r>
              <a:rPr lang="en-US" sz="2000" dirty="0" smtClean="0"/>
              <a:t>Scientific notation 32 = 1.0 x 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= 0.1 x 2</a:t>
            </a:r>
            <a:r>
              <a:rPr lang="en-US" sz="2000" baseline="30000" dirty="0" smtClean="0"/>
              <a:t>6</a:t>
            </a:r>
          </a:p>
          <a:p>
            <a:pPr>
              <a:spcBef>
                <a:spcPct val="40000"/>
              </a:spcBef>
            </a:pPr>
            <a:r>
              <a:rPr lang="en-US" sz="2000" dirty="0"/>
              <a:t>Sign  is </a:t>
            </a:r>
            <a:r>
              <a:rPr lang="en-US" sz="2000" dirty="0" smtClean="0"/>
              <a:t>0 (positive)</a:t>
            </a:r>
            <a:endParaRPr lang="en-US" sz="2000" dirty="0"/>
          </a:p>
          <a:p>
            <a:pPr>
              <a:spcBef>
                <a:spcPct val="40000"/>
              </a:spcBef>
            </a:pPr>
            <a:r>
              <a:rPr lang="en-US" sz="2000" dirty="0" smtClean="0"/>
              <a:t>Exponent becomes 110 (= 6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) </a:t>
            </a:r>
          </a:p>
          <a:p>
            <a:pPr>
              <a:spcBef>
                <a:spcPct val="40000"/>
              </a:spcBef>
            </a:pPr>
            <a:r>
              <a:rPr lang="en-US" sz="2000" dirty="0" err="1" smtClean="0"/>
              <a:t>Significand</a:t>
            </a:r>
            <a:r>
              <a:rPr lang="en-US" sz="2000" dirty="0" smtClean="0"/>
              <a:t> becomes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467600" cy="547688"/>
          </a:xfrm>
        </p:spPr>
        <p:txBody>
          <a:bodyPr/>
          <a:lstStyle/>
          <a:p>
            <a:pPr algn="l"/>
            <a:r>
              <a:rPr lang="en-US" sz="2100" b="0" smtClean="0">
                <a:latin typeface="Arial" charset="0"/>
              </a:rPr>
              <a:t>Floating-Point Representation</a:t>
            </a:r>
            <a:endParaRPr lang="en-US" sz="2100" smtClean="0">
              <a:latin typeface="Arial" charset="0"/>
            </a:endParaRPr>
          </a:p>
        </p:txBody>
      </p:sp>
      <p:pic>
        <p:nvPicPr>
          <p:cNvPr id="80900" name="Picture 4" descr="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76800"/>
            <a:ext cx="618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1210</TotalTime>
  <Words>2727</Words>
  <Application>Microsoft Office PowerPoint</Application>
  <PresentationFormat>On-screen Show (4:3)</PresentationFormat>
  <Paragraphs>310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UIScolorblock</vt:lpstr>
      <vt:lpstr>1_UIScolorblock</vt:lpstr>
      <vt:lpstr>Chapter 3:  Information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83</cp:revision>
  <dcterms:created xsi:type="dcterms:W3CDTF">2009-09-01T03:33:51Z</dcterms:created>
  <dcterms:modified xsi:type="dcterms:W3CDTF">2013-02-02T22:40:37Z</dcterms:modified>
</cp:coreProperties>
</file>