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9" r:id="rId2"/>
  </p:sldMasterIdLst>
  <p:notesMasterIdLst>
    <p:notesMasterId r:id="rId23"/>
  </p:notesMasterIdLst>
  <p:sldIdLst>
    <p:sldId id="256" r:id="rId3"/>
    <p:sldId id="259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5" r:id="rId17"/>
    <p:sldId id="276" r:id="rId18"/>
    <p:sldId id="277" r:id="rId19"/>
    <p:sldId id="278" r:id="rId20"/>
    <p:sldId id="279" r:id="rId21"/>
    <p:sldId id="280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077" autoAdjust="0"/>
  </p:normalViewPr>
  <p:slideViewPr>
    <p:cSldViewPr>
      <p:cViewPr>
        <p:scale>
          <a:sx n="76" d="100"/>
          <a:sy n="76" d="100"/>
        </p:scale>
        <p:origin x="-199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C298809-EEDD-4184-9591-F1485F875CC1}" type="datetimeFigureOut">
              <a:rPr lang="en-US"/>
              <a:pPr>
                <a:defRPr/>
              </a:pPr>
              <a:t>1/28/2013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16F8D75-495E-4ABB-8E90-730A25040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890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we can begin programming in assembly,</a:t>
            </a:r>
            <a:r>
              <a:rPr lang="en-US" baseline="0" dirty="0" smtClean="0"/>
              <a:t> we must learn about number and character representation at the lower levels.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F8D75-495E-4ABB-8E90-730A25040D2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12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 smtClean="0"/>
              <a:t>Converting 190 to base 3...</a:t>
            </a:r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The next power of 3 is  3</a:t>
            </a:r>
            <a:r>
              <a:rPr lang="en-US" sz="2000" baseline="30000" dirty="0" smtClean="0"/>
              <a:t> 3</a:t>
            </a:r>
            <a:r>
              <a:rPr lang="en-US" sz="2000" dirty="0" smtClean="0"/>
              <a:t>  = 27.  We’ll need one of these, so we write down the numeral 1 which represents the 27s.</a:t>
            </a:r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Then we subtract 27 and write down the numeral 1 in our result. </a:t>
            </a:r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The next power of 3, 3</a:t>
            </a:r>
            <a:r>
              <a:rPr lang="en-US" sz="2000" baseline="30000" dirty="0" smtClean="0"/>
              <a:t> 2 </a:t>
            </a:r>
            <a:r>
              <a:rPr lang="en-US" sz="2000" dirty="0" smtClean="0"/>
              <a:t>= 9, is too large, but we have to assign a placeholder of zero for the 9s column, subtract 0 and carry down the 1.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1">
              <a:spcBef>
                <a:spcPct val="40000"/>
              </a:spcBef>
            </a:pPr>
            <a:r>
              <a:rPr lang="en-US" sz="1200" dirty="0" smtClean="0"/>
              <a:t>Next 3</a:t>
            </a:r>
            <a:r>
              <a:rPr lang="en-US" sz="1200" baseline="30000" dirty="0" smtClean="0"/>
              <a:t> 1</a:t>
            </a:r>
            <a:r>
              <a:rPr lang="en-US" sz="1200" dirty="0" smtClean="0"/>
              <a:t>  = 3  too large</a:t>
            </a:r>
          </a:p>
          <a:p>
            <a:pPr lvl="1">
              <a:spcBef>
                <a:spcPct val="40000"/>
              </a:spcBef>
            </a:pPr>
            <a:r>
              <a:rPr lang="en-US" sz="1200" dirty="0" smtClean="0"/>
              <a:t>3 X 0 = 0</a:t>
            </a:r>
          </a:p>
          <a:p>
            <a:pPr lvl="1">
              <a:spcBef>
                <a:spcPct val="40000"/>
              </a:spcBef>
            </a:pPr>
            <a:r>
              <a:rPr lang="en-US" sz="1200" dirty="0" smtClean="0"/>
              <a:t>Write down 0 – placeholder for the 3s column</a:t>
            </a:r>
          </a:p>
          <a:p>
            <a:pPr lvl="1">
              <a:spcBef>
                <a:spcPct val="40000"/>
              </a:spcBef>
            </a:pPr>
            <a:r>
              <a:rPr lang="en-US" sz="1200" dirty="0" smtClean="0"/>
              <a:t>Subtract 0  - Leaving 1</a:t>
            </a:r>
          </a:p>
          <a:p>
            <a:pPr lvl="1">
              <a:spcBef>
                <a:spcPct val="40000"/>
              </a:spcBef>
            </a:pPr>
            <a:r>
              <a:rPr lang="en-US" sz="1200" dirty="0" smtClean="0"/>
              <a:t>Last 3</a:t>
            </a:r>
            <a:r>
              <a:rPr lang="en-US" sz="1200" baseline="30000" dirty="0" smtClean="0"/>
              <a:t> 0</a:t>
            </a:r>
            <a:r>
              <a:rPr lang="en-US" sz="1200" dirty="0" smtClean="0"/>
              <a:t> = 1, is the ones column, and it gives us a difference of zero.</a:t>
            </a:r>
          </a:p>
          <a:p>
            <a:pPr lvl="1">
              <a:spcBef>
                <a:spcPct val="40000"/>
              </a:spcBef>
            </a:pPr>
            <a:r>
              <a:rPr lang="en-US" sz="1200" dirty="0" smtClean="0"/>
              <a:t>When the difference</a:t>
            </a:r>
            <a:r>
              <a:rPr lang="en-US" sz="1200" baseline="0" dirty="0" smtClean="0"/>
              <a:t> is zero and all of the positions are filled we are done.</a:t>
            </a:r>
            <a:endParaRPr lang="en-US" sz="1200" dirty="0" smtClean="0"/>
          </a:p>
          <a:p>
            <a:pPr lvl="1">
              <a:spcBef>
                <a:spcPct val="40000"/>
              </a:spcBef>
            </a:pPr>
            <a:r>
              <a:rPr lang="en-US" sz="1200" dirty="0" smtClean="0"/>
              <a:t>Our result, reading from top to bottom is:</a:t>
            </a:r>
          </a:p>
          <a:p>
            <a:pPr lvl="1">
              <a:spcBef>
                <a:spcPct val="40000"/>
              </a:spcBef>
              <a:buClr>
                <a:schemeClr val="tx1"/>
              </a:buClr>
              <a:buFontTx/>
              <a:buNone/>
            </a:pPr>
            <a:r>
              <a:rPr lang="en-US" sz="1200" dirty="0" smtClean="0"/>
              <a:t>       190</a:t>
            </a:r>
            <a:r>
              <a:rPr lang="en-US" sz="1200" baseline="-25000" dirty="0" smtClean="0"/>
              <a:t>10</a:t>
            </a:r>
            <a:r>
              <a:rPr lang="en-US" sz="1200" dirty="0" smtClean="0"/>
              <a:t> = 21001</a:t>
            </a:r>
            <a:r>
              <a:rPr lang="en-US" sz="1200" baseline="-25000" dirty="0" smtClean="0"/>
              <a:t>3</a:t>
            </a:r>
          </a:p>
          <a:p>
            <a:pPr lvl="1">
              <a:spcBef>
                <a:spcPct val="40000"/>
              </a:spcBef>
              <a:buClr>
                <a:schemeClr val="tx1"/>
              </a:buClr>
              <a:buFontTx/>
              <a:buNone/>
            </a:pPr>
            <a:endParaRPr lang="en-US" sz="1200" baseline="-25000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40000"/>
              </a:spcBef>
            </a:pPr>
            <a:r>
              <a:rPr lang="en-US" sz="1200" dirty="0" smtClean="0"/>
              <a:t>Another method of converting integers from decimal to some other radix uses division.</a:t>
            </a:r>
            <a:endParaRPr lang="en-US" sz="1200" baseline="-25000" dirty="0" smtClean="0"/>
          </a:p>
          <a:p>
            <a:pPr>
              <a:spcBef>
                <a:spcPct val="40000"/>
              </a:spcBef>
            </a:pPr>
            <a:r>
              <a:rPr lang="en-US" sz="1200" dirty="0" smtClean="0"/>
              <a:t>This method is mechanical and easy.</a:t>
            </a:r>
          </a:p>
          <a:p>
            <a:pPr>
              <a:spcBef>
                <a:spcPct val="40000"/>
              </a:spcBef>
            </a:pPr>
            <a:r>
              <a:rPr lang="en-US" sz="1200" dirty="0" smtClean="0"/>
              <a:t>It employs the idea that successive division by a base is equivalent to successive subtraction by powers of the base.</a:t>
            </a:r>
          </a:p>
          <a:p>
            <a:pPr>
              <a:spcBef>
                <a:spcPct val="40000"/>
              </a:spcBef>
            </a:pPr>
            <a:r>
              <a:rPr lang="en-US" sz="1200" dirty="0" smtClean="0"/>
              <a:t>Let’s use the division remainder method to again convert 190 in decimal to base 3.</a:t>
            </a:r>
            <a:endParaRPr lang="en-US" sz="1200" baseline="-25000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1">
              <a:spcBef>
                <a:spcPct val="40000"/>
              </a:spcBef>
            </a:pPr>
            <a:r>
              <a:rPr lang="en-US" sz="2000" dirty="0" smtClean="0"/>
              <a:t>First we take the number that we wish to convert and divide it by the radix in which we want to express our result.</a:t>
            </a:r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In this case,</a:t>
            </a:r>
            <a:r>
              <a:rPr lang="en-US" sz="2000" baseline="0" dirty="0" smtClean="0"/>
              <a:t> 190 divided by 3 is </a:t>
            </a:r>
            <a:r>
              <a:rPr lang="en-US" sz="2000" dirty="0" smtClean="0"/>
              <a:t>63 with a remainder of 1.</a:t>
            </a:r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Record the quotient and the remainder.</a:t>
            </a:r>
          </a:p>
          <a:p>
            <a:pPr lvl="1">
              <a:spcBef>
                <a:spcPct val="40000"/>
              </a:spcBef>
            </a:pPr>
            <a:endParaRPr lang="en-US" sz="2000" dirty="0" smtClean="0"/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Then divide</a:t>
            </a:r>
            <a:r>
              <a:rPr lang="en-US" sz="2000" baseline="0" dirty="0" smtClean="0"/>
              <a:t> 63 by 3 which yields 21 with a remainder of 0</a:t>
            </a:r>
            <a:endParaRPr lang="en-US" sz="2000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1">
              <a:spcBef>
                <a:spcPct val="40000"/>
              </a:spcBef>
            </a:pPr>
            <a:r>
              <a:rPr lang="en-US" sz="1200" b="0" dirty="0" smtClean="0"/>
              <a:t>Continue in this way until the quotient is zero.</a:t>
            </a:r>
          </a:p>
          <a:p>
            <a:pPr lvl="1">
              <a:spcBef>
                <a:spcPct val="40000"/>
              </a:spcBef>
            </a:pPr>
            <a:r>
              <a:rPr lang="en-US" sz="1200" b="0" dirty="0" smtClean="0"/>
              <a:t>In the final calculation, we note that 3 divides 2 zero times with a remainder of 2.</a:t>
            </a:r>
          </a:p>
          <a:p>
            <a:pPr lvl="1">
              <a:spcBef>
                <a:spcPct val="40000"/>
              </a:spcBef>
            </a:pPr>
            <a:r>
              <a:rPr lang="en-US" sz="1200" b="0" dirty="0" smtClean="0"/>
              <a:t>Our result, reading from bottom to top is:</a:t>
            </a:r>
          </a:p>
          <a:p>
            <a:pPr lvl="1">
              <a:spcBef>
                <a:spcPct val="40000"/>
              </a:spcBef>
              <a:buClr>
                <a:schemeClr val="tx1"/>
              </a:buClr>
              <a:buFontTx/>
              <a:buNone/>
            </a:pPr>
            <a:r>
              <a:rPr lang="en-US" sz="1200" b="0" dirty="0" smtClean="0"/>
              <a:t>                 190</a:t>
            </a:r>
            <a:r>
              <a:rPr lang="en-US" sz="1200" b="0" baseline="-25000" dirty="0" smtClean="0"/>
              <a:t>10</a:t>
            </a:r>
            <a:r>
              <a:rPr lang="en-US" sz="1200" b="0" dirty="0" smtClean="0"/>
              <a:t> = </a:t>
            </a:r>
            <a:r>
              <a:rPr lang="en-US" sz="1200" b="0" dirty="0" smtClean="0"/>
              <a:t>21001</a:t>
            </a:r>
            <a:r>
              <a:rPr lang="en-US" sz="1200" b="0" baseline="-25000" dirty="0" smtClean="0"/>
              <a:t>3</a:t>
            </a:r>
          </a:p>
          <a:p>
            <a:pPr lvl="1">
              <a:spcBef>
                <a:spcPct val="40000"/>
              </a:spcBef>
              <a:buClr>
                <a:schemeClr val="tx1"/>
              </a:buClr>
              <a:buFontTx/>
              <a:buNone/>
            </a:pPr>
            <a:r>
              <a:rPr lang="en-US" sz="1200" b="0" baseline="-25000" dirty="0" smtClean="0"/>
              <a:t>Yay – we got the same answer!</a:t>
            </a:r>
            <a:endParaRPr lang="en-US" sz="1200" b="0" dirty="0" smtClean="0"/>
          </a:p>
          <a:p>
            <a:endParaRPr lang="en-US" sz="1200" b="0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40000"/>
              </a:spcBef>
            </a:pPr>
            <a:r>
              <a:rPr lang="en-US" sz="1200" dirty="0" smtClean="0"/>
              <a:t>Fractional values can only be </a:t>
            </a:r>
            <a:r>
              <a:rPr lang="en-US" sz="1200" u="sng" dirty="0" smtClean="0"/>
              <a:t>approximated</a:t>
            </a:r>
            <a:r>
              <a:rPr lang="en-US" sz="1200" dirty="0" smtClean="0"/>
              <a:t> in all base systems.</a:t>
            </a:r>
            <a:endParaRPr lang="en-US" sz="1200" baseline="-25000" dirty="0" smtClean="0"/>
          </a:p>
          <a:p>
            <a:pPr>
              <a:spcBef>
                <a:spcPct val="40000"/>
              </a:spcBef>
            </a:pPr>
            <a:r>
              <a:rPr lang="en-US" sz="1200" dirty="0" smtClean="0"/>
              <a:t>Unlike integer values, fractions do not necessarily have exact representations under all radices.</a:t>
            </a:r>
          </a:p>
          <a:p>
            <a:r>
              <a:rPr lang="en-US" sz="1200" dirty="0" smtClean="0"/>
              <a:t>The quantity </a:t>
            </a:r>
            <a:r>
              <a:rPr lang="en-US" sz="1400" dirty="0" smtClean="0"/>
              <a:t>½</a:t>
            </a:r>
            <a:r>
              <a:rPr lang="en-US" sz="1200" dirty="0" smtClean="0"/>
              <a:t>  is exactly representable in the binary and decimal systems, but is not in the ternary (base 3) numbering system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In the decimal</a:t>
            </a:r>
            <a:r>
              <a:rPr lang="en-US" sz="1200" baseline="0" dirty="0" smtClean="0"/>
              <a:t> system, the f</a:t>
            </a:r>
            <a:r>
              <a:rPr lang="en-US" sz="1200" dirty="0" smtClean="0"/>
              <a:t>ractional </a:t>
            </a:r>
            <a:r>
              <a:rPr lang="en-US" sz="1200" u="sng" dirty="0" smtClean="0"/>
              <a:t>decimal</a:t>
            </a:r>
            <a:r>
              <a:rPr lang="en-US" sz="1200" dirty="0" smtClean="0"/>
              <a:t> values have nonzero digits to the right of the </a:t>
            </a:r>
            <a:r>
              <a:rPr lang="en-US" sz="1200" u="sng" dirty="0" smtClean="0"/>
              <a:t>decimal</a:t>
            </a:r>
            <a:r>
              <a:rPr lang="en-US" sz="1200" dirty="0" smtClean="0"/>
              <a:t> point.</a:t>
            </a:r>
            <a:endParaRPr lang="en-US" sz="1200" baseline="-25000" dirty="0" smtClean="0"/>
          </a:p>
          <a:p>
            <a:r>
              <a:rPr lang="en-US" sz="1200" dirty="0" smtClean="0"/>
              <a:t>In other bases systems,</a:t>
            </a:r>
            <a:r>
              <a:rPr lang="en-US" sz="1200" baseline="0" dirty="0" smtClean="0"/>
              <a:t> the f</a:t>
            </a:r>
            <a:r>
              <a:rPr lang="en-US" sz="1200" dirty="0" smtClean="0"/>
              <a:t>ractional </a:t>
            </a:r>
            <a:r>
              <a:rPr lang="en-US" sz="1200" u="sng" dirty="0" smtClean="0"/>
              <a:t>radix</a:t>
            </a:r>
            <a:r>
              <a:rPr lang="en-US" sz="1200" dirty="0" smtClean="0"/>
              <a:t> values have nonzero digits to the right of the </a:t>
            </a:r>
            <a:r>
              <a:rPr lang="en-US" sz="1200" i="1" u="sng" dirty="0" smtClean="0"/>
              <a:t>radix</a:t>
            </a:r>
            <a:r>
              <a:rPr lang="en-US" sz="1200" i="1" dirty="0" smtClean="0"/>
              <a:t> point</a:t>
            </a:r>
            <a:r>
              <a:rPr lang="en-US" sz="1200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Just like the digits to the left of the radix point represent positive</a:t>
            </a:r>
            <a:r>
              <a:rPr lang="en-US" baseline="0" dirty="0" smtClean="0"/>
              <a:t> powers of the radix, the digits to the right of the radix </a:t>
            </a:r>
            <a:r>
              <a:rPr lang="en-US" sz="1200" dirty="0" smtClean="0"/>
              <a:t>point represent negative powers of the radix</a:t>
            </a:r>
            <a:r>
              <a:rPr lang="en-US" sz="1200" baseline="0" dirty="0" smtClean="0"/>
              <a:t> as shown here.</a:t>
            </a:r>
            <a:endParaRPr lang="en-US" sz="1200" baseline="-25000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40000"/>
              </a:spcBef>
            </a:pPr>
            <a:r>
              <a:rPr lang="en-US" sz="1200" dirty="0" smtClean="0"/>
              <a:t>As with whole-number conversions, you can use either of two methods: a subtraction method and an easy multiplication method.</a:t>
            </a:r>
          </a:p>
          <a:p>
            <a:pPr>
              <a:spcBef>
                <a:spcPct val="40000"/>
              </a:spcBef>
            </a:pPr>
            <a:r>
              <a:rPr lang="en-US" sz="1200" dirty="0" smtClean="0"/>
              <a:t>The subtraction method for fractions is identical to the subtraction method for whole numbers. Instead of subtracting positive powers of the target radix, we subtract negative powers of the radix.</a:t>
            </a:r>
          </a:p>
          <a:p>
            <a:pPr>
              <a:spcBef>
                <a:spcPct val="40000"/>
              </a:spcBef>
            </a:pPr>
            <a:r>
              <a:rPr lang="en-US" sz="1200" dirty="0" smtClean="0"/>
              <a:t>We always start with the largest value first, </a:t>
            </a:r>
            <a:r>
              <a:rPr lang="en-US" sz="1200" i="1" dirty="0" smtClean="0"/>
              <a:t>n </a:t>
            </a:r>
            <a:r>
              <a:rPr lang="en-US" sz="1200" baseline="30000" dirty="0" smtClean="0"/>
              <a:t>-1</a:t>
            </a:r>
            <a:r>
              <a:rPr lang="en-US" sz="1200" dirty="0" smtClean="0"/>
              <a:t>, where </a:t>
            </a:r>
            <a:r>
              <a:rPr lang="en-US" sz="1200" i="1" dirty="0" smtClean="0"/>
              <a:t>n</a:t>
            </a:r>
            <a:r>
              <a:rPr lang="en-US" sz="1200" dirty="0" smtClean="0"/>
              <a:t> is our radix, and work our way along using larger negative exponents.</a:t>
            </a:r>
            <a:endParaRPr lang="en-US" sz="1200" baseline="-25000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 smtClean="0"/>
              <a:t>The calculation to the right is an example of using the subtraction method to convert the decimal 0.8125 to binary. Here</a:t>
            </a:r>
            <a:r>
              <a:rPr lang="en-US" sz="2000" b="0" baseline="0" dirty="0" smtClean="0"/>
              <a:t> negative powers of 2 are subtracted until there is zero remainder </a:t>
            </a:r>
            <a:r>
              <a:rPr lang="en-US" sz="2000" b="0" baseline="0" dirty="0" smtClean="0"/>
              <a:t>or </a:t>
            </a:r>
            <a:r>
              <a:rPr lang="en-US" sz="2000" b="0" baseline="0" dirty="0" smtClean="0"/>
              <a:t>the desired number of digits is reached.</a:t>
            </a:r>
            <a:endParaRPr lang="en-US" sz="2200" dirty="0" smtClean="0"/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Our result, reading from </a:t>
            </a:r>
            <a:r>
              <a:rPr lang="en-US" sz="2000" u="sng" dirty="0" smtClean="0"/>
              <a:t>top to bottom</a:t>
            </a:r>
            <a:r>
              <a:rPr lang="en-US" sz="2000" dirty="0" smtClean="0"/>
              <a:t> is:</a:t>
            </a:r>
          </a:p>
          <a:p>
            <a:pPr lvl="1">
              <a:spcBef>
                <a:spcPct val="40000"/>
              </a:spcBef>
              <a:buClr>
                <a:schemeClr val="tx1"/>
              </a:buClr>
              <a:buFontTx/>
              <a:buNone/>
            </a:pPr>
            <a:r>
              <a:rPr lang="en-US" sz="2000" dirty="0" smtClean="0"/>
              <a:t>         0.8125</a:t>
            </a:r>
            <a:r>
              <a:rPr lang="en-US" sz="2000" baseline="-25000" dirty="0" smtClean="0"/>
              <a:t>10</a:t>
            </a:r>
            <a:r>
              <a:rPr lang="en-US" sz="2000" dirty="0" smtClean="0"/>
              <a:t> = 0.1101</a:t>
            </a:r>
            <a:r>
              <a:rPr lang="en-US" sz="2000" baseline="-25000" dirty="0" smtClean="0"/>
              <a:t>2</a:t>
            </a:r>
            <a:endParaRPr lang="en-US" sz="2000" b="0" dirty="0" smtClean="0"/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Of course, this method works with any base, not just binary,</a:t>
            </a:r>
            <a:r>
              <a:rPr lang="en-US" sz="2000" baseline="0" dirty="0" smtClean="0"/>
              <a:t> by u</a:t>
            </a:r>
            <a:r>
              <a:rPr lang="en-US" sz="2000" dirty="0" smtClean="0"/>
              <a:t>sing negative powers of the radix.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 smtClean="0"/>
              <a:t>Using the multiplication method to convert the decimal 0.8125 to binary, we multiply by the radix 2.</a:t>
            </a:r>
            <a:endParaRPr lang="en-US" sz="2200" dirty="0" smtClean="0"/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The first product carries into the units place.</a:t>
            </a:r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Ignoring the value in the ones column when multiplying, continue multiplying each fractional part by the radix</a:t>
            </a:r>
          </a:p>
          <a:p>
            <a:pPr lvl="1"/>
            <a:r>
              <a:rPr lang="en-US" sz="2000" dirty="0" smtClean="0"/>
              <a:t>You are finished when the product is zero, or until you have reached the desired number of binary places.</a:t>
            </a:r>
          </a:p>
          <a:p>
            <a:pPr lvl="1"/>
            <a:r>
              <a:rPr lang="en-US" sz="2000" dirty="0" smtClean="0"/>
              <a:t>Our result, reading from top to bottom is: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sz="2000" dirty="0" smtClean="0"/>
              <a:t>        0.8125</a:t>
            </a:r>
            <a:r>
              <a:rPr lang="en-US" sz="2000" baseline="-25000" dirty="0" smtClean="0"/>
              <a:t>10</a:t>
            </a:r>
            <a:r>
              <a:rPr lang="en-US" sz="2000" dirty="0" smtClean="0"/>
              <a:t> = 0.1101</a:t>
            </a:r>
            <a:r>
              <a:rPr lang="en-US" sz="2000" baseline="-25000" dirty="0" smtClean="0"/>
              <a:t>2</a:t>
            </a:r>
          </a:p>
          <a:p>
            <a:pPr lvl="1">
              <a:buClr>
                <a:schemeClr val="tx1"/>
              </a:buClr>
            </a:pPr>
            <a:r>
              <a:rPr lang="en-US" sz="2000" dirty="0" smtClean="0"/>
              <a:t>This method also works with any base. Just use the target radix as the multiplier.</a:t>
            </a:r>
          </a:p>
          <a:p>
            <a:pPr lvl="1">
              <a:spcBef>
                <a:spcPct val="40000"/>
              </a:spcBef>
            </a:pPr>
            <a:endParaRPr lang="en-US" sz="2000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sz="1200" dirty="0" smtClean="0"/>
              <a:t>The objective of this chapter are: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endParaRPr lang="en-US" sz="1200" dirty="0" smtClean="0"/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sz="1200" dirty="0" smtClean="0"/>
              <a:t>To understand the fundamentals of numerical data representation and manipulation in digital computers.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sz="1200" dirty="0" smtClean="0"/>
              <a:t>To</a:t>
            </a:r>
            <a:r>
              <a:rPr lang="en-US" sz="1200" baseline="0" dirty="0" smtClean="0"/>
              <a:t> m</a:t>
            </a:r>
            <a:r>
              <a:rPr lang="en-US" sz="1200" dirty="0" smtClean="0"/>
              <a:t>aster the skill of converting between various radix systems.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sz="1200" dirty="0" smtClean="0"/>
              <a:t>To</a:t>
            </a:r>
            <a:r>
              <a:rPr lang="en-US" sz="1200" baseline="0" dirty="0" smtClean="0"/>
              <a:t> u</a:t>
            </a:r>
            <a:r>
              <a:rPr lang="en-US" sz="1200" dirty="0" smtClean="0"/>
              <a:t>nderstand how errors can occur in computations because of overflow and truncation.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sz="1200" dirty="0" smtClean="0"/>
              <a:t>To</a:t>
            </a:r>
            <a:r>
              <a:rPr lang="en-US" sz="1200" baseline="0" dirty="0" smtClean="0"/>
              <a:t> u</a:t>
            </a:r>
            <a:r>
              <a:rPr lang="en-US" sz="1200" dirty="0" smtClean="0"/>
              <a:t>nderstand the fundamental concepts of floating-point representation.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sz="1200" dirty="0" smtClean="0"/>
              <a:t>And to gain familiarity with the most popular character codes.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F8D75-495E-4ABB-8E90-730A25040D2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114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40000"/>
              </a:spcBef>
            </a:pPr>
            <a:r>
              <a:rPr lang="en-US" sz="1200" dirty="0" smtClean="0"/>
              <a:t>So remember, every integer can be represented exactly in any radix</a:t>
            </a:r>
            <a:r>
              <a:rPr lang="en-US" sz="1200" baseline="0" dirty="0" smtClean="0"/>
              <a:t> system.</a:t>
            </a:r>
          </a:p>
          <a:p>
            <a:pPr>
              <a:spcBef>
                <a:spcPct val="40000"/>
              </a:spcBef>
            </a:pPr>
            <a:r>
              <a:rPr lang="en-US" sz="1200" baseline="0" dirty="0" smtClean="0"/>
              <a:t>However, fractional values can only be approximated.</a:t>
            </a:r>
          </a:p>
          <a:p>
            <a:pPr>
              <a:spcBef>
                <a:spcPct val="40000"/>
              </a:spcBef>
            </a:pPr>
            <a:endParaRPr lang="en-US" sz="1200" baseline="0" dirty="0" smtClean="0"/>
          </a:p>
          <a:p>
            <a:pPr>
              <a:spcBef>
                <a:spcPct val="40000"/>
              </a:spcBef>
            </a:pPr>
            <a:r>
              <a:rPr lang="en-US" sz="1200" baseline="0" dirty="0" smtClean="0"/>
              <a:t>All numbers and characters in a computer, must be represented by 0s and 1s, so we must become fluent in binary, octal and hexadecimal number representation and character codes.</a:t>
            </a:r>
            <a:endParaRPr lang="en-US" sz="1200" baseline="-25000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2200" dirty="0" smtClean="0"/>
              <a:t>A </a:t>
            </a:r>
            <a:r>
              <a:rPr lang="en-US" sz="2200" i="1" dirty="0" smtClean="0"/>
              <a:t>bit</a:t>
            </a:r>
            <a:r>
              <a:rPr lang="en-US" sz="2200" dirty="0" smtClean="0"/>
              <a:t> is the most basic unit of information in a computer.</a:t>
            </a:r>
          </a:p>
          <a:p>
            <a:pPr lvl="1"/>
            <a:r>
              <a:rPr lang="en-US" sz="2000" dirty="0" smtClean="0"/>
              <a:t>It is a state of “on” or “off” in a digital circuit.</a:t>
            </a:r>
          </a:p>
          <a:p>
            <a:pPr lvl="1"/>
            <a:r>
              <a:rPr lang="en-US" sz="2000" dirty="0" smtClean="0"/>
              <a:t>Sometimes these states are “high” or “low” voltage instead of “on” or “off..”</a:t>
            </a:r>
          </a:p>
          <a:p>
            <a:r>
              <a:rPr lang="en-US" sz="2200" dirty="0" smtClean="0"/>
              <a:t>A </a:t>
            </a:r>
            <a:r>
              <a:rPr lang="en-US" sz="2200" i="1" dirty="0" smtClean="0"/>
              <a:t>byte</a:t>
            </a:r>
            <a:r>
              <a:rPr lang="en-US" sz="2200" dirty="0" smtClean="0"/>
              <a:t> is a group of eight bits.</a:t>
            </a:r>
          </a:p>
          <a:p>
            <a:pPr lvl="1"/>
            <a:r>
              <a:rPr lang="en-US" sz="2000" dirty="0" smtClean="0"/>
              <a:t>A byte is the smallest possible </a:t>
            </a:r>
            <a:r>
              <a:rPr lang="en-US" sz="2000" i="1" dirty="0" smtClean="0"/>
              <a:t>addressable</a:t>
            </a:r>
            <a:r>
              <a:rPr lang="en-US" sz="2000" dirty="0" smtClean="0"/>
              <a:t> unit of computer storage.</a:t>
            </a:r>
          </a:p>
          <a:p>
            <a:pPr lvl="1"/>
            <a:r>
              <a:rPr lang="en-US" sz="2000" dirty="0" smtClean="0"/>
              <a:t>The term, “addressable,” means that a particular byte can be retrieved according to its location in memory.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40000"/>
              </a:spcBef>
            </a:pPr>
            <a:r>
              <a:rPr lang="en-US" sz="2200" dirty="0" smtClean="0"/>
              <a:t>A </a:t>
            </a:r>
            <a:r>
              <a:rPr lang="en-US" sz="2200" i="1" dirty="0" smtClean="0"/>
              <a:t>word</a:t>
            </a:r>
            <a:r>
              <a:rPr lang="en-US" sz="2200" dirty="0" smtClean="0"/>
              <a:t> is a contiguous group of bytes.</a:t>
            </a:r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Words can be any number of bits or bytes.</a:t>
            </a:r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Word sizes of 16, 32, or 64 bits are most common.</a:t>
            </a:r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In a word-addressable system, a word is the smallest addressable unit of storage.</a:t>
            </a:r>
          </a:p>
          <a:p>
            <a:pPr>
              <a:spcBef>
                <a:spcPct val="40000"/>
              </a:spcBef>
            </a:pPr>
            <a:r>
              <a:rPr lang="en-US" sz="2200" dirty="0" smtClean="0"/>
              <a:t>A group of four bits is called a </a:t>
            </a:r>
            <a:r>
              <a:rPr lang="en-US" sz="2200" i="1" dirty="0" smtClean="0"/>
              <a:t>nibble</a:t>
            </a:r>
            <a:r>
              <a:rPr lang="en-US" sz="2200" dirty="0" smtClean="0"/>
              <a:t> (or </a:t>
            </a:r>
            <a:r>
              <a:rPr lang="en-US" sz="2200" i="1" dirty="0" err="1" smtClean="0"/>
              <a:t>nybble</a:t>
            </a:r>
            <a:r>
              <a:rPr lang="en-US" sz="2200" dirty="0" smtClean="0"/>
              <a:t>).</a:t>
            </a:r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Bytes, therefore, consist of two nibbles: a “high-order nibble,” and a “low-order” nibble.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40000"/>
              </a:spcBef>
            </a:pPr>
            <a:r>
              <a:rPr lang="en-US" sz="2200" dirty="0" smtClean="0"/>
              <a:t>Bytes store numbers using the position of each bit to represent a power of 2.</a:t>
            </a:r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The binary system is also called the base-2 system.</a:t>
            </a:r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Our decimal system is the base-10 system.  It uses powers of 10 for each position in a number.</a:t>
            </a:r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Any integer quantity can be represented exactly using any base (or </a:t>
            </a:r>
            <a:r>
              <a:rPr lang="en-US" sz="2000" i="1" dirty="0" smtClean="0"/>
              <a:t>radix</a:t>
            </a:r>
            <a:r>
              <a:rPr lang="en-US" sz="2000" dirty="0" smtClean="0"/>
              <a:t>).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40000"/>
              </a:spcBef>
            </a:pPr>
            <a:r>
              <a:rPr lang="en-US" sz="1200" dirty="0" smtClean="0"/>
              <a:t>Here the binary number 11001 in powers of 2 is:</a:t>
            </a:r>
          </a:p>
          <a:p>
            <a:pPr>
              <a:spcBef>
                <a:spcPct val="40000"/>
              </a:spcBef>
            </a:pPr>
            <a:endParaRPr lang="en-US" sz="1200" dirty="0" smtClean="0"/>
          </a:p>
          <a:p>
            <a:pPr>
              <a:spcBef>
                <a:spcPct val="40000"/>
              </a:spcBef>
            </a:pPr>
            <a:r>
              <a:rPr lang="en-US" sz="1200" dirty="0" smtClean="0"/>
              <a:t>The base is denoted by a subscript when not 10.</a:t>
            </a:r>
          </a:p>
          <a:p>
            <a:pPr>
              <a:spcBef>
                <a:spcPct val="40000"/>
              </a:spcBef>
            </a:pPr>
            <a:r>
              <a:rPr lang="en-US" sz="1200" dirty="0" smtClean="0"/>
              <a:t>However</a:t>
            </a:r>
            <a:r>
              <a:rPr lang="en-US" sz="1200" baseline="0" dirty="0" smtClean="0"/>
              <a:t> sometimes it is added for emphasis.</a:t>
            </a:r>
            <a:endParaRPr lang="en-US" sz="1200" dirty="0" smtClean="0"/>
          </a:p>
          <a:p>
            <a:pPr>
              <a:spcBef>
                <a:spcPct val="40000"/>
              </a:spcBef>
            </a:pPr>
            <a:endParaRPr lang="en-US" sz="1200" dirty="0" smtClean="0"/>
          </a:p>
          <a:p>
            <a:pPr>
              <a:spcBef>
                <a:spcPct val="40000"/>
              </a:spcBef>
            </a:pPr>
            <a:r>
              <a:rPr lang="en-US" sz="1200" dirty="0" smtClean="0"/>
              <a:t>Because binary numbers are the basis for all data representation in digital computer systems, it is important that you become proficient with this radix system.</a:t>
            </a:r>
            <a:endParaRPr lang="en-US" sz="1200" baseline="-25000" dirty="0" smtClean="0"/>
          </a:p>
          <a:p>
            <a:pPr>
              <a:spcBef>
                <a:spcPct val="40000"/>
              </a:spcBef>
            </a:pPr>
            <a:r>
              <a:rPr lang="en-US" sz="1200" dirty="0" smtClean="0"/>
              <a:t>Your knowledge of the binary numbering system will enable you to understand the operation of all computer components as well as the design of instruction set architectures.</a:t>
            </a:r>
            <a:endParaRPr lang="en-US" sz="1200" baseline="-25000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40000"/>
              </a:spcBef>
            </a:pPr>
            <a:r>
              <a:rPr lang="en-US" sz="1200" dirty="0" smtClean="0"/>
              <a:t>In an earlier slide, we said that every integer value can be represented exactly using any radix system.</a:t>
            </a:r>
            <a:endParaRPr lang="en-US" sz="1200" baseline="-25000" dirty="0" smtClean="0"/>
          </a:p>
          <a:p>
            <a:pPr>
              <a:spcBef>
                <a:spcPct val="40000"/>
              </a:spcBef>
            </a:pPr>
            <a:r>
              <a:rPr lang="en-US" sz="1200" dirty="0" smtClean="0"/>
              <a:t>You can use either of two methods for radix conversion: the subtraction method and the division remainder method.</a:t>
            </a:r>
          </a:p>
          <a:p>
            <a:pPr>
              <a:spcBef>
                <a:spcPct val="40000"/>
              </a:spcBef>
            </a:pPr>
            <a:r>
              <a:rPr lang="en-US" sz="1200" dirty="0" smtClean="0"/>
              <a:t>The subtraction method is more intuitive, but cumbersome.  It does, however reinforce the ideas behind radix mathematics.</a:t>
            </a:r>
            <a:endParaRPr lang="en-US" sz="1200" baseline="-25000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 smtClean="0"/>
              <a:t>Let’s review the subtraction method</a:t>
            </a:r>
            <a:r>
              <a:rPr lang="en-US" sz="2000" b="0" baseline="0" dirty="0" smtClean="0"/>
              <a:t> for base three.</a:t>
            </a:r>
            <a:endParaRPr lang="en-US" sz="2000" b="0" dirty="0" smtClean="0"/>
          </a:p>
          <a:p>
            <a:r>
              <a:rPr lang="en-US" sz="2000" b="0" dirty="0" smtClean="0"/>
              <a:t>First we need to know the</a:t>
            </a:r>
            <a:r>
              <a:rPr lang="en-US" sz="2000" b="0" baseline="0" dirty="0" smtClean="0"/>
              <a:t> powers of 3 for the range we are working in</a:t>
            </a:r>
          </a:p>
          <a:p>
            <a:endParaRPr lang="en-US" sz="2000" b="0" dirty="0" smtClean="0"/>
          </a:p>
          <a:p>
            <a:r>
              <a:rPr lang="en-US" sz="2000" b="0" dirty="0" smtClean="0"/>
              <a:t>Suppose we want to convert the decimal number 190 to base 3.</a:t>
            </a:r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We see that 3</a:t>
            </a:r>
            <a:r>
              <a:rPr lang="en-US" sz="2000" baseline="30000" dirty="0" smtClean="0"/>
              <a:t> 5</a:t>
            </a:r>
            <a:r>
              <a:rPr lang="en-US" sz="2000" dirty="0" smtClean="0"/>
              <a:t>  = 243 is too large.  The largest power of 3 that we need is therefore 3</a:t>
            </a:r>
            <a:r>
              <a:rPr lang="en-US" sz="2000" baseline="30000" dirty="0" smtClean="0"/>
              <a:t> 4</a:t>
            </a:r>
            <a:r>
              <a:rPr lang="en-US" sz="2000" dirty="0" smtClean="0"/>
              <a:t> = 81, and 81 </a:t>
            </a:r>
            <a:r>
              <a:rPr lang="en-US" sz="2000" dirty="0" smtClean="0">
                <a:sym typeface="Symbol" pitchFamily="18" charset="2"/>
              </a:rPr>
              <a:t> 2 = 162.</a:t>
            </a:r>
            <a:endParaRPr lang="en-US" sz="2000" dirty="0" smtClean="0"/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We write down the 2 – this represents the 81s</a:t>
            </a:r>
            <a:r>
              <a:rPr lang="en-US" sz="2000" baseline="0" dirty="0" smtClean="0"/>
              <a:t> column. Just like when we are in the decimal system we refer to the ones, tens, &amp; hundreds columns.</a:t>
            </a:r>
            <a:endParaRPr lang="en-US" sz="2000" dirty="0" smtClean="0"/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We subtract 162 from 190, leaving 28.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46ECE4-E3FA-4C27-87AC-2D725445B4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3959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20955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7967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062365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447800"/>
            <a:ext cx="37719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447800"/>
            <a:ext cx="37719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02715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94084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35632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5555980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5045103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7084319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0058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447800"/>
            <a:ext cx="37719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447800"/>
            <a:ext cx="37719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116444-19EE-4D13-BB64-89FB7BE03F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21215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31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3237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823A4-9394-4872-AC5F-84BBBD6A8A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398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70414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0B7EF-32A1-48D8-AC6B-B9ED217870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5898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77242-4988-4868-9473-8843E1BB0E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6913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B6D2A-130B-4145-93C3-6810669F7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4047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31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03BF9-75E5-4D3A-B028-A4386CA25A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4458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696200" cy="4678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DAE1F9-735A-4BE3-8E28-399401022A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9635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72400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447800"/>
            <a:ext cx="76962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5225"/>
            <a:ext cx="1447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52700" y="6229350"/>
            <a:ext cx="2743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410200" y="6248400"/>
            <a:ext cx="17526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9C20D5C-7B94-4CF4-9BB0-701DB7DFD1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447800"/>
            <a:ext cx="914400" cy="54102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685800" cy="1295400"/>
          </a:xfrm>
          <a:prstGeom prst="rect">
            <a:avLst/>
          </a:prstGeom>
          <a:solidFill>
            <a:srgbClr val="99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6991350" y="63246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>
                <a:solidFill>
                  <a:srgbClr val="003399"/>
                </a:solidFill>
              </a:rPr>
              <a:t>University of Illinois </a:t>
            </a:r>
            <a:br>
              <a:rPr lang="en-US" sz="1200">
                <a:solidFill>
                  <a:srgbClr val="003399"/>
                </a:solidFill>
              </a:rPr>
            </a:br>
            <a:r>
              <a:rPr lang="en-US" sz="1200">
                <a:solidFill>
                  <a:srgbClr val="003399"/>
                </a:solidFill>
              </a:rPr>
              <a:t>at Springfield</a:t>
            </a:r>
          </a:p>
        </p:txBody>
      </p:sp>
      <p:pic>
        <p:nvPicPr>
          <p:cNvPr id="2" name="Picture 12" descr="medBlueLogo_lite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550" y="6138863"/>
            <a:ext cx="3841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41" r:id="rId4"/>
    <p:sldLayoutId id="2147483725" r:id="rId5"/>
    <p:sldLayoutId id="2147483726" r:id="rId6"/>
    <p:sldLayoutId id="2147483727" r:id="rId7"/>
    <p:sldLayoutId id="2147483728" r:id="rId8"/>
    <p:sldLayoutId id="2147483729" r:id="rId9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ebdings" pitchFamily="18" charset="2"/>
        <a:buChar char="=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ebdings" pitchFamily="18" charset="2"/>
        <a:buChar char="=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0"/>
          <p:cNvGrpSpPr>
            <a:grpSpLocks/>
          </p:cNvGrpSpPr>
          <p:nvPr/>
        </p:nvGrpSpPr>
        <p:grpSpPr bwMode="auto">
          <a:xfrm>
            <a:off x="0" y="0"/>
            <a:ext cx="9144000" cy="5486400"/>
            <a:chOff x="0" y="0"/>
            <a:chExt cx="5760" cy="3456"/>
          </a:xfrm>
        </p:grpSpPr>
        <p:sp>
          <p:nvSpPr>
            <p:cNvPr id="12" name="Rectangle 8"/>
            <p:cNvSpPr>
              <a:spLocks noChangeArrowheads="1"/>
            </p:cNvSpPr>
            <p:nvPr userDrawn="1"/>
          </p:nvSpPr>
          <p:spPr bwMode="auto">
            <a:xfrm>
              <a:off x="0" y="1056"/>
              <a:ext cx="5760" cy="2400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Rectangle 9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1008"/>
            </a:xfrm>
            <a:prstGeom prst="rect">
              <a:avLst/>
            </a:prstGeom>
            <a:solidFill>
              <a:srgbClr val="99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6248400" y="6273800"/>
            <a:ext cx="2286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400">
                <a:solidFill>
                  <a:srgbClr val="003399"/>
                </a:solidFill>
              </a:rPr>
              <a:t>University of Illinois </a:t>
            </a:r>
            <a:br>
              <a:rPr lang="en-US" sz="1400">
                <a:solidFill>
                  <a:srgbClr val="003399"/>
                </a:solidFill>
              </a:rPr>
            </a:br>
            <a:r>
              <a:rPr lang="en-US" sz="1400">
                <a:solidFill>
                  <a:srgbClr val="003399"/>
                </a:solidFill>
              </a:rPr>
              <a:t>at Springfield</a:t>
            </a:r>
          </a:p>
        </p:txBody>
      </p:sp>
      <p:pic>
        <p:nvPicPr>
          <p:cNvPr id="2052" name="Picture 12" descr="medBlueLogo_lite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019800"/>
            <a:ext cx="4762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72400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447800"/>
            <a:ext cx="76962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ebdings" pitchFamily="18" charset="2"/>
        <a:buChar char="=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ebdings" pitchFamily="18" charset="2"/>
        <a:buChar char="=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2130425"/>
            <a:ext cx="8229600" cy="1146175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bg1"/>
                </a:solidFill>
              </a:rPr>
              <a:t>Chapter 3: </a:t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>Information Representation</a:t>
            </a:r>
          </a:p>
        </p:txBody>
      </p:sp>
      <p:sp>
        <p:nvSpPr>
          <p:cNvPr id="4" name="Shape 91"/>
          <p:cNvSpPr txBox="1">
            <a:spLocks/>
          </p:cNvSpPr>
          <p:nvPr/>
        </p:nvSpPr>
        <p:spPr>
          <a:xfrm>
            <a:off x="2743201" y="3996239"/>
            <a:ext cx="3810000" cy="52318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ebdings" pitchFamily="18" charset="2"/>
              <a:buChar char="=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sz="24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ebdings" pitchFamily="18" charset="2"/>
              <a:buChar char="=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560"/>
              </a:spcBef>
              <a:spcAft>
                <a:spcPts val="0"/>
              </a:spcAft>
              <a:buSzPct val="25000"/>
              <a:buFont typeface="Tahoma"/>
              <a:buNone/>
            </a:pPr>
            <a:r>
              <a:rPr lang="en-US" dirty="0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 lang="en-US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1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0" y="1676400"/>
            <a:ext cx="3181350" cy="440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066800"/>
            <a:ext cx="4343400" cy="4648200"/>
          </a:xfrm>
          <a:solidFill>
            <a:srgbClr val="E4F5FF"/>
          </a:solidFill>
        </p:spPr>
        <p:txBody>
          <a:bodyPr/>
          <a:lstStyle/>
          <a:p>
            <a:r>
              <a:rPr lang="en-US" sz="2000" b="0" dirty="0" smtClean="0"/>
              <a:t>Converting 190 to base 3...</a:t>
            </a:r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Next  3</a:t>
            </a:r>
            <a:r>
              <a:rPr lang="en-US" sz="2000" baseline="30000" dirty="0" smtClean="0"/>
              <a:t> 3</a:t>
            </a:r>
            <a:r>
              <a:rPr lang="en-US" sz="2000" dirty="0" smtClean="0"/>
              <a:t>  = 27</a:t>
            </a:r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27 X 1 = 27</a:t>
            </a:r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Write down 1   (27s)</a:t>
            </a:r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Subtract 27</a:t>
            </a:r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Leaving 1</a:t>
            </a:r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Next 3</a:t>
            </a:r>
            <a:r>
              <a:rPr lang="en-US" sz="2000" baseline="30000" dirty="0" smtClean="0"/>
              <a:t> 2 </a:t>
            </a:r>
            <a:r>
              <a:rPr lang="en-US" sz="2000" dirty="0" smtClean="0"/>
              <a:t>= 9  too large</a:t>
            </a:r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9 X 0 = 0</a:t>
            </a:r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Write down 0   (nines)</a:t>
            </a:r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Subtract 0</a:t>
            </a:r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Leaving 1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467600" cy="547688"/>
          </a:xfrm>
          <a:noFill/>
        </p:spPr>
        <p:txBody>
          <a:bodyPr/>
          <a:lstStyle/>
          <a:p>
            <a:pPr algn="l"/>
            <a:r>
              <a:rPr lang="en-US" sz="2100" b="0" dirty="0" smtClean="0">
                <a:latin typeface="Arial" charset="0"/>
              </a:rPr>
              <a:t> Decimal to Binary Conversions – Subtraction Method</a:t>
            </a:r>
            <a:endParaRPr lang="en-US" sz="2100" dirty="0" smtClean="0">
              <a:latin typeface="Arial" charset="0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5334000" y="1676400"/>
            <a:ext cx="3200400" cy="1295400"/>
          </a:xfrm>
          <a:prstGeom prst="rect">
            <a:avLst/>
          </a:prstGeom>
          <a:solidFill>
            <a:srgbClr val="DDDDDD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3000" y="57150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 5</a:t>
            </a:r>
            <a:r>
              <a:rPr lang="en-US" dirty="0" smtClean="0"/>
              <a:t> = 243     3</a:t>
            </a:r>
            <a:r>
              <a:rPr lang="en-US" baseline="30000" dirty="0" smtClean="0"/>
              <a:t> </a:t>
            </a:r>
            <a:r>
              <a:rPr lang="en-US" baseline="30000" dirty="0"/>
              <a:t>4</a:t>
            </a:r>
            <a:r>
              <a:rPr lang="en-US" dirty="0"/>
              <a:t> = </a:t>
            </a:r>
            <a:r>
              <a:rPr lang="en-US" dirty="0" smtClean="0"/>
              <a:t>81     3</a:t>
            </a:r>
            <a:r>
              <a:rPr lang="en-US" baseline="30000" dirty="0" smtClean="0"/>
              <a:t> </a:t>
            </a:r>
            <a:r>
              <a:rPr lang="en-US" baseline="30000" dirty="0"/>
              <a:t>3</a:t>
            </a:r>
            <a:r>
              <a:rPr lang="en-US" dirty="0"/>
              <a:t> </a:t>
            </a:r>
            <a:r>
              <a:rPr lang="en-US" dirty="0" smtClean="0"/>
              <a:t>= 27     3</a:t>
            </a:r>
            <a:r>
              <a:rPr lang="en-US" baseline="30000" dirty="0" smtClean="0"/>
              <a:t> </a:t>
            </a:r>
            <a:r>
              <a:rPr lang="en-US" baseline="30000" dirty="0"/>
              <a:t>2 </a:t>
            </a:r>
            <a:r>
              <a:rPr lang="en-US" dirty="0"/>
              <a:t>= </a:t>
            </a:r>
            <a:r>
              <a:rPr lang="en-US" dirty="0" smtClean="0"/>
              <a:t>9      3</a:t>
            </a:r>
            <a:r>
              <a:rPr lang="en-US" baseline="30000" dirty="0" smtClean="0"/>
              <a:t> </a:t>
            </a:r>
            <a:r>
              <a:rPr lang="en-US" baseline="30000" dirty="0"/>
              <a:t>1</a:t>
            </a:r>
            <a:r>
              <a:rPr lang="en-US" dirty="0"/>
              <a:t>  = </a:t>
            </a:r>
            <a:r>
              <a:rPr lang="en-US" dirty="0" smtClean="0"/>
              <a:t>3     3</a:t>
            </a:r>
            <a:r>
              <a:rPr lang="en-US" baseline="30000" dirty="0" smtClean="0"/>
              <a:t> </a:t>
            </a:r>
            <a:r>
              <a:rPr lang="en-US" baseline="30000" dirty="0"/>
              <a:t>0</a:t>
            </a:r>
            <a:r>
              <a:rPr lang="en-US" dirty="0"/>
              <a:t> = 1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1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225" y="1676400"/>
            <a:ext cx="3181350" cy="440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467600" cy="547688"/>
          </a:xfrm>
          <a:noFill/>
        </p:spPr>
        <p:txBody>
          <a:bodyPr/>
          <a:lstStyle/>
          <a:p>
            <a:pPr algn="l"/>
            <a:r>
              <a:rPr lang="en-US" sz="2100" b="0" dirty="0" smtClean="0">
                <a:latin typeface="Arial" charset="0"/>
              </a:rPr>
              <a:t>Decimal to </a:t>
            </a:r>
            <a:r>
              <a:rPr lang="en-US" sz="2100" b="0" dirty="0" smtClean="0">
                <a:latin typeface="Arial" charset="0"/>
              </a:rPr>
              <a:t>Radix Conversions– </a:t>
            </a:r>
            <a:r>
              <a:rPr lang="en-US" sz="2100" b="0" dirty="0" smtClean="0">
                <a:latin typeface="Arial" charset="0"/>
              </a:rPr>
              <a:t>Subtraction Method</a:t>
            </a:r>
            <a:endParaRPr lang="en-US" sz="2100" dirty="0" smtClean="0">
              <a:latin typeface="Arial" charset="0"/>
            </a:endParaRP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914399" y="1447800"/>
            <a:ext cx="4441826" cy="4419600"/>
          </a:xfrm>
          <a:solidFill>
            <a:srgbClr val="E4F5FF"/>
          </a:solidFill>
        </p:spPr>
        <p:txBody>
          <a:bodyPr/>
          <a:lstStyle/>
          <a:p>
            <a:r>
              <a:rPr lang="en-US" sz="2000" b="0" dirty="0" smtClean="0"/>
              <a:t>Converting 190 to base 3...</a:t>
            </a:r>
          </a:p>
          <a:p>
            <a:pPr lvl="1">
              <a:spcBef>
                <a:spcPct val="40000"/>
              </a:spcBef>
            </a:pPr>
            <a:r>
              <a:rPr lang="en-US" sz="1800" dirty="0" smtClean="0"/>
              <a:t>Next 3</a:t>
            </a:r>
            <a:r>
              <a:rPr lang="en-US" sz="1800" baseline="30000" dirty="0" smtClean="0"/>
              <a:t> 1</a:t>
            </a:r>
            <a:r>
              <a:rPr lang="en-US" sz="1800" dirty="0" smtClean="0"/>
              <a:t>  = 3  </a:t>
            </a:r>
            <a:r>
              <a:rPr lang="en-US" sz="1800" dirty="0"/>
              <a:t>too </a:t>
            </a:r>
            <a:r>
              <a:rPr lang="en-US" sz="1800" dirty="0" smtClean="0"/>
              <a:t>large</a:t>
            </a:r>
          </a:p>
          <a:p>
            <a:pPr lvl="1">
              <a:spcBef>
                <a:spcPct val="40000"/>
              </a:spcBef>
            </a:pPr>
            <a:r>
              <a:rPr lang="en-US" sz="1800" dirty="0" smtClean="0"/>
              <a:t>3 x </a:t>
            </a:r>
            <a:r>
              <a:rPr lang="en-US" sz="1800" dirty="0"/>
              <a:t>0 = 0</a:t>
            </a:r>
          </a:p>
          <a:p>
            <a:pPr lvl="1">
              <a:spcBef>
                <a:spcPct val="40000"/>
              </a:spcBef>
            </a:pPr>
            <a:r>
              <a:rPr lang="en-US" sz="1800" dirty="0"/>
              <a:t>Write down 0 </a:t>
            </a:r>
            <a:r>
              <a:rPr lang="en-US" sz="1800" dirty="0" smtClean="0"/>
              <a:t>(threes)</a:t>
            </a:r>
            <a:endParaRPr lang="en-US" sz="1800" dirty="0"/>
          </a:p>
          <a:p>
            <a:pPr lvl="1">
              <a:spcBef>
                <a:spcPct val="40000"/>
              </a:spcBef>
            </a:pPr>
            <a:r>
              <a:rPr lang="en-US" sz="1800" dirty="0"/>
              <a:t>Subtract 0</a:t>
            </a:r>
          </a:p>
          <a:p>
            <a:pPr lvl="1">
              <a:spcBef>
                <a:spcPct val="40000"/>
              </a:spcBef>
            </a:pPr>
            <a:r>
              <a:rPr lang="en-US" sz="1800" dirty="0"/>
              <a:t>Leaving 1</a:t>
            </a:r>
          </a:p>
          <a:p>
            <a:pPr lvl="1">
              <a:spcBef>
                <a:spcPct val="40000"/>
              </a:spcBef>
            </a:pPr>
            <a:r>
              <a:rPr lang="en-US" sz="1800" dirty="0" smtClean="0"/>
              <a:t>Last 3</a:t>
            </a:r>
            <a:r>
              <a:rPr lang="en-US" sz="1800" baseline="30000" dirty="0" smtClean="0"/>
              <a:t> 0</a:t>
            </a:r>
            <a:r>
              <a:rPr lang="en-US" sz="1800" dirty="0" smtClean="0"/>
              <a:t> = 1</a:t>
            </a:r>
          </a:p>
          <a:p>
            <a:pPr lvl="1">
              <a:spcBef>
                <a:spcPct val="40000"/>
              </a:spcBef>
            </a:pPr>
            <a:r>
              <a:rPr lang="en-US" sz="1800" dirty="0" smtClean="0"/>
              <a:t>1 x 1 = 0</a:t>
            </a:r>
          </a:p>
          <a:p>
            <a:pPr lvl="1">
              <a:spcBef>
                <a:spcPct val="40000"/>
              </a:spcBef>
            </a:pPr>
            <a:r>
              <a:rPr lang="en-US" sz="1800" dirty="0" smtClean="0"/>
              <a:t>Write down 1  (ones)</a:t>
            </a:r>
          </a:p>
          <a:p>
            <a:pPr lvl="1">
              <a:spcBef>
                <a:spcPct val="40000"/>
              </a:spcBef>
            </a:pPr>
            <a:r>
              <a:rPr lang="en-US" sz="1800" dirty="0" smtClean="0"/>
              <a:t>Result, reading top to bottom</a:t>
            </a:r>
          </a:p>
          <a:p>
            <a:pPr lvl="1">
              <a:spcBef>
                <a:spcPct val="40000"/>
              </a:spcBef>
              <a:buClr>
                <a:schemeClr val="tx1"/>
              </a:buClr>
              <a:buFontTx/>
              <a:buNone/>
            </a:pPr>
            <a:r>
              <a:rPr lang="en-US" sz="1800" dirty="0" smtClean="0"/>
              <a:t>       190</a:t>
            </a:r>
            <a:r>
              <a:rPr lang="en-US" sz="1800" baseline="-25000" dirty="0" smtClean="0"/>
              <a:t>10</a:t>
            </a:r>
            <a:r>
              <a:rPr lang="en-US" sz="1800" dirty="0" smtClean="0"/>
              <a:t> = 21001</a:t>
            </a:r>
            <a:r>
              <a:rPr lang="en-US" sz="1800" baseline="-25000" dirty="0" smtClean="0"/>
              <a:t>3</a:t>
            </a:r>
            <a:endParaRPr lang="en-US" sz="1800" dirty="0" smtClean="0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5334000" y="1676400"/>
            <a:ext cx="2514600" cy="2590800"/>
          </a:xfrm>
          <a:prstGeom prst="rect">
            <a:avLst/>
          </a:prstGeom>
          <a:solidFill>
            <a:srgbClr val="DDDDDD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8153400" y="1676400"/>
            <a:ext cx="381000" cy="2590800"/>
          </a:xfrm>
          <a:prstGeom prst="rect">
            <a:avLst/>
          </a:prstGeom>
          <a:solidFill>
            <a:srgbClr val="DDDDDD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7772400" y="1676400"/>
            <a:ext cx="381000" cy="609600"/>
          </a:xfrm>
          <a:prstGeom prst="rect">
            <a:avLst/>
          </a:prstGeom>
          <a:solidFill>
            <a:srgbClr val="DDDDDD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467600" cy="547688"/>
          </a:xfrm>
        </p:spPr>
        <p:txBody>
          <a:bodyPr/>
          <a:lstStyle/>
          <a:p>
            <a:pPr algn="l"/>
            <a:r>
              <a:rPr lang="en-US" sz="2100" b="0" dirty="0" smtClean="0">
                <a:latin typeface="Arial" charset="0"/>
              </a:rPr>
              <a:t>Decimal to </a:t>
            </a:r>
            <a:r>
              <a:rPr lang="en-US" sz="2100" b="0" dirty="0" smtClean="0">
                <a:latin typeface="Arial" charset="0"/>
              </a:rPr>
              <a:t>Radix Conversions </a:t>
            </a:r>
            <a:r>
              <a:rPr lang="en-US" sz="2100" b="0" dirty="0" smtClean="0">
                <a:latin typeface="Arial" charset="0"/>
              </a:rPr>
              <a:t>- Division Method</a:t>
            </a:r>
            <a:endParaRPr lang="en-US" sz="2100" dirty="0" smtClean="0">
              <a:latin typeface="Arial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76400"/>
            <a:ext cx="7239000" cy="4114800"/>
          </a:xfrm>
          <a:solidFill>
            <a:srgbClr val="E4F5FF"/>
          </a:solidFill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200" dirty="0" smtClean="0"/>
              <a:t>Mechanical and easy</a:t>
            </a:r>
          </a:p>
          <a:p>
            <a:pPr>
              <a:spcBef>
                <a:spcPct val="40000"/>
              </a:spcBef>
            </a:pPr>
            <a:endParaRPr lang="en-US" sz="2200" dirty="0" smtClean="0"/>
          </a:p>
          <a:p>
            <a:pPr>
              <a:spcBef>
                <a:spcPct val="40000"/>
              </a:spcBef>
            </a:pPr>
            <a:r>
              <a:rPr lang="en-US" sz="2200" dirty="0" smtClean="0"/>
              <a:t>Successive division by a base is equivalent to successive subtraction by powers of the base</a:t>
            </a:r>
          </a:p>
          <a:p>
            <a:pPr>
              <a:spcBef>
                <a:spcPct val="40000"/>
              </a:spcBef>
            </a:pPr>
            <a:endParaRPr lang="en-US" sz="2200" dirty="0" smtClean="0"/>
          </a:p>
          <a:p>
            <a:pPr>
              <a:spcBef>
                <a:spcPct val="40000"/>
              </a:spcBef>
            </a:pPr>
            <a:r>
              <a:rPr lang="en-US" sz="2200" dirty="0" smtClean="0"/>
              <a:t>Apply division remainder method to </a:t>
            </a:r>
          </a:p>
          <a:p>
            <a:pPr marL="0" indent="0">
              <a:spcBef>
                <a:spcPct val="40000"/>
              </a:spcBef>
              <a:buNone/>
            </a:pPr>
            <a:r>
              <a:rPr lang="en-US" sz="2200" dirty="0"/>
              <a:t>	</a:t>
            </a:r>
            <a:r>
              <a:rPr lang="en-US" sz="2200" dirty="0" smtClean="0"/>
              <a:t>convert 190 in decimal to base 3</a:t>
            </a:r>
            <a:endParaRPr lang="en-US" sz="2400" baseline="-250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2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676400"/>
            <a:ext cx="3195638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447800"/>
            <a:ext cx="4572000" cy="4419600"/>
          </a:xfrm>
          <a:solidFill>
            <a:srgbClr val="E4F5FF"/>
          </a:solidFill>
        </p:spPr>
        <p:txBody>
          <a:bodyPr/>
          <a:lstStyle/>
          <a:p>
            <a:r>
              <a:rPr lang="en-US" sz="2000" b="0" dirty="0" smtClean="0"/>
              <a:t>Converting 190 to base 3...</a:t>
            </a:r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Divide the by the radix </a:t>
            </a:r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Divide 190 by 3 </a:t>
            </a:r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Yields 63 with remainder of 1</a:t>
            </a:r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Record quotient and remainder</a:t>
            </a:r>
          </a:p>
          <a:p>
            <a:pPr lvl="1">
              <a:spcBef>
                <a:spcPct val="40000"/>
              </a:spcBef>
            </a:pPr>
            <a:r>
              <a:rPr lang="en-US" sz="2000" dirty="0"/>
              <a:t>Divide 63 by 3</a:t>
            </a:r>
          </a:p>
          <a:p>
            <a:pPr lvl="1">
              <a:spcBef>
                <a:spcPct val="40000"/>
              </a:spcBef>
            </a:pPr>
            <a:r>
              <a:rPr lang="en-US" sz="2000" dirty="0"/>
              <a:t>Yields 21 and remainder is 0</a:t>
            </a:r>
          </a:p>
          <a:p>
            <a:pPr lvl="1">
              <a:spcBef>
                <a:spcPct val="40000"/>
              </a:spcBef>
            </a:pPr>
            <a:endParaRPr lang="en-US" sz="2000" dirty="0" smtClean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467600" cy="547688"/>
          </a:xfrm>
          <a:noFill/>
        </p:spPr>
        <p:txBody>
          <a:bodyPr/>
          <a:lstStyle/>
          <a:p>
            <a:pPr algn="l"/>
            <a:r>
              <a:rPr lang="en-US" sz="2100" b="0" dirty="0" smtClean="0">
                <a:latin typeface="Arial" charset="0"/>
              </a:rPr>
              <a:t>Decimal to </a:t>
            </a:r>
            <a:r>
              <a:rPr lang="en-US" sz="2100" b="0" dirty="0" smtClean="0">
                <a:latin typeface="Arial" charset="0"/>
              </a:rPr>
              <a:t>Radix </a:t>
            </a:r>
            <a:r>
              <a:rPr lang="en-US" sz="2100" b="0" dirty="0" smtClean="0">
                <a:latin typeface="Arial" charset="0"/>
              </a:rPr>
              <a:t>Conversions – Division Method</a:t>
            </a:r>
            <a:endParaRPr lang="en-US" sz="2100" dirty="0" smtClean="0">
              <a:latin typeface="Arial" charset="0"/>
            </a:endParaRPr>
          </a:p>
        </p:txBody>
      </p:sp>
      <p:pic>
        <p:nvPicPr>
          <p:cNvPr id="5" name="Picture 2" descr="2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1" y="1295400"/>
            <a:ext cx="3048000" cy="442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2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676400"/>
            <a:ext cx="3198813" cy="442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524000"/>
            <a:ext cx="4495800" cy="4419600"/>
          </a:xfrm>
          <a:solidFill>
            <a:srgbClr val="E4F5FF"/>
          </a:solidFill>
        </p:spPr>
        <p:txBody>
          <a:bodyPr/>
          <a:lstStyle/>
          <a:p>
            <a:r>
              <a:rPr lang="en-US" sz="2000" b="0" dirty="0" smtClean="0"/>
              <a:t>Converting 190 to base 3...</a:t>
            </a:r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Continue until quotient is 0</a:t>
            </a:r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Note final calculation:</a:t>
            </a:r>
          </a:p>
          <a:p>
            <a:pPr marL="457200" lvl="1" indent="0">
              <a:spcBef>
                <a:spcPct val="4000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3 divides into 2 zero times 	with a remainder of 2</a:t>
            </a:r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Result, reading bottom to top </a:t>
            </a:r>
          </a:p>
          <a:p>
            <a:pPr lvl="1">
              <a:spcBef>
                <a:spcPct val="40000"/>
              </a:spcBef>
              <a:buClr>
                <a:schemeClr val="tx1"/>
              </a:buClr>
              <a:buFontTx/>
              <a:buNone/>
            </a:pPr>
            <a:r>
              <a:rPr lang="en-US" sz="2000" dirty="0" smtClean="0"/>
              <a:t>                 190</a:t>
            </a:r>
            <a:r>
              <a:rPr lang="en-US" sz="2000" baseline="-25000" dirty="0" smtClean="0"/>
              <a:t>10</a:t>
            </a:r>
            <a:r>
              <a:rPr lang="en-US" sz="2000" dirty="0" smtClean="0"/>
              <a:t> = 21001</a:t>
            </a:r>
            <a:r>
              <a:rPr lang="en-US" sz="2000" baseline="-25000" dirty="0" smtClean="0"/>
              <a:t>3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467600" cy="547688"/>
          </a:xfrm>
          <a:noFill/>
        </p:spPr>
        <p:txBody>
          <a:bodyPr/>
          <a:lstStyle/>
          <a:p>
            <a:pPr algn="l"/>
            <a:r>
              <a:rPr lang="en-US" sz="2100" b="0" dirty="0" smtClean="0">
                <a:latin typeface="Arial" charset="0"/>
              </a:rPr>
              <a:t>Decimal to </a:t>
            </a:r>
            <a:r>
              <a:rPr lang="en-US" sz="2100" b="0" dirty="0" smtClean="0">
                <a:latin typeface="Arial" charset="0"/>
              </a:rPr>
              <a:t>Radix</a:t>
            </a:r>
            <a:r>
              <a:rPr lang="en-US" sz="2100" b="0" dirty="0" smtClean="0">
                <a:latin typeface="Arial" charset="0"/>
              </a:rPr>
              <a:t> </a:t>
            </a:r>
            <a:r>
              <a:rPr lang="en-US" sz="2100" b="0" dirty="0" smtClean="0">
                <a:latin typeface="Arial" charset="0"/>
              </a:rPr>
              <a:t>Conversions – Division Method</a:t>
            </a:r>
            <a:endParaRPr lang="en-US" sz="2100" dirty="0" smtClean="0"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467600" cy="547688"/>
          </a:xfrm>
        </p:spPr>
        <p:txBody>
          <a:bodyPr/>
          <a:lstStyle/>
          <a:p>
            <a:pPr algn="l"/>
            <a:r>
              <a:rPr lang="en-US" sz="2100" b="0" dirty="0" smtClean="0">
                <a:latin typeface="Arial" charset="0"/>
              </a:rPr>
              <a:t>Decimal to Binary Conversions - Fractions</a:t>
            </a:r>
            <a:endParaRPr lang="en-US" sz="2100" dirty="0" smtClean="0">
              <a:latin typeface="Arial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315200" cy="4114800"/>
          </a:xfrm>
          <a:solidFill>
            <a:srgbClr val="E4F5FF"/>
          </a:solidFill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200" dirty="0"/>
              <a:t>Fractional values can be approximated in all base systems</a:t>
            </a:r>
            <a:endParaRPr lang="en-US" sz="2400" baseline="-25000" dirty="0"/>
          </a:p>
          <a:p>
            <a:pPr>
              <a:spcBef>
                <a:spcPct val="40000"/>
              </a:spcBef>
            </a:pPr>
            <a:r>
              <a:rPr lang="en-US" sz="2200" dirty="0" smtClean="0"/>
              <a:t>Fractions </a:t>
            </a:r>
            <a:r>
              <a:rPr lang="en-US" sz="2200" dirty="0" smtClean="0"/>
              <a:t>do not necessarily have exact representations under all radices</a:t>
            </a:r>
          </a:p>
          <a:p>
            <a:r>
              <a:rPr lang="en-US" sz="2600" dirty="0" smtClean="0"/>
              <a:t>½</a:t>
            </a:r>
            <a:r>
              <a:rPr lang="en-US" sz="2200" dirty="0" smtClean="0"/>
              <a:t>  is </a:t>
            </a:r>
          </a:p>
          <a:p>
            <a:pPr lvl="1"/>
            <a:r>
              <a:rPr lang="en-US" sz="1800" dirty="0" smtClean="0"/>
              <a:t>Exact representation in binary and decimal systems</a:t>
            </a:r>
          </a:p>
          <a:p>
            <a:pPr lvl="1"/>
            <a:r>
              <a:rPr lang="en-US" sz="1800" dirty="0" smtClean="0"/>
              <a:t>Not exact in the ternary (base 3) numbering system</a:t>
            </a:r>
            <a:endParaRPr lang="en-US" sz="2000" baseline="-250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467600" cy="547688"/>
          </a:xfrm>
        </p:spPr>
        <p:txBody>
          <a:bodyPr/>
          <a:lstStyle/>
          <a:p>
            <a:pPr algn="l"/>
            <a:r>
              <a:rPr lang="en-US" sz="2100" b="0" dirty="0" smtClean="0">
                <a:latin typeface="Arial" charset="0"/>
              </a:rPr>
              <a:t>Decimal to </a:t>
            </a:r>
            <a:r>
              <a:rPr lang="en-US" sz="2100" b="0" dirty="0" smtClean="0">
                <a:latin typeface="Arial" charset="0"/>
              </a:rPr>
              <a:t>Radix </a:t>
            </a:r>
            <a:r>
              <a:rPr lang="en-US" sz="2100" b="0" dirty="0" smtClean="0">
                <a:latin typeface="Arial" charset="0"/>
              </a:rPr>
              <a:t>Conversions - Fractions</a:t>
            </a:r>
            <a:endParaRPr lang="en-US" sz="2100" dirty="0" smtClean="0">
              <a:latin typeface="Arial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76400"/>
            <a:ext cx="7239000" cy="4114800"/>
          </a:xfrm>
          <a:solidFill>
            <a:srgbClr val="E4F5FF"/>
          </a:solidFill>
        </p:spPr>
        <p:txBody>
          <a:bodyPr/>
          <a:lstStyle/>
          <a:p>
            <a:r>
              <a:rPr lang="en-US" sz="2200" dirty="0" smtClean="0"/>
              <a:t>Fractional </a:t>
            </a:r>
            <a:r>
              <a:rPr lang="en-US" sz="2200" u="sng" dirty="0" smtClean="0"/>
              <a:t>decimal</a:t>
            </a:r>
            <a:r>
              <a:rPr lang="en-US" sz="2200" dirty="0" smtClean="0"/>
              <a:t> values have nonzero digits to the right of the </a:t>
            </a:r>
            <a:r>
              <a:rPr lang="en-US" sz="2200" u="sng" dirty="0" smtClean="0"/>
              <a:t>decimal</a:t>
            </a:r>
            <a:r>
              <a:rPr lang="en-US" sz="2200" dirty="0" smtClean="0"/>
              <a:t> point.</a:t>
            </a:r>
            <a:endParaRPr lang="en-US" sz="2400" baseline="-25000" dirty="0" smtClean="0"/>
          </a:p>
          <a:p>
            <a:r>
              <a:rPr lang="en-US" sz="2200" dirty="0" smtClean="0"/>
              <a:t>Fractional values of other </a:t>
            </a:r>
            <a:r>
              <a:rPr lang="en-US" sz="2200" u="sng" dirty="0" smtClean="0"/>
              <a:t>radix</a:t>
            </a:r>
            <a:r>
              <a:rPr lang="en-US" sz="2200" dirty="0" smtClean="0"/>
              <a:t> systems have nonzero digits to the right of the </a:t>
            </a:r>
            <a:r>
              <a:rPr lang="en-US" sz="2200" i="1" u="sng" dirty="0" smtClean="0"/>
              <a:t>radix</a:t>
            </a:r>
            <a:r>
              <a:rPr lang="en-US" sz="2200" i="1" dirty="0" smtClean="0"/>
              <a:t> point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Numerals to the right of a radix point represent negative powers of the radix:</a:t>
            </a:r>
            <a:endParaRPr lang="en-US" sz="2400" baseline="-25000" dirty="0" smtClean="0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828800" y="3962400"/>
            <a:ext cx="5410200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sz="2400">
                <a:latin typeface="Times New Roman" charset="0"/>
              </a:rPr>
              <a:t>0.47</a:t>
            </a:r>
            <a:r>
              <a:rPr lang="en-US" sz="2400" baseline="-25000">
                <a:latin typeface="Times New Roman" charset="0"/>
              </a:rPr>
              <a:t>10</a:t>
            </a:r>
            <a:r>
              <a:rPr lang="en-US" sz="2400">
                <a:latin typeface="Times New Roman" charset="0"/>
              </a:rPr>
              <a:t> =  4 </a:t>
            </a:r>
            <a:r>
              <a:rPr lang="en-US" sz="2400">
                <a:latin typeface="Times New Roman" charset="0"/>
                <a:sym typeface="Symbol" pitchFamily="18" charset="2"/>
              </a:rPr>
              <a:t></a:t>
            </a:r>
            <a:r>
              <a:rPr lang="en-US" sz="2400">
                <a:latin typeface="Times New Roman" charset="0"/>
              </a:rPr>
              <a:t> 10</a:t>
            </a:r>
            <a:r>
              <a:rPr lang="en-US" sz="2400" baseline="30000">
                <a:latin typeface="Times New Roman" charset="0"/>
              </a:rPr>
              <a:t> -1</a:t>
            </a:r>
            <a:r>
              <a:rPr lang="en-US" sz="2400">
                <a:latin typeface="Times New Roman" charset="0"/>
              </a:rPr>
              <a:t> + 7 </a:t>
            </a:r>
            <a:r>
              <a:rPr lang="en-US" sz="2400">
                <a:latin typeface="Times New Roman" charset="0"/>
                <a:sym typeface="Symbol" pitchFamily="18" charset="2"/>
              </a:rPr>
              <a:t></a:t>
            </a:r>
            <a:r>
              <a:rPr lang="en-US" sz="2400">
                <a:latin typeface="Times New Roman" charset="0"/>
              </a:rPr>
              <a:t> 10</a:t>
            </a:r>
            <a:r>
              <a:rPr lang="en-US" sz="2400" baseline="30000">
                <a:latin typeface="Times New Roman" charset="0"/>
              </a:rPr>
              <a:t> -2</a:t>
            </a:r>
            <a:r>
              <a:rPr lang="en-US" sz="2000">
                <a:latin typeface="Times New Roman" charset="0"/>
              </a:rPr>
              <a:t> </a:t>
            </a:r>
          </a:p>
          <a:p>
            <a:pPr lvl="1">
              <a:spcBef>
                <a:spcPct val="20000"/>
              </a:spcBef>
            </a:pPr>
            <a:r>
              <a:rPr lang="en-US" sz="2400">
                <a:latin typeface="Times New Roman" charset="0"/>
              </a:rPr>
              <a:t>0.11</a:t>
            </a:r>
            <a:r>
              <a:rPr lang="en-US" sz="2400" baseline="-25000">
                <a:latin typeface="Times New Roman" charset="0"/>
              </a:rPr>
              <a:t>2</a:t>
            </a:r>
            <a:r>
              <a:rPr lang="en-US" sz="2400">
                <a:latin typeface="Times New Roman" charset="0"/>
              </a:rPr>
              <a:t>  =  1 </a:t>
            </a:r>
            <a:r>
              <a:rPr lang="en-US" sz="2400">
                <a:latin typeface="Times New Roman" charset="0"/>
                <a:sym typeface="Symbol" pitchFamily="18" charset="2"/>
              </a:rPr>
              <a:t></a:t>
            </a:r>
            <a:r>
              <a:rPr lang="en-US" sz="2400">
                <a:latin typeface="Times New Roman" charset="0"/>
              </a:rPr>
              <a:t> 2</a:t>
            </a:r>
            <a:r>
              <a:rPr lang="en-US" sz="2400" baseline="30000">
                <a:latin typeface="Times New Roman" charset="0"/>
              </a:rPr>
              <a:t> -1</a:t>
            </a:r>
            <a:r>
              <a:rPr lang="en-US" sz="2400">
                <a:latin typeface="Times New Roman" charset="0"/>
              </a:rPr>
              <a:t> + 1 </a:t>
            </a:r>
            <a:r>
              <a:rPr lang="en-US" sz="2400">
                <a:latin typeface="Times New Roman" charset="0"/>
                <a:sym typeface="Symbol" pitchFamily="18" charset="2"/>
              </a:rPr>
              <a:t></a:t>
            </a:r>
            <a:r>
              <a:rPr lang="en-US" sz="2400">
                <a:latin typeface="Times New Roman" charset="0"/>
              </a:rPr>
              <a:t> 2</a:t>
            </a:r>
            <a:r>
              <a:rPr lang="en-US" sz="2400" baseline="30000">
                <a:latin typeface="Times New Roman" charset="0"/>
              </a:rPr>
              <a:t> -2  </a:t>
            </a:r>
          </a:p>
          <a:p>
            <a:pPr lvl="1">
              <a:spcBef>
                <a:spcPct val="5000"/>
              </a:spcBef>
            </a:pPr>
            <a:r>
              <a:rPr lang="en-US" sz="2400">
                <a:latin typeface="Times New Roman" charset="0"/>
              </a:rPr>
              <a:t>          =     </a:t>
            </a:r>
            <a:r>
              <a:rPr lang="en-US" sz="3000">
                <a:latin typeface="Times New Roman" charset="0"/>
              </a:rPr>
              <a:t>½    </a:t>
            </a:r>
            <a:r>
              <a:rPr lang="en-US" sz="2400">
                <a:latin typeface="Times New Roman" charset="0"/>
              </a:rPr>
              <a:t>+</a:t>
            </a:r>
            <a:r>
              <a:rPr lang="en-US" sz="3000">
                <a:latin typeface="Times New Roman" charset="0"/>
              </a:rPr>
              <a:t>   ¼</a:t>
            </a:r>
            <a:r>
              <a:rPr lang="en-US" sz="2000">
                <a:latin typeface="Times New Roman" charset="0"/>
              </a:rPr>
              <a:t> </a:t>
            </a:r>
            <a:endParaRPr lang="en-US" sz="2400" baseline="30000">
              <a:latin typeface="Times New Roman" charset="0"/>
            </a:endParaRPr>
          </a:p>
          <a:p>
            <a:pPr lvl="1">
              <a:spcBef>
                <a:spcPct val="5000"/>
              </a:spcBef>
            </a:pPr>
            <a:r>
              <a:rPr lang="en-US" sz="2400" baseline="30000">
                <a:latin typeface="Times New Roman" charset="0"/>
              </a:rPr>
              <a:t>              </a:t>
            </a:r>
            <a:r>
              <a:rPr lang="en-US" sz="2400">
                <a:latin typeface="Times New Roman" charset="0"/>
              </a:rPr>
              <a:t> =    0.5</a:t>
            </a:r>
            <a:r>
              <a:rPr lang="en-US" sz="2400" baseline="-25000">
                <a:latin typeface="Times New Roman" charset="0"/>
              </a:rPr>
              <a:t>      </a:t>
            </a:r>
            <a:r>
              <a:rPr lang="en-US" sz="2400">
                <a:latin typeface="Times New Roman" charset="0"/>
              </a:rPr>
              <a:t>+    0.25 =  0.75</a:t>
            </a:r>
            <a:endParaRPr lang="en-US" sz="2000">
              <a:latin typeface="Times New Roman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467600" cy="547688"/>
          </a:xfrm>
        </p:spPr>
        <p:txBody>
          <a:bodyPr/>
          <a:lstStyle/>
          <a:p>
            <a:pPr algn="l"/>
            <a:r>
              <a:rPr lang="en-US" sz="2100" b="0" dirty="0" smtClean="0">
                <a:latin typeface="Arial" charset="0"/>
              </a:rPr>
              <a:t>Decimal to </a:t>
            </a:r>
            <a:r>
              <a:rPr lang="en-US" sz="2100" b="0" dirty="0" smtClean="0">
                <a:latin typeface="Arial" charset="0"/>
              </a:rPr>
              <a:t>Radix Conversions </a:t>
            </a:r>
            <a:r>
              <a:rPr lang="en-US" sz="2100" b="0" dirty="0" smtClean="0">
                <a:latin typeface="Arial" charset="0"/>
              </a:rPr>
              <a:t>- Fractions</a:t>
            </a:r>
            <a:endParaRPr lang="en-US" sz="2100" dirty="0" smtClean="0">
              <a:latin typeface="Arial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447800"/>
            <a:ext cx="7391400" cy="4572000"/>
          </a:xfrm>
          <a:solidFill>
            <a:srgbClr val="E4F5FF"/>
          </a:solidFill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200" dirty="0" smtClean="0"/>
              <a:t>Two methods: </a:t>
            </a:r>
          </a:p>
          <a:p>
            <a:pPr lvl="1">
              <a:spcBef>
                <a:spcPct val="40000"/>
              </a:spcBef>
            </a:pPr>
            <a:r>
              <a:rPr lang="en-US" sz="1800" dirty="0" smtClean="0"/>
              <a:t>subtraction method </a:t>
            </a:r>
          </a:p>
          <a:p>
            <a:pPr lvl="1">
              <a:spcBef>
                <a:spcPct val="40000"/>
              </a:spcBef>
            </a:pPr>
            <a:r>
              <a:rPr lang="en-US" sz="1800" dirty="0" smtClean="0"/>
              <a:t>multiplication method - easier</a:t>
            </a:r>
          </a:p>
          <a:p>
            <a:pPr>
              <a:spcBef>
                <a:spcPct val="40000"/>
              </a:spcBef>
            </a:pPr>
            <a:r>
              <a:rPr lang="en-US" sz="2200" dirty="0" smtClean="0"/>
              <a:t>Subtraction method for fractions</a:t>
            </a:r>
          </a:p>
          <a:p>
            <a:pPr lvl="1">
              <a:spcBef>
                <a:spcPct val="40000"/>
              </a:spcBef>
            </a:pPr>
            <a:r>
              <a:rPr lang="en-US" sz="1800" dirty="0" smtClean="0"/>
              <a:t>identical to the subtraction method for whole numbers</a:t>
            </a:r>
          </a:p>
          <a:p>
            <a:pPr lvl="1">
              <a:spcBef>
                <a:spcPct val="40000"/>
              </a:spcBef>
            </a:pPr>
            <a:r>
              <a:rPr lang="en-US" sz="1800" dirty="0" smtClean="0"/>
              <a:t>subtract negative powers of the radix</a:t>
            </a:r>
          </a:p>
          <a:p>
            <a:pPr>
              <a:spcBef>
                <a:spcPct val="40000"/>
              </a:spcBef>
            </a:pPr>
            <a:r>
              <a:rPr lang="en-US" sz="2200" dirty="0"/>
              <a:t>S</a:t>
            </a:r>
            <a:r>
              <a:rPr lang="en-US" sz="2200" dirty="0" smtClean="0"/>
              <a:t>tart with the largest value first</a:t>
            </a:r>
          </a:p>
          <a:p>
            <a:pPr lvl="1">
              <a:spcBef>
                <a:spcPct val="40000"/>
              </a:spcBef>
            </a:pPr>
            <a:r>
              <a:rPr lang="en-US" sz="1800" i="1" dirty="0" smtClean="0"/>
              <a:t>n </a:t>
            </a:r>
            <a:r>
              <a:rPr lang="en-US" sz="1800" baseline="30000" dirty="0" smtClean="0"/>
              <a:t>-1</a:t>
            </a:r>
            <a:r>
              <a:rPr lang="en-US" sz="1800" dirty="0" smtClean="0"/>
              <a:t>, where </a:t>
            </a:r>
            <a:r>
              <a:rPr lang="en-US" sz="1800" i="1" dirty="0" smtClean="0"/>
              <a:t>n</a:t>
            </a:r>
            <a:r>
              <a:rPr lang="en-US" sz="1800" dirty="0" smtClean="0"/>
              <a:t> is our radix</a:t>
            </a:r>
          </a:p>
          <a:p>
            <a:pPr lvl="1">
              <a:spcBef>
                <a:spcPct val="40000"/>
              </a:spcBef>
            </a:pPr>
            <a:r>
              <a:rPr lang="en-US" sz="1800" dirty="0" smtClean="0"/>
              <a:t>work down using larger negative exponents</a:t>
            </a:r>
            <a:endParaRPr lang="en-US" sz="2000" baseline="-250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600200"/>
            <a:ext cx="4038600" cy="4419600"/>
          </a:xfrm>
          <a:solidFill>
            <a:srgbClr val="E4F5FF"/>
          </a:solidFill>
        </p:spPr>
        <p:txBody>
          <a:bodyPr/>
          <a:lstStyle/>
          <a:p>
            <a:r>
              <a:rPr lang="en-US" sz="2200" dirty="0" smtClean="0"/>
              <a:t>Example of subtraction method</a:t>
            </a:r>
          </a:p>
          <a:p>
            <a:pPr lvl="1"/>
            <a:r>
              <a:rPr lang="en-US" sz="2000" dirty="0"/>
              <a:t>C</a:t>
            </a:r>
            <a:r>
              <a:rPr lang="en-US" sz="2000" dirty="0" smtClean="0"/>
              <a:t>onvert decimal 0.8125 to binary</a:t>
            </a:r>
          </a:p>
          <a:p>
            <a:pPr lvl="1"/>
            <a:r>
              <a:rPr lang="en-US" sz="2000" dirty="0" smtClean="0"/>
              <a:t>Subtract negative powers of 2</a:t>
            </a:r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Result</a:t>
            </a:r>
            <a:r>
              <a:rPr lang="en-US" sz="2000" dirty="0"/>
              <a:t>:</a:t>
            </a:r>
            <a:r>
              <a:rPr lang="en-US" sz="2000" dirty="0" smtClean="0"/>
              <a:t> </a:t>
            </a:r>
          </a:p>
          <a:p>
            <a:pPr marL="457200" lvl="1" indent="0">
              <a:spcBef>
                <a:spcPct val="4000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reading </a:t>
            </a:r>
            <a:r>
              <a:rPr lang="en-US" sz="2000" u="sng" dirty="0" smtClean="0"/>
              <a:t>top to bottom</a:t>
            </a:r>
            <a:endParaRPr lang="en-US" sz="2000" dirty="0" smtClean="0"/>
          </a:p>
          <a:p>
            <a:pPr lvl="1">
              <a:spcBef>
                <a:spcPct val="40000"/>
              </a:spcBef>
              <a:buClr>
                <a:schemeClr val="tx1"/>
              </a:buClr>
              <a:buFontTx/>
              <a:buNone/>
            </a:pPr>
            <a:r>
              <a:rPr lang="en-US" sz="2000" dirty="0" smtClean="0"/>
              <a:t>         0.8125</a:t>
            </a:r>
            <a:r>
              <a:rPr lang="en-US" sz="2000" baseline="-25000" dirty="0" smtClean="0"/>
              <a:t>10</a:t>
            </a:r>
            <a:r>
              <a:rPr lang="en-US" sz="2000" dirty="0" smtClean="0"/>
              <a:t> = 0.1101</a:t>
            </a:r>
            <a:r>
              <a:rPr lang="en-US" sz="2000" baseline="-25000" dirty="0" smtClean="0"/>
              <a:t>2</a:t>
            </a:r>
            <a:endParaRPr lang="en-US" sz="2000" b="0" dirty="0" smtClean="0"/>
          </a:p>
          <a:p>
            <a:pPr lvl="1">
              <a:spcBef>
                <a:spcPct val="40000"/>
              </a:spcBef>
            </a:pPr>
            <a:r>
              <a:rPr lang="en-US" sz="2000" dirty="0"/>
              <a:t>M</a:t>
            </a:r>
            <a:r>
              <a:rPr lang="en-US" sz="2000" dirty="0" smtClean="0"/>
              <a:t>ethod works with any base - not just binary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467600" cy="685800"/>
          </a:xfrm>
          <a:noFill/>
        </p:spPr>
        <p:txBody>
          <a:bodyPr/>
          <a:lstStyle/>
          <a:p>
            <a:pPr algn="l"/>
            <a:r>
              <a:rPr lang="en-US" sz="2100" b="0" dirty="0" smtClean="0">
                <a:latin typeface="Arial" charset="0"/>
              </a:rPr>
              <a:t>Decimal to </a:t>
            </a:r>
            <a:r>
              <a:rPr lang="en-US" sz="2100" b="0" dirty="0" smtClean="0">
                <a:latin typeface="Arial" charset="0"/>
              </a:rPr>
              <a:t>Radix Conversions </a:t>
            </a:r>
            <a:r>
              <a:rPr lang="en-US" sz="2100" b="0" dirty="0" smtClean="0">
                <a:latin typeface="Arial" charset="0"/>
              </a:rPr>
              <a:t>– Fractions </a:t>
            </a:r>
            <a:br>
              <a:rPr lang="en-US" sz="2100" b="0" dirty="0" smtClean="0">
                <a:latin typeface="Arial" charset="0"/>
              </a:rPr>
            </a:br>
            <a:r>
              <a:rPr lang="en-US" sz="2100" b="0" dirty="0">
                <a:latin typeface="Arial" charset="0"/>
              </a:rPr>
              <a:t>	</a:t>
            </a:r>
            <a:r>
              <a:rPr lang="en-US" sz="2100" b="0" dirty="0" smtClean="0">
                <a:latin typeface="Arial" charset="0"/>
              </a:rPr>
              <a:t>				– Subtraction Method</a:t>
            </a:r>
            <a:endParaRPr lang="en-US" sz="2100" dirty="0" smtClean="0">
              <a:latin typeface="Arial" charset="0"/>
            </a:endParaRPr>
          </a:p>
        </p:txBody>
      </p:sp>
      <p:pic>
        <p:nvPicPr>
          <p:cNvPr id="24580" name="Picture 4" descr="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677988"/>
            <a:ext cx="3516313" cy="434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219200"/>
            <a:ext cx="4648200" cy="5257800"/>
          </a:xfrm>
          <a:solidFill>
            <a:srgbClr val="E4F5FF"/>
          </a:solidFill>
        </p:spPr>
        <p:txBody>
          <a:bodyPr/>
          <a:lstStyle/>
          <a:p>
            <a:r>
              <a:rPr lang="en-US" sz="2200" dirty="0" smtClean="0"/>
              <a:t>Example of multiplication method </a:t>
            </a:r>
          </a:p>
          <a:p>
            <a:pPr lvl="1"/>
            <a:r>
              <a:rPr lang="en-US" sz="1800" dirty="0" smtClean="0"/>
              <a:t>Convert decimal 0.8125 to binary </a:t>
            </a:r>
          </a:p>
          <a:p>
            <a:pPr lvl="1"/>
            <a:r>
              <a:rPr lang="en-US" sz="1800" dirty="0" smtClean="0"/>
              <a:t>Multiply by the radix: 2.</a:t>
            </a:r>
          </a:p>
          <a:p>
            <a:pPr lvl="1">
              <a:spcBef>
                <a:spcPct val="40000"/>
              </a:spcBef>
            </a:pPr>
            <a:r>
              <a:rPr lang="en-US" sz="1800" dirty="0" smtClean="0"/>
              <a:t>Product carries into ones column</a:t>
            </a:r>
          </a:p>
          <a:p>
            <a:pPr lvl="1">
              <a:spcBef>
                <a:spcPct val="40000"/>
              </a:spcBef>
            </a:pPr>
            <a:r>
              <a:rPr lang="en-US" sz="1800" dirty="0" smtClean="0"/>
              <a:t>Ignore value in ones column at when multiplying</a:t>
            </a:r>
          </a:p>
          <a:p>
            <a:pPr lvl="1">
              <a:spcBef>
                <a:spcPct val="40000"/>
              </a:spcBef>
            </a:pPr>
            <a:r>
              <a:rPr lang="en-US" sz="1800" dirty="0" smtClean="0"/>
              <a:t>Continue multiplying fractional part by the radix until the fractional product is 0</a:t>
            </a:r>
          </a:p>
          <a:p>
            <a:pPr lvl="1">
              <a:spcBef>
                <a:spcPct val="40000"/>
              </a:spcBef>
            </a:pPr>
            <a:r>
              <a:rPr lang="en-US" sz="1800" dirty="0" smtClean="0"/>
              <a:t> Result:</a:t>
            </a:r>
          </a:p>
          <a:p>
            <a:pPr marL="457200" lvl="1" indent="0">
              <a:spcBef>
                <a:spcPct val="40000"/>
              </a:spcBef>
              <a:buNone/>
            </a:pPr>
            <a:r>
              <a:rPr lang="en-US" sz="1800" dirty="0"/>
              <a:t>	</a:t>
            </a:r>
            <a:r>
              <a:rPr lang="en-US" sz="1800" dirty="0" smtClean="0"/>
              <a:t>reading top to bottom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sz="1800" dirty="0" smtClean="0"/>
              <a:t>        0.8125</a:t>
            </a:r>
            <a:r>
              <a:rPr lang="en-US" sz="1800" baseline="-25000" dirty="0" smtClean="0"/>
              <a:t>10</a:t>
            </a:r>
            <a:r>
              <a:rPr lang="en-US" sz="1800" dirty="0" smtClean="0"/>
              <a:t> = 0.1101</a:t>
            </a:r>
            <a:r>
              <a:rPr lang="en-US" sz="1800" baseline="-25000" dirty="0" smtClean="0"/>
              <a:t>2</a:t>
            </a:r>
          </a:p>
          <a:p>
            <a:pPr lvl="1">
              <a:buClr>
                <a:schemeClr val="tx1"/>
              </a:buClr>
            </a:pPr>
            <a:r>
              <a:rPr lang="en-US" sz="1800" dirty="0" smtClean="0"/>
              <a:t>Method also works with any base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467600" cy="547688"/>
          </a:xfrm>
          <a:noFill/>
        </p:spPr>
        <p:txBody>
          <a:bodyPr/>
          <a:lstStyle/>
          <a:p>
            <a:pPr algn="l"/>
            <a:r>
              <a:rPr lang="en-US" sz="2100" b="0" dirty="0" smtClean="0">
                <a:latin typeface="Arial" charset="0"/>
              </a:rPr>
              <a:t>Decimal to </a:t>
            </a:r>
            <a:r>
              <a:rPr lang="en-US" sz="2100" b="0" dirty="0" smtClean="0">
                <a:latin typeface="Arial" charset="0"/>
              </a:rPr>
              <a:t>Radix Conversions </a:t>
            </a:r>
            <a:r>
              <a:rPr lang="en-US" sz="2100" b="0" dirty="0" smtClean="0">
                <a:latin typeface="Arial" charset="0"/>
              </a:rPr>
              <a:t>– Fractions </a:t>
            </a:r>
            <a:br>
              <a:rPr lang="en-US" sz="2100" b="0" dirty="0" smtClean="0">
                <a:latin typeface="Arial" charset="0"/>
              </a:rPr>
            </a:br>
            <a:r>
              <a:rPr lang="en-US" sz="2100" b="0" dirty="0">
                <a:latin typeface="Arial" charset="0"/>
              </a:rPr>
              <a:t>	</a:t>
            </a:r>
            <a:r>
              <a:rPr lang="en-US" sz="2100" b="0" dirty="0" smtClean="0">
                <a:latin typeface="Arial" charset="0"/>
              </a:rPr>
              <a:t>			– Multiplication Method</a:t>
            </a:r>
            <a:endParaRPr lang="en-US" sz="2100" dirty="0" smtClean="0">
              <a:latin typeface="Arial" charset="0"/>
            </a:endParaRPr>
          </a:p>
        </p:txBody>
      </p:sp>
      <p:pic>
        <p:nvPicPr>
          <p:cNvPr id="5" name="Picture 2" descr="5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523999"/>
            <a:ext cx="3135313" cy="458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81000"/>
            <a:ext cx="5715000" cy="547688"/>
          </a:xfrm>
        </p:spPr>
        <p:txBody>
          <a:bodyPr/>
          <a:lstStyle/>
          <a:p>
            <a:r>
              <a:rPr lang="en-US" sz="2100" b="0" smtClean="0">
                <a:latin typeface="Arial" charset="0"/>
              </a:rPr>
              <a:t>Chapter 3 Objectives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467600" cy="4876800"/>
          </a:xfrm>
          <a:solidFill>
            <a:srgbClr val="E4F5FF"/>
          </a:solidFill>
        </p:spPr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sz="2200" dirty="0" smtClean="0"/>
              <a:t>Fundamentals of numerical data representation in digital computers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sz="2200" dirty="0" smtClean="0"/>
              <a:t>Learn to convert between various radix systems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sz="2200" dirty="0" smtClean="0"/>
              <a:t>Overflow </a:t>
            </a:r>
            <a:r>
              <a:rPr lang="en-US" sz="2200" dirty="0"/>
              <a:t>and truncation errors </a:t>
            </a:r>
            <a:r>
              <a:rPr lang="en-US" sz="2200" dirty="0" smtClean="0"/>
              <a:t>can occur 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sz="2200" dirty="0" smtClean="0"/>
              <a:t>Fundamentals </a:t>
            </a:r>
            <a:r>
              <a:rPr lang="en-US" sz="2200" dirty="0"/>
              <a:t>of floating-point </a:t>
            </a:r>
            <a:r>
              <a:rPr lang="en-US" sz="2200" dirty="0" smtClean="0"/>
              <a:t>representation</a:t>
            </a:r>
            <a:endParaRPr lang="en-US" sz="2200" dirty="0"/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sz="2200" dirty="0" smtClean="0"/>
              <a:t>Review popular </a:t>
            </a:r>
            <a:r>
              <a:rPr lang="en-US" sz="2200" dirty="0"/>
              <a:t>character </a:t>
            </a:r>
            <a:r>
              <a:rPr lang="en-US" sz="2200" dirty="0" smtClean="0"/>
              <a:t>codes</a:t>
            </a:r>
            <a:endParaRPr lang="en-US" sz="2200" dirty="0"/>
          </a:p>
          <a:p>
            <a:pPr>
              <a:lnSpc>
                <a:spcPct val="120000"/>
              </a:lnSpc>
              <a:spcBef>
                <a:spcPct val="30000"/>
              </a:spcBef>
            </a:pPr>
            <a:endParaRPr lang="en-US" sz="22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467600" cy="547688"/>
          </a:xfrm>
        </p:spPr>
        <p:txBody>
          <a:bodyPr/>
          <a:lstStyle/>
          <a:p>
            <a:pPr algn="l"/>
            <a:r>
              <a:rPr lang="en-US" sz="2100" b="0" dirty="0" smtClean="0">
                <a:latin typeface="Arial" charset="0"/>
              </a:rPr>
              <a:t>Data Representation in Computers</a:t>
            </a:r>
            <a:endParaRPr lang="en-US" sz="2100" dirty="0" smtClean="0">
              <a:latin typeface="Arial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598613"/>
            <a:ext cx="7391400" cy="4114800"/>
          </a:xfrm>
          <a:solidFill>
            <a:srgbClr val="E4F5FF"/>
          </a:solidFill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200" dirty="0" smtClean="0"/>
              <a:t>Every integer value can be represented exactly using any radix </a:t>
            </a:r>
            <a:r>
              <a:rPr lang="en-US" sz="2200" dirty="0" smtClean="0"/>
              <a:t>system</a:t>
            </a:r>
            <a:endParaRPr lang="en-US" sz="2200" dirty="0" smtClean="0"/>
          </a:p>
          <a:p>
            <a:pPr>
              <a:spcBef>
                <a:spcPct val="40000"/>
              </a:spcBef>
            </a:pPr>
            <a:r>
              <a:rPr lang="en-US" sz="2200" dirty="0"/>
              <a:t>Fractional values can be approximated in all base </a:t>
            </a:r>
            <a:r>
              <a:rPr lang="en-US" sz="2200" dirty="0" smtClean="0"/>
              <a:t>systems</a:t>
            </a:r>
          </a:p>
          <a:p>
            <a:pPr>
              <a:spcBef>
                <a:spcPct val="40000"/>
              </a:spcBef>
            </a:pPr>
            <a:r>
              <a:rPr lang="en-US" sz="2200" dirty="0" smtClean="0"/>
              <a:t>All numbers and characters represented by sequences of 0 &amp; 1</a:t>
            </a:r>
          </a:p>
          <a:p>
            <a:pPr>
              <a:spcBef>
                <a:spcPct val="40000"/>
              </a:spcBef>
            </a:pPr>
            <a:r>
              <a:rPr lang="en-US" sz="2200" dirty="0" smtClean="0"/>
              <a:t>Binary, Octal (base 8) and Hexadecimal </a:t>
            </a:r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Common Bases</a:t>
            </a:r>
            <a:endParaRPr lang="en-US" sz="2000" baseline="-25000" dirty="0"/>
          </a:p>
          <a:p>
            <a:pPr>
              <a:spcBef>
                <a:spcPct val="40000"/>
              </a:spcBef>
            </a:pP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5153748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2588"/>
            <a:ext cx="5943600" cy="547687"/>
          </a:xfrm>
        </p:spPr>
        <p:txBody>
          <a:bodyPr/>
          <a:lstStyle/>
          <a:p>
            <a:r>
              <a:rPr lang="en-US" sz="2100" b="0" smtClean="0">
                <a:latin typeface="Arial" charset="0"/>
              </a:rPr>
              <a:t>Introduction</a:t>
            </a:r>
            <a:endParaRPr lang="en-US" sz="2100" smtClean="0">
              <a:latin typeface="Arial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543800" cy="4572000"/>
          </a:xfrm>
          <a:solidFill>
            <a:srgbClr val="E4F5FF"/>
          </a:solidFill>
        </p:spPr>
        <p:txBody>
          <a:bodyPr/>
          <a:lstStyle/>
          <a:p>
            <a:endParaRPr lang="en-US" sz="2200" i="1" dirty="0" smtClean="0"/>
          </a:p>
          <a:p>
            <a:r>
              <a:rPr lang="en-US" sz="2200" i="1" dirty="0" smtClean="0"/>
              <a:t>bit</a:t>
            </a:r>
            <a:r>
              <a:rPr lang="en-US" sz="2200" dirty="0" smtClean="0"/>
              <a:t>  - most basic unit of information in a computer</a:t>
            </a:r>
          </a:p>
          <a:p>
            <a:pPr lvl="1"/>
            <a:r>
              <a:rPr lang="en-US" sz="2000" dirty="0" smtClean="0"/>
              <a:t>“on” or “off” </a:t>
            </a:r>
          </a:p>
          <a:p>
            <a:pPr lvl="1"/>
            <a:r>
              <a:rPr lang="en-US" sz="2000" dirty="0" smtClean="0"/>
              <a:t>Sometimes “high” or “low” voltage</a:t>
            </a:r>
          </a:p>
          <a:p>
            <a:pPr lvl="1"/>
            <a:endParaRPr lang="en-US" sz="2000" dirty="0" smtClean="0"/>
          </a:p>
          <a:p>
            <a:r>
              <a:rPr lang="en-US" sz="2200" i="1" dirty="0" smtClean="0"/>
              <a:t>byte</a:t>
            </a:r>
            <a:r>
              <a:rPr lang="en-US" sz="2200" dirty="0" smtClean="0"/>
              <a:t> is a group of eight bits</a:t>
            </a:r>
          </a:p>
          <a:p>
            <a:pPr lvl="1"/>
            <a:r>
              <a:rPr lang="en-US" sz="2000" dirty="0" smtClean="0"/>
              <a:t>A byte is the smallest </a:t>
            </a:r>
            <a:r>
              <a:rPr lang="en-US" sz="2000" i="1" dirty="0" smtClean="0"/>
              <a:t>addressable</a:t>
            </a:r>
            <a:r>
              <a:rPr lang="en-US" sz="2000" dirty="0" smtClean="0"/>
              <a:t> unit</a:t>
            </a:r>
          </a:p>
          <a:p>
            <a:pPr lvl="1"/>
            <a:r>
              <a:rPr lang="en-US" sz="2000" dirty="0" smtClean="0"/>
              <a:t>“addressable” means it can be retrieved from its location in memory.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2588"/>
            <a:ext cx="5943600" cy="547687"/>
          </a:xfrm>
        </p:spPr>
        <p:txBody>
          <a:bodyPr/>
          <a:lstStyle/>
          <a:p>
            <a:r>
              <a:rPr lang="en-US" sz="2100" b="0" smtClean="0">
                <a:latin typeface="Arial" charset="0"/>
              </a:rPr>
              <a:t>Introduction</a:t>
            </a:r>
            <a:endParaRPr lang="en-US" sz="2100" smtClean="0">
              <a:latin typeface="Arial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7467600" cy="4343400"/>
          </a:xfrm>
          <a:solidFill>
            <a:srgbClr val="E4F5FF"/>
          </a:solidFill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200" i="1" dirty="0" smtClean="0"/>
              <a:t>word</a:t>
            </a:r>
            <a:r>
              <a:rPr lang="en-US" sz="2200" dirty="0" smtClean="0"/>
              <a:t> is a contiguous group of bytes</a:t>
            </a:r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Words can be any number of bits or bytes</a:t>
            </a:r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Word sizes of 16, 32, or 64 bits are most common.</a:t>
            </a:r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Word-addressable system, a word is the smallest addressable unit of storage.</a:t>
            </a:r>
          </a:p>
          <a:p>
            <a:pPr>
              <a:spcBef>
                <a:spcPct val="40000"/>
              </a:spcBef>
            </a:pPr>
            <a:r>
              <a:rPr lang="en-US" sz="2200" i="1" dirty="0"/>
              <a:t>nibble</a:t>
            </a:r>
            <a:r>
              <a:rPr lang="en-US" sz="2200" dirty="0"/>
              <a:t> (or </a:t>
            </a:r>
            <a:r>
              <a:rPr lang="en-US" sz="2200" i="1" dirty="0" err="1" smtClean="0"/>
              <a:t>nybble</a:t>
            </a:r>
            <a:r>
              <a:rPr lang="en-US" sz="2200" dirty="0" smtClean="0"/>
              <a:t>) is a group of four bits</a:t>
            </a:r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Bytes consist of two nibbles: </a:t>
            </a:r>
          </a:p>
          <a:p>
            <a:pPr lvl="2">
              <a:spcBef>
                <a:spcPct val="40000"/>
              </a:spcBef>
            </a:pPr>
            <a:r>
              <a:rPr lang="en-US" sz="1800" dirty="0" smtClean="0"/>
              <a:t>a high-order nibble </a:t>
            </a:r>
          </a:p>
          <a:p>
            <a:pPr lvl="2">
              <a:spcBef>
                <a:spcPct val="40000"/>
              </a:spcBef>
            </a:pPr>
            <a:r>
              <a:rPr lang="en-US" sz="1800" dirty="0" smtClean="0"/>
              <a:t>a low-order nibble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467600" cy="547688"/>
          </a:xfrm>
        </p:spPr>
        <p:txBody>
          <a:bodyPr/>
          <a:lstStyle/>
          <a:p>
            <a:pPr algn="l"/>
            <a:r>
              <a:rPr lang="en-US" sz="2100" b="0" smtClean="0">
                <a:latin typeface="Arial" charset="0"/>
              </a:rPr>
              <a:t>Positional Numbering Systems</a:t>
            </a:r>
            <a:endParaRPr lang="en-US" sz="2100" smtClean="0">
              <a:latin typeface="Arial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600200"/>
            <a:ext cx="7391400" cy="4343400"/>
          </a:xfrm>
          <a:solidFill>
            <a:srgbClr val="E4F5FF"/>
          </a:solidFill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200" dirty="0" smtClean="0"/>
              <a:t>Bytes store numbers using the position of each bit to represent a power of 2</a:t>
            </a:r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The binary system is also called the base-2 system</a:t>
            </a:r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Our decimal system is the base-10 system</a:t>
            </a:r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Any integer quantity can be represented exactly using any base (or </a:t>
            </a:r>
            <a:r>
              <a:rPr lang="en-US" sz="2000" i="1" dirty="0" smtClean="0"/>
              <a:t>radix</a:t>
            </a:r>
            <a:r>
              <a:rPr lang="en-US" sz="2000" dirty="0" smtClean="0"/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467600" cy="547688"/>
          </a:xfrm>
        </p:spPr>
        <p:txBody>
          <a:bodyPr/>
          <a:lstStyle/>
          <a:p>
            <a:pPr algn="l"/>
            <a:r>
              <a:rPr lang="en-US" sz="2100" b="0" smtClean="0">
                <a:latin typeface="Arial" charset="0"/>
              </a:rPr>
              <a:t>Positional Numbering Systems</a:t>
            </a:r>
            <a:endParaRPr lang="en-US" sz="2100" smtClean="0">
              <a:latin typeface="Arial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600200"/>
            <a:ext cx="7391400" cy="4343400"/>
          </a:xfrm>
          <a:solidFill>
            <a:srgbClr val="E4F5FF"/>
          </a:solidFill>
        </p:spPr>
        <p:txBody>
          <a:bodyPr/>
          <a:lstStyle/>
          <a:p>
            <a:pPr>
              <a:spcBef>
                <a:spcPct val="15000"/>
              </a:spcBef>
            </a:pPr>
            <a:r>
              <a:rPr lang="en-US" sz="2200" dirty="0" smtClean="0"/>
              <a:t>The decimal number 947 in powers of 10 is:</a:t>
            </a:r>
          </a:p>
          <a:p>
            <a:pPr lvl="1">
              <a:spcBef>
                <a:spcPct val="15000"/>
              </a:spcBef>
            </a:pPr>
            <a:endParaRPr lang="en-US" sz="2000" dirty="0" smtClean="0"/>
          </a:p>
          <a:p>
            <a:pPr lvl="1">
              <a:spcBef>
                <a:spcPct val="15000"/>
              </a:spcBef>
              <a:buClr>
                <a:schemeClr val="tx1"/>
              </a:buClr>
              <a:buFontTx/>
              <a:buNone/>
            </a:pPr>
            <a:endParaRPr lang="en-US" sz="2000" dirty="0" smtClean="0"/>
          </a:p>
          <a:p>
            <a:pPr lvl="1">
              <a:spcBef>
                <a:spcPct val="15000"/>
              </a:spcBef>
              <a:buClr>
                <a:schemeClr val="tx1"/>
              </a:buClr>
              <a:buFontTx/>
              <a:buNone/>
            </a:pPr>
            <a:r>
              <a:rPr lang="en-US" sz="2000" dirty="0" smtClean="0"/>
              <a:t>    </a:t>
            </a:r>
          </a:p>
          <a:p>
            <a:pPr>
              <a:spcBef>
                <a:spcPct val="40000"/>
              </a:spcBef>
            </a:pPr>
            <a:r>
              <a:rPr lang="en-US" sz="2200" dirty="0" smtClean="0"/>
              <a:t>The decimal number 5836.47 in powers of 10 is:</a:t>
            </a:r>
          </a:p>
          <a:p>
            <a:pPr lvl="1">
              <a:spcBef>
                <a:spcPct val="5000"/>
              </a:spcBef>
              <a:buClr>
                <a:schemeClr val="tx1"/>
              </a:buClr>
              <a:buFontTx/>
              <a:buNone/>
            </a:pPr>
            <a:endParaRPr lang="en-US" sz="2000" dirty="0" smtClean="0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762000" y="38100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5000"/>
              </a:spcBef>
            </a:pPr>
            <a:r>
              <a:rPr lang="en-US" sz="2400">
                <a:latin typeface="Times New Roman" charset="0"/>
              </a:rPr>
              <a:t>5 </a:t>
            </a:r>
            <a:r>
              <a:rPr lang="en-US" sz="2400">
                <a:latin typeface="Times New Roman" charset="0"/>
                <a:sym typeface="Symbol" pitchFamily="18" charset="2"/>
              </a:rPr>
              <a:t></a:t>
            </a:r>
            <a:r>
              <a:rPr lang="en-US" sz="2400">
                <a:latin typeface="Times New Roman" charset="0"/>
              </a:rPr>
              <a:t> 10</a:t>
            </a:r>
            <a:r>
              <a:rPr lang="en-US" sz="2400" baseline="30000">
                <a:latin typeface="Times New Roman" charset="0"/>
              </a:rPr>
              <a:t> 3</a:t>
            </a:r>
            <a:r>
              <a:rPr lang="en-US" sz="2400">
                <a:latin typeface="Times New Roman" charset="0"/>
              </a:rPr>
              <a:t> + 8 </a:t>
            </a:r>
            <a:r>
              <a:rPr lang="en-US" sz="2400">
                <a:latin typeface="Times New Roman" charset="0"/>
                <a:sym typeface="Symbol" pitchFamily="18" charset="2"/>
              </a:rPr>
              <a:t></a:t>
            </a:r>
            <a:r>
              <a:rPr lang="en-US" sz="2400">
                <a:latin typeface="Times New Roman" charset="0"/>
              </a:rPr>
              <a:t> 10</a:t>
            </a:r>
            <a:r>
              <a:rPr lang="en-US" sz="2400" baseline="30000">
                <a:latin typeface="Times New Roman" charset="0"/>
              </a:rPr>
              <a:t> 2</a:t>
            </a:r>
            <a:r>
              <a:rPr lang="en-US" sz="2400">
                <a:latin typeface="Times New Roman" charset="0"/>
              </a:rPr>
              <a:t> + 3 </a:t>
            </a:r>
            <a:r>
              <a:rPr lang="en-US" sz="2400">
                <a:latin typeface="Times New Roman" charset="0"/>
                <a:sym typeface="Symbol" pitchFamily="18" charset="2"/>
              </a:rPr>
              <a:t></a:t>
            </a:r>
            <a:r>
              <a:rPr lang="en-US" sz="2400">
                <a:latin typeface="Times New Roman" charset="0"/>
              </a:rPr>
              <a:t> 10</a:t>
            </a:r>
            <a:r>
              <a:rPr lang="en-US" sz="2400" baseline="30000">
                <a:latin typeface="Times New Roman" charset="0"/>
              </a:rPr>
              <a:t> 1 </a:t>
            </a:r>
            <a:r>
              <a:rPr lang="en-US" sz="2400">
                <a:latin typeface="Times New Roman" charset="0"/>
              </a:rPr>
              <a:t>+ 6 </a:t>
            </a:r>
            <a:r>
              <a:rPr lang="en-US" sz="2400">
                <a:latin typeface="Times New Roman" charset="0"/>
                <a:sym typeface="Symbol" pitchFamily="18" charset="2"/>
              </a:rPr>
              <a:t></a:t>
            </a:r>
            <a:r>
              <a:rPr lang="en-US" sz="2400">
                <a:latin typeface="Times New Roman" charset="0"/>
              </a:rPr>
              <a:t> 10</a:t>
            </a:r>
            <a:r>
              <a:rPr lang="en-US" sz="2400" baseline="30000">
                <a:latin typeface="Times New Roman" charset="0"/>
              </a:rPr>
              <a:t> 0 </a:t>
            </a:r>
            <a:r>
              <a:rPr lang="en-US" sz="2400">
                <a:latin typeface="Times New Roman" charset="0"/>
              </a:rPr>
              <a:t>+ 4 </a:t>
            </a:r>
            <a:r>
              <a:rPr lang="en-US" sz="2400">
                <a:latin typeface="Times New Roman" charset="0"/>
                <a:sym typeface="Symbol" pitchFamily="18" charset="2"/>
              </a:rPr>
              <a:t></a:t>
            </a:r>
            <a:r>
              <a:rPr lang="en-US" sz="2400">
                <a:latin typeface="Times New Roman" charset="0"/>
              </a:rPr>
              <a:t> 10</a:t>
            </a:r>
            <a:r>
              <a:rPr lang="en-US" sz="2400" baseline="30000">
                <a:latin typeface="Times New Roman" charset="0"/>
              </a:rPr>
              <a:t> -1</a:t>
            </a:r>
            <a:r>
              <a:rPr lang="en-US" sz="2400">
                <a:latin typeface="Times New Roman" charset="0"/>
              </a:rPr>
              <a:t> + 7 </a:t>
            </a:r>
            <a:r>
              <a:rPr lang="en-US" sz="2400">
                <a:latin typeface="Times New Roman" charset="0"/>
                <a:sym typeface="Symbol" pitchFamily="18" charset="2"/>
              </a:rPr>
              <a:t></a:t>
            </a:r>
            <a:r>
              <a:rPr lang="en-US" sz="2400">
                <a:latin typeface="Times New Roman" charset="0"/>
              </a:rPr>
              <a:t> 10</a:t>
            </a:r>
            <a:r>
              <a:rPr lang="en-US" sz="2400" baseline="30000">
                <a:latin typeface="Times New Roman" charset="0"/>
              </a:rPr>
              <a:t> -2</a:t>
            </a:r>
            <a:r>
              <a:rPr lang="en-US" sz="2000">
                <a:latin typeface="Times New Roman" charset="0"/>
              </a:rPr>
              <a:t> </a:t>
            </a:r>
            <a:endParaRPr lang="en-US" sz="2200">
              <a:latin typeface="Times New Roman" charset="0"/>
            </a:endParaRP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295400" y="2362200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15000"/>
              </a:spcBef>
            </a:pPr>
            <a:r>
              <a:rPr lang="en-US" sz="2400">
                <a:latin typeface="Times New Roman" charset="0"/>
              </a:rPr>
              <a:t>9 </a:t>
            </a:r>
            <a:r>
              <a:rPr lang="en-US" sz="2400">
                <a:latin typeface="Times New Roman" charset="0"/>
                <a:sym typeface="Symbol" pitchFamily="18" charset="2"/>
              </a:rPr>
              <a:t></a:t>
            </a:r>
            <a:r>
              <a:rPr lang="en-US" sz="2400">
                <a:latin typeface="Times New Roman" charset="0"/>
              </a:rPr>
              <a:t> 10</a:t>
            </a:r>
            <a:r>
              <a:rPr lang="en-US" sz="2400" baseline="30000">
                <a:latin typeface="Times New Roman" charset="0"/>
              </a:rPr>
              <a:t> 2</a:t>
            </a:r>
            <a:r>
              <a:rPr lang="en-US" sz="2400">
                <a:latin typeface="Times New Roman" charset="0"/>
              </a:rPr>
              <a:t> + 4 </a:t>
            </a:r>
            <a:r>
              <a:rPr lang="en-US" sz="2400">
                <a:latin typeface="Times New Roman" charset="0"/>
                <a:sym typeface="Symbol" pitchFamily="18" charset="2"/>
              </a:rPr>
              <a:t></a:t>
            </a:r>
            <a:r>
              <a:rPr lang="en-US" sz="2400">
                <a:latin typeface="Times New Roman" charset="0"/>
              </a:rPr>
              <a:t> 10</a:t>
            </a:r>
            <a:r>
              <a:rPr lang="en-US" sz="2400" baseline="30000">
                <a:latin typeface="Times New Roman" charset="0"/>
              </a:rPr>
              <a:t> 1</a:t>
            </a:r>
            <a:r>
              <a:rPr lang="en-US" sz="2400">
                <a:latin typeface="Times New Roman" charset="0"/>
              </a:rPr>
              <a:t> + 7 </a:t>
            </a:r>
            <a:r>
              <a:rPr lang="en-US" sz="2400">
                <a:latin typeface="Times New Roman" charset="0"/>
                <a:sym typeface="Symbol" pitchFamily="18" charset="2"/>
              </a:rPr>
              <a:t></a:t>
            </a:r>
            <a:r>
              <a:rPr lang="en-US" sz="2400">
                <a:latin typeface="Times New Roman" charset="0"/>
              </a:rPr>
              <a:t> 10</a:t>
            </a:r>
            <a:r>
              <a:rPr lang="en-US" sz="2400" baseline="30000">
                <a:latin typeface="Times New Roman" charset="0"/>
              </a:rPr>
              <a:t> 0</a:t>
            </a:r>
            <a:r>
              <a:rPr lang="en-US" sz="2000" baseline="30000">
                <a:latin typeface="Times New Roman" charset="0"/>
              </a:rPr>
              <a:t> </a:t>
            </a:r>
            <a:r>
              <a:rPr lang="en-US" sz="2000">
                <a:latin typeface="Times New Roman" charset="0"/>
              </a:rPr>
              <a:t> </a:t>
            </a:r>
            <a:endParaRPr lang="en-US" sz="2200">
              <a:latin typeface="Times New Roman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467600" cy="547688"/>
          </a:xfrm>
        </p:spPr>
        <p:txBody>
          <a:bodyPr/>
          <a:lstStyle/>
          <a:p>
            <a:pPr algn="l"/>
            <a:r>
              <a:rPr lang="en-US" sz="2100" b="0" smtClean="0">
                <a:latin typeface="Arial" charset="0"/>
              </a:rPr>
              <a:t>Positional Numbering Systems</a:t>
            </a:r>
            <a:endParaRPr lang="en-US" sz="2100" smtClean="0">
              <a:latin typeface="Arial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600200"/>
            <a:ext cx="7391400" cy="4343400"/>
          </a:xfrm>
          <a:solidFill>
            <a:srgbClr val="E4F5FF"/>
          </a:solidFill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200" dirty="0" smtClean="0"/>
              <a:t>The binary number 11001 in powers of 2 is:</a:t>
            </a:r>
          </a:p>
          <a:p>
            <a:pPr lvl="1">
              <a:spcBef>
                <a:spcPct val="40000"/>
              </a:spcBef>
              <a:buClr>
                <a:schemeClr val="tx1"/>
              </a:buClr>
              <a:buFontTx/>
              <a:buNone/>
            </a:pPr>
            <a:endParaRPr lang="en-US" sz="2000" dirty="0" smtClean="0"/>
          </a:p>
          <a:p>
            <a:pPr lvl="1">
              <a:spcBef>
                <a:spcPct val="40000"/>
              </a:spcBef>
              <a:buClr>
                <a:schemeClr val="tx1"/>
              </a:buClr>
              <a:buFontTx/>
              <a:buNone/>
            </a:pPr>
            <a:endParaRPr lang="en-US" sz="2000" baseline="-25000" dirty="0" smtClean="0"/>
          </a:p>
          <a:p>
            <a:pPr lvl="1">
              <a:spcBef>
                <a:spcPct val="40000"/>
              </a:spcBef>
              <a:buClr>
                <a:schemeClr val="tx1"/>
              </a:buClr>
              <a:buFontTx/>
              <a:buNone/>
            </a:pPr>
            <a:endParaRPr lang="en-US" sz="2000" baseline="-25000" dirty="0" smtClean="0"/>
          </a:p>
          <a:p>
            <a:pPr>
              <a:spcBef>
                <a:spcPct val="40000"/>
              </a:spcBef>
            </a:pPr>
            <a:endParaRPr lang="en-US" sz="2200" dirty="0" smtClean="0"/>
          </a:p>
          <a:p>
            <a:pPr>
              <a:spcBef>
                <a:spcPct val="40000"/>
              </a:spcBef>
            </a:pPr>
            <a:r>
              <a:rPr lang="en-US" sz="2200" dirty="0" smtClean="0"/>
              <a:t>The base is denoted by a subscript when not 10  </a:t>
            </a:r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Sometimes, the subscript 10 is added for emphasis:</a:t>
            </a:r>
          </a:p>
          <a:p>
            <a:pPr lvl="1">
              <a:spcBef>
                <a:spcPct val="40000"/>
              </a:spcBef>
              <a:buClr>
                <a:schemeClr val="tx1"/>
              </a:buClr>
              <a:buFontTx/>
              <a:buNone/>
            </a:pPr>
            <a:r>
              <a:rPr lang="en-US" sz="2000" dirty="0" smtClean="0"/>
              <a:t>                     11001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= 25</a:t>
            </a:r>
            <a:r>
              <a:rPr lang="en-US" sz="2000" baseline="-25000" dirty="0" smtClean="0"/>
              <a:t>10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990600" y="2209800"/>
            <a:ext cx="70866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40000"/>
              </a:spcBef>
            </a:pPr>
            <a:r>
              <a:rPr lang="en-US" sz="2400">
                <a:latin typeface="Times New Roman" charset="0"/>
              </a:rPr>
              <a:t>    1 </a:t>
            </a:r>
            <a:r>
              <a:rPr lang="en-US" sz="2400">
                <a:latin typeface="Times New Roman" charset="0"/>
                <a:sym typeface="Symbol" pitchFamily="18" charset="2"/>
              </a:rPr>
              <a:t></a:t>
            </a:r>
            <a:r>
              <a:rPr lang="en-US" sz="2400">
                <a:latin typeface="Times New Roman" charset="0"/>
              </a:rPr>
              <a:t> 2</a:t>
            </a:r>
            <a:r>
              <a:rPr lang="en-US" sz="2400" baseline="30000">
                <a:latin typeface="Times New Roman" charset="0"/>
              </a:rPr>
              <a:t> 4 </a:t>
            </a:r>
            <a:r>
              <a:rPr lang="en-US" sz="2400">
                <a:latin typeface="Times New Roman" charset="0"/>
              </a:rPr>
              <a:t>+ 1 </a:t>
            </a:r>
            <a:r>
              <a:rPr lang="en-US" sz="2400">
                <a:latin typeface="Times New Roman" charset="0"/>
                <a:sym typeface="Symbol" pitchFamily="18" charset="2"/>
              </a:rPr>
              <a:t></a:t>
            </a:r>
            <a:r>
              <a:rPr lang="en-US" sz="2400">
                <a:latin typeface="Times New Roman" charset="0"/>
              </a:rPr>
              <a:t> 2</a:t>
            </a:r>
            <a:r>
              <a:rPr lang="en-US" sz="2400" baseline="30000">
                <a:latin typeface="Times New Roman" charset="0"/>
              </a:rPr>
              <a:t> 3</a:t>
            </a:r>
            <a:r>
              <a:rPr lang="en-US" sz="2400">
                <a:latin typeface="Times New Roman" charset="0"/>
              </a:rPr>
              <a:t> + 0 </a:t>
            </a:r>
            <a:r>
              <a:rPr lang="en-US" sz="2400">
                <a:latin typeface="Times New Roman" charset="0"/>
                <a:sym typeface="Symbol" pitchFamily="18" charset="2"/>
              </a:rPr>
              <a:t></a:t>
            </a:r>
            <a:r>
              <a:rPr lang="en-US" sz="2400">
                <a:latin typeface="Times New Roman" charset="0"/>
              </a:rPr>
              <a:t> 2</a:t>
            </a:r>
            <a:r>
              <a:rPr lang="en-US" sz="2400" baseline="30000">
                <a:latin typeface="Times New Roman" charset="0"/>
              </a:rPr>
              <a:t> 2</a:t>
            </a:r>
            <a:r>
              <a:rPr lang="en-US" sz="2400">
                <a:latin typeface="Times New Roman" charset="0"/>
              </a:rPr>
              <a:t>  + 0 </a:t>
            </a:r>
            <a:r>
              <a:rPr lang="en-US" sz="2400">
                <a:latin typeface="Times New Roman" charset="0"/>
                <a:sym typeface="Symbol" pitchFamily="18" charset="2"/>
              </a:rPr>
              <a:t></a:t>
            </a:r>
            <a:r>
              <a:rPr lang="en-US" sz="2400">
                <a:latin typeface="Times New Roman" charset="0"/>
              </a:rPr>
              <a:t> 2</a:t>
            </a:r>
            <a:r>
              <a:rPr lang="en-US" sz="2400" baseline="30000">
                <a:latin typeface="Times New Roman" charset="0"/>
              </a:rPr>
              <a:t> 1</a:t>
            </a:r>
            <a:r>
              <a:rPr lang="en-US" sz="2400">
                <a:latin typeface="Times New Roman" charset="0"/>
              </a:rPr>
              <a:t> + 1 </a:t>
            </a:r>
            <a:r>
              <a:rPr lang="en-US" sz="2400">
                <a:latin typeface="Times New Roman" charset="0"/>
                <a:sym typeface="Symbol" pitchFamily="18" charset="2"/>
              </a:rPr>
              <a:t></a:t>
            </a:r>
            <a:r>
              <a:rPr lang="en-US" sz="2400">
                <a:latin typeface="Times New Roman" charset="0"/>
              </a:rPr>
              <a:t> 2</a:t>
            </a:r>
            <a:r>
              <a:rPr lang="en-US" sz="2400" baseline="30000">
                <a:latin typeface="Times New Roman" charset="0"/>
              </a:rPr>
              <a:t> 0 </a:t>
            </a:r>
            <a:endParaRPr lang="en-US" sz="2400">
              <a:latin typeface="Times New Roman" charset="0"/>
            </a:endParaRPr>
          </a:p>
          <a:p>
            <a:pPr lvl="1">
              <a:spcBef>
                <a:spcPct val="40000"/>
              </a:spcBef>
            </a:pPr>
            <a:r>
              <a:rPr lang="en-US" sz="2400">
                <a:latin typeface="Times New Roman" charset="0"/>
              </a:rPr>
              <a:t>=   16</a:t>
            </a:r>
            <a:r>
              <a:rPr lang="en-US" sz="2400" baseline="30000">
                <a:latin typeface="Times New Roman" charset="0"/>
              </a:rPr>
              <a:t>  </a:t>
            </a:r>
            <a:r>
              <a:rPr lang="en-US" sz="2400">
                <a:latin typeface="Times New Roman" charset="0"/>
              </a:rPr>
              <a:t>    +    8   </a:t>
            </a:r>
            <a:r>
              <a:rPr lang="en-US" sz="2400" baseline="30000">
                <a:latin typeface="Times New Roman" charset="0"/>
              </a:rPr>
              <a:t> </a:t>
            </a:r>
            <a:r>
              <a:rPr lang="en-US" sz="2400">
                <a:latin typeface="Times New Roman" charset="0"/>
              </a:rPr>
              <a:t>   +    0    </a:t>
            </a:r>
            <a:r>
              <a:rPr lang="en-US" sz="2400" baseline="30000">
                <a:latin typeface="Times New Roman" charset="0"/>
              </a:rPr>
              <a:t> </a:t>
            </a:r>
            <a:r>
              <a:rPr lang="en-US" sz="2400">
                <a:latin typeface="Times New Roman" charset="0"/>
              </a:rPr>
              <a:t>  +     0   </a:t>
            </a:r>
            <a:r>
              <a:rPr lang="en-US" sz="2400" baseline="30000">
                <a:latin typeface="Times New Roman" charset="0"/>
              </a:rPr>
              <a:t> </a:t>
            </a:r>
            <a:r>
              <a:rPr lang="en-US" sz="2400">
                <a:latin typeface="Times New Roman" charset="0"/>
              </a:rPr>
              <a:t>  +    1    =   25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467600" cy="547688"/>
          </a:xfrm>
        </p:spPr>
        <p:txBody>
          <a:bodyPr/>
          <a:lstStyle/>
          <a:p>
            <a:pPr algn="l"/>
            <a:r>
              <a:rPr lang="en-US" sz="2100" b="0" dirty="0" smtClean="0">
                <a:latin typeface="Arial" charset="0"/>
              </a:rPr>
              <a:t>Decimal to </a:t>
            </a:r>
            <a:r>
              <a:rPr lang="en-US" sz="2100" b="0" dirty="0" smtClean="0">
                <a:latin typeface="Arial" charset="0"/>
              </a:rPr>
              <a:t>Radix </a:t>
            </a:r>
            <a:r>
              <a:rPr lang="en-US" sz="2100" b="0" dirty="0" smtClean="0">
                <a:latin typeface="Arial" charset="0"/>
              </a:rPr>
              <a:t>Conversions</a:t>
            </a:r>
            <a:endParaRPr lang="en-US" sz="2100" dirty="0" smtClean="0">
              <a:latin typeface="Arial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598613"/>
            <a:ext cx="7391400" cy="4114800"/>
          </a:xfrm>
          <a:solidFill>
            <a:srgbClr val="E4F5FF"/>
          </a:solidFill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200" dirty="0" smtClean="0"/>
              <a:t>Every integer value can be represented exactly using any radix system</a:t>
            </a:r>
            <a:endParaRPr lang="en-US" sz="2400" baseline="-25000" dirty="0" smtClean="0"/>
          </a:p>
          <a:p>
            <a:pPr>
              <a:spcBef>
                <a:spcPct val="40000"/>
              </a:spcBef>
            </a:pPr>
            <a:endParaRPr lang="en-US" sz="2200" dirty="0" smtClean="0"/>
          </a:p>
          <a:p>
            <a:pPr>
              <a:spcBef>
                <a:spcPct val="40000"/>
              </a:spcBef>
            </a:pPr>
            <a:r>
              <a:rPr lang="en-US" sz="2200" dirty="0" smtClean="0"/>
              <a:t>Two methods for radix conversion: </a:t>
            </a:r>
          </a:p>
          <a:p>
            <a:pPr lvl="1">
              <a:spcBef>
                <a:spcPct val="40000"/>
              </a:spcBef>
            </a:pPr>
            <a:r>
              <a:rPr lang="en-US" sz="1800" dirty="0" smtClean="0"/>
              <a:t>Subtraction method </a:t>
            </a:r>
          </a:p>
          <a:p>
            <a:pPr lvl="1">
              <a:spcBef>
                <a:spcPct val="40000"/>
              </a:spcBef>
            </a:pPr>
            <a:r>
              <a:rPr lang="en-US" sz="1800" dirty="0" smtClean="0"/>
              <a:t>Division remainder method</a:t>
            </a:r>
          </a:p>
          <a:p>
            <a:pPr>
              <a:spcBef>
                <a:spcPct val="40000"/>
              </a:spcBef>
            </a:pPr>
            <a:r>
              <a:rPr lang="en-US" sz="2200" dirty="0" smtClean="0"/>
              <a:t>Subtraction method </a:t>
            </a:r>
          </a:p>
          <a:p>
            <a:pPr lvl="1">
              <a:spcBef>
                <a:spcPct val="40000"/>
              </a:spcBef>
            </a:pPr>
            <a:r>
              <a:rPr lang="en-US" sz="1800" dirty="0" smtClean="0"/>
              <a:t>more intuitive</a:t>
            </a:r>
          </a:p>
          <a:p>
            <a:pPr lvl="1">
              <a:spcBef>
                <a:spcPct val="40000"/>
              </a:spcBef>
            </a:pPr>
            <a:r>
              <a:rPr lang="en-US" sz="1800" dirty="0" smtClean="0"/>
              <a:t>cumbersome</a:t>
            </a:r>
            <a:endParaRPr lang="en-US" sz="2000" baseline="-250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1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225" y="1676400"/>
            <a:ext cx="3181350" cy="440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43000" y="1447800"/>
            <a:ext cx="4343400" cy="4038600"/>
          </a:xfrm>
          <a:solidFill>
            <a:srgbClr val="E4F5FF"/>
          </a:solidFill>
        </p:spPr>
        <p:txBody>
          <a:bodyPr/>
          <a:lstStyle/>
          <a:p>
            <a:r>
              <a:rPr lang="en-US" sz="2000" b="0" dirty="0" smtClean="0"/>
              <a:t>Convert decimal number 190 to base 3</a:t>
            </a:r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3</a:t>
            </a:r>
            <a:r>
              <a:rPr lang="en-US" sz="2000" baseline="30000" dirty="0" smtClean="0"/>
              <a:t> 5</a:t>
            </a:r>
            <a:r>
              <a:rPr lang="en-US" sz="2000" dirty="0" smtClean="0"/>
              <a:t>  = 243  too large</a:t>
            </a:r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Start with 3</a:t>
            </a:r>
            <a:r>
              <a:rPr lang="en-US" sz="2000" baseline="30000" dirty="0" smtClean="0"/>
              <a:t> 4</a:t>
            </a:r>
            <a:r>
              <a:rPr lang="en-US" sz="2000" dirty="0" smtClean="0"/>
              <a:t> = 81</a:t>
            </a:r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81 </a:t>
            </a:r>
            <a:r>
              <a:rPr lang="en-US" sz="2000" dirty="0" smtClean="0">
                <a:sym typeface="Symbol" pitchFamily="18" charset="2"/>
              </a:rPr>
              <a:t> 2 = 162</a:t>
            </a:r>
            <a:endParaRPr lang="en-US" sz="2000" dirty="0" smtClean="0"/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Write down 2   (81s)</a:t>
            </a:r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Subtract 162 from 190</a:t>
            </a:r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Leaving 28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467600" cy="547688"/>
          </a:xfrm>
          <a:noFill/>
        </p:spPr>
        <p:txBody>
          <a:bodyPr/>
          <a:lstStyle/>
          <a:p>
            <a:pPr algn="l"/>
            <a:r>
              <a:rPr lang="en-US" sz="2100" b="0" dirty="0" smtClean="0">
                <a:latin typeface="Arial" charset="0"/>
              </a:rPr>
              <a:t>Decimal to </a:t>
            </a:r>
            <a:r>
              <a:rPr lang="en-US" sz="2100" b="0" dirty="0" smtClean="0">
                <a:latin typeface="Arial" charset="0"/>
              </a:rPr>
              <a:t>Radix </a:t>
            </a:r>
            <a:r>
              <a:rPr lang="en-US" sz="2100" b="0" dirty="0" smtClean="0">
                <a:latin typeface="Arial" charset="0"/>
              </a:rPr>
              <a:t>Conversions – Subtraction Method</a:t>
            </a:r>
            <a:endParaRPr lang="en-US" sz="2100" dirty="0" smtClean="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3000" y="57150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 5</a:t>
            </a:r>
            <a:r>
              <a:rPr lang="en-US" dirty="0" smtClean="0"/>
              <a:t> = 243     3</a:t>
            </a:r>
            <a:r>
              <a:rPr lang="en-US" baseline="30000" dirty="0" smtClean="0"/>
              <a:t> </a:t>
            </a:r>
            <a:r>
              <a:rPr lang="en-US" baseline="30000" dirty="0"/>
              <a:t>4</a:t>
            </a:r>
            <a:r>
              <a:rPr lang="en-US" dirty="0"/>
              <a:t> = </a:t>
            </a:r>
            <a:r>
              <a:rPr lang="en-US" dirty="0" smtClean="0"/>
              <a:t>81     3</a:t>
            </a:r>
            <a:r>
              <a:rPr lang="en-US" baseline="30000" dirty="0" smtClean="0"/>
              <a:t> </a:t>
            </a:r>
            <a:r>
              <a:rPr lang="en-US" baseline="30000" dirty="0"/>
              <a:t>3</a:t>
            </a:r>
            <a:r>
              <a:rPr lang="en-US" dirty="0"/>
              <a:t> </a:t>
            </a:r>
            <a:r>
              <a:rPr lang="en-US" dirty="0" smtClean="0"/>
              <a:t>= 27     3</a:t>
            </a:r>
            <a:r>
              <a:rPr lang="en-US" baseline="30000" dirty="0" smtClean="0"/>
              <a:t> </a:t>
            </a:r>
            <a:r>
              <a:rPr lang="en-US" baseline="30000" dirty="0"/>
              <a:t>2 </a:t>
            </a:r>
            <a:r>
              <a:rPr lang="en-US" dirty="0"/>
              <a:t>= </a:t>
            </a:r>
            <a:r>
              <a:rPr lang="en-US" dirty="0" smtClean="0"/>
              <a:t>9      3</a:t>
            </a:r>
            <a:r>
              <a:rPr lang="en-US" baseline="30000" dirty="0" smtClean="0"/>
              <a:t> </a:t>
            </a:r>
            <a:r>
              <a:rPr lang="en-US" baseline="30000" dirty="0"/>
              <a:t>1</a:t>
            </a:r>
            <a:r>
              <a:rPr lang="en-US" dirty="0"/>
              <a:t>  = </a:t>
            </a:r>
            <a:r>
              <a:rPr lang="en-US" dirty="0" smtClean="0"/>
              <a:t>3     3</a:t>
            </a:r>
            <a:r>
              <a:rPr lang="en-US" baseline="30000" dirty="0" smtClean="0"/>
              <a:t> </a:t>
            </a:r>
            <a:r>
              <a:rPr lang="en-US" baseline="30000" dirty="0"/>
              <a:t>0</a:t>
            </a:r>
            <a:r>
              <a:rPr lang="en-US" dirty="0"/>
              <a:t> = 1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IScolorblock">
  <a:themeElements>
    <a:clrScheme name="Color Block 14">
      <a:dk1>
        <a:srgbClr val="000000"/>
      </a:dk1>
      <a:lt1>
        <a:srgbClr val="FFFFFF"/>
      </a:lt1>
      <a:dk2>
        <a:srgbClr val="993333"/>
      </a:dk2>
      <a:lt2>
        <a:srgbClr val="997512"/>
      </a:lt2>
      <a:accent1>
        <a:srgbClr val="808080"/>
      </a:accent1>
      <a:accent2>
        <a:srgbClr val="E4B01C"/>
      </a:accent2>
      <a:accent3>
        <a:srgbClr val="FFFFFF"/>
      </a:accent3>
      <a:accent4>
        <a:srgbClr val="000000"/>
      </a:accent4>
      <a:accent5>
        <a:srgbClr val="C0C0C0"/>
      </a:accent5>
      <a:accent6>
        <a:srgbClr val="CF9F18"/>
      </a:accent6>
      <a:hlink>
        <a:srgbClr val="003399"/>
      </a:hlink>
      <a:folHlink>
        <a:srgbClr val="993333"/>
      </a:folHlink>
    </a:clrScheme>
    <a:fontScheme name="Color Block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lor Blo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3">
        <a:dk1>
          <a:srgbClr val="000000"/>
        </a:dk1>
        <a:lt1>
          <a:srgbClr val="FFFFFF"/>
        </a:lt1>
        <a:dk2>
          <a:srgbClr val="993333"/>
        </a:dk2>
        <a:lt2>
          <a:srgbClr val="997512"/>
        </a:lt2>
        <a:accent1>
          <a:srgbClr val="003399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7373"/>
        </a:accent6>
        <a:hlink>
          <a:srgbClr val="003399"/>
        </a:hlink>
        <a:folHlink>
          <a:srgbClr val="9933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14">
        <a:dk1>
          <a:srgbClr val="000000"/>
        </a:dk1>
        <a:lt1>
          <a:srgbClr val="FFFFFF"/>
        </a:lt1>
        <a:dk2>
          <a:srgbClr val="993333"/>
        </a:dk2>
        <a:lt2>
          <a:srgbClr val="997512"/>
        </a:lt2>
        <a:accent1>
          <a:srgbClr val="808080"/>
        </a:accent1>
        <a:accent2>
          <a:srgbClr val="E4B01C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CF9F18"/>
        </a:accent6>
        <a:hlink>
          <a:srgbClr val="003399"/>
        </a:hlink>
        <a:folHlink>
          <a:srgbClr val="99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UIScolorblock">
  <a:themeElements>
    <a:clrScheme name="1_UIScolorblock 14">
      <a:dk1>
        <a:srgbClr val="000000"/>
      </a:dk1>
      <a:lt1>
        <a:srgbClr val="FFFFFF"/>
      </a:lt1>
      <a:dk2>
        <a:srgbClr val="993333"/>
      </a:dk2>
      <a:lt2>
        <a:srgbClr val="997512"/>
      </a:lt2>
      <a:accent1>
        <a:srgbClr val="808080"/>
      </a:accent1>
      <a:accent2>
        <a:srgbClr val="E4B01C"/>
      </a:accent2>
      <a:accent3>
        <a:srgbClr val="FFFFFF"/>
      </a:accent3>
      <a:accent4>
        <a:srgbClr val="000000"/>
      </a:accent4>
      <a:accent5>
        <a:srgbClr val="C0C0C0"/>
      </a:accent5>
      <a:accent6>
        <a:srgbClr val="CF9F18"/>
      </a:accent6>
      <a:hlink>
        <a:srgbClr val="003399"/>
      </a:hlink>
      <a:folHlink>
        <a:srgbClr val="993333"/>
      </a:folHlink>
    </a:clrScheme>
    <a:fontScheme name="1_UIScolorblock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UIScolorblo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IScolorbloc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IScolorbloc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IScolorbloc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IScolorbloc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IScolorbloc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IScolorbloc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IScolorbloc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IScolorbloc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IScolorbloc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IScolorbloc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IScolorbloc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IScolorblock 13">
        <a:dk1>
          <a:srgbClr val="000000"/>
        </a:dk1>
        <a:lt1>
          <a:srgbClr val="FFFFFF"/>
        </a:lt1>
        <a:dk2>
          <a:srgbClr val="993333"/>
        </a:dk2>
        <a:lt2>
          <a:srgbClr val="997512"/>
        </a:lt2>
        <a:accent1>
          <a:srgbClr val="003399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7373"/>
        </a:accent6>
        <a:hlink>
          <a:srgbClr val="003399"/>
        </a:hlink>
        <a:folHlink>
          <a:srgbClr val="9933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IScolorblock 14">
        <a:dk1>
          <a:srgbClr val="000000"/>
        </a:dk1>
        <a:lt1>
          <a:srgbClr val="FFFFFF"/>
        </a:lt1>
        <a:dk2>
          <a:srgbClr val="993333"/>
        </a:dk2>
        <a:lt2>
          <a:srgbClr val="997512"/>
        </a:lt2>
        <a:accent1>
          <a:srgbClr val="808080"/>
        </a:accent1>
        <a:accent2>
          <a:srgbClr val="E4B01C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CF9F18"/>
        </a:accent6>
        <a:hlink>
          <a:srgbClr val="003399"/>
        </a:hlink>
        <a:folHlink>
          <a:srgbClr val="99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UIScolorblock</Template>
  <TotalTime>1114</TotalTime>
  <Words>2349</Words>
  <Application>Microsoft Office PowerPoint</Application>
  <PresentationFormat>On-screen Show (4:3)</PresentationFormat>
  <Paragraphs>258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UIScolorblock</vt:lpstr>
      <vt:lpstr>1_UIScolorblock</vt:lpstr>
      <vt:lpstr>Chapter 3:  Information Representation</vt:lpstr>
      <vt:lpstr>Chapter 3 Objectives</vt:lpstr>
      <vt:lpstr>Introduction</vt:lpstr>
      <vt:lpstr>Introduction</vt:lpstr>
      <vt:lpstr>Positional Numbering Systems</vt:lpstr>
      <vt:lpstr>Positional Numbering Systems</vt:lpstr>
      <vt:lpstr>Positional Numbering Systems</vt:lpstr>
      <vt:lpstr>Decimal to Radix Conversions</vt:lpstr>
      <vt:lpstr>Decimal to Radix Conversions – Subtraction Method</vt:lpstr>
      <vt:lpstr> Decimal to Binary Conversions – Subtraction Method</vt:lpstr>
      <vt:lpstr>Decimal to Radix Conversions– Subtraction Method</vt:lpstr>
      <vt:lpstr>Decimal to Radix Conversions - Division Method</vt:lpstr>
      <vt:lpstr>Decimal to Radix Conversions – Division Method</vt:lpstr>
      <vt:lpstr>Decimal to Radix Conversions – Division Method</vt:lpstr>
      <vt:lpstr>Decimal to Binary Conversions - Fractions</vt:lpstr>
      <vt:lpstr>Decimal to Radix Conversions - Fractions</vt:lpstr>
      <vt:lpstr>Decimal to Radix Conversions - Fractions</vt:lpstr>
      <vt:lpstr>Decimal to Radix Conversions – Fractions       – Subtraction Method</vt:lpstr>
      <vt:lpstr>Decimal to Radix Conversions – Fractions      – Multiplication Method</vt:lpstr>
      <vt:lpstr>Data Representation in Computers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High-Level Languages</dc:title>
  <dc:creator>Lucinda M Caughey</dc:creator>
  <cp:lastModifiedBy>Cindy</cp:lastModifiedBy>
  <cp:revision>63</cp:revision>
  <dcterms:created xsi:type="dcterms:W3CDTF">2009-09-01T03:33:51Z</dcterms:created>
  <dcterms:modified xsi:type="dcterms:W3CDTF">2013-01-29T05:34:14Z</dcterms:modified>
</cp:coreProperties>
</file>