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12"/>
  </p:notesMasterIdLst>
  <p:sldIdLst>
    <p:sldId id="256" r:id="rId3"/>
    <p:sldId id="348" r:id="rId4"/>
    <p:sldId id="349" r:id="rId5"/>
    <p:sldId id="350" r:id="rId6"/>
    <p:sldId id="351" r:id="rId7"/>
    <p:sldId id="352" r:id="rId8"/>
    <p:sldId id="353" r:id="rId9"/>
    <p:sldId id="354" r:id="rId10"/>
    <p:sldId id="355"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F5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077" autoAdjust="0"/>
  </p:normalViewPr>
  <p:slideViewPr>
    <p:cSldViewPr>
      <p:cViewPr>
        <p:scale>
          <a:sx n="76" d="100"/>
          <a:sy n="76" d="100"/>
        </p:scale>
        <p:origin x="-1998"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C298809-EEDD-4184-9591-F1485F875CC1}" type="datetimeFigureOut">
              <a:rPr lang="en-US"/>
              <a:pPr>
                <a:defRPr/>
              </a:pPr>
              <a:t>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16F8D75-495E-4ABB-8E90-730A25040D26}" type="slidenum">
              <a:rPr lang="en-US"/>
              <a:pPr>
                <a:defRPr/>
              </a:pPr>
              <a:t>‹#›</a:t>
            </a:fld>
            <a:endParaRPr lang="en-US"/>
          </a:p>
        </p:txBody>
      </p:sp>
    </p:spTree>
    <p:extLst>
      <p:ext uri="{BB962C8B-B14F-4D97-AF65-F5344CB8AC3E}">
        <p14:creationId xmlns:p14="http://schemas.microsoft.com/office/powerpoint/2010/main" val="1506189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presentation,</a:t>
            </a:r>
            <a:r>
              <a:rPr lang="en-US" baseline="0" dirty="0" smtClean="0"/>
              <a:t> logic and arithmetic operators that are used at the binary level are discussed. These are significant because they will be available as instructions in the CPU.</a:t>
            </a:r>
          </a:p>
          <a:p>
            <a:r>
              <a:rPr lang="en-US" baseline="0" dirty="0" smtClean="0"/>
              <a:t>Let’s look at them.</a:t>
            </a:r>
            <a:endParaRPr lang="en-US" dirty="0"/>
          </a:p>
        </p:txBody>
      </p:sp>
      <p:sp>
        <p:nvSpPr>
          <p:cNvPr id="4" name="Slide Number Placeholder 3"/>
          <p:cNvSpPr>
            <a:spLocks noGrp="1"/>
          </p:cNvSpPr>
          <p:nvPr>
            <p:ph type="sldNum" sz="quarter" idx="10"/>
          </p:nvPr>
        </p:nvSpPr>
        <p:spPr/>
        <p:txBody>
          <a:bodyPr/>
          <a:lstStyle/>
          <a:p>
            <a:pPr>
              <a:defRPr/>
            </a:pPr>
            <a:fld id="{C16F8D75-495E-4ABB-8E90-730A25040D26}" type="slidenum">
              <a:rPr lang="en-US" smtClean="0"/>
              <a:pPr>
                <a:defRPr/>
              </a:pPr>
              <a:t>1</a:t>
            </a:fld>
            <a:endParaRPr lang="en-US"/>
          </a:p>
        </p:txBody>
      </p:sp>
    </p:spTree>
    <p:extLst>
      <p:ext uri="{BB962C8B-B14F-4D97-AF65-F5344CB8AC3E}">
        <p14:creationId xmlns:p14="http://schemas.microsoft.com/office/powerpoint/2010/main" val="3281265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F528FF7-F950-45C8-A6A0-2E4B319274F3}" type="slidenum">
              <a:rPr lang="en-US" smtClean="0"/>
              <a:pPr eaLnBrk="1" hangingPunct="1"/>
              <a:t>2</a:t>
            </a:fld>
            <a:endParaRPr lang="en-US" smtClean="0"/>
          </a:p>
        </p:txBody>
      </p:sp>
      <p:sp>
        <p:nvSpPr>
          <p:cNvPr id="1536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40000"/>
              </a:spcBef>
            </a:pPr>
            <a:r>
              <a:rPr lang="en-US" sz="2600" dirty="0" smtClean="0"/>
              <a:t>Boolean algebra is a mathematical system for the manipulation of variables that can have one of two values.</a:t>
            </a:r>
          </a:p>
          <a:p>
            <a:pPr lvl="1">
              <a:spcBef>
                <a:spcPct val="10000"/>
              </a:spcBef>
            </a:pPr>
            <a:r>
              <a:rPr lang="en-US" dirty="0" smtClean="0"/>
              <a:t>In formal logic, these values are “true” and “false.”</a:t>
            </a:r>
          </a:p>
          <a:p>
            <a:pPr lvl="1">
              <a:spcBef>
                <a:spcPct val="10000"/>
              </a:spcBef>
            </a:pPr>
            <a:r>
              <a:rPr lang="en-US" dirty="0" smtClean="0"/>
              <a:t>In digital systems, these values are “on” and “off,” 1 and 0, or “high” and “low.”</a:t>
            </a:r>
            <a:endParaRPr lang="en-US" sz="2200" dirty="0" smtClean="0"/>
          </a:p>
          <a:p>
            <a:pPr>
              <a:spcBef>
                <a:spcPct val="40000"/>
              </a:spcBef>
            </a:pPr>
            <a:r>
              <a:rPr lang="en-US" sz="2600" dirty="0" smtClean="0"/>
              <a:t>Boolean expressions are created by performing operations on Boolean variables.</a:t>
            </a:r>
          </a:p>
          <a:p>
            <a:pPr lvl="1">
              <a:spcBef>
                <a:spcPct val="10000"/>
              </a:spcBef>
            </a:pPr>
            <a:r>
              <a:rPr lang="en-US" dirty="0" smtClean="0"/>
              <a:t>Common Boolean operators include AND, OR, and NOT.</a:t>
            </a:r>
          </a:p>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AB053B0-3866-4787-A1E1-5239C52BC64E}" type="slidenum">
              <a:rPr lang="en-US" smtClean="0"/>
              <a:pPr eaLnBrk="1" hangingPunct="1"/>
              <a:t>3</a:t>
            </a:fld>
            <a:endParaRPr lang="en-US" smtClean="0"/>
          </a:p>
        </p:txBody>
      </p:sp>
      <p:sp>
        <p:nvSpPr>
          <p:cNvPr id="154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40000"/>
              </a:spcBef>
            </a:pPr>
            <a:r>
              <a:rPr lang="en-US" sz="1200" dirty="0" smtClean="0"/>
              <a:t>A Boolean operator can be completely described using a truth table.</a:t>
            </a:r>
          </a:p>
          <a:p>
            <a:pPr>
              <a:spcBef>
                <a:spcPct val="40000"/>
              </a:spcBef>
            </a:pPr>
            <a:r>
              <a:rPr lang="en-US" sz="1200" dirty="0" smtClean="0"/>
              <a:t>The truth table for the Boolean operators AND </a:t>
            </a:r>
            <a:r>
              <a:rPr lang="en-US" sz="1200" dirty="0" err="1" smtClean="0"/>
              <a:t>and</a:t>
            </a:r>
            <a:r>
              <a:rPr lang="en-US" sz="1200" dirty="0" smtClean="0"/>
              <a:t> OR are shown at the right.</a:t>
            </a:r>
          </a:p>
          <a:p>
            <a:pPr>
              <a:spcBef>
                <a:spcPct val="40000"/>
              </a:spcBef>
            </a:pPr>
            <a:r>
              <a:rPr lang="en-US" sz="1200" dirty="0" smtClean="0"/>
              <a:t>The AND operator is also known as </a:t>
            </a:r>
            <a:r>
              <a:rPr lang="en-US" sz="1200" dirty="0" smtClean="0"/>
              <a:t>the </a:t>
            </a:r>
            <a:r>
              <a:rPr lang="en-US" sz="1200" dirty="0" smtClean="0"/>
              <a:t>Boolean product.  The OR operator is the Boolean sum.</a:t>
            </a:r>
          </a:p>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425558-71E4-4841-9CC5-876B96D388E7}" type="slidenum">
              <a:rPr lang="en-US" smtClean="0"/>
              <a:pPr eaLnBrk="1" hangingPunct="1"/>
              <a:t>4</a:t>
            </a:fld>
            <a:endParaRPr lang="en-US" smtClean="0"/>
          </a:p>
        </p:txBody>
      </p:sp>
      <p:sp>
        <p:nvSpPr>
          <p:cNvPr id="155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40000"/>
              </a:spcBef>
            </a:pPr>
            <a:r>
              <a:rPr lang="en-US" sz="1200" dirty="0" smtClean="0"/>
              <a:t>The truth table for the Boolean NOT operator is shown at the right.</a:t>
            </a:r>
          </a:p>
          <a:p>
            <a:pPr>
              <a:spcBef>
                <a:spcPct val="40000"/>
              </a:spcBef>
            </a:pPr>
            <a:r>
              <a:rPr lang="en-US" sz="1200" dirty="0" smtClean="0"/>
              <a:t>The NOT operation is most often designated by an </a:t>
            </a:r>
            <a:r>
              <a:rPr lang="en-US" sz="1200" dirty="0" err="1" smtClean="0"/>
              <a:t>overbar</a:t>
            </a:r>
            <a:r>
              <a:rPr lang="en-US" sz="1200" dirty="0" smtClean="0"/>
              <a:t>. It is sometimes indicated by a prime mark ( ‘ ) or an “elbow” (</a:t>
            </a:r>
            <a:r>
              <a:rPr lang="en-US" sz="1400" baseline="30000" dirty="0" smtClean="0">
                <a:sym typeface="Symbol" pitchFamily="18" charset="2"/>
              </a:rPr>
              <a:t></a:t>
            </a:r>
            <a:r>
              <a:rPr lang="en-US" sz="1200" dirty="0" smtClean="0"/>
              <a:t>).</a:t>
            </a:r>
          </a:p>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D58F86F-9C2B-49C0-ABD8-2D7C8B0194E4}" type="slidenum">
              <a:rPr lang="en-US" smtClean="0"/>
              <a:pPr eaLnBrk="1" hangingPunct="1"/>
              <a:t>5</a:t>
            </a:fld>
            <a:endParaRPr lang="en-US" smtClean="0"/>
          </a:p>
        </p:txBody>
      </p:sp>
      <p:sp>
        <p:nvSpPr>
          <p:cNvPr id="156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2600" dirty="0" smtClean="0"/>
              <a:t>A Boolean function has:</a:t>
            </a:r>
          </a:p>
          <a:p>
            <a:pPr lvl="1">
              <a:buSzPct val="80000"/>
              <a:buFontTx/>
              <a:buChar char="•"/>
            </a:pPr>
            <a:r>
              <a:rPr lang="en-US" dirty="0" smtClean="0"/>
              <a:t>At least one Boolean variable,</a:t>
            </a:r>
          </a:p>
          <a:p>
            <a:pPr lvl="1">
              <a:buSzPct val="80000"/>
              <a:buFontTx/>
              <a:buChar char="•"/>
            </a:pPr>
            <a:r>
              <a:rPr lang="en-US" dirty="0" smtClean="0"/>
              <a:t>At least one Boolean operator, and </a:t>
            </a:r>
          </a:p>
          <a:p>
            <a:pPr lvl="1">
              <a:buSzPct val="80000"/>
              <a:buFontTx/>
              <a:buChar char="•"/>
            </a:pPr>
            <a:r>
              <a:rPr lang="en-US" dirty="0" smtClean="0"/>
              <a:t>At least one input from the set {0,1}.</a:t>
            </a:r>
            <a:r>
              <a:rPr lang="en-US" sz="2200" dirty="0" smtClean="0"/>
              <a:t>  </a:t>
            </a:r>
          </a:p>
          <a:p>
            <a:pPr>
              <a:spcBef>
                <a:spcPct val="40000"/>
              </a:spcBef>
            </a:pPr>
            <a:r>
              <a:rPr lang="en-US" sz="2600" dirty="0" smtClean="0"/>
              <a:t>It produces an output that is also a member of the set {0,1}.</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solidFill>
                  <a:srgbClr val="CC3300"/>
                </a:solidFill>
              </a:rPr>
              <a:t>This  is another reason why the binary numbering system is so handy in digital systems</a:t>
            </a:r>
            <a:r>
              <a:rPr lang="en-US" sz="1200" b="0" dirty="0" smtClean="0"/>
              <a:t>.</a:t>
            </a:r>
            <a:endParaRPr lang="en-US" b="0" dirty="0" smtClean="0"/>
          </a:p>
          <a:p>
            <a:endParaRPr lang="en-US" b="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3E9C9A4-E09E-4D6A-B857-65D0718E4B80}" type="slidenum">
              <a:rPr lang="en-US" smtClean="0"/>
              <a:pPr eaLnBrk="1" hangingPunct="1"/>
              <a:t>6</a:t>
            </a:fld>
            <a:endParaRPr lang="en-US" smtClean="0"/>
          </a:p>
        </p:txBody>
      </p:sp>
      <p:sp>
        <p:nvSpPr>
          <p:cNvPr id="157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10000"/>
              </a:spcBef>
            </a:pPr>
            <a:r>
              <a:rPr lang="en-US" sz="2500" dirty="0" smtClean="0"/>
              <a:t>Truth table for the Boolean function:</a:t>
            </a:r>
            <a:r>
              <a:rPr lang="en-US" sz="2600" dirty="0" smtClean="0"/>
              <a:t> </a:t>
            </a:r>
          </a:p>
          <a:p>
            <a:pPr lvl="1">
              <a:spcBef>
                <a:spcPct val="10000"/>
              </a:spcBef>
              <a:buFontTx/>
              <a:buNone/>
            </a:pPr>
            <a:r>
              <a:rPr lang="en-US" sz="2200" dirty="0" smtClean="0"/>
              <a:t>  </a:t>
            </a:r>
          </a:p>
          <a:p>
            <a:pPr lvl="1">
              <a:spcBef>
                <a:spcPct val="10000"/>
              </a:spcBef>
              <a:buFontTx/>
              <a:buNone/>
            </a:pPr>
            <a:r>
              <a:rPr lang="en-US" sz="2200" dirty="0" smtClean="0"/>
              <a:t>F</a:t>
            </a:r>
            <a:r>
              <a:rPr lang="en-US" sz="2200" baseline="0" dirty="0" smtClean="0"/>
              <a:t> of </a:t>
            </a:r>
            <a:r>
              <a:rPr lang="en-US" sz="2200" baseline="0" dirty="0" err="1" smtClean="0"/>
              <a:t>x,y,x</a:t>
            </a:r>
            <a:r>
              <a:rPr lang="en-US" sz="2200" baseline="0" dirty="0" smtClean="0"/>
              <a:t> equals </a:t>
            </a:r>
            <a:r>
              <a:rPr lang="en-US" sz="2200" dirty="0" smtClean="0"/>
              <a:t> x and not</a:t>
            </a:r>
            <a:r>
              <a:rPr lang="en-US" sz="2200" baseline="0" dirty="0" smtClean="0"/>
              <a:t> z or y</a:t>
            </a:r>
            <a:endParaRPr lang="en-US" sz="2200" dirty="0" smtClean="0"/>
          </a:p>
          <a:p>
            <a:pPr lvl="1">
              <a:spcBef>
                <a:spcPct val="10000"/>
              </a:spcBef>
              <a:buFontTx/>
              <a:buNone/>
            </a:pPr>
            <a:endParaRPr lang="en-US" sz="2200" dirty="0" smtClean="0"/>
          </a:p>
          <a:p>
            <a:pPr>
              <a:spcBef>
                <a:spcPct val="10000"/>
              </a:spcBef>
              <a:buFontTx/>
              <a:buNone/>
            </a:pPr>
            <a:r>
              <a:rPr lang="en-US" sz="2500" dirty="0" smtClean="0"/>
              <a:t>    is shown at the right.</a:t>
            </a:r>
          </a:p>
          <a:p>
            <a:pPr>
              <a:spcBef>
                <a:spcPct val="40000"/>
              </a:spcBef>
            </a:pPr>
            <a:r>
              <a:rPr lang="en-US" sz="2500" dirty="0" smtClean="0"/>
              <a:t>To make evaluation of the Boolean function easier, the truth table contains extra (shaded) columns to hold evaluations of subparts of the function.</a:t>
            </a:r>
            <a:endParaRPr lang="en-US" sz="2600" dirty="0" smtClean="0"/>
          </a:p>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8A3C92-D334-43F8-8D8D-9AEF836952DA}" type="slidenum">
              <a:rPr lang="en-US" smtClean="0"/>
              <a:pPr eaLnBrk="1" hangingPunct="1"/>
              <a:t>7</a:t>
            </a:fld>
            <a:endParaRPr lang="en-US" smtClean="0"/>
          </a:p>
        </p:txBody>
      </p:sp>
      <p:sp>
        <p:nvSpPr>
          <p:cNvPr id="158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40000"/>
              </a:spcBef>
            </a:pPr>
            <a:r>
              <a:rPr lang="en-US" sz="1200" dirty="0" smtClean="0"/>
              <a:t>As with common arithmetic, Boolean operations have rules of precedence.</a:t>
            </a:r>
          </a:p>
          <a:p>
            <a:pPr>
              <a:spcBef>
                <a:spcPct val="40000"/>
              </a:spcBef>
            </a:pPr>
            <a:r>
              <a:rPr lang="en-US" sz="1200" dirty="0" smtClean="0"/>
              <a:t>The NOT operator has highest priority, followed by AND </a:t>
            </a:r>
            <a:r>
              <a:rPr lang="en-US" sz="1200" dirty="0" err="1" smtClean="0"/>
              <a:t>and</a:t>
            </a:r>
            <a:r>
              <a:rPr lang="en-US" sz="1200" dirty="0" smtClean="0"/>
              <a:t> then OR.</a:t>
            </a:r>
          </a:p>
          <a:p>
            <a:pPr>
              <a:spcBef>
                <a:spcPct val="40000"/>
              </a:spcBef>
            </a:pPr>
            <a:r>
              <a:rPr lang="en-US" sz="1200" dirty="0" smtClean="0"/>
              <a:t>This is how we chose the (shaded) function subparts in our table. </a:t>
            </a:r>
          </a:p>
          <a:p>
            <a:pPr>
              <a:spcBef>
                <a:spcPct val="40000"/>
              </a:spcBef>
            </a:pPr>
            <a:endParaRPr lang="en-US" sz="1200" dirty="0" smtClean="0"/>
          </a:p>
          <a:p>
            <a:pPr>
              <a:spcBef>
                <a:spcPct val="40000"/>
              </a:spcBef>
            </a:pPr>
            <a:r>
              <a:rPr lang="en-US" sz="1200" dirty="0" smtClean="0"/>
              <a:t>Hopefully you have used Boolean</a:t>
            </a:r>
            <a:r>
              <a:rPr lang="en-US" sz="1200" baseline="0" dirty="0" smtClean="0"/>
              <a:t> algebra and Truth Tables before as they will be very helpful in determining number representation and the operations that happen to them at the assembly code level.</a:t>
            </a:r>
            <a:endParaRPr lang="en-US" sz="1200" dirty="0" smtClean="0"/>
          </a:p>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8A3C92-D334-43F8-8D8D-9AEF836952DA}" type="slidenum">
              <a:rPr lang="en-US" smtClean="0"/>
              <a:pPr eaLnBrk="1" hangingPunct="1"/>
              <a:t>8</a:t>
            </a:fld>
            <a:endParaRPr lang="en-US" smtClean="0"/>
          </a:p>
        </p:txBody>
      </p:sp>
      <p:sp>
        <p:nvSpPr>
          <p:cNvPr id="158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40000"/>
              </a:spcBef>
            </a:pPr>
            <a:r>
              <a:rPr lang="en-US" sz="1200" dirty="0" smtClean="0"/>
              <a:t>An arithmetic shift left,</a:t>
            </a:r>
            <a:r>
              <a:rPr lang="en-US" sz="1200" baseline="0" dirty="0" smtClean="0"/>
              <a:t> shifts each bit left into the next column. The leftmost bit is shifted into the carry bit. The right most bit is filled with 0.</a:t>
            </a:r>
          </a:p>
          <a:p>
            <a:pPr>
              <a:spcBef>
                <a:spcPct val="40000"/>
              </a:spcBef>
            </a:pPr>
            <a:r>
              <a:rPr lang="en-US" sz="1200" baseline="0" dirty="0" smtClean="0"/>
              <a:t>This effectively multiplies the number by 2 – remember each column represents a power of 2.  If the carry bit receives a 1 – and must </a:t>
            </a:r>
            <a:r>
              <a:rPr lang="en-US" sz="1200" baseline="0" smtClean="0"/>
              <a:t>be addressed.</a:t>
            </a:r>
            <a:endParaRPr lang="en-US" sz="1200" baseline="0" dirty="0" smtClean="0"/>
          </a:p>
          <a:p>
            <a:pPr>
              <a:spcBef>
                <a:spcPct val="40000"/>
              </a:spcBef>
            </a:pPr>
            <a:endParaRPr lang="en-US" sz="1200" baseline="0" dirty="0" smtClean="0"/>
          </a:p>
          <a:p>
            <a:pPr>
              <a:spcBef>
                <a:spcPct val="40000"/>
              </a:spcBef>
            </a:pPr>
            <a:r>
              <a:rPr lang="en-US" sz="1200" baseline="0" dirty="0" smtClean="0"/>
              <a:t>An arithmetic shift right, shifts each bit right into the next column. The left most bit remains the same and the right most bit is shifted into the carry bit. This is designed specifically for two’s complement representation. Because the sign bit doesn’t change positive number stay positive and negative numbers stay negative. This effectively divides the number by 2.</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8A3C92-D334-43F8-8D8D-9AEF836952DA}" type="slidenum">
              <a:rPr lang="en-US" smtClean="0"/>
              <a:pPr eaLnBrk="1" hangingPunct="1"/>
              <a:t>9</a:t>
            </a:fld>
            <a:endParaRPr lang="en-US" smtClean="0"/>
          </a:p>
        </p:txBody>
      </p:sp>
      <p:sp>
        <p:nvSpPr>
          <p:cNvPr id="158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40000"/>
              </a:spcBef>
            </a:pPr>
            <a:r>
              <a:rPr lang="en-US" dirty="0" smtClean="0"/>
              <a:t>The arithmetic</a:t>
            </a:r>
            <a:r>
              <a:rPr lang="en-US" baseline="0" dirty="0" smtClean="0"/>
              <a:t> shifts interpret the binary sequence as an integer. The rotate operations do not. The rotate operators rotate through the carry bit as shown.</a:t>
            </a:r>
          </a:p>
          <a:p>
            <a:pPr>
              <a:spcBef>
                <a:spcPct val="40000"/>
              </a:spcBef>
            </a:pPr>
            <a:endParaRPr lang="en-US" baseline="0" dirty="0" smtClean="0"/>
          </a:p>
          <a:p>
            <a:pPr>
              <a:spcBef>
                <a:spcPct val="40000"/>
              </a:spcBef>
            </a:pPr>
            <a:r>
              <a:rPr lang="en-US" baseline="0" dirty="0" smtClean="0"/>
              <a:t>These logical and arithmetic operations are used for manipulating binary numbers at a very basic level and they are the basis for all of the higher level math functions that we </a:t>
            </a:r>
            <a:r>
              <a:rPr lang="en-US" baseline="0" smtClean="0"/>
              <a:t>use every day.</a:t>
            </a:r>
          </a:p>
          <a:p>
            <a:pPr>
              <a:spcBef>
                <a:spcPct val="40000"/>
              </a:spcBef>
            </a:pPr>
            <a:endParaRPr lang="en-US" baseline="0" smtClean="0"/>
          </a:p>
          <a:p>
            <a:pPr>
              <a:spcBef>
                <a:spcPct val="40000"/>
              </a:spcBef>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46ECE4-E3FA-4C27-87AC-2D725445B4FB}" type="slidenum">
              <a:rPr lang="en-US"/>
              <a:pPr>
                <a:defRPr/>
              </a:pPr>
              <a:t>‹#›</a:t>
            </a:fld>
            <a:endParaRPr lang="en-US"/>
          </a:p>
        </p:txBody>
      </p:sp>
    </p:spTree>
    <p:extLst>
      <p:ext uri="{BB962C8B-B14F-4D97-AF65-F5344CB8AC3E}">
        <p14:creationId xmlns:p14="http://schemas.microsoft.com/office/powerpoint/2010/main" val="320113959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05820955"/>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417967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4062365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447800"/>
            <a:ext cx="37719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447800"/>
            <a:ext cx="37719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420271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699408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443563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55598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4504510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4708431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55005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447800"/>
            <a:ext cx="37719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447800"/>
            <a:ext cx="37719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116444-19EE-4D13-BB64-89FB7BE03FED}" type="slidenum">
              <a:rPr lang="en-US"/>
              <a:pPr>
                <a:defRPr/>
              </a:pPr>
              <a:t>‹#›</a:t>
            </a:fld>
            <a:endParaRPr lang="en-US"/>
          </a:p>
        </p:txBody>
      </p:sp>
    </p:spTree>
    <p:extLst>
      <p:ext uri="{BB962C8B-B14F-4D97-AF65-F5344CB8AC3E}">
        <p14:creationId xmlns:p14="http://schemas.microsoft.com/office/powerpoint/2010/main" val="1143321215"/>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4638"/>
            <a:ext cx="19431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38"/>
            <a:ext cx="56769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173237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1D823A4-9394-4872-AC5F-84BBBD6A8AA4}" type="slidenum">
              <a:rPr lang="en-US"/>
              <a:pPr>
                <a:defRPr/>
              </a:pPr>
              <a:t>‹#›</a:t>
            </a:fld>
            <a:endParaRPr lang="en-US"/>
          </a:p>
        </p:txBody>
      </p:sp>
    </p:spTree>
    <p:extLst>
      <p:ext uri="{BB962C8B-B14F-4D97-AF65-F5344CB8AC3E}">
        <p14:creationId xmlns:p14="http://schemas.microsoft.com/office/powerpoint/2010/main" val="16431398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70414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8E0B7EF-32A1-48D8-AC6B-B9ED21787095}" type="slidenum">
              <a:rPr lang="en-US"/>
              <a:pPr>
                <a:defRPr/>
              </a:pPr>
              <a:t>‹#›</a:t>
            </a:fld>
            <a:endParaRPr lang="en-US"/>
          </a:p>
        </p:txBody>
      </p:sp>
    </p:spTree>
    <p:extLst>
      <p:ext uri="{BB962C8B-B14F-4D97-AF65-F5344CB8AC3E}">
        <p14:creationId xmlns:p14="http://schemas.microsoft.com/office/powerpoint/2010/main" val="301615898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7977242-4988-4868-9473-8843E1BB0E7A}" type="slidenum">
              <a:rPr lang="en-US"/>
              <a:pPr>
                <a:defRPr/>
              </a:pPr>
              <a:t>‹#›</a:t>
            </a:fld>
            <a:endParaRPr lang="en-US"/>
          </a:p>
        </p:txBody>
      </p:sp>
    </p:spTree>
    <p:extLst>
      <p:ext uri="{BB962C8B-B14F-4D97-AF65-F5344CB8AC3E}">
        <p14:creationId xmlns:p14="http://schemas.microsoft.com/office/powerpoint/2010/main" val="256736913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EB6D2A-130B-4145-93C3-6810669F720B}" type="slidenum">
              <a:rPr lang="en-US"/>
              <a:pPr>
                <a:defRPr/>
              </a:pPr>
              <a:t>‹#›</a:t>
            </a:fld>
            <a:endParaRPr lang="en-US"/>
          </a:p>
        </p:txBody>
      </p:sp>
    </p:spTree>
    <p:extLst>
      <p:ext uri="{BB962C8B-B14F-4D97-AF65-F5344CB8AC3E}">
        <p14:creationId xmlns:p14="http://schemas.microsoft.com/office/powerpoint/2010/main" val="377354047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4638"/>
            <a:ext cx="19431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38"/>
            <a:ext cx="56769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4203BF9-75E5-4D3A-B028-A4386CA25A32}" type="slidenum">
              <a:rPr lang="en-US"/>
              <a:pPr>
                <a:defRPr/>
              </a:pPr>
              <a:t>‹#›</a:t>
            </a:fld>
            <a:endParaRPr lang="en-US"/>
          </a:p>
        </p:txBody>
      </p:sp>
    </p:spTree>
    <p:extLst>
      <p:ext uri="{BB962C8B-B14F-4D97-AF65-F5344CB8AC3E}">
        <p14:creationId xmlns:p14="http://schemas.microsoft.com/office/powerpoint/2010/main" val="58924458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lstStyle/>
          <a:p>
            <a:r>
              <a:rPr lang="en-US" smtClean="0"/>
              <a:t>Click to edit Master title style</a:t>
            </a:r>
            <a:endParaRPr lang="en-US"/>
          </a:p>
        </p:txBody>
      </p:sp>
      <p:sp>
        <p:nvSpPr>
          <p:cNvPr id="3" name="Content Placeholder 2"/>
          <p:cNvSpPr>
            <a:spLocks noGrp="1"/>
          </p:cNvSpPr>
          <p:nvPr>
            <p:ph idx="1"/>
          </p:nvPr>
        </p:nvSpPr>
        <p:spPr>
          <a:xfrm>
            <a:off x="990600" y="1447800"/>
            <a:ext cx="7696200" cy="467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6DAE1F9-735A-4BE3-8E28-399401022AA7}" type="slidenum">
              <a:rPr lang="en-US"/>
              <a:pPr>
                <a:defRPr/>
              </a:pPr>
              <a:t>‹#›</a:t>
            </a:fld>
            <a:endParaRPr lang="en-US"/>
          </a:p>
        </p:txBody>
      </p:sp>
    </p:spTree>
    <p:extLst>
      <p:ext uri="{BB962C8B-B14F-4D97-AF65-F5344CB8AC3E}">
        <p14:creationId xmlns:p14="http://schemas.microsoft.com/office/powerpoint/2010/main" val="46579635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274638"/>
            <a:ext cx="7772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90600" y="1447800"/>
            <a:ext cx="76962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8" name="Rectangle 4"/>
          <p:cNvSpPr>
            <a:spLocks noGrp="1" noChangeArrowheads="1"/>
          </p:cNvSpPr>
          <p:nvPr>
            <p:ph type="dt" sz="half" idx="2"/>
          </p:nvPr>
        </p:nvSpPr>
        <p:spPr bwMode="auto">
          <a:xfrm>
            <a:off x="990600" y="6245225"/>
            <a:ext cx="1447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2552700" y="6229350"/>
            <a:ext cx="2743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5410200" y="6248400"/>
            <a:ext cx="17526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9C20D5C-7B94-4CF4-9BB0-701DB7DFD139}" type="slidenum">
              <a:rPr lang="en-US"/>
              <a:pPr>
                <a:defRPr/>
              </a:pPr>
              <a:t>‹#›</a:t>
            </a:fld>
            <a:endParaRPr lang="en-US"/>
          </a:p>
        </p:txBody>
      </p:sp>
      <p:sp>
        <p:nvSpPr>
          <p:cNvPr id="1033" name="Rectangle 9"/>
          <p:cNvSpPr>
            <a:spLocks noChangeArrowheads="1"/>
          </p:cNvSpPr>
          <p:nvPr/>
        </p:nvSpPr>
        <p:spPr bwMode="auto">
          <a:xfrm>
            <a:off x="0" y="1447800"/>
            <a:ext cx="914400" cy="5410200"/>
          </a:xfrm>
          <a:prstGeom prst="rect">
            <a:avLst/>
          </a:prstGeom>
          <a:solidFill>
            <a:srgbClr val="003399"/>
          </a:solidFill>
          <a:ln w="9525">
            <a:solidFill>
              <a:schemeClr val="tx1"/>
            </a:solidFill>
            <a:miter lim="800000"/>
            <a:headEnd/>
            <a:tailEnd/>
          </a:ln>
          <a:effectLst/>
        </p:spPr>
        <p:txBody>
          <a:bodyPr wrap="none" anchor="ctr"/>
          <a:lstStyle/>
          <a:p>
            <a:pPr>
              <a:defRPr/>
            </a:pPr>
            <a:endParaRPr lang="en-US"/>
          </a:p>
        </p:txBody>
      </p:sp>
      <p:sp>
        <p:nvSpPr>
          <p:cNvPr id="1034" name="Rectangle 10"/>
          <p:cNvSpPr>
            <a:spLocks noChangeArrowheads="1"/>
          </p:cNvSpPr>
          <p:nvPr/>
        </p:nvSpPr>
        <p:spPr bwMode="auto">
          <a:xfrm>
            <a:off x="0" y="0"/>
            <a:ext cx="685800" cy="1295400"/>
          </a:xfrm>
          <a:prstGeom prst="rect">
            <a:avLst/>
          </a:prstGeom>
          <a:solidFill>
            <a:srgbClr val="993333"/>
          </a:solidFill>
          <a:ln w="9525">
            <a:solidFill>
              <a:schemeClr val="tx1"/>
            </a:solidFill>
            <a:miter lim="800000"/>
            <a:headEnd/>
            <a:tailEnd/>
          </a:ln>
          <a:effectLst/>
        </p:spPr>
        <p:txBody>
          <a:bodyPr wrap="none" anchor="ctr"/>
          <a:lstStyle/>
          <a:p>
            <a:pPr>
              <a:defRPr/>
            </a:pPr>
            <a:endParaRPr lang="en-US"/>
          </a:p>
        </p:txBody>
      </p:sp>
      <p:sp>
        <p:nvSpPr>
          <p:cNvPr id="1035" name="Text Box 11"/>
          <p:cNvSpPr txBox="1">
            <a:spLocks noChangeArrowheads="1"/>
          </p:cNvSpPr>
          <p:nvPr/>
        </p:nvSpPr>
        <p:spPr bwMode="auto">
          <a:xfrm>
            <a:off x="6991350" y="6324600"/>
            <a:ext cx="1600200" cy="457200"/>
          </a:xfrm>
          <a:prstGeom prst="rect">
            <a:avLst/>
          </a:prstGeom>
          <a:noFill/>
          <a:ln w="9525">
            <a:noFill/>
            <a:miter lim="800000"/>
            <a:headEnd/>
            <a:tailEnd/>
          </a:ln>
          <a:effectLst/>
        </p:spPr>
        <p:txBody>
          <a:bodyPr>
            <a:spAutoFit/>
          </a:bodyPr>
          <a:lstStyle/>
          <a:p>
            <a:pPr algn="r">
              <a:spcBef>
                <a:spcPct val="50000"/>
              </a:spcBef>
              <a:defRPr/>
            </a:pPr>
            <a:r>
              <a:rPr lang="en-US" sz="1200">
                <a:solidFill>
                  <a:srgbClr val="003399"/>
                </a:solidFill>
              </a:rPr>
              <a:t>University of Illinois </a:t>
            </a:r>
            <a:br>
              <a:rPr lang="en-US" sz="1200">
                <a:solidFill>
                  <a:srgbClr val="003399"/>
                </a:solidFill>
              </a:rPr>
            </a:br>
            <a:r>
              <a:rPr lang="en-US" sz="1200">
                <a:solidFill>
                  <a:srgbClr val="003399"/>
                </a:solidFill>
              </a:rPr>
              <a:t>at Springfield</a:t>
            </a:r>
          </a:p>
        </p:txBody>
      </p:sp>
      <p:pic>
        <p:nvPicPr>
          <p:cNvPr id="2" name="Picture 12" descr="medBlueLogo_lite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91550" y="6138863"/>
            <a:ext cx="3841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41" r:id="rId4"/>
    <p:sldLayoutId id="2147483725" r:id="rId5"/>
    <p:sldLayoutId id="2147483726" r:id="rId6"/>
    <p:sldLayoutId id="2147483727" r:id="rId7"/>
    <p:sldLayoutId id="2147483728" r:id="rId8"/>
    <p:sldLayoutId id="2147483729" r:id="rId9"/>
  </p:sldLayoutIdLst>
  <p:transition spd="med"/>
  <p:timing>
    <p:tnLst>
      <p:par>
        <p:cTn id="1" dur="indefinite" restart="never" nodeType="tmRoot"/>
      </p:par>
    </p:tnLst>
  </p:timing>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charset="0"/>
        </a:defRPr>
      </a:lvl2pPr>
      <a:lvl3pPr algn="ctr" rtl="0" eaLnBrk="0" fontAlgn="base" hangingPunct="0">
        <a:spcBef>
          <a:spcPct val="0"/>
        </a:spcBef>
        <a:spcAft>
          <a:spcPct val="0"/>
        </a:spcAft>
        <a:defRPr sz="3200" b="1">
          <a:solidFill>
            <a:schemeClr val="tx2"/>
          </a:solidFill>
          <a:latin typeface="Tahoma" charset="0"/>
        </a:defRPr>
      </a:lvl3pPr>
      <a:lvl4pPr algn="ctr" rtl="0" eaLnBrk="0" fontAlgn="base" hangingPunct="0">
        <a:spcBef>
          <a:spcPct val="0"/>
        </a:spcBef>
        <a:spcAft>
          <a:spcPct val="0"/>
        </a:spcAft>
        <a:defRPr sz="3200" b="1">
          <a:solidFill>
            <a:schemeClr val="tx2"/>
          </a:solidFill>
          <a:latin typeface="Tahoma" charset="0"/>
        </a:defRPr>
      </a:lvl4pPr>
      <a:lvl5pPr algn="ctr" rtl="0" eaLnBrk="0" fontAlgn="base" hangingPunct="0">
        <a:spcBef>
          <a:spcPct val="0"/>
        </a:spcBef>
        <a:spcAft>
          <a:spcPct val="0"/>
        </a:spcAft>
        <a:defRPr sz="3200" b="1">
          <a:solidFill>
            <a:schemeClr val="tx2"/>
          </a:solidFill>
          <a:latin typeface="Tahoma" charset="0"/>
        </a:defRPr>
      </a:lvl5pPr>
      <a:lvl6pPr marL="457200" algn="ctr" rtl="0" eaLnBrk="1" fontAlgn="base" hangingPunct="1">
        <a:spcBef>
          <a:spcPct val="0"/>
        </a:spcBef>
        <a:spcAft>
          <a:spcPct val="0"/>
        </a:spcAft>
        <a:defRPr sz="3200" b="1">
          <a:solidFill>
            <a:schemeClr val="tx2"/>
          </a:solidFill>
          <a:latin typeface="Tahoma" charset="0"/>
        </a:defRPr>
      </a:lvl6pPr>
      <a:lvl7pPr marL="914400" algn="ctr" rtl="0" eaLnBrk="1" fontAlgn="base" hangingPunct="1">
        <a:spcBef>
          <a:spcPct val="0"/>
        </a:spcBef>
        <a:spcAft>
          <a:spcPct val="0"/>
        </a:spcAft>
        <a:defRPr sz="3200" b="1">
          <a:solidFill>
            <a:schemeClr val="tx2"/>
          </a:solidFill>
          <a:latin typeface="Tahoma" charset="0"/>
        </a:defRPr>
      </a:lvl7pPr>
      <a:lvl8pPr marL="1371600" algn="ctr" rtl="0" eaLnBrk="1" fontAlgn="base" hangingPunct="1">
        <a:spcBef>
          <a:spcPct val="0"/>
        </a:spcBef>
        <a:spcAft>
          <a:spcPct val="0"/>
        </a:spcAft>
        <a:defRPr sz="3200" b="1">
          <a:solidFill>
            <a:schemeClr val="tx2"/>
          </a:solidFill>
          <a:latin typeface="Tahoma" charset="0"/>
        </a:defRPr>
      </a:lvl8pPr>
      <a:lvl9pPr marL="1828800" algn="ctr" rtl="0" eaLnBrk="1" fontAlgn="base" hangingPunct="1">
        <a:spcBef>
          <a:spcPct val="0"/>
        </a:spcBef>
        <a:spcAft>
          <a:spcPct val="0"/>
        </a:spcAft>
        <a:defRPr sz="3200" b="1">
          <a:solidFill>
            <a:schemeClr val="tx2"/>
          </a:solidFill>
          <a:latin typeface="Tahoma" charset="0"/>
        </a:defRPr>
      </a:lvl9pPr>
    </p:titleStyle>
    <p:bodyStyle>
      <a:lvl1pPr marL="342900" indent="-342900" algn="l" rtl="0" eaLnBrk="0" fontAlgn="base" hangingPunct="0">
        <a:spcBef>
          <a:spcPct val="20000"/>
        </a:spcBef>
        <a:spcAft>
          <a:spcPct val="0"/>
        </a:spcAft>
        <a:buClr>
          <a:schemeClr val="accent2"/>
        </a:buClr>
        <a:buSzPct val="85000"/>
        <a:buFont typeface="Webdings" pitchFamily="18"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400" b="1">
          <a:solidFill>
            <a:schemeClr val="tx1"/>
          </a:solidFill>
          <a:latin typeface="+mn-lt"/>
        </a:defRPr>
      </a:lvl2pPr>
      <a:lvl3pPr marL="1143000" indent="-228600" algn="l" rtl="0" eaLnBrk="0" fontAlgn="base" hangingPunct="0">
        <a:spcBef>
          <a:spcPct val="20000"/>
        </a:spcBef>
        <a:spcAft>
          <a:spcPct val="0"/>
        </a:spcAft>
        <a:buClr>
          <a:schemeClr val="accent2"/>
        </a:buClr>
        <a:buSzPct val="90000"/>
        <a:buFont typeface="Webdings" pitchFamily="18" charset="2"/>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10"/>
          <p:cNvGrpSpPr>
            <a:grpSpLocks/>
          </p:cNvGrpSpPr>
          <p:nvPr/>
        </p:nvGrpSpPr>
        <p:grpSpPr bwMode="auto">
          <a:xfrm>
            <a:off x="0" y="0"/>
            <a:ext cx="9144000" cy="5486400"/>
            <a:chOff x="0" y="0"/>
            <a:chExt cx="5760" cy="3456"/>
          </a:xfrm>
        </p:grpSpPr>
        <p:sp>
          <p:nvSpPr>
            <p:cNvPr id="12" name="Rectangle 8"/>
            <p:cNvSpPr>
              <a:spLocks noChangeArrowheads="1"/>
            </p:cNvSpPr>
            <p:nvPr userDrawn="1"/>
          </p:nvSpPr>
          <p:spPr bwMode="auto">
            <a:xfrm>
              <a:off x="0" y="1056"/>
              <a:ext cx="5760" cy="2400"/>
            </a:xfrm>
            <a:prstGeom prst="rect">
              <a:avLst/>
            </a:prstGeom>
            <a:solidFill>
              <a:srgbClr val="003399"/>
            </a:solidFill>
            <a:ln w="9525">
              <a:solidFill>
                <a:schemeClr val="tx1"/>
              </a:solidFill>
              <a:miter lim="800000"/>
              <a:headEnd/>
              <a:tailEnd/>
            </a:ln>
            <a:effectLst/>
          </p:spPr>
          <p:txBody>
            <a:bodyPr wrap="none" anchor="ctr"/>
            <a:lstStyle/>
            <a:p>
              <a:pPr>
                <a:defRPr/>
              </a:pPr>
              <a:endParaRPr lang="en-US"/>
            </a:p>
          </p:txBody>
        </p:sp>
        <p:sp>
          <p:nvSpPr>
            <p:cNvPr id="13" name="Rectangle 9"/>
            <p:cNvSpPr>
              <a:spLocks noChangeArrowheads="1"/>
            </p:cNvSpPr>
            <p:nvPr userDrawn="1"/>
          </p:nvSpPr>
          <p:spPr bwMode="auto">
            <a:xfrm>
              <a:off x="0" y="0"/>
              <a:ext cx="5760" cy="1008"/>
            </a:xfrm>
            <a:prstGeom prst="rect">
              <a:avLst/>
            </a:prstGeom>
            <a:solidFill>
              <a:srgbClr val="993333"/>
            </a:solidFill>
            <a:ln w="9525">
              <a:solidFill>
                <a:schemeClr val="tx1"/>
              </a:solidFill>
              <a:miter lim="800000"/>
              <a:headEnd/>
              <a:tailEnd/>
            </a:ln>
            <a:effectLst/>
          </p:spPr>
          <p:txBody>
            <a:bodyPr wrap="none" anchor="ctr"/>
            <a:lstStyle/>
            <a:p>
              <a:pPr>
                <a:defRPr/>
              </a:pPr>
              <a:endParaRPr lang="en-US"/>
            </a:p>
          </p:txBody>
        </p:sp>
      </p:grpSp>
      <p:sp>
        <p:nvSpPr>
          <p:cNvPr id="14" name="Text Box 11"/>
          <p:cNvSpPr txBox="1">
            <a:spLocks noChangeArrowheads="1"/>
          </p:cNvSpPr>
          <p:nvPr/>
        </p:nvSpPr>
        <p:spPr bwMode="auto">
          <a:xfrm>
            <a:off x="6248400" y="6273800"/>
            <a:ext cx="2286000" cy="517525"/>
          </a:xfrm>
          <a:prstGeom prst="rect">
            <a:avLst/>
          </a:prstGeom>
          <a:noFill/>
          <a:ln w="9525">
            <a:noFill/>
            <a:miter lim="800000"/>
            <a:headEnd/>
            <a:tailEnd/>
          </a:ln>
          <a:effectLst/>
        </p:spPr>
        <p:txBody>
          <a:bodyPr>
            <a:spAutoFit/>
          </a:bodyPr>
          <a:lstStyle/>
          <a:p>
            <a:pPr algn="r">
              <a:spcBef>
                <a:spcPct val="50000"/>
              </a:spcBef>
              <a:defRPr/>
            </a:pPr>
            <a:r>
              <a:rPr lang="en-US" sz="1400">
                <a:solidFill>
                  <a:srgbClr val="003399"/>
                </a:solidFill>
              </a:rPr>
              <a:t>University of Illinois </a:t>
            </a:r>
            <a:br>
              <a:rPr lang="en-US" sz="1400">
                <a:solidFill>
                  <a:srgbClr val="003399"/>
                </a:solidFill>
              </a:rPr>
            </a:br>
            <a:r>
              <a:rPr lang="en-US" sz="1400">
                <a:solidFill>
                  <a:srgbClr val="003399"/>
                </a:solidFill>
              </a:rPr>
              <a:t>at Springfield</a:t>
            </a:r>
          </a:p>
        </p:txBody>
      </p:sp>
      <p:pic>
        <p:nvPicPr>
          <p:cNvPr id="2052" name="Picture 12" descr="medBlueLogo_lite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05825" y="6019800"/>
            <a:ext cx="4762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914400" y="274638"/>
            <a:ext cx="7772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4" name="Rectangle 3"/>
          <p:cNvSpPr>
            <a:spLocks noGrp="1" noChangeArrowheads="1"/>
          </p:cNvSpPr>
          <p:nvPr>
            <p:ph type="body" idx="1"/>
          </p:nvPr>
        </p:nvSpPr>
        <p:spPr bwMode="auto">
          <a:xfrm>
            <a:off x="990600" y="1447800"/>
            <a:ext cx="76962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ransition spd="med"/>
  <p:timing>
    <p:tnLst>
      <p:par>
        <p:cTn id="1" dur="indefinite" restart="never" nodeType="tmRoot"/>
      </p:par>
    </p:tnLst>
  </p:timing>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eaLnBrk="0" fontAlgn="base" hangingPunct="0">
        <a:spcBef>
          <a:spcPct val="0"/>
        </a:spcBef>
        <a:spcAft>
          <a:spcPct val="0"/>
        </a:spcAft>
        <a:defRPr sz="3200" b="1">
          <a:solidFill>
            <a:schemeClr val="tx2"/>
          </a:solidFill>
          <a:latin typeface="Tahoma" pitchFamily="34" charset="0"/>
        </a:defRPr>
      </a:lvl6pPr>
      <a:lvl7pPr marL="914400" algn="ctr" rtl="0" eaLnBrk="0" fontAlgn="base" hangingPunct="0">
        <a:spcBef>
          <a:spcPct val="0"/>
        </a:spcBef>
        <a:spcAft>
          <a:spcPct val="0"/>
        </a:spcAft>
        <a:defRPr sz="3200" b="1">
          <a:solidFill>
            <a:schemeClr val="tx2"/>
          </a:solidFill>
          <a:latin typeface="Tahoma" pitchFamily="34" charset="0"/>
        </a:defRPr>
      </a:lvl7pPr>
      <a:lvl8pPr marL="1371600" algn="ctr" rtl="0" eaLnBrk="0" fontAlgn="base" hangingPunct="0">
        <a:spcBef>
          <a:spcPct val="0"/>
        </a:spcBef>
        <a:spcAft>
          <a:spcPct val="0"/>
        </a:spcAft>
        <a:defRPr sz="3200" b="1">
          <a:solidFill>
            <a:schemeClr val="tx2"/>
          </a:solidFill>
          <a:latin typeface="Tahoma" pitchFamily="34" charset="0"/>
        </a:defRPr>
      </a:lvl8pPr>
      <a:lvl9pPr marL="1828800" algn="ctr" rtl="0" eaLnBrk="0" fontAlgn="base" hangingPunct="0">
        <a:spcBef>
          <a:spcPct val="0"/>
        </a:spcBef>
        <a:spcAft>
          <a:spcPct val="0"/>
        </a:spcAft>
        <a:defRPr sz="3200" b="1">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accent2"/>
        </a:buClr>
        <a:buSzPct val="85000"/>
        <a:buFont typeface="Webdings" pitchFamily="18"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400" b="1">
          <a:solidFill>
            <a:schemeClr val="tx1"/>
          </a:solidFill>
          <a:latin typeface="+mn-lt"/>
        </a:defRPr>
      </a:lvl2pPr>
      <a:lvl3pPr marL="1143000" indent="-228600" algn="l" rtl="0" eaLnBrk="0" fontAlgn="base" hangingPunct="0">
        <a:spcBef>
          <a:spcPct val="20000"/>
        </a:spcBef>
        <a:spcAft>
          <a:spcPct val="0"/>
        </a:spcAft>
        <a:buClr>
          <a:schemeClr val="accent2"/>
        </a:buClr>
        <a:buSzPct val="90000"/>
        <a:buFont typeface="Webdings" pitchFamily="18" charset="2"/>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457200" y="2130425"/>
            <a:ext cx="8229600" cy="1146175"/>
          </a:xfrm>
        </p:spPr>
        <p:txBody>
          <a:bodyPr/>
          <a:lstStyle/>
          <a:p>
            <a:pPr eaLnBrk="1" hangingPunct="1"/>
            <a:r>
              <a:rPr lang="en-US" sz="4000" dirty="0" smtClean="0">
                <a:solidFill>
                  <a:schemeClr val="bg1"/>
                </a:solidFill>
              </a:rPr>
              <a:t>Chapter 3: </a:t>
            </a:r>
            <a:br>
              <a:rPr lang="en-US" sz="4000" dirty="0" smtClean="0">
                <a:solidFill>
                  <a:schemeClr val="bg1"/>
                </a:solidFill>
              </a:rPr>
            </a:br>
            <a:r>
              <a:rPr lang="en-US" sz="4000" dirty="0" smtClean="0">
                <a:solidFill>
                  <a:schemeClr val="bg1"/>
                </a:solidFill>
              </a:rPr>
              <a:t>Information Representation</a:t>
            </a:r>
          </a:p>
        </p:txBody>
      </p:sp>
      <p:sp>
        <p:nvSpPr>
          <p:cNvPr id="4" name="Shape 91"/>
          <p:cNvSpPr txBox="1">
            <a:spLocks/>
          </p:cNvSpPr>
          <p:nvPr/>
        </p:nvSpPr>
        <p:spPr>
          <a:xfrm>
            <a:off x="2743201" y="3996239"/>
            <a:ext cx="3810000" cy="954067"/>
          </a:xfrm>
          <a:prstGeom prst="rect">
            <a:avLst/>
          </a:prstGeom>
          <a:noFill/>
          <a:ln>
            <a:noFill/>
          </a:ln>
        </p:spPr>
        <p:txBody>
          <a:bodyPr wrap="square" lIns="91425" tIns="45700" rIns="91425" bIns="45700" anchor="t" anchorCtr="0">
            <a:spAutoFit/>
          </a:bodyPr>
          <a:lstStyle>
            <a:lvl1pPr marL="342900" indent="-342900" algn="l" rtl="0" eaLnBrk="0" fontAlgn="base" hangingPunct="0">
              <a:spcBef>
                <a:spcPct val="20000"/>
              </a:spcBef>
              <a:spcAft>
                <a:spcPct val="0"/>
              </a:spcAft>
              <a:buClr>
                <a:schemeClr val="accent2"/>
              </a:buClr>
              <a:buSzPct val="85000"/>
              <a:buFont typeface="Webdings" pitchFamily="18"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400" b="1">
                <a:solidFill>
                  <a:schemeClr val="tx1"/>
                </a:solidFill>
                <a:latin typeface="+mn-lt"/>
              </a:defRPr>
            </a:lvl2pPr>
            <a:lvl3pPr marL="1143000" indent="-228600" algn="l" rtl="0" eaLnBrk="0" fontAlgn="base" hangingPunct="0">
              <a:spcBef>
                <a:spcPct val="20000"/>
              </a:spcBef>
              <a:spcAft>
                <a:spcPct val="0"/>
              </a:spcAft>
              <a:buClr>
                <a:schemeClr val="accent2"/>
              </a:buClr>
              <a:buSzPct val="90000"/>
              <a:buFont typeface="Webdings" pitchFamily="18" charset="2"/>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lgn="ctr">
              <a:spcBef>
                <a:spcPts val="560"/>
              </a:spcBef>
              <a:spcAft>
                <a:spcPts val="0"/>
              </a:spcAft>
              <a:buSzPct val="25000"/>
              <a:buFont typeface="Tahoma"/>
              <a:buNone/>
            </a:pPr>
            <a:r>
              <a:rPr lang="en-US" dirty="0" smtClean="0">
                <a:solidFill>
                  <a:schemeClr val="lt1"/>
                </a:solidFill>
                <a:latin typeface="Tahoma"/>
                <a:ea typeface="Tahoma"/>
                <a:cs typeface="Tahoma"/>
                <a:sym typeface="Tahoma"/>
              </a:rPr>
              <a:t>Logic &amp; Arithmetic Operators</a:t>
            </a:r>
            <a:endParaRPr lang="en-US" dirty="0">
              <a:solidFill>
                <a:schemeClr val="lt1"/>
              </a:solidFill>
              <a:latin typeface="Tahoma"/>
              <a:ea typeface="Tahoma"/>
              <a:cs typeface="Tahoma"/>
              <a:sym typeface="Tahoma"/>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382588"/>
            <a:ext cx="5943600" cy="547687"/>
          </a:xfrm>
        </p:spPr>
        <p:txBody>
          <a:bodyPr/>
          <a:lstStyle/>
          <a:p>
            <a:r>
              <a:rPr lang="en-US" sz="3400" smtClean="0">
                <a:solidFill>
                  <a:srgbClr val="C00000"/>
                </a:solidFill>
                <a:latin typeface="Arial" charset="0"/>
              </a:rPr>
              <a:t>Logical Operators</a:t>
            </a:r>
          </a:p>
        </p:txBody>
      </p:sp>
      <p:sp>
        <p:nvSpPr>
          <p:cNvPr id="56323" name="Rectangle 3"/>
          <p:cNvSpPr>
            <a:spLocks noGrp="1" noChangeArrowheads="1"/>
          </p:cNvSpPr>
          <p:nvPr>
            <p:ph type="body" idx="1"/>
          </p:nvPr>
        </p:nvSpPr>
        <p:spPr>
          <a:xfrm>
            <a:off x="990600" y="1371600"/>
            <a:ext cx="7620000" cy="4876800"/>
          </a:xfrm>
          <a:solidFill>
            <a:srgbClr val="E4F5FF"/>
          </a:solidFill>
        </p:spPr>
        <p:txBody>
          <a:bodyPr/>
          <a:lstStyle/>
          <a:p>
            <a:pPr>
              <a:spcBef>
                <a:spcPct val="40000"/>
              </a:spcBef>
            </a:pPr>
            <a:r>
              <a:rPr lang="en-US" sz="2600" dirty="0" smtClean="0"/>
              <a:t>Boolean algebra is a mathematical system for the manipulation of variables that can have one of two values</a:t>
            </a:r>
          </a:p>
          <a:p>
            <a:pPr lvl="1">
              <a:spcBef>
                <a:spcPct val="10000"/>
              </a:spcBef>
            </a:pPr>
            <a:r>
              <a:rPr lang="en-US" dirty="0" smtClean="0"/>
              <a:t>Formal logic: “true” and “false”</a:t>
            </a:r>
          </a:p>
          <a:p>
            <a:pPr lvl="1">
              <a:spcBef>
                <a:spcPct val="10000"/>
              </a:spcBef>
            </a:pPr>
            <a:r>
              <a:rPr lang="en-US" dirty="0"/>
              <a:t>D</a:t>
            </a:r>
            <a:r>
              <a:rPr lang="en-US" dirty="0" smtClean="0"/>
              <a:t>igital systems: </a:t>
            </a:r>
          </a:p>
          <a:p>
            <a:pPr lvl="2">
              <a:spcBef>
                <a:spcPct val="10000"/>
              </a:spcBef>
            </a:pPr>
            <a:r>
              <a:rPr lang="en-US" dirty="0" smtClean="0"/>
              <a:t>“on” and “off” </a:t>
            </a:r>
          </a:p>
          <a:p>
            <a:pPr lvl="2">
              <a:spcBef>
                <a:spcPct val="10000"/>
              </a:spcBef>
            </a:pPr>
            <a:r>
              <a:rPr lang="en-US" dirty="0" smtClean="0"/>
              <a:t>1 and 0</a:t>
            </a:r>
          </a:p>
          <a:p>
            <a:pPr lvl="2">
              <a:spcBef>
                <a:spcPct val="10000"/>
              </a:spcBef>
            </a:pPr>
            <a:r>
              <a:rPr lang="en-US" dirty="0" smtClean="0"/>
              <a:t>“high” and “low”</a:t>
            </a:r>
            <a:endParaRPr lang="en-US" sz="2000" dirty="0" smtClean="0"/>
          </a:p>
          <a:p>
            <a:pPr>
              <a:spcBef>
                <a:spcPct val="40000"/>
              </a:spcBef>
            </a:pPr>
            <a:r>
              <a:rPr lang="en-US" sz="2600" dirty="0" smtClean="0"/>
              <a:t>Boolean expressions are created by performing operations on Boolean variables</a:t>
            </a:r>
          </a:p>
          <a:p>
            <a:pPr lvl="1">
              <a:spcBef>
                <a:spcPct val="10000"/>
              </a:spcBef>
            </a:pPr>
            <a:r>
              <a:rPr lang="en-US" dirty="0" smtClean="0"/>
              <a:t>Common Boolean operators include:</a:t>
            </a:r>
          </a:p>
          <a:p>
            <a:pPr lvl="2">
              <a:spcBef>
                <a:spcPct val="10000"/>
              </a:spcBef>
            </a:pPr>
            <a:r>
              <a:rPr lang="en-US" dirty="0" smtClean="0"/>
              <a:t> AND, OR, and NOT</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7" descr="C:\idraw20\1.TIF"/>
          <p:cNvPicPr>
            <a:picLocks noChangeAspect="1" noChangeArrowheads="1"/>
          </p:cNvPicPr>
          <p:nvPr/>
        </p:nvPicPr>
        <p:blipFill>
          <a:blip r:embed="rId3">
            <a:extLst>
              <a:ext uri="{28A0092B-C50C-407E-A947-70E740481C1C}">
                <a14:useLocalDpi xmlns:a14="http://schemas.microsoft.com/office/drawing/2010/main" val="0"/>
              </a:ext>
            </a:extLst>
          </a:blip>
          <a:srcRect b="2258"/>
          <a:stretch>
            <a:fillRect/>
          </a:stretch>
        </p:blipFill>
        <p:spPr bwMode="auto">
          <a:xfrm>
            <a:off x="6323013" y="1371600"/>
            <a:ext cx="221138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2"/>
          <p:cNvSpPr>
            <a:spLocks noGrp="1" noChangeArrowheads="1"/>
          </p:cNvSpPr>
          <p:nvPr>
            <p:ph type="title"/>
          </p:nvPr>
        </p:nvSpPr>
        <p:spPr>
          <a:xfrm>
            <a:off x="685800" y="382588"/>
            <a:ext cx="5943600" cy="547687"/>
          </a:xfrm>
        </p:spPr>
        <p:txBody>
          <a:bodyPr/>
          <a:lstStyle/>
          <a:p>
            <a:r>
              <a:rPr lang="en-US" sz="3400" smtClean="0">
                <a:solidFill>
                  <a:srgbClr val="C00000"/>
                </a:solidFill>
                <a:latin typeface="Arial" charset="0"/>
              </a:rPr>
              <a:t>Boolean Algebra</a:t>
            </a:r>
          </a:p>
        </p:txBody>
      </p:sp>
      <p:sp>
        <p:nvSpPr>
          <p:cNvPr id="57348" name="Rectangle 3"/>
          <p:cNvSpPr>
            <a:spLocks noGrp="1" noChangeArrowheads="1"/>
          </p:cNvSpPr>
          <p:nvPr>
            <p:ph type="body" idx="1"/>
          </p:nvPr>
        </p:nvSpPr>
        <p:spPr>
          <a:xfrm>
            <a:off x="1066800" y="1600200"/>
            <a:ext cx="4648200" cy="4191000"/>
          </a:xfrm>
          <a:solidFill>
            <a:srgbClr val="E4F5FF"/>
          </a:solidFill>
        </p:spPr>
        <p:txBody>
          <a:bodyPr/>
          <a:lstStyle/>
          <a:p>
            <a:pPr>
              <a:spcBef>
                <a:spcPct val="40000"/>
              </a:spcBef>
            </a:pPr>
            <a:r>
              <a:rPr lang="en-US" sz="2600" dirty="0" smtClean="0"/>
              <a:t>Boolean operator described with truth table</a:t>
            </a:r>
          </a:p>
          <a:p>
            <a:pPr>
              <a:spcBef>
                <a:spcPct val="40000"/>
              </a:spcBef>
            </a:pPr>
            <a:r>
              <a:rPr lang="en-US" sz="2600" dirty="0" smtClean="0"/>
              <a:t>Truth table for AND </a:t>
            </a:r>
            <a:r>
              <a:rPr lang="en-US" sz="2600" dirty="0" err="1" smtClean="0"/>
              <a:t>and</a:t>
            </a:r>
            <a:r>
              <a:rPr lang="en-US" sz="2600" dirty="0" smtClean="0"/>
              <a:t> OR are shown at right</a:t>
            </a:r>
          </a:p>
          <a:p>
            <a:pPr>
              <a:spcBef>
                <a:spcPct val="40000"/>
              </a:spcBef>
            </a:pPr>
            <a:r>
              <a:rPr lang="en-US" sz="2600" dirty="0" smtClean="0"/>
              <a:t>AND operator is the Boolean product</a:t>
            </a:r>
          </a:p>
          <a:p>
            <a:pPr>
              <a:spcBef>
                <a:spcPct val="40000"/>
              </a:spcBef>
            </a:pPr>
            <a:r>
              <a:rPr lang="en-US" sz="2600" dirty="0" smtClean="0"/>
              <a:t>OR operator is the Boolean sum</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1031" descr="C:\idraw20\2A.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33600"/>
            <a:ext cx="180975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Rectangle 1026"/>
          <p:cNvSpPr>
            <a:spLocks noGrp="1" noChangeArrowheads="1"/>
          </p:cNvSpPr>
          <p:nvPr>
            <p:ph type="title"/>
          </p:nvPr>
        </p:nvSpPr>
        <p:spPr>
          <a:xfrm>
            <a:off x="685800" y="382588"/>
            <a:ext cx="5943600" cy="547687"/>
          </a:xfrm>
        </p:spPr>
        <p:txBody>
          <a:bodyPr/>
          <a:lstStyle/>
          <a:p>
            <a:r>
              <a:rPr lang="en-US" sz="3400" smtClean="0">
                <a:solidFill>
                  <a:srgbClr val="C00000"/>
                </a:solidFill>
                <a:latin typeface="Arial" charset="0"/>
              </a:rPr>
              <a:t>Boolean Algebra</a:t>
            </a:r>
          </a:p>
        </p:txBody>
      </p:sp>
      <p:sp>
        <p:nvSpPr>
          <p:cNvPr id="58372" name="Rectangle 1027"/>
          <p:cNvSpPr>
            <a:spLocks noGrp="1" noChangeArrowheads="1"/>
          </p:cNvSpPr>
          <p:nvPr>
            <p:ph type="body" idx="1"/>
          </p:nvPr>
        </p:nvSpPr>
        <p:spPr>
          <a:xfrm>
            <a:off x="990600" y="1600200"/>
            <a:ext cx="4572000" cy="4038600"/>
          </a:xfrm>
          <a:solidFill>
            <a:srgbClr val="E4F5FF"/>
          </a:solidFill>
        </p:spPr>
        <p:txBody>
          <a:bodyPr/>
          <a:lstStyle/>
          <a:p>
            <a:pPr>
              <a:spcBef>
                <a:spcPct val="40000"/>
              </a:spcBef>
            </a:pPr>
            <a:r>
              <a:rPr lang="en-US" sz="2600" dirty="0" smtClean="0"/>
              <a:t>Truth table for the Boolean NOT operator is shown at the right</a:t>
            </a:r>
          </a:p>
          <a:p>
            <a:pPr>
              <a:spcBef>
                <a:spcPct val="40000"/>
              </a:spcBef>
            </a:pPr>
            <a:r>
              <a:rPr lang="en-US" sz="2600" dirty="0" smtClean="0"/>
              <a:t>NOT operation is often designated by an </a:t>
            </a:r>
            <a:r>
              <a:rPr lang="en-US" sz="2600" dirty="0" err="1" smtClean="0"/>
              <a:t>overbar</a:t>
            </a:r>
            <a:endParaRPr lang="en-US" sz="2600" dirty="0" smtClean="0"/>
          </a:p>
          <a:p>
            <a:pPr lvl="1">
              <a:spcBef>
                <a:spcPct val="40000"/>
              </a:spcBef>
            </a:pPr>
            <a:r>
              <a:rPr lang="en-US" sz="2200" dirty="0" smtClean="0"/>
              <a:t>sometimes indicated by a prime mark ( ‘ ) </a:t>
            </a:r>
          </a:p>
          <a:p>
            <a:pPr lvl="1">
              <a:spcBef>
                <a:spcPct val="40000"/>
              </a:spcBef>
            </a:pPr>
            <a:r>
              <a:rPr lang="en-US" sz="2200" dirty="0" smtClean="0"/>
              <a:t>sometimes an “elbow” (</a:t>
            </a:r>
            <a:r>
              <a:rPr lang="en-US" sz="2600" baseline="30000" dirty="0" smtClean="0">
                <a:sym typeface="Symbol" pitchFamily="18" charset="2"/>
              </a:rPr>
              <a:t></a:t>
            </a:r>
            <a:r>
              <a:rPr lang="en-US" sz="2200" dirty="0" smtClean="0"/>
              <a:t>).</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382588"/>
            <a:ext cx="5943600" cy="547687"/>
          </a:xfrm>
        </p:spPr>
        <p:txBody>
          <a:bodyPr/>
          <a:lstStyle/>
          <a:p>
            <a:r>
              <a:rPr lang="en-US" sz="3400" smtClean="0">
                <a:solidFill>
                  <a:srgbClr val="C00000"/>
                </a:solidFill>
                <a:latin typeface="Arial" charset="0"/>
              </a:rPr>
              <a:t>Boolean Algebra</a:t>
            </a:r>
          </a:p>
        </p:txBody>
      </p:sp>
      <p:sp>
        <p:nvSpPr>
          <p:cNvPr id="59395" name="Rectangle 3"/>
          <p:cNvSpPr>
            <a:spLocks noGrp="1" noChangeArrowheads="1"/>
          </p:cNvSpPr>
          <p:nvPr>
            <p:ph type="body" idx="1"/>
          </p:nvPr>
        </p:nvSpPr>
        <p:spPr>
          <a:xfrm>
            <a:off x="1066800" y="1600200"/>
            <a:ext cx="6934200" cy="2971800"/>
          </a:xfrm>
          <a:solidFill>
            <a:srgbClr val="E4F5FF"/>
          </a:solidFill>
        </p:spPr>
        <p:txBody>
          <a:bodyPr/>
          <a:lstStyle/>
          <a:p>
            <a:r>
              <a:rPr lang="en-US" sz="2600" dirty="0" smtClean="0"/>
              <a:t>A Boolean function has:</a:t>
            </a:r>
          </a:p>
          <a:p>
            <a:pPr lvl="1">
              <a:buSzPct val="80000"/>
              <a:buFontTx/>
              <a:buChar char="•"/>
            </a:pPr>
            <a:r>
              <a:rPr lang="en-US" dirty="0" smtClean="0"/>
              <a:t>At least one Boolean variable</a:t>
            </a:r>
            <a:r>
              <a:rPr lang="en-US" dirty="0"/>
              <a:t>,</a:t>
            </a:r>
            <a:endParaRPr lang="en-US" dirty="0" smtClean="0"/>
          </a:p>
          <a:p>
            <a:pPr lvl="1">
              <a:buSzPct val="80000"/>
              <a:buFontTx/>
              <a:buChar char="•"/>
            </a:pPr>
            <a:r>
              <a:rPr lang="en-US" dirty="0" smtClean="0"/>
              <a:t>At least one Boolean operator, and </a:t>
            </a:r>
          </a:p>
          <a:p>
            <a:pPr lvl="1">
              <a:buSzPct val="80000"/>
              <a:buFontTx/>
              <a:buChar char="•"/>
            </a:pPr>
            <a:r>
              <a:rPr lang="en-US" dirty="0" smtClean="0"/>
              <a:t>At least one input from the set {0,1}</a:t>
            </a:r>
            <a:r>
              <a:rPr lang="en-US" sz="2200" dirty="0" smtClean="0"/>
              <a:t> </a:t>
            </a:r>
          </a:p>
          <a:p>
            <a:pPr>
              <a:spcBef>
                <a:spcPct val="40000"/>
              </a:spcBef>
            </a:pPr>
            <a:r>
              <a:rPr lang="en-US" sz="2600" dirty="0" smtClean="0"/>
              <a:t>Output is also a member of the set {0,1}</a:t>
            </a:r>
          </a:p>
        </p:txBody>
      </p:sp>
      <p:sp>
        <p:nvSpPr>
          <p:cNvPr id="59396" name="Text Box 4"/>
          <p:cNvSpPr txBox="1">
            <a:spLocks noChangeArrowheads="1"/>
          </p:cNvSpPr>
          <p:nvPr/>
        </p:nvSpPr>
        <p:spPr bwMode="auto">
          <a:xfrm>
            <a:off x="1295400" y="4648448"/>
            <a:ext cx="6172200" cy="769441"/>
          </a:xfrm>
          <a:prstGeom prst="rect">
            <a:avLst/>
          </a:prstGeom>
          <a:solidFill>
            <a:srgbClr val="E2FE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200" b="1" dirty="0" smtClean="0">
                <a:solidFill>
                  <a:srgbClr val="CC3300"/>
                </a:solidFill>
              </a:rPr>
              <a:t>Another reason why </a:t>
            </a:r>
            <a:r>
              <a:rPr lang="en-US" sz="2200" b="1" dirty="0">
                <a:solidFill>
                  <a:srgbClr val="CC3300"/>
                </a:solidFill>
              </a:rPr>
              <a:t>the binary numbering system is so handy in digital systems</a:t>
            </a:r>
            <a:r>
              <a:rPr lang="en-US" sz="2200" dirty="0"/>
              <a:t>.</a:t>
            </a:r>
            <a:endParaRPr lang="en-US"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57257CB-1BCD-48BB-B333-BE2F11540CEB}" type="slidenum">
              <a:rPr lang="en-US" smtClean="0"/>
              <a:pPr eaLnBrk="1" hangingPunct="1"/>
              <a:t>6</a:t>
            </a:fld>
            <a:endParaRPr lang="en-US" smtClean="0"/>
          </a:p>
        </p:txBody>
      </p:sp>
      <p:pic>
        <p:nvPicPr>
          <p:cNvPr id="60419" name="Picture 4103" descr="C:\idraw20\3B.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1600200"/>
            <a:ext cx="3417888"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Rectangle 4098"/>
          <p:cNvSpPr>
            <a:spLocks noGrp="1" noChangeArrowheads="1"/>
          </p:cNvSpPr>
          <p:nvPr>
            <p:ph type="title"/>
          </p:nvPr>
        </p:nvSpPr>
        <p:spPr>
          <a:xfrm>
            <a:off x="685800" y="382588"/>
            <a:ext cx="5943600" cy="547687"/>
          </a:xfrm>
        </p:spPr>
        <p:txBody>
          <a:bodyPr/>
          <a:lstStyle/>
          <a:p>
            <a:r>
              <a:rPr lang="en-US" sz="3400" smtClean="0">
                <a:solidFill>
                  <a:srgbClr val="C00000"/>
                </a:solidFill>
                <a:latin typeface="Arial" charset="0"/>
              </a:rPr>
              <a:t>Boolean Algebra</a:t>
            </a:r>
          </a:p>
        </p:txBody>
      </p:sp>
      <p:sp>
        <p:nvSpPr>
          <p:cNvPr id="60421" name="Rectangle 4099"/>
          <p:cNvSpPr>
            <a:spLocks noGrp="1" noChangeArrowheads="1"/>
          </p:cNvSpPr>
          <p:nvPr>
            <p:ph type="body" idx="1"/>
          </p:nvPr>
        </p:nvSpPr>
        <p:spPr>
          <a:xfrm>
            <a:off x="990600" y="1600200"/>
            <a:ext cx="4267200" cy="4343400"/>
          </a:xfrm>
          <a:solidFill>
            <a:srgbClr val="E4F5FF"/>
          </a:solidFill>
        </p:spPr>
        <p:txBody>
          <a:bodyPr/>
          <a:lstStyle/>
          <a:p>
            <a:pPr>
              <a:spcBef>
                <a:spcPct val="10000"/>
              </a:spcBef>
            </a:pPr>
            <a:r>
              <a:rPr lang="en-US" sz="2500" dirty="0" smtClean="0"/>
              <a:t>Truth table for the Boolean function:</a:t>
            </a:r>
            <a:r>
              <a:rPr lang="en-US" sz="2600" dirty="0" smtClean="0"/>
              <a:t> </a:t>
            </a:r>
          </a:p>
          <a:p>
            <a:pPr lvl="1">
              <a:spcBef>
                <a:spcPct val="10000"/>
              </a:spcBef>
              <a:buFontTx/>
              <a:buNone/>
            </a:pPr>
            <a:r>
              <a:rPr lang="en-US" sz="2200" dirty="0" smtClean="0"/>
              <a:t>   </a:t>
            </a:r>
          </a:p>
          <a:p>
            <a:pPr lvl="1">
              <a:spcBef>
                <a:spcPct val="10000"/>
              </a:spcBef>
              <a:buFontTx/>
              <a:buNone/>
            </a:pPr>
            <a:endParaRPr lang="en-US" sz="2200" dirty="0" smtClean="0"/>
          </a:p>
          <a:p>
            <a:pPr>
              <a:spcBef>
                <a:spcPct val="10000"/>
              </a:spcBef>
              <a:buFontTx/>
              <a:buNone/>
            </a:pPr>
            <a:r>
              <a:rPr lang="en-US" sz="2500" dirty="0" smtClean="0"/>
              <a:t>    is shown at the right.</a:t>
            </a:r>
          </a:p>
          <a:p>
            <a:pPr>
              <a:spcBef>
                <a:spcPct val="40000"/>
              </a:spcBef>
            </a:pPr>
            <a:r>
              <a:rPr lang="en-US" sz="2500" dirty="0" smtClean="0"/>
              <a:t>Extra (shaded) columns hold evaluations of subparts of function</a:t>
            </a:r>
            <a:endParaRPr lang="en-US" sz="2600" dirty="0" smtClean="0"/>
          </a:p>
        </p:txBody>
      </p:sp>
      <p:pic>
        <p:nvPicPr>
          <p:cNvPr id="60422" name="Picture 4102" descr="C:\idraw20\3A.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554288"/>
            <a:ext cx="3227388"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5" descr="C:\idraw20\3B.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1588" y="1905000"/>
            <a:ext cx="3757612"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Rectangle 2"/>
          <p:cNvSpPr>
            <a:spLocks noGrp="1" noChangeArrowheads="1"/>
          </p:cNvSpPr>
          <p:nvPr>
            <p:ph type="title"/>
          </p:nvPr>
        </p:nvSpPr>
        <p:spPr>
          <a:xfrm>
            <a:off x="685800" y="382588"/>
            <a:ext cx="5943600" cy="547687"/>
          </a:xfrm>
        </p:spPr>
        <p:txBody>
          <a:bodyPr/>
          <a:lstStyle/>
          <a:p>
            <a:r>
              <a:rPr lang="en-US" sz="3400" smtClean="0">
                <a:solidFill>
                  <a:srgbClr val="C00000"/>
                </a:solidFill>
                <a:latin typeface="Arial" charset="0"/>
              </a:rPr>
              <a:t>Boolean Algebra</a:t>
            </a:r>
          </a:p>
        </p:txBody>
      </p:sp>
      <p:sp>
        <p:nvSpPr>
          <p:cNvPr id="61444" name="Rectangle 3"/>
          <p:cNvSpPr>
            <a:spLocks noGrp="1" noChangeArrowheads="1"/>
          </p:cNvSpPr>
          <p:nvPr>
            <p:ph type="body" idx="1"/>
          </p:nvPr>
        </p:nvSpPr>
        <p:spPr>
          <a:xfrm>
            <a:off x="1015848" y="1524000"/>
            <a:ext cx="3860952" cy="4648200"/>
          </a:xfrm>
          <a:solidFill>
            <a:srgbClr val="E4F5FF"/>
          </a:solidFill>
        </p:spPr>
        <p:txBody>
          <a:bodyPr/>
          <a:lstStyle/>
          <a:p>
            <a:pPr>
              <a:spcBef>
                <a:spcPct val="40000"/>
              </a:spcBef>
            </a:pPr>
            <a:r>
              <a:rPr lang="en-US" sz="2500" dirty="0" smtClean="0"/>
              <a:t>Boolean operations have rules of precedence</a:t>
            </a:r>
          </a:p>
          <a:p>
            <a:pPr>
              <a:spcBef>
                <a:spcPct val="40000"/>
              </a:spcBef>
            </a:pPr>
            <a:r>
              <a:rPr lang="en-US" sz="2500" dirty="0" smtClean="0"/>
              <a:t>NOT operator has highest priority</a:t>
            </a:r>
          </a:p>
          <a:p>
            <a:pPr>
              <a:spcBef>
                <a:spcPct val="40000"/>
              </a:spcBef>
            </a:pPr>
            <a:r>
              <a:rPr lang="en-US" sz="2500" dirty="0" smtClean="0"/>
              <a:t>AND </a:t>
            </a:r>
          </a:p>
          <a:p>
            <a:pPr>
              <a:spcBef>
                <a:spcPct val="40000"/>
              </a:spcBef>
            </a:pPr>
            <a:r>
              <a:rPr lang="en-US" sz="2500" dirty="0" smtClean="0"/>
              <a:t>OR</a:t>
            </a:r>
          </a:p>
          <a:p>
            <a:pPr>
              <a:spcBef>
                <a:spcPct val="40000"/>
              </a:spcBef>
            </a:pPr>
            <a:r>
              <a:rPr lang="en-US" sz="2500" dirty="0" smtClean="0"/>
              <a:t>This determined the (shaded) function subparts in table</a:t>
            </a:r>
            <a:endParaRPr lang="en-US" sz="2600" dirty="0" smtClean="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685800" y="382588"/>
            <a:ext cx="5943600" cy="547687"/>
          </a:xfrm>
        </p:spPr>
        <p:txBody>
          <a:bodyPr/>
          <a:lstStyle/>
          <a:p>
            <a:r>
              <a:rPr lang="en-US" sz="3400" dirty="0" smtClean="0">
                <a:solidFill>
                  <a:srgbClr val="C00000"/>
                </a:solidFill>
                <a:latin typeface="Arial" charset="0"/>
              </a:rPr>
              <a:t>Arithmetic Operators</a:t>
            </a:r>
          </a:p>
        </p:txBody>
      </p:sp>
      <p:sp>
        <p:nvSpPr>
          <p:cNvPr id="61444" name="Rectangle 3"/>
          <p:cNvSpPr>
            <a:spLocks noGrp="1" noChangeArrowheads="1"/>
          </p:cNvSpPr>
          <p:nvPr>
            <p:ph type="body" idx="1"/>
          </p:nvPr>
        </p:nvSpPr>
        <p:spPr>
          <a:xfrm>
            <a:off x="1015848" y="1524000"/>
            <a:ext cx="7213752" cy="4876800"/>
          </a:xfrm>
          <a:solidFill>
            <a:srgbClr val="E4F5FF"/>
          </a:solidFill>
        </p:spPr>
        <p:txBody>
          <a:bodyPr/>
          <a:lstStyle/>
          <a:p>
            <a:pPr>
              <a:spcBef>
                <a:spcPct val="40000"/>
              </a:spcBef>
            </a:pPr>
            <a:r>
              <a:rPr lang="en-US" sz="2500" dirty="0" smtClean="0"/>
              <a:t>ASL – arithmetic shift left</a:t>
            </a:r>
          </a:p>
          <a:p>
            <a:pPr lvl="1">
              <a:spcBef>
                <a:spcPct val="40000"/>
              </a:spcBef>
            </a:pPr>
            <a:r>
              <a:rPr lang="en-US" sz="2100" dirty="0" smtClean="0"/>
              <a:t>Effectively multiplies by 2 ( if no carry)</a:t>
            </a:r>
          </a:p>
          <a:p>
            <a:pPr>
              <a:spcBef>
                <a:spcPct val="40000"/>
              </a:spcBef>
            </a:pPr>
            <a:endParaRPr lang="en-US" sz="2500" dirty="0" smtClean="0"/>
          </a:p>
          <a:p>
            <a:pPr>
              <a:spcBef>
                <a:spcPct val="40000"/>
              </a:spcBef>
            </a:pPr>
            <a:endParaRPr lang="en-US" sz="2500" dirty="0"/>
          </a:p>
          <a:p>
            <a:pPr>
              <a:spcBef>
                <a:spcPct val="40000"/>
              </a:spcBef>
            </a:pPr>
            <a:r>
              <a:rPr lang="en-US" sz="2500" dirty="0" smtClean="0"/>
              <a:t>ASR – arithmetic shift right</a:t>
            </a:r>
          </a:p>
          <a:p>
            <a:pPr lvl="1">
              <a:spcBef>
                <a:spcPct val="40000"/>
              </a:spcBef>
            </a:pPr>
            <a:r>
              <a:rPr lang="en-US" sz="2100" dirty="0" smtClean="0"/>
              <a:t>Effectively divides by 2 (sign bit stays the same)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438400"/>
            <a:ext cx="3953071" cy="1144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627130"/>
            <a:ext cx="3953071" cy="153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901968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685800" y="382588"/>
            <a:ext cx="5943600" cy="547687"/>
          </a:xfrm>
        </p:spPr>
        <p:txBody>
          <a:bodyPr/>
          <a:lstStyle/>
          <a:p>
            <a:r>
              <a:rPr lang="en-US" sz="3400" dirty="0" smtClean="0">
                <a:solidFill>
                  <a:srgbClr val="C00000"/>
                </a:solidFill>
                <a:latin typeface="Arial" charset="0"/>
              </a:rPr>
              <a:t>Arithmetic Operators</a:t>
            </a:r>
          </a:p>
        </p:txBody>
      </p:sp>
      <p:sp>
        <p:nvSpPr>
          <p:cNvPr id="61444" name="Rectangle 3"/>
          <p:cNvSpPr>
            <a:spLocks noGrp="1" noChangeArrowheads="1"/>
          </p:cNvSpPr>
          <p:nvPr>
            <p:ph type="body" idx="1"/>
          </p:nvPr>
        </p:nvSpPr>
        <p:spPr>
          <a:xfrm>
            <a:off x="1015848" y="1524000"/>
            <a:ext cx="7213752" cy="4876800"/>
          </a:xfrm>
          <a:solidFill>
            <a:srgbClr val="E4F5FF"/>
          </a:solidFill>
        </p:spPr>
        <p:txBody>
          <a:bodyPr/>
          <a:lstStyle/>
          <a:p>
            <a:pPr>
              <a:spcBef>
                <a:spcPct val="40000"/>
              </a:spcBef>
            </a:pPr>
            <a:r>
              <a:rPr lang="en-US" sz="2500" dirty="0" smtClean="0"/>
              <a:t>ROL – rotate left</a:t>
            </a:r>
          </a:p>
          <a:p>
            <a:pPr>
              <a:spcBef>
                <a:spcPct val="40000"/>
              </a:spcBef>
            </a:pPr>
            <a:endParaRPr lang="en-US" sz="2500" dirty="0" smtClean="0"/>
          </a:p>
          <a:p>
            <a:pPr>
              <a:spcBef>
                <a:spcPct val="40000"/>
              </a:spcBef>
            </a:pPr>
            <a:endParaRPr lang="en-US" sz="2500" dirty="0"/>
          </a:p>
          <a:p>
            <a:pPr>
              <a:spcBef>
                <a:spcPct val="40000"/>
              </a:spcBef>
            </a:pPr>
            <a:endParaRPr lang="en-US" sz="2500" dirty="0" smtClean="0"/>
          </a:p>
          <a:p>
            <a:pPr>
              <a:spcBef>
                <a:spcPct val="40000"/>
              </a:spcBef>
            </a:pPr>
            <a:r>
              <a:rPr lang="en-US" sz="2500" dirty="0" smtClean="0"/>
              <a:t>ROR – rotate right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4343400"/>
            <a:ext cx="4039164" cy="154326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200" y="2133600"/>
            <a:ext cx="3947819" cy="1385340"/>
          </a:xfrm>
          <a:prstGeom prst="rect">
            <a:avLst/>
          </a:prstGeom>
        </p:spPr>
      </p:pic>
    </p:spTree>
    <p:extLst>
      <p:ext uri="{BB962C8B-B14F-4D97-AF65-F5344CB8AC3E}">
        <p14:creationId xmlns:p14="http://schemas.microsoft.com/office/powerpoint/2010/main" val="316684824"/>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UIScolorblock">
  <a:themeElements>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fontScheme name="Color Block">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lor Blo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lor Bloc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lor Bloc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lor Bloc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lor Bloc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lor Bloc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lor Bloc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lor Bloc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lor Bloc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lor Bloc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lor Bloc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lor Bloc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lor Block 13">
        <a:dk1>
          <a:srgbClr val="000000"/>
        </a:dk1>
        <a:lt1>
          <a:srgbClr val="FFFFFF"/>
        </a:lt1>
        <a:dk2>
          <a:srgbClr val="993333"/>
        </a:dk2>
        <a:lt2>
          <a:srgbClr val="997512"/>
        </a:lt2>
        <a:accent1>
          <a:srgbClr val="003399"/>
        </a:accent1>
        <a:accent2>
          <a:srgbClr val="808080"/>
        </a:accent2>
        <a:accent3>
          <a:srgbClr val="FFFFFF"/>
        </a:accent3>
        <a:accent4>
          <a:srgbClr val="000000"/>
        </a:accent4>
        <a:accent5>
          <a:srgbClr val="AAADCA"/>
        </a:accent5>
        <a:accent6>
          <a:srgbClr val="737373"/>
        </a:accent6>
        <a:hlink>
          <a:srgbClr val="003399"/>
        </a:hlink>
        <a:folHlink>
          <a:srgbClr val="993333"/>
        </a:folHlink>
      </a:clrScheme>
      <a:clrMap bg1="lt1" tx1="dk1" bg2="lt2" tx2="dk2" accent1="accent1" accent2="accent2" accent3="accent3" accent4="accent4" accent5="accent5" accent6="accent6" hlink="hlink" folHlink="folHlink"/>
    </a:extraClrScheme>
    <a:extraClrScheme>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UIScolorblock">
  <a:themeElements>
    <a:clrScheme name="1_UIScolor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fontScheme name="1_UIScolorblock">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IScolorblo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IScolorbloc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IScolorbloc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IScolorbloc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IScolorbloc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IScolorbloc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IScolorbloc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IScolorbloc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IScolorbloc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IScolorbloc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IScolorbloc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IScolorbloc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UIScolorblock 13">
        <a:dk1>
          <a:srgbClr val="000000"/>
        </a:dk1>
        <a:lt1>
          <a:srgbClr val="FFFFFF"/>
        </a:lt1>
        <a:dk2>
          <a:srgbClr val="993333"/>
        </a:dk2>
        <a:lt2>
          <a:srgbClr val="997512"/>
        </a:lt2>
        <a:accent1>
          <a:srgbClr val="003399"/>
        </a:accent1>
        <a:accent2>
          <a:srgbClr val="808080"/>
        </a:accent2>
        <a:accent3>
          <a:srgbClr val="FFFFFF"/>
        </a:accent3>
        <a:accent4>
          <a:srgbClr val="000000"/>
        </a:accent4>
        <a:accent5>
          <a:srgbClr val="AAADCA"/>
        </a:accent5>
        <a:accent6>
          <a:srgbClr val="737373"/>
        </a:accent6>
        <a:hlink>
          <a:srgbClr val="003399"/>
        </a:hlink>
        <a:folHlink>
          <a:srgbClr val="993333"/>
        </a:folHlink>
      </a:clrScheme>
      <a:clrMap bg1="lt1" tx1="dk1" bg2="lt2" tx2="dk2" accent1="accent1" accent2="accent2" accent3="accent3" accent4="accent4" accent5="accent5" accent6="accent6" hlink="hlink" folHlink="folHlink"/>
    </a:extraClrScheme>
    <a:extraClrScheme>
      <a:clrScheme name="1_UIScolor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UIScolorblock</Template>
  <TotalTime>1134</TotalTime>
  <Words>894</Words>
  <Application>Microsoft Office PowerPoint</Application>
  <PresentationFormat>On-screen Show (4:3)</PresentationFormat>
  <Paragraphs>100</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UIScolorblock</vt:lpstr>
      <vt:lpstr>1_UIScolorblock</vt:lpstr>
      <vt:lpstr>Chapter 3:  Information Representation</vt:lpstr>
      <vt:lpstr>Logical Operators</vt:lpstr>
      <vt:lpstr>Boolean Algebra</vt:lpstr>
      <vt:lpstr>Boolean Algebra</vt:lpstr>
      <vt:lpstr>Boolean Algebra</vt:lpstr>
      <vt:lpstr>Boolean Algebra</vt:lpstr>
      <vt:lpstr>Boolean Algebra</vt:lpstr>
      <vt:lpstr>Arithmetic Operators</vt:lpstr>
      <vt:lpstr>Arithmetic Operators</vt:lpstr>
    </vt:vector>
  </TitlesOfParts>
  <Company>University of Illinois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High-Level Languages</dc:title>
  <dc:creator>Lucinda M Caughey</dc:creator>
  <cp:lastModifiedBy>Cindy</cp:lastModifiedBy>
  <cp:revision>71</cp:revision>
  <dcterms:created xsi:type="dcterms:W3CDTF">2009-09-01T03:33:51Z</dcterms:created>
  <dcterms:modified xsi:type="dcterms:W3CDTF">2013-02-02T17:03:38Z</dcterms:modified>
</cp:coreProperties>
</file>