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9" r:id="rId2"/>
  </p:sldMasterIdLst>
  <p:notesMasterIdLst>
    <p:notesMasterId r:id="rId32"/>
  </p:notesMasterIdLst>
  <p:sldIdLst>
    <p:sldId id="256" r:id="rId3"/>
    <p:sldId id="259" r:id="rId4"/>
    <p:sldId id="260" r:id="rId5"/>
    <p:sldId id="261" r:id="rId6"/>
    <p:sldId id="262" r:id="rId7"/>
    <p:sldId id="263" r:id="rId8"/>
    <p:sldId id="264" r:id="rId9"/>
    <p:sldId id="282" r:id="rId10"/>
    <p:sldId id="265" r:id="rId11"/>
    <p:sldId id="266" r:id="rId12"/>
    <p:sldId id="268" r:id="rId13"/>
    <p:sldId id="283" r:id="rId14"/>
    <p:sldId id="267" r:id="rId15"/>
    <p:sldId id="288" r:id="rId16"/>
    <p:sldId id="284" r:id="rId17"/>
    <p:sldId id="269" r:id="rId18"/>
    <p:sldId id="280" r:id="rId19"/>
    <p:sldId id="281" r:id="rId20"/>
    <p:sldId id="270" r:id="rId21"/>
    <p:sldId id="272" r:id="rId22"/>
    <p:sldId id="279" r:id="rId23"/>
    <p:sldId id="285" r:id="rId24"/>
    <p:sldId id="273" r:id="rId25"/>
    <p:sldId id="274" r:id="rId26"/>
    <p:sldId id="275" r:id="rId27"/>
    <p:sldId id="286" r:id="rId28"/>
    <p:sldId id="276" r:id="rId29"/>
    <p:sldId id="287" r:id="rId30"/>
    <p:sldId id="289"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a:srgbClr val="E4F5FF"/>
    <a:srgbClr val="66FFFF"/>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414" autoAdjust="0"/>
  </p:normalViewPr>
  <p:slideViewPr>
    <p:cSldViewPr>
      <p:cViewPr>
        <p:scale>
          <a:sx n="86" d="100"/>
          <a:sy n="86" d="100"/>
        </p:scale>
        <p:origin x="-1650" y="-1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AE7A7B0-6C03-4C25-A292-76BBFE087EE8}" type="datetimeFigureOut">
              <a:rPr lang="en-US"/>
              <a:pPr>
                <a:defRPr/>
              </a:pPr>
              <a:t>2/9/2013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5792398-292E-4AC1-9ECF-B585DA73DED0}" type="slidenum">
              <a:rPr lang="en-US"/>
              <a:pPr>
                <a:defRPr/>
              </a:pPr>
              <a:t>‹#›</a:t>
            </a:fld>
            <a:endParaRPr lang="en-US"/>
          </a:p>
        </p:txBody>
      </p:sp>
    </p:spTree>
    <p:extLst>
      <p:ext uri="{BB962C8B-B14F-4D97-AF65-F5344CB8AC3E}">
        <p14:creationId xmlns:p14="http://schemas.microsoft.com/office/powerpoint/2010/main" val="20611721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chapter</a:t>
            </a:r>
            <a:r>
              <a:rPr lang="en-US" baseline="0" dirty="0" smtClean="0"/>
              <a:t> we are going to learn more about computer architecture by working with a PEP/8 virtual computer. This computer was designed to help you understand the fundamental concepts that apply to most computer systems</a:t>
            </a:r>
            <a:r>
              <a:rPr lang="en-US" baseline="0" dirty="0" smtClean="0"/>
              <a:t>.</a:t>
            </a:r>
          </a:p>
          <a:p>
            <a:r>
              <a:rPr lang="en-US" baseline="0" dirty="0" smtClean="0"/>
              <a:t>The </a:t>
            </a:r>
            <a:r>
              <a:rPr lang="en-US" dirty="0" smtClean="0"/>
              <a:t>PEP/8 architecture illustrates basic computer organization and many fundamental concepts, including the fetch-decode-execute cycle, the data path, buses, registers, and of course, the CPU. A very simple architecture, PEP/8 and its ISA, are presented to allow the you to gain a full understanding of the basic architectural organization involved in program execution on any computer architecture. PEP/8 exhibits the classical von Neumann design, and includes a program counter, an accumulator, an instruction register, main memory, and multiple addressing modes. Machine Language and Assembly Language programming are introduced to reinforce the concepts of instruction format, instruction mode, data format, and program control. (This is not an assembly language textbook and was not designed to provide a practical course in assembly language programming for any real-world architecture.) The primary objective in introducing assembly is to further the understanding of computer architecture in general. In this chapter,</a:t>
            </a:r>
            <a:r>
              <a:rPr lang="en-US" baseline="0" dirty="0" smtClean="0"/>
              <a:t> we will</a:t>
            </a:r>
            <a:r>
              <a:rPr lang="en-US" dirty="0" smtClean="0"/>
              <a:t> write machine language programs for its ISA, and run the code on the PEP/8 architecture. In the next chapter,</a:t>
            </a:r>
            <a:r>
              <a:rPr lang="en-US" baseline="0" dirty="0" smtClean="0"/>
              <a:t> we will write assembly language programs using the same simulator.</a:t>
            </a:r>
            <a:endParaRPr lang="en-US" dirty="0"/>
          </a:p>
        </p:txBody>
      </p:sp>
      <p:sp>
        <p:nvSpPr>
          <p:cNvPr id="4" name="Slide Number Placeholder 3"/>
          <p:cNvSpPr>
            <a:spLocks noGrp="1"/>
          </p:cNvSpPr>
          <p:nvPr>
            <p:ph type="sldNum" sz="quarter" idx="10"/>
          </p:nvPr>
        </p:nvSpPr>
        <p:spPr/>
        <p:txBody>
          <a:bodyPr/>
          <a:lstStyle/>
          <a:p>
            <a:pPr>
              <a:defRPr/>
            </a:pPr>
            <a:fld id="{75792398-292E-4AC1-9ECF-B585DA73DED0}" type="slidenum">
              <a:rPr lang="en-US" smtClean="0"/>
              <a:pPr>
                <a:defRPr/>
              </a:pPr>
              <a:t>1</a:t>
            </a:fld>
            <a:endParaRPr lang="en-US"/>
          </a:p>
        </p:txBody>
      </p:sp>
    </p:spTree>
    <p:extLst>
      <p:ext uri="{BB962C8B-B14F-4D97-AF65-F5344CB8AC3E}">
        <p14:creationId xmlns:p14="http://schemas.microsoft.com/office/powerpoint/2010/main" val="3616737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z="1200" dirty="0" smtClean="0"/>
              <a:t>Computer memory consists of a linear array of addressable storage cells that are similar to registers.</a:t>
            </a:r>
          </a:p>
          <a:p>
            <a:pPr>
              <a:defRPr/>
            </a:pPr>
            <a:r>
              <a:rPr lang="en-US" sz="1200" dirty="0" smtClean="0"/>
              <a:t>Memory can be byte-addressable, or word-addressable, where a word typically consists of two or more bytes.</a:t>
            </a:r>
          </a:p>
          <a:p>
            <a:pPr eaLnBrk="1" hangingPunct="1"/>
            <a:r>
              <a:rPr lang="en-US" dirty="0" smtClean="0"/>
              <a:t>Our PEP/8 main memory has 65,536 Byte-size storage locations</a:t>
            </a:r>
          </a:p>
          <a:p>
            <a:pPr lvl="1" eaLnBrk="1" hangingPunct="1">
              <a:buFont typeface="Arial" charset="0"/>
              <a:buChar char="•"/>
            </a:pPr>
            <a:r>
              <a:rPr lang="en-US" dirty="0" smtClean="0"/>
              <a:t> 65,536 = 2^16, meaning we have 16-bit addresses or 4 hex digits , 0000 to FFFF</a:t>
            </a:r>
          </a:p>
          <a:p>
            <a:pPr lvl="0" eaLnBrk="1" hangingPunct="1">
              <a:buFont typeface="Arial" charset="0"/>
              <a:buChar char="•"/>
            </a:pPr>
            <a:r>
              <a:rPr lang="en-US" dirty="0" smtClean="0"/>
              <a:t>Remember</a:t>
            </a:r>
            <a:r>
              <a:rPr lang="en-US" baseline="0" dirty="0" smtClean="0"/>
              <a:t> this has to hold the program and the variables. – It is small!</a:t>
            </a:r>
            <a:endParaRPr lang="en-US" dirty="0" smtClean="0"/>
          </a:p>
          <a:p>
            <a:pPr>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pPr>
              <a:defRPr/>
            </a:pPr>
            <a:fld id="{75792398-292E-4AC1-9ECF-B585DA73DED0}" type="slidenum">
              <a:rPr lang="en-US" smtClean="0"/>
              <a:pPr>
                <a:defRPr/>
              </a:pPr>
              <a:t>10</a:t>
            </a:fld>
            <a:endParaRPr lang="en-US"/>
          </a:p>
        </p:txBody>
      </p:sp>
    </p:spTree>
    <p:extLst>
      <p:ext uri="{BB962C8B-B14F-4D97-AF65-F5344CB8AC3E}">
        <p14:creationId xmlns:p14="http://schemas.microsoft.com/office/powerpoint/2010/main" val="4268145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instructions in the Instruction</a:t>
            </a:r>
            <a:r>
              <a:rPr lang="en-US" baseline="0" dirty="0" smtClean="0"/>
              <a:t> register will need to access these memory locations by address. No more nifty variable names!</a:t>
            </a:r>
          </a:p>
          <a:p>
            <a:r>
              <a:rPr lang="en-US" baseline="0" dirty="0" smtClean="0"/>
              <a:t>We will need to know the difference between a memory address and the contents of the memory.  Remember pointers!</a:t>
            </a:r>
          </a:p>
          <a:p>
            <a:r>
              <a:rPr lang="en-US" baseline="0" dirty="0" smtClean="0"/>
              <a:t>Also the memory cells do not know what is in them </a:t>
            </a:r>
            <a:r>
              <a:rPr lang="en-US" baseline="0" dirty="0" err="1" smtClean="0"/>
              <a:t>int</a:t>
            </a:r>
            <a:r>
              <a:rPr lang="en-US" baseline="0" dirty="0" smtClean="0"/>
              <a:t>, float, char or an instruction. They are all 0s and 1s at an address.</a:t>
            </a:r>
            <a:endParaRPr lang="en-US" dirty="0"/>
          </a:p>
        </p:txBody>
      </p:sp>
      <p:sp>
        <p:nvSpPr>
          <p:cNvPr id="4" name="Slide Number Placeholder 3"/>
          <p:cNvSpPr>
            <a:spLocks noGrp="1"/>
          </p:cNvSpPr>
          <p:nvPr>
            <p:ph type="sldNum" sz="quarter" idx="10"/>
          </p:nvPr>
        </p:nvSpPr>
        <p:spPr/>
        <p:txBody>
          <a:bodyPr/>
          <a:lstStyle/>
          <a:p>
            <a:pPr>
              <a:defRPr/>
            </a:pPr>
            <a:fld id="{75792398-292E-4AC1-9ECF-B585DA73DED0}" type="slidenum">
              <a:rPr lang="en-US" smtClean="0"/>
              <a:pPr>
                <a:defRPr/>
              </a:pPr>
              <a:t>11</a:t>
            </a:fld>
            <a:endParaRPr lang="en-US"/>
          </a:p>
        </p:txBody>
      </p:sp>
    </p:spTree>
    <p:extLst>
      <p:ext uri="{BB962C8B-B14F-4D97-AF65-F5344CB8AC3E}">
        <p14:creationId xmlns:p14="http://schemas.microsoft.com/office/powerpoint/2010/main" val="2353909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diagram shows three different ways of viewing two locations in memory.</a:t>
            </a:r>
          </a:p>
          <a:p>
            <a:r>
              <a:rPr lang="en-US" dirty="0" smtClean="0"/>
              <a:t>In</a:t>
            </a:r>
            <a:r>
              <a:rPr lang="en-US" baseline="0" dirty="0" smtClean="0"/>
              <a:t> a the content of </a:t>
            </a:r>
            <a:r>
              <a:rPr lang="en-US" dirty="0" smtClean="0"/>
              <a:t>memory</a:t>
            </a:r>
            <a:r>
              <a:rPr lang="en-US" baseline="0" dirty="0" smtClean="0"/>
              <a:t> addresses 000B &amp; 000C are shown in binary form.</a:t>
            </a:r>
          </a:p>
          <a:p>
            <a:r>
              <a:rPr lang="en-US" baseline="0" dirty="0" smtClean="0"/>
              <a:t>In b the content of 000B &amp; 000C are shown in hexadecimal form.</a:t>
            </a:r>
          </a:p>
          <a:p>
            <a:endParaRPr lang="en-US" baseline="0" dirty="0" smtClean="0"/>
          </a:p>
          <a:p>
            <a:r>
              <a:rPr lang="en-US" baseline="0" dirty="0" smtClean="0"/>
              <a:t>Finally, in c both are viewed together as an word in a machine language listing.</a:t>
            </a:r>
          </a:p>
          <a:p>
            <a:endParaRPr lang="en-US" baseline="0" dirty="0" smtClean="0"/>
          </a:p>
          <a:p>
            <a:r>
              <a:rPr lang="en-US" dirty="0" smtClean="0"/>
              <a:t>Please study this slide,</a:t>
            </a:r>
            <a:r>
              <a:rPr lang="en-US" baseline="0" dirty="0" smtClean="0"/>
              <a:t> until you understand that these are all the same.</a:t>
            </a:r>
            <a:endParaRPr lang="en-US" dirty="0"/>
          </a:p>
        </p:txBody>
      </p:sp>
      <p:sp>
        <p:nvSpPr>
          <p:cNvPr id="4" name="Slide Number Placeholder 3"/>
          <p:cNvSpPr>
            <a:spLocks noGrp="1"/>
          </p:cNvSpPr>
          <p:nvPr>
            <p:ph type="sldNum" sz="quarter" idx="10"/>
          </p:nvPr>
        </p:nvSpPr>
        <p:spPr/>
        <p:txBody>
          <a:bodyPr/>
          <a:lstStyle/>
          <a:p>
            <a:pPr>
              <a:defRPr/>
            </a:pPr>
            <a:fld id="{75792398-292E-4AC1-9ECF-B585DA73DED0}" type="slidenum">
              <a:rPr lang="en-US" smtClean="0"/>
              <a:pPr>
                <a:defRPr/>
              </a:pPr>
              <a:t>12</a:t>
            </a:fld>
            <a:endParaRPr lang="en-US"/>
          </a:p>
        </p:txBody>
      </p:sp>
    </p:spTree>
    <p:extLst>
      <p:ext uri="{BB962C8B-B14F-4D97-AF65-F5344CB8AC3E}">
        <p14:creationId xmlns:p14="http://schemas.microsoft.com/office/powerpoint/2010/main" val="1774040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lnSpc>
                <a:spcPct val="80000"/>
              </a:lnSpc>
            </a:pPr>
            <a:r>
              <a:rPr lang="en-US" sz="2600" dirty="0" smtClean="0"/>
              <a:t>We need</a:t>
            </a:r>
            <a:r>
              <a:rPr lang="en-US" sz="2600" baseline="0" dirty="0" smtClean="0"/>
              <a:t> to track the memory and the addresses closely because we need to know where everything is located.</a:t>
            </a:r>
          </a:p>
          <a:p>
            <a:pPr>
              <a:lnSpc>
                <a:spcPct val="80000"/>
              </a:lnSpc>
            </a:pPr>
            <a:r>
              <a:rPr lang="en-US" sz="2600" baseline="0" dirty="0" smtClean="0"/>
              <a:t>Let’s look at the memory map for the PEP/8.</a:t>
            </a:r>
          </a:p>
          <a:p>
            <a:pPr>
              <a:lnSpc>
                <a:spcPct val="80000"/>
              </a:lnSpc>
            </a:pPr>
            <a:endParaRPr lang="en-US" sz="2600" baseline="0" dirty="0" smtClean="0"/>
          </a:p>
          <a:p>
            <a:pPr>
              <a:lnSpc>
                <a:spcPct val="80000"/>
              </a:lnSpc>
            </a:pPr>
            <a:r>
              <a:rPr lang="en-US" sz="2600" baseline="0" dirty="0" smtClean="0"/>
              <a:t>The operating system RAM &amp; ROM is located at the bottom of the memory space. It has 1072 bytes reserved for its use from location FBCE to FFFF</a:t>
            </a:r>
          </a:p>
          <a:p>
            <a:pPr>
              <a:lnSpc>
                <a:spcPct val="80000"/>
              </a:lnSpc>
            </a:pPr>
            <a:r>
              <a:rPr lang="en-US" sz="2600" baseline="0" dirty="0" smtClean="0"/>
              <a:t>Your program will be loaded in at 0000. After your program will be the fixed memory locations for variables. Below that will be the heap for your pointers.</a:t>
            </a:r>
          </a:p>
          <a:p>
            <a:pPr>
              <a:lnSpc>
                <a:spcPct val="80000"/>
              </a:lnSpc>
            </a:pPr>
            <a:r>
              <a:rPr lang="en-US" sz="2600" baseline="0" dirty="0" smtClean="0"/>
              <a:t>The run-time stack for your program will begin at FBCD and grow upwards from there. So you can see that the program size, memory for variables, and the size of the stack will all need to be accounted for to be assured that the run-time stack and the heap do not overwrite each other.</a:t>
            </a:r>
          </a:p>
          <a:p>
            <a:pPr>
              <a:lnSpc>
                <a:spcPct val="80000"/>
              </a:lnSpc>
            </a:pPr>
            <a:endParaRPr lang="en-US" sz="2600" baseline="0" dirty="0" smtClean="0"/>
          </a:p>
          <a:p>
            <a:pPr>
              <a:lnSpc>
                <a:spcPct val="80000"/>
              </a:lnSpc>
            </a:pPr>
            <a:endParaRPr lang="en-US" sz="2600" dirty="0" smtClean="0"/>
          </a:p>
        </p:txBody>
      </p:sp>
      <p:sp>
        <p:nvSpPr>
          <p:cNvPr id="4" name="Slide Number Placeholder 3"/>
          <p:cNvSpPr>
            <a:spLocks noGrp="1"/>
          </p:cNvSpPr>
          <p:nvPr>
            <p:ph type="sldNum" sz="quarter" idx="10"/>
          </p:nvPr>
        </p:nvSpPr>
        <p:spPr/>
        <p:txBody>
          <a:bodyPr/>
          <a:lstStyle/>
          <a:p>
            <a:pPr>
              <a:defRPr/>
            </a:pPr>
            <a:fld id="{75792398-292E-4AC1-9ECF-B585DA73DED0}" type="slidenum">
              <a:rPr lang="en-US" smtClean="0"/>
              <a:pPr>
                <a:defRPr/>
              </a:pPr>
              <a:t>13</a:t>
            </a:fld>
            <a:endParaRPr lang="en-US"/>
          </a:p>
        </p:txBody>
      </p:sp>
    </p:spTree>
    <p:extLst>
      <p:ext uri="{BB962C8B-B14F-4D97-AF65-F5344CB8AC3E}">
        <p14:creationId xmlns:p14="http://schemas.microsoft.com/office/powerpoint/2010/main" val="4224197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lnSpc>
                <a:spcPct val="80000"/>
              </a:lnSpc>
            </a:pPr>
            <a:r>
              <a:rPr lang="en-US" sz="2600" dirty="0" smtClean="0"/>
              <a:t>A computer communicates with the outside world through its input/output (I/O) subsystem.</a:t>
            </a:r>
          </a:p>
          <a:p>
            <a:pPr>
              <a:lnSpc>
                <a:spcPct val="80000"/>
              </a:lnSpc>
            </a:pPr>
            <a:r>
              <a:rPr lang="en-US" sz="2600" dirty="0" smtClean="0"/>
              <a:t>I/O devices connect to the CPU through various interfaces.</a:t>
            </a:r>
          </a:p>
          <a:p>
            <a:pPr>
              <a:lnSpc>
                <a:spcPct val="80000"/>
              </a:lnSpc>
            </a:pPr>
            <a:r>
              <a:rPr lang="en-US" sz="2600" dirty="0" smtClean="0"/>
              <a:t>Our</a:t>
            </a:r>
            <a:r>
              <a:rPr lang="en-US" sz="2600" baseline="0" dirty="0" smtClean="0"/>
              <a:t> </a:t>
            </a:r>
            <a:r>
              <a:rPr lang="en-US" sz="2600" dirty="0" smtClean="0"/>
              <a:t>PEP/8 has two Input devices one will be a </a:t>
            </a:r>
            <a:r>
              <a:rPr lang="en-US" sz="2200" dirty="0" smtClean="0"/>
              <a:t>Text file (or GUI window) and the other is the keyboard</a:t>
            </a:r>
          </a:p>
          <a:p>
            <a:pPr>
              <a:lnSpc>
                <a:spcPct val="80000"/>
              </a:lnSpc>
            </a:pPr>
            <a:r>
              <a:rPr lang="en-US" sz="2600" dirty="0" smtClean="0"/>
              <a:t>It has the same two Output devices</a:t>
            </a:r>
            <a:r>
              <a:rPr lang="en-US" sz="1200" dirty="0" smtClean="0"/>
              <a:t>.</a:t>
            </a:r>
            <a:endParaRPr lang="en-US" sz="2600" dirty="0" smtClean="0"/>
          </a:p>
        </p:txBody>
      </p:sp>
      <p:sp>
        <p:nvSpPr>
          <p:cNvPr id="4" name="Slide Number Placeholder 3"/>
          <p:cNvSpPr>
            <a:spLocks noGrp="1"/>
          </p:cNvSpPr>
          <p:nvPr>
            <p:ph type="sldNum" sz="quarter" idx="10"/>
          </p:nvPr>
        </p:nvSpPr>
        <p:spPr/>
        <p:txBody>
          <a:bodyPr/>
          <a:lstStyle/>
          <a:p>
            <a:pPr>
              <a:defRPr/>
            </a:pPr>
            <a:fld id="{75792398-292E-4AC1-9ECF-B585DA73DED0}" type="slidenum">
              <a:rPr lang="en-US" smtClean="0"/>
              <a:pPr>
                <a:defRPr/>
              </a:pPr>
              <a:t>14</a:t>
            </a:fld>
            <a:endParaRPr lang="en-US"/>
          </a:p>
        </p:txBody>
      </p:sp>
    </p:spTree>
    <p:extLst>
      <p:ext uri="{BB962C8B-B14F-4D97-AF65-F5344CB8AC3E}">
        <p14:creationId xmlns:p14="http://schemas.microsoft.com/office/powerpoint/2010/main" val="4224197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modes for handling input &amp; output, the interactive mode and the batch mode.</a:t>
            </a:r>
          </a:p>
          <a:p>
            <a:endParaRPr lang="en-US" dirty="0" smtClean="0"/>
          </a:p>
          <a:p>
            <a:r>
              <a:rPr lang="en-US" dirty="0" smtClean="0"/>
              <a:t>The interactive mode</a:t>
            </a:r>
            <a:r>
              <a:rPr lang="en-US" baseline="0" dirty="0" smtClean="0"/>
              <a:t> will ask for and receive input from the keyboard and the mouse. The output is displayed immediately on the screen.</a:t>
            </a:r>
          </a:p>
          <a:p>
            <a:endParaRPr lang="en-US" baseline="0" dirty="0" smtClean="0"/>
          </a:p>
          <a:p>
            <a:r>
              <a:rPr lang="en-US" baseline="0" dirty="0" smtClean="0"/>
              <a:t>In the batch mode, the input must be prepared before you run the program and the output may go to a file.</a:t>
            </a:r>
            <a:endParaRPr lang="en-US" dirty="0"/>
          </a:p>
        </p:txBody>
      </p:sp>
      <p:sp>
        <p:nvSpPr>
          <p:cNvPr id="4" name="Slide Number Placeholder 3"/>
          <p:cNvSpPr>
            <a:spLocks noGrp="1"/>
          </p:cNvSpPr>
          <p:nvPr>
            <p:ph type="sldNum" sz="quarter" idx="10"/>
          </p:nvPr>
        </p:nvSpPr>
        <p:spPr/>
        <p:txBody>
          <a:bodyPr/>
          <a:lstStyle/>
          <a:p>
            <a:pPr>
              <a:defRPr/>
            </a:pPr>
            <a:fld id="{75792398-292E-4AC1-9ECF-B585DA73DED0}" type="slidenum">
              <a:rPr lang="en-US" smtClean="0"/>
              <a:pPr>
                <a:defRPr/>
              </a:pPr>
              <a:t>15</a:t>
            </a:fld>
            <a:endParaRPr lang="en-US"/>
          </a:p>
        </p:txBody>
      </p:sp>
    </p:spTree>
    <p:extLst>
      <p:ext uri="{BB962C8B-B14F-4D97-AF65-F5344CB8AC3E}">
        <p14:creationId xmlns:p14="http://schemas.microsoft.com/office/powerpoint/2010/main" val="2591569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2400" dirty="0" smtClean="0"/>
              <a:t>The four major components are connected by</a:t>
            </a:r>
          </a:p>
          <a:p>
            <a:pPr lvl="1"/>
            <a:r>
              <a:rPr lang="en-US" sz="2000" dirty="0" smtClean="0"/>
              <a:t> an address bus which provides the address for the memory location to be addressed for read and write</a:t>
            </a:r>
          </a:p>
          <a:p>
            <a:pPr lvl="1"/>
            <a:r>
              <a:rPr lang="en-US" sz="2000" dirty="0" smtClean="0"/>
              <a:t> a data bus which transfer data </a:t>
            </a:r>
          </a:p>
          <a:p>
            <a:pPr lvl="2"/>
            <a:r>
              <a:rPr lang="en-US" sz="2000" dirty="0" smtClean="0"/>
              <a:t> from CPU or I/O to the memory and</a:t>
            </a:r>
          </a:p>
          <a:p>
            <a:pPr lvl="2"/>
            <a:r>
              <a:rPr lang="en-US" sz="2000" dirty="0" smtClean="0"/>
              <a:t> from the memory to the CPU or I/O</a:t>
            </a:r>
          </a:p>
          <a:p>
            <a:pPr lvl="1"/>
            <a:r>
              <a:rPr lang="en-US" sz="2000" dirty="0" smtClean="0"/>
              <a:t> a control bus which consists of </a:t>
            </a:r>
          </a:p>
          <a:p>
            <a:pPr lvl="2"/>
            <a:r>
              <a:rPr lang="en-US" sz="2000" dirty="0" smtClean="0"/>
              <a:t>many control signals  to control the overall system operations</a:t>
            </a:r>
          </a:p>
          <a:p>
            <a:pPr lvl="2"/>
            <a:r>
              <a:rPr lang="en-US" sz="2000" dirty="0" smtClean="0"/>
              <a:t>many status data from the memory and I/0 devices </a:t>
            </a:r>
          </a:p>
          <a:p>
            <a:endParaRPr lang="en-US" sz="2400" dirty="0" smtClean="0"/>
          </a:p>
          <a:p>
            <a:endParaRPr lang="en-US" dirty="0"/>
          </a:p>
        </p:txBody>
      </p:sp>
      <p:sp>
        <p:nvSpPr>
          <p:cNvPr id="4" name="Slide Number Placeholder 3"/>
          <p:cNvSpPr>
            <a:spLocks noGrp="1"/>
          </p:cNvSpPr>
          <p:nvPr>
            <p:ph type="sldNum" sz="quarter" idx="10"/>
          </p:nvPr>
        </p:nvSpPr>
        <p:spPr/>
        <p:txBody>
          <a:bodyPr/>
          <a:lstStyle/>
          <a:p>
            <a:pPr>
              <a:defRPr/>
            </a:pPr>
            <a:fld id="{75792398-292E-4AC1-9ECF-B585DA73DED0}" type="slidenum">
              <a:rPr lang="en-US" smtClean="0"/>
              <a:pPr>
                <a:defRPr/>
              </a:pPr>
              <a:t>16</a:t>
            </a:fld>
            <a:endParaRPr lang="en-US"/>
          </a:p>
        </p:txBody>
      </p:sp>
    </p:spTree>
    <p:extLst>
      <p:ext uri="{BB962C8B-B14F-4D97-AF65-F5344CB8AC3E}">
        <p14:creationId xmlns:p14="http://schemas.microsoft.com/office/powerpoint/2010/main" val="980444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smtClean="0"/>
              <a:t>In the PEP/8 the control</a:t>
            </a:r>
            <a:r>
              <a:rPr lang="en-US" sz="2400" b="0" dirty="0" smtClean="0"/>
              <a:t> </a:t>
            </a:r>
            <a:r>
              <a:rPr lang="en-US" sz="2400" b="0" i="1" dirty="0" smtClean="0"/>
              <a:t>always </a:t>
            </a:r>
            <a:r>
              <a:rPr lang="en-US" sz="2400" b="0" dirty="0" smtClean="0"/>
              <a:t>flows from CPU to others</a:t>
            </a:r>
          </a:p>
          <a:p>
            <a:r>
              <a:rPr lang="en-US" sz="2400" b="0" dirty="0" smtClean="0"/>
              <a:t>In Pep/8, Memory must </a:t>
            </a:r>
            <a:r>
              <a:rPr lang="en-US" sz="2400" b="0" i="1" dirty="0" smtClean="0"/>
              <a:t>always </a:t>
            </a:r>
            <a:r>
              <a:rPr lang="en-US" sz="2400" b="0" dirty="0" smtClean="0"/>
              <a:t>be either the source </a:t>
            </a:r>
            <a:r>
              <a:rPr lang="en-US" sz="2400" b="0" i="1" dirty="0" smtClean="0"/>
              <a:t>or </a:t>
            </a:r>
            <a:r>
              <a:rPr lang="en-US" sz="2400" b="0" dirty="0" smtClean="0"/>
              <a:t>the destination</a:t>
            </a:r>
          </a:p>
          <a:p>
            <a:pPr lvl="1"/>
            <a:r>
              <a:rPr lang="en-US" sz="2000" b="0" dirty="0" smtClean="0"/>
              <a:t> Other architectures may allow other transfer modes</a:t>
            </a:r>
          </a:p>
          <a:p>
            <a:endParaRPr lang="en-US" dirty="0"/>
          </a:p>
        </p:txBody>
      </p:sp>
      <p:sp>
        <p:nvSpPr>
          <p:cNvPr id="4" name="Slide Number Placeholder 3"/>
          <p:cNvSpPr>
            <a:spLocks noGrp="1"/>
          </p:cNvSpPr>
          <p:nvPr>
            <p:ph type="sldNum" sz="quarter" idx="10"/>
          </p:nvPr>
        </p:nvSpPr>
        <p:spPr/>
        <p:txBody>
          <a:bodyPr/>
          <a:lstStyle/>
          <a:p>
            <a:pPr>
              <a:defRPr/>
            </a:pPr>
            <a:fld id="{75792398-292E-4AC1-9ECF-B585DA73DED0}" type="slidenum">
              <a:rPr lang="en-US" smtClean="0"/>
              <a:pPr>
                <a:defRPr/>
              </a:pPr>
              <a:t>17</a:t>
            </a:fld>
            <a:endParaRPr lang="en-US"/>
          </a:p>
        </p:txBody>
      </p:sp>
    </p:spTree>
    <p:extLst>
      <p:ext uri="{BB962C8B-B14F-4D97-AF65-F5344CB8AC3E}">
        <p14:creationId xmlns:p14="http://schemas.microsoft.com/office/powerpoint/2010/main" val="3213851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no direct flow between input and the output. All of the computing happens in the CPU. A large</a:t>
            </a:r>
            <a:r>
              <a:rPr lang="en-US" baseline="0" dirty="0" smtClean="0"/>
              <a:t> amount of the CPU’s time is spent moving data from place to place.</a:t>
            </a:r>
          </a:p>
          <a:p>
            <a:endParaRPr lang="en-US" dirty="0"/>
          </a:p>
        </p:txBody>
      </p:sp>
      <p:sp>
        <p:nvSpPr>
          <p:cNvPr id="4" name="Slide Number Placeholder 3"/>
          <p:cNvSpPr>
            <a:spLocks noGrp="1"/>
          </p:cNvSpPr>
          <p:nvPr>
            <p:ph type="sldNum" sz="quarter" idx="10"/>
          </p:nvPr>
        </p:nvSpPr>
        <p:spPr/>
        <p:txBody>
          <a:bodyPr/>
          <a:lstStyle/>
          <a:p>
            <a:pPr>
              <a:defRPr/>
            </a:pPr>
            <a:fld id="{75792398-292E-4AC1-9ECF-B585DA73DED0}" type="slidenum">
              <a:rPr lang="en-US" smtClean="0"/>
              <a:pPr>
                <a:defRPr/>
              </a:pPr>
              <a:t>18</a:t>
            </a:fld>
            <a:endParaRPr lang="en-US"/>
          </a:p>
        </p:txBody>
      </p:sp>
    </p:spTree>
    <p:extLst>
      <p:ext uri="{BB962C8B-B14F-4D97-AF65-F5344CB8AC3E}">
        <p14:creationId xmlns:p14="http://schemas.microsoft.com/office/powerpoint/2010/main" val="2537392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spcBef>
                <a:spcPct val="40000"/>
              </a:spcBef>
            </a:pPr>
            <a:r>
              <a:rPr lang="en-US" sz="1200" dirty="0" smtClean="0"/>
              <a:t>Buses consist of data lines, control lines, and address lines.</a:t>
            </a:r>
          </a:p>
          <a:p>
            <a:pPr>
              <a:lnSpc>
                <a:spcPct val="80000"/>
              </a:lnSpc>
              <a:spcBef>
                <a:spcPct val="40000"/>
              </a:spcBef>
            </a:pPr>
            <a:r>
              <a:rPr lang="en-US" sz="1200" dirty="0" smtClean="0"/>
              <a:t>While the data lines convey bits from one device to another, control lines determine the direction of data flow, and when each device can access the bus.</a:t>
            </a:r>
          </a:p>
          <a:p>
            <a:pPr>
              <a:lnSpc>
                <a:spcPct val="80000"/>
              </a:lnSpc>
              <a:spcBef>
                <a:spcPct val="40000"/>
              </a:spcBef>
            </a:pPr>
            <a:r>
              <a:rPr lang="en-US" sz="1200" dirty="0" smtClean="0"/>
              <a:t>Address lines determine the location of the source or destination of the data.</a:t>
            </a:r>
          </a:p>
          <a:p>
            <a:endParaRPr lang="en-US" dirty="0"/>
          </a:p>
        </p:txBody>
      </p:sp>
      <p:sp>
        <p:nvSpPr>
          <p:cNvPr id="4" name="Slide Number Placeholder 3"/>
          <p:cNvSpPr>
            <a:spLocks noGrp="1"/>
          </p:cNvSpPr>
          <p:nvPr>
            <p:ph type="sldNum" sz="quarter" idx="10"/>
          </p:nvPr>
        </p:nvSpPr>
        <p:spPr/>
        <p:txBody>
          <a:bodyPr/>
          <a:lstStyle/>
          <a:p>
            <a:pPr>
              <a:defRPr/>
            </a:pPr>
            <a:fld id="{75792398-292E-4AC1-9ECF-B585DA73DED0}" type="slidenum">
              <a:rPr lang="en-US" smtClean="0"/>
              <a:pPr>
                <a:defRPr/>
              </a:pPr>
              <a:t>19</a:t>
            </a:fld>
            <a:endParaRPr lang="en-US"/>
          </a:p>
        </p:txBody>
      </p:sp>
    </p:spTree>
    <p:extLst>
      <p:ext uri="{BB962C8B-B14F-4D97-AF65-F5344CB8AC3E}">
        <p14:creationId xmlns:p14="http://schemas.microsoft.com/office/powerpoint/2010/main" val="760672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defRPr/>
            </a:pPr>
            <a:r>
              <a:rPr lang="en-US" dirty="0" smtClean="0"/>
              <a:t>Learn the components common to every modern computer system.</a:t>
            </a:r>
          </a:p>
          <a:p>
            <a:pPr>
              <a:lnSpc>
                <a:spcPct val="120000"/>
              </a:lnSpc>
              <a:defRPr/>
            </a:pPr>
            <a:r>
              <a:rPr lang="en-US" dirty="0" smtClean="0"/>
              <a:t>Be able to explain how each component contributes to program execution.</a:t>
            </a:r>
          </a:p>
          <a:p>
            <a:pPr>
              <a:lnSpc>
                <a:spcPct val="120000"/>
              </a:lnSpc>
              <a:defRPr/>
            </a:pPr>
            <a:r>
              <a:rPr lang="en-US" dirty="0" smtClean="0"/>
              <a:t>Understand a simple architecture invented to illuminate these basic concepts, and how it relates to some real architectures.</a:t>
            </a:r>
          </a:p>
          <a:p>
            <a:pPr>
              <a:lnSpc>
                <a:spcPct val="120000"/>
              </a:lnSpc>
              <a:defRPr/>
            </a:pPr>
            <a:r>
              <a:rPr lang="en-US" dirty="0" smtClean="0"/>
              <a:t>Know how the program assembly process works.</a:t>
            </a:r>
          </a:p>
          <a:p>
            <a:endParaRPr lang="en-US" dirty="0"/>
          </a:p>
        </p:txBody>
      </p:sp>
      <p:sp>
        <p:nvSpPr>
          <p:cNvPr id="4" name="Slide Number Placeholder 3"/>
          <p:cNvSpPr>
            <a:spLocks noGrp="1"/>
          </p:cNvSpPr>
          <p:nvPr>
            <p:ph type="sldNum" sz="quarter" idx="10"/>
          </p:nvPr>
        </p:nvSpPr>
        <p:spPr/>
        <p:txBody>
          <a:bodyPr/>
          <a:lstStyle/>
          <a:p>
            <a:pPr>
              <a:defRPr/>
            </a:pPr>
            <a:fld id="{75792398-292E-4AC1-9ECF-B585DA73DED0}" type="slidenum">
              <a:rPr lang="en-US" smtClean="0"/>
              <a:pPr>
                <a:defRPr/>
              </a:pPr>
              <a:t>2</a:t>
            </a:fld>
            <a:endParaRPr lang="en-US"/>
          </a:p>
        </p:txBody>
      </p:sp>
    </p:spTree>
    <p:extLst>
      <p:ext uri="{BB962C8B-B14F-4D97-AF65-F5344CB8AC3E}">
        <p14:creationId xmlns:p14="http://schemas.microsoft.com/office/powerpoint/2010/main" val="32054855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10000"/>
              </a:spcBef>
              <a:defRPr/>
            </a:pPr>
            <a:r>
              <a:rPr lang="en-US" dirty="0" smtClean="0"/>
              <a:t>We can now bring together many of the ideas that we have discussed to this point using a very simple model computer.</a:t>
            </a:r>
          </a:p>
          <a:p>
            <a:pPr>
              <a:spcBef>
                <a:spcPct val="10000"/>
              </a:spcBef>
              <a:defRPr/>
            </a:pPr>
            <a:endParaRPr lang="en-US" dirty="0" smtClean="0"/>
          </a:p>
          <a:p>
            <a:pPr>
              <a:spcBef>
                <a:spcPct val="10000"/>
              </a:spcBef>
              <a:defRPr/>
            </a:pPr>
            <a:r>
              <a:rPr lang="en-US" dirty="0" smtClean="0"/>
              <a:t>Our model computer, the PEP/8 was designed for the singular purpose of illustrating basic computer system concepts.</a:t>
            </a:r>
          </a:p>
          <a:p>
            <a:pPr>
              <a:spcBef>
                <a:spcPct val="10000"/>
              </a:spcBef>
              <a:defRPr/>
            </a:pPr>
            <a:endParaRPr lang="en-US" dirty="0" smtClean="0"/>
          </a:p>
          <a:p>
            <a:pPr>
              <a:spcBef>
                <a:spcPct val="10000"/>
              </a:spcBef>
              <a:defRPr/>
            </a:pPr>
            <a:r>
              <a:rPr lang="en-US" dirty="0" smtClean="0"/>
              <a:t>While this system is too simple to do anything useful in the real world, a deep understanding of its functions will enable you to comprehend system architectures that are much more complex</a:t>
            </a:r>
          </a:p>
          <a:p>
            <a:endParaRPr lang="en-US" dirty="0"/>
          </a:p>
        </p:txBody>
      </p:sp>
      <p:sp>
        <p:nvSpPr>
          <p:cNvPr id="4" name="Slide Number Placeholder 3"/>
          <p:cNvSpPr>
            <a:spLocks noGrp="1"/>
          </p:cNvSpPr>
          <p:nvPr>
            <p:ph type="sldNum" sz="quarter" idx="10"/>
          </p:nvPr>
        </p:nvSpPr>
        <p:spPr/>
        <p:txBody>
          <a:bodyPr/>
          <a:lstStyle/>
          <a:p>
            <a:pPr>
              <a:defRPr/>
            </a:pPr>
            <a:fld id="{75792398-292E-4AC1-9ECF-B585DA73DED0}" type="slidenum">
              <a:rPr lang="en-US" smtClean="0"/>
              <a:pPr>
                <a:defRPr/>
              </a:pPr>
              <a:t>20</a:t>
            </a:fld>
            <a:endParaRPr lang="en-US"/>
          </a:p>
        </p:txBody>
      </p:sp>
    </p:spTree>
    <p:extLst>
      <p:ext uri="{BB962C8B-B14F-4D97-AF65-F5344CB8AC3E}">
        <p14:creationId xmlns:p14="http://schemas.microsoft.com/office/powerpoint/2010/main" val="33028684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What do we mean “Virtual Machine”?</a:t>
            </a:r>
          </a:p>
          <a:p>
            <a:pPr lvl="1"/>
            <a:r>
              <a:rPr lang="en-US" b="0" dirty="0" smtClean="0"/>
              <a:t>The Conceptual architecture and Instruction set (language) are defined.</a:t>
            </a:r>
          </a:p>
          <a:p>
            <a:pPr lvl="1"/>
            <a:r>
              <a:rPr lang="en-US" b="0" dirty="0" smtClean="0"/>
              <a:t> No physical machine exists</a:t>
            </a:r>
            <a:r>
              <a:rPr lang="en-US" b="0" baseline="0" dirty="0" smtClean="0"/>
              <a:t> so</a:t>
            </a:r>
            <a:r>
              <a:rPr lang="en-US" b="0" dirty="0" smtClean="0"/>
              <a:t> the</a:t>
            </a:r>
            <a:r>
              <a:rPr lang="en-US" b="0" baseline="0" dirty="0" smtClean="0"/>
              <a:t> o</a:t>
            </a:r>
            <a:r>
              <a:rPr lang="en-US" b="0" dirty="0" smtClean="0"/>
              <a:t>peration is simulated by software.</a:t>
            </a:r>
          </a:p>
          <a:p>
            <a:endParaRPr lang="en-US" dirty="0"/>
          </a:p>
        </p:txBody>
      </p:sp>
      <p:sp>
        <p:nvSpPr>
          <p:cNvPr id="4" name="Slide Number Placeholder 3"/>
          <p:cNvSpPr>
            <a:spLocks noGrp="1"/>
          </p:cNvSpPr>
          <p:nvPr>
            <p:ph type="sldNum" sz="quarter" idx="10"/>
          </p:nvPr>
        </p:nvSpPr>
        <p:spPr/>
        <p:txBody>
          <a:bodyPr/>
          <a:lstStyle/>
          <a:p>
            <a:pPr>
              <a:defRPr/>
            </a:pPr>
            <a:fld id="{75792398-292E-4AC1-9ECF-B585DA73DED0}" type="slidenum">
              <a:rPr lang="en-US" smtClean="0"/>
              <a:pPr>
                <a:defRPr/>
              </a:pPr>
              <a:t>21</a:t>
            </a:fld>
            <a:endParaRPr lang="en-US"/>
          </a:p>
        </p:txBody>
      </p:sp>
    </p:spTree>
    <p:extLst>
      <p:ext uri="{BB962C8B-B14F-4D97-AF65-F5344CB8AC3E}">
        <p14:creationId xmlns:p14="http://schemas.microsoft.com/office/powerpoint/2010/main" val="39160981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a:t>
            </a:r>
            <a:r>
              <a:rPr lang="en-US" baseline="0" dirty="0" smtClean="0"/>
              <a:t> at machine language characteristics. In chapter 1 we learned it </a:t>
            </a:r>
            <a:r>
              <a:rPr lang="en-US" baseline="0" dirty="0" smtClean="0"/>
              <a:t>is machine-dependent </a:t>
            </a:r>
            <a:r>
              <a:rPr lang="en-US" baseline="0" dirty="0" smtClean="0"/>
              <a:t>or tailored to a particular hardware architecture.</a:t>
            </a:r>
          </a:p>
          <a:p>
            <a:r>
              <a:rPr lang="en-US" baseline="0" dirty="0" smtClean="0"/>
              <a:t>The program is a sequence of instructions that each only do one basic operation. Each instruction is rigidly formatted and is subdivided into a set of fields.</a:t>
            </a:r>
          </a:p>
          <a:p>
            <a:r>
              <a:rPr lang="en-US" baseline="0" dirty="0" smtClean="0"/>
              <a:t>The Operands represent the parameters coming in and the results going out. PEP/8 instructions have 0 or 1 operand.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75792398-292E-4AC1-9ECF-B585DA73DED0}" type="slidenum">
              <a:rPr lang="en-US" smtClean="0"/>
              <a:pPr>
                <a:defRPr/>
              </a:pPr>
              <a:t>22</a:t>
            </a:fld>
            <a:endParaRPr lang="en-US"/>
          </a:p>
        </p:txBody>
      </p:sp>
    </p:spTree>
    <p:extLst>
      <p:ext uri="{BB962C8B-B14F-4D97-AF65-F5344CB8AC3E}">
        <p14:creationId xmlns:p14="http://schemas.microsoft.com/office/powerpoint/2010/main" val="27158658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A computer’s instruction set architecture (ISA) specifies the format of its instructions and the primitive operations that the machine can perform.</a:t>
            </a:r>
          </a:p>
          <a:p>
            <a:pPr>
              <a:defRPr/>
            </a:pPr>
            <a:endParaRPr lang="en-US" dirty="0" smtClean="0"/>
          </a:p>
          <a:p>
            <a:pPr>
              <a:defRPr/>
            </a:pPr>
            <a:r>
              <a:rPr lang="en-US" dirty="0" smtClean="0"/>
              <a:t>The ISA is an interface between a computer’s hardware and its software.</a:t>
            </a:r>
          </a:p>
          <a:p>
            <a:pPr>
              <a:defRPr/>
            </a:pPr>
            <a:endParaRPr lang="en-US" dirty="0" smtClean="0"/>
          </a:p>
          <a:p>
            <a:pPr>
              <a:defRPr/>
            </a:pPr>
            <a:r>
              <a:rPr lang="en-US" dirty="0" smtClean="0"/>
              <a:t>Some ISAs include hundreds of different instructions for processing data and controlling program execution.</a:t>
            </a:r>
          </a:p>
          <a:p>
            <a:pPr>
              <a:defRPr/>
            </a:pPr>
            <a:endParaRPr lang="en-US" dirty="0" smtClean="0"/>
          </a:p>
          <a:p>
            <a:pPr>
              <a:defRPr/>
            </a:pPr>
            <a:r>
              <a:rPr lang="en-US" dirty="0" smtClean="0"/>
              <a:t>The PEP/8 ISA consists of only 39 instructions</a:t>
            </a:r>
            <a:endParaRPr lang="en-US" dirty="0"/>
          </a:p>
        </p:txBody>
      </p:sp>
      <p:sp>
        <p:nvSpPr>
          <p:cNvPr id="4" name="Slide Number Placeholder 3"/>
          <p:cNvSpPr>
            <a:spLocks noGrp="1"/>
          </p:cNvSpPr>
          <p:nvPr>
            <p:ph type="sldNum" sz="quarter" idx="10"/>
          </p:nvPr>
        </p:nvSpPr>
        <p:spPr/>
        <p:txBody>
          <a:bodyPr/>
          <a:lstStyle/>
          <a:p>
            <a:pPr>
              <a:defRPr/>
            </a:pPr>
            <a:fld id="{75792398-292E-4AC1-9ECF-B585DA73DED0}" type="slidenum">
              <a:rPr lang="en-US" smtClean="0"/>
              <a:pPr>
                <a:defRPr/>
              </a:pPr>
              <a:t>23</a:t>
            </a:fld>
            <a:endParaRPr lang="en-US"/>
          </a:p>
        </p:txBody>
      </p:sp>
    </p:spTree>
    <p:extLst>
      <p:ext uri="{BB962C8B-B14F-4D97-AF65-F5344CB8AC3E}">
        <p14:creationId xmlns:p14="http://schemas.microsoft.com/office/powerpoint/2010/main" val="21643449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list of PEP/8s Instruction Set. It is also found on the inside cover of your textbook. You will need to use</a:t>
            </a:r>
            <a:r>
              <a:rPr lang="en-US" baseline="0" dirty="0" smtClean="0"/>
              <a:t> this instruction set to program the PEP/8.</a:t>
            </a:r>
          </a:p>
          <a:p>
            <a:endParaRPr lang="en-US" baseline="0" dirty="0" smtClean="0"/>
          </a:p>
          <a:p>
            <a:r>
              <a:rPr lang="en-US" baseline="0" dirty="0" smtClean="0"/>
              <a:t>It looks a lot different than those HOL6 software languages we have been using – doesn’t it.</a:t>
            </a:r>
            <a:endParaRPr lang="en-US" dirty="0"/>
          </a:p>
        </p:txBody>
      </p:sp>
      <p:sp>
        <p:nvSpPr>
          <p:cNvPr id="4" name="Slide Number Placeholder 3"/>
          <p:cNvSpPr>
            <a:spLocks noGrp="1"/>
          </p:cNvSpPr>
          <p:nvPr>
            <p:ph type="sldNum" sz="quarter" idx="10"/>
          </p:nvPr>
        </p:nvSpPr>
        <p:spPr/>
        <p:txBody>
          <a:bodyPr/>
          <a:lstStyle/>
          <a:p>
            <a:pPr>
              <a:defRPr/>
            </a:pPr>
            <a:fld id="{75792398-292E-4AC1-9ECF-B585DA73DED0}" type="slidenum">
              <a:rPr lang="en-US" smtClean="0"/>
              <a:pPr>
                <a:defRPr/>
              </a:pPr>
              <a:t>24</a:t>
            </a:fld>
            <a:endParaRPr lang="en-US"/>
          </a:p>
        </p:txBody>
      </p:sp>
    </p:spTree>
    <p:extLst>
      <p:ext uri="{BB962C8B-B14F-4D97-AF65-F5344CB8AC3E}">
        <p14:creationId xmlns:p14="http://schemas.microsoft.com/office/powerpoint/2010/main" val="33779153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0" dirty="0" smtClean="0"/>
              <a:t>This is the format of a PEP/8 instruction. The instruction </a:t>
            </a:r>
            <a:r>
              <a:rPr lang="en-US" sz="1200" b="0" kern="0" dirty="0" err="1" smtClean="0"/>
              <a:t>specifier</a:t>
            </a:r>
            <a:r>
              <a:rPr lang="en-US" sz="1200" b="0" kern="0" baseline="0" dirty="0" smtClean="0"/>
              <a:t> has 8 bits. Unary instructions which are noted with a U in the front of the text only use this part of the instruction.</a:t>
            </a:r>
          </a:p>
          <a:p>
            <a:r>
              <a:rPr lang="en-US" sz="1200" b="0" kern="0" baseline="0" dirty="0" smtClean="0"/>
              <a:t>The other instructions have an instruction </a:t>
            </a:r>
            <a:r>
              <a:rPr lang="en-US" sz="1200" b="0" kern="0" baseline="0" dirty="0" err="1" smtClean="0"/>
              <a:t>specifier</a:t>
            </a:r>
            <a:r>
              <a:rPr lang="en-US" sz="1200" b="0" kern="0" baseline="0" dirty="0" smtClean="0"/>
              <a:t> and an operand specified in the remaining 16 bits. </a:t>
            </a:r>
            <a:endParaRPr lang="en-US" b="0" dirty="0"/>
          </a:p>
        </p:txBody>
      </p:sp>
      <p:sp>
        <p:nvSpPr>
          <p:cNvPr id="4" name="Slide Number Placeholder 3"/>
          <p:cNvSpPr>
            <a:spLocks noGrp="1"/>
          </p:cNvSpPr>
          <p:nvPr>
            <p:ph type="sldNum" sz="quarter" idx="10"/>
          </p:nvPr>
        </p:nvSpPr>
        <p:spPr/>
        <p:txBody>
          <a:bodyPr/>
          <a:lstStyle/>
          <a:p>
            <a:pPr>
              <a:defRPr/>
            </a:pPr>
            <a:fld id="{75792398-292E-4AC1-9ECF-B585DA73DED0}" type="slidenum">
              <a:rPr lang="en-US" smtClean="0"/>
              <a:pPr>
                <a:defRPr/>
              </a:pPr>
              <a:t>25</a:t>
            </a:fld>
            <a:endParaRPr lang="en-US"/>
          </a:p>
        </p:txBody>
      </p:sp>
    </p:spTree>
    <p:extLst>
      <p:ext uri="{BB962C8B-B14F-4D97-AF65-F5344CB8AC3E}">
        <p14:creationId xmlns:p14="http://schemas.microsoft.com/office/powerpoint/2010/main" val="40747518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reviewing the Instruction</a:t>
            </a:r>
            <a:r>
              <a:rPr lang="en-US" baseline="0" dirty="0" smtClean="0"/>
              <a:t> Set, you will note that some instructions have r, a, or </a:t>
            </a:r>
            <a:r>
              <a:rPr lang="en-US" baseline="0" dirty="0" err="1" smtClean="0"/>
              <a:t>aaa</a:t>
            </a:r>
            <a:r>
              <a:rPr lang="en-US" baseline="0" dirty="0" smtClean="0"/>
              <a:t> after them. This specifies where the processor should do its operation.</a:t>
            </a:r>
          </a:p>
          <a:p>
            <a:r>
              <a:rPr lang="en-US" baseline="0" dirty="0" smtClean="0"/>
              <a:t>If there is an a or </a:t>
            </a:r>
            <a:r>
              <a:rPr lang="en-US" baseline="0" dirty="0" err="1" smtClean="0"/>
              <a:t>aaa</a:t>
            </a:r>
            <a:r>
              <a:rPr lang="en-US" baseline="0" dirty="0" smtClean="0"/>
              <a:t>, it is indicating how the operand in the operand </a:t>
            </a:r>
            <a:r>
              <a:rPr lang="en-US" baseline="0" dirty="0" err="1" smtClean="0"/>
              <a:t>specifier</a:t>
            </a:r>
            <a:r>
              <a:rPr lang="en-US" baseline="0" dirty="0" smtClean="0"/>
              <a:t> should be used to determine an address in memory. </a:t>
            </a:r>
          </a:p>
          <a:p>
            <a:r>
              <a:rPr lang="en-US" baseline="0" dirty="0" smtClean="0"/>
              <a:t>If there is an r, it is indicating a register – 0 for the accumulator and 1 for the index.</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pPr>
              <a:defRPr/>
            </a:pPr>
            <a:fld id="{75792398-292E-4AC1-9ECF-B585DA73DED0}" type="slidenum">
              <a:rPr lang="en-US" smtClean="0"/>
              <a:pPr>
                <a:defRPr/>
              </a:pPr>
              <a:t>26</a:t>
            </a:fld>
            <a:endParaRPr lang="en-US"/>
          </a:p>
        </p:txBody>
      </p:sp>
    </p:spTree>
    <p:extLst>
      <p:ext uri="{BB962C8B-B14F-4D97-AF65-F5344CB8AC3E}">
        <p14:creationId xmlns:p14="http://schemas.microsoft.com/office/powerpoint/2010/main" val="31624762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lnSpc>
                <a:spcPct val="80000"/>
              </a:lnSpc>
            </a:pPr>
            <a:r>
              <a:rPr lang="en-US" sz="1600" dirty="0" smtClean="0"/>
              <a:t>How many ways can the processor access memory locations? </a:t>
            </a:r>
          </a:p>
          <a:p>
            <a:pPr>
              <a:lnSpc>
                <a:spcPct val="80000"/>
              </a:lnSpc>
              <a:buFont typeface="Webdings" pitchFamily="18" charset="2"/>
              <a:buNone/>
            </a:pPr>
            <a:endParaRPr lang="en-US" sz="1600" dirty="0" smtClean="0"/>
          </a:p>
          <a:p>
            <a:pPr lvl="1">
              <a:lnSpc>
                <a:spcPct val="80000"/>
              </a:lnSpc>
              <a:buFontTx/>
              <a:buNone/>
            </a:pPr>
            <a:r>
              <a:rPr lang="en-US" sz="1400" dirty="0" smtClean="0"/>
              <a:t>Eight for 3-bit </a:t>
            </a:r>
            <a:r>
              <a:rPr lang="en-US" sz="1400" i="1" dirty="0" err="1" smtClean="0"/>
              <a:t>aaa</a:t>
            </a:r>
            <a:r>
              <a:rPr lang="en-US" sz="1400" dirty="0" smtClean="0"/>
              <a:t> field for non-unary instructions:</a:t>
            </a:r>
          </a:p>
          <a:p>
            <a:pPr>
              <a:lnSpc>
                <a:spcPct val="80000"/>
              </a:lnSpc>
              <a:buFont typeface="Webdings" pitchFamily="18" charset="2"/>
              <a:buNone/>
            </a:pPr>
            <a:endParaRPr lang="en-US" sz="1600" dirty="0" smtClean="0"/>
          </a:p>
          <a:p>
            <a:pPr lvl="1">
              <a:lnSpc>
                <a:spcPct val="80000"/>
              </a:lnSpc>
            </a:pPr>
            <a:r>
              <a:rPr lang="en-US" sz="1400" dirty="0" smtClean="0"/>
              <a:t>Immediate</a:t>
            </a:r>
          </a:p>
          <a:p>
            <a:pPr lvl="2">
              <a:lnSpc>
                <a:spcPct val="80000"/>
              </a:lnSpc>
            </a:pPr>
            <a:r>
              <a:rPr lang="en-US" sz="1300" dirty="0" smtClean="0"/>
              <a:t>Instruction specifies actual value to use, not address. </a:t>
            </a:r>
          </a:p>
          <a:p>
            <a:pPr lvl="1">
              <a:lnSpc>
                <a:spcPct val="80000"/>
              </a:lnSpc>
            </a:pPr>
            <a:r>
              <a:rPr lang="en-US" sz="1400" dirty="0" smtClean="0"/>
              <a:t>Direct</a:t>
            </a:r>
          </a:p>
          <a:p>
            <a:pPr lvl="2">
              <a:lnSpc>
                <a:spcPct val="80000"/>
              </a:lnSpc>
            </a:pPr>
            <a:r>
              <a:rPr lang="en-US" sz="1300" dirty="0" smtClean="0"/>
              <a:t>Instruction includes absolute memory address .</a:t>
            </a:r>
          </a:p>
          <a:p>
            <a:pPr lvl="1">
              <a:lnSpc>
                <a:spcPct val="80000"/>
              </a:lnSpc>
            </a:pPr>
            <a:r>
              <a:rPr lang="en-US" sz="1400" dirty="0" smtClean="0"/>
              <a:t> Indirect</a:t>
            </a:r>
          </a:p>
          <a:p>
            <a:pPr lvl="2">
              <a:lnSpc>
                <a:spcPct val="80000"/>
              </a:lnSpc>
            </a:pPr>
            <a:r>
              <a:rPr lang="en-US" sz="1300" dirty="0" smtClean="0"/>
              <a:t>Instruction contains an address that contains an address. (which means "read address 5, use its contents as an address to fetch".</a:t>
            </a:r>
          </a:p>
          <a:p>
            <a:pPr lvl="1">
              <a:lnSpc>
                <a:spcPct val="80000"/>
              </a:lnSpc>
            </a:pPr>
            <a:r>
              <a:rPr lang="en-US" sz="1400" dirty="0" smtClean="0"/>
              <a:t>Relative (Stack-relative, Stack-relative deferred)</a:t>
            </a:r>
          </a:p>
          <a:p>
            <a:pPr lvl="2">
              <a:lnSpc>
                <a:spcPct val="80000"/>
              </a:lnSpc>
            </a:pPr>
            <a:r>
              <a:rPr lang="en-US" sz="1300" dirty="0" smtClean="0"/>
              <a:t>Instruction operand is an offset from some base address. </a:t>
            </a:r>
          </a:p>
          <a:p>
            <a:pPr lvl="1">
              <a:lnSpc>
                <a:spcPct val="80000"/>
              </a:lnSpc>
            </a:pPr>
            <a:r>
              <a:rPr lang="en-US" sz="1400" dirty="0" smtClean="0"/>
              <a:t> Index (Stack-index, Stack-index deferred)</a:t>
            </a:r>
          </a:p>
          <a:p>
            <a:pPr lvl="2">
              <a:lnSpc>
                <a:spcPct val="80000"/>
              </a:lnSpc>
            </a:pPr>
            <a:r>
              <a:rPr lang="en-US" sz="1300" dirty="0" smtClean="0"/>
              <a:t>Instruction operand supplies offset from an index register. </a:t>
            </a:r>
          </a:p>
          <a:p>
            <a:pPr lvl="2">
              <a:lnSpc>
                <a:spcPct val="80000"/>
              </a:lnSpc>
              <a:buFont typeface="Webdings" pitchFamily="18" charset="2"/>
              <a:buNone/>
            </a:pPr>
            <a:endParaRPr lang="en-US" sz="1300" dirty="0" smtClean="0"/>
          </a:p>
          <a:p>
            <a:pPr lvl="1">
              <a:lnSpc>
                <a:spcPct val="80000"/>
              </a:lnSpc>
              <a:buFontTx/>
              <a:buNone/>
            </a:pPr>
            <a:r>
              <a:rPr lang="en-US" sz="1500" dirty="0" smtClean="0"/>
              <a:t>Two for 1-bit </a:t>
            </a:r>
            <a:r>
              <a:rPr lang="en-US" sz="1500" i="1" dirty="0" smtClean="0"/>
              <a:t>a</a:t>
            </a:r>
            <a:r>
              <a:rPr lang="en-US" sz="1500" dirty="0" smtClean="0"/>
              <a:t> field for unary instructions </a:t>
            </a:r>
          </a:p>
          <a:p>
            <a:pPr lvl="1">
              <a:lnSpc>
                <a:spcPct val="80000"/>
              </a:lnSpc>
            </a:pPr>
            <a:r>
              <a:rPr lang="en-US" sz="1400" dirty="0" smtClean="0"/>
              <a:t>Immediate</a:t>
            </a:r>
          </a:p>
          <a:p>
            <a:pPr lvl="1">
              <a:lnSpc>
                <a:spcPct val="80000"/>
              </a:lnSpc>
            </a:pPr>
            <a:r>
              <a:rPr lang="en-US" sz="1400" dirty="0" smtClean="0"/>
              <a:t>Indexed</a:t>
            </a:r>
          </a:p>
          <a:p>
            <a:pPr lvl="2">
              <a:lnSpc>
                <a:spcPct val="80000"/>
              </a:lnSpc>
              <a:buFont typeface="Webdings" pitchFamily="18" charset="2"/>
              <a:buNone/>
            </a:pPr>
            <a:endParaRPr lang="en-US" sz="1300" dirty="0" smtClean="0"/>
          </a:p>
          <a:p>
            <a:pPr>
              <a:lnSpc>
                <a:spcPct val="80000"/>
              </a:lnSpc>
            </a:pPr>
            <a:r>
              <a:rPr lang="en-US" sz="1900" dirty="0" smtClean="0"/>
              <a:t>This chapter focuses on the direct addressing mode.</a:t>
            </a:r>
          </a:p>
          <a:p>
            <a:endParaRPr lang="en-US" dirty="0"/>
          </a:p>
        </p:txBody>
      </p:sp>
      <p:sp>
        <p:nvSpPr>
          <p:cNvPr id="4" name="Slide Number Placeholder 3"/>
          <p:cNvSpPr>
            <a:spLocks noGrp="1"/>
          </p:cNvSpPr>
          <p:nvPr>
            <p:ph type="sldNum" sz="quarter" idx="10"/>
          </p:nvPr>
        </p:nvSpPr>
        <p:spPr/>
        <p:txBody>
          <a:bodyPr/>
          <a:lstStyle/>
          <a:p>
            <a:pPr>
              <a:defRPr/>
            </a:pPr>
            <a:fld id="{75792398-292E-4AC1-9ECF-B585DA73DED0}" type="slidenum">
              <a:rPr lang="en-US" smtClean="0"/>
              <a:pPr>
                <a:defRPr/>
              </a:pPr>
              <a:t>27</a:t>
            </a:fld>
            <a:endParaRPr lang="en-US"/>
          </a:p>
        </p:txBody>
      </p:sp>
    </p:spTree>
    <p:extLst>
      <p:ext uri="{BB962C8B-B14F-4D97-AF65-F5344CB8AC3E}">
        <p14:creationId xmlns:p14="http://schemas.microsoft.com/office/powerpoint/2010/main" val="14718538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a complete machine instruction, piece</a:t>
            </a:r>
            <a:r>
              <a:rPr lang="en-US" baseline="0" dirty="0" smtClean="0"/>
              <a:t> by piece</a:t>
            </a:r>
            <a:r>
              <a:rPr lang="en-US" dirty="0" smtClean="0"/>
              <a:t>.</a:t>
            </a:r>
          </a:p>
          <a:p>
            <a:endParaRPr lang="en-US" dirty="0" smtClean="0"/>
          </a:p>
          <a:p>
            <a:r>
              <a:rPr lang="en-US" dirty="0" smtClean="0"/>
              <a:t>The first four</a:t>
            </a:r>
            <a:r>
              <a:rPr lang="en-US" baseline="0" dirty="0" smtClean="0"/>
              <a:t> bits 0111,  represent </a:t>
            </a:r>
            <a:r>
              <a:rPr lang="en-US" baseline="0" dirty="0" err="1" smtClean="0"/>
              <a:t>ADDr</a:t>
            </a:r>
            <a:r>
              <a:rPr lang="en-US" baseline="0" dirty="0" smtClean="0"/>
              <a:t> or Add to r. A register number must replace the r. 0 for the accumulator or 1 for the index register.</a:t>
            </a:r>
          </a:p>
          <a:p>
            <a:r>
              <a:rPr lang="en-US" baseline="0" dirty="0" smtClean="0"/>
              <a:t>In this case, R is 0 which indicates the Accumulator. The three a’s are 001 which indicates direct addressing. That is all we will be using in this chapter. We will get to the others later.</a:t>
            </a:r>
          </a:p>
          <a:p>
            <a:r>
              <a:rPr lang="en-US" baseline="0" dirty="0" smtClean="0"/>
              <a:t>Direct addressing means that the operand </a:t>
            </a:r>
            <a:r>
              <a:rPr lang="en-US" baseline="0" dirty="0" err="1" smtClean="0"/>
              <a:t>specifier</a:t>
            </a:r>
            <a:r>
              <a:rPr lang="en-US" baseline="0" dirty="0" smtClean="0"/>
              <a:t> has the absolute address in main memory of the cell that contains the value to be used.</a:t>
            </a:r>
          </a:p>
          <a:p>
            <a:r>
              <a:rPr lang="en-US" baseline="0" dirty="0" smtClean="0"/>
              <a:t>So the operand </a:t>
            </a:r>
            <a:r>
              <a:rPr lang="en-US" baseline="0" dirty="0" err="1" smtClean="0"/>
              <a:t>specifier</a:t>
            </a:r>
            <a:r>
              <a:rPr lang="en-US" baseline="0" dirty="0" smtClean="0"/>
              <a:t> contains 0005, which means to add the </a:t>
            </a:r>
            <a:r>
              <a:rPr lang="en-US" u="sng" baseline="0" dirty="0" smtClean="0"/>
              <a:t>value</a:t>
            </a:r>
            <a:r>
              <a:rPr lang="en-US" baseline="0" dirty="0" smtClean="0"/>
              <a:t> at memory address 0005 to the accumulator and store the result in the accumulator.</a:t>
            </a:r>
          </a:p>
        </p:txBody>
      </p:sp>
      <p:sp>
        <p:nvSpPr>
          <p:cNvPr id="4" name="Slide Number Placeholder 3"/>
          <p:cNvSpPr>
            <a:spLocks noGrp="1"/>
          </p:cNvSpPr>
          <p:nvPr>
            <p:ph type="sldNum" sz="quarter" idx="10"/>
          </p:nvPr>
        </p:nvSpPr>
        <p:spPr/>
        <p:txBody>
          <a:bodyPr/>
          <a:lstStyle/>
          <a:p>
            <a:pPr>
              <a:defRPr/>
            </a:pPr>
            <a:fld id="{75792398-292E-4AC1-9ECF-B585DA73DED0}" type="slidenum">
              <a:rPr lang="en-US" smtClean="0"/>
              <a:pPr>
                <a:defRPr/>
              </a:pPr>
              <a:t>28</a:t>
            </a:fld>
            <a:endParaRPr lang="en-US"/>
          </a:p>
        </p:txBody>
      </p:sp>
    </p:spTree>
    <p:extLst>
      <p:ext uri="{BB962C8B-B14F-4D97-AF65-F5344CB8AC3E}">
        <p14:creationId xmlns:p14="http://schemas.microsoft.com/office/powerpoint/2010/main" val="10828818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what happens when the ADD is executed.</a:t>
            </a:r>
          </a:p>
          <a:p>
            <a:r>
              <a:rPr lang="en-US" baseline="0" dirty="0" smtClean="0"/>
              <a:t>This is the RTL or Register Transfer Language expression for it.</a:t>
            </a:r>
          </a:p>
          <a:p>
            <a:r>
              <a:rPr lang="en-US" baseline="0" dirty="0" smtClean="0"/>
              <a:t>It says that r gets r + the Operand.</a:t>
            </a:r>
          </a:p>
          <a:p>
            <a:r>
              <a:rPr lang="en-US" baseline="0" dirty="0" smtClean="0"/>
              <a:t>The status bit N gets set to 1 if the result in r is less that zero or negative.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status bit Z gets set to 1 if the result in r equals zero.</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status bit V gets set to 1 if there is overflow, and</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status bit C gets set to 1 if there is carry.</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This happens all in the </a:t>
            </a:r>
            <a:r>
              <a:rPr lang="en-US" baseline="0" dirty="0" smtClean="0"/>
              <a:t>execute </a:t>
            </a:r>
            <a:r>
              <a:rPr lang="en-US" baseline="0" dirty="0" smtClean="0"/>
              <a:t>step of the von Neumann </a:t>
            </a:r>
            <a:r>
              <a:rPr lang="en-US" baseline="0" dirty="0" smtClean="0"/>
              <a:t>cycle.</a:t>
            </a: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Each instruction has an RTL expression like this that defines it. The text will cover several of these in the next chapters.</a:t>
            </a:r>
          </a:p>
          <a:p>
            <a:endParaRPr lang="en-US" baseline="0" dirty="0" smtClean="0"/>
          </a:p>
          <a:p>
            <a:r>
              <a:rPr lang="en-US" baseline="0" dirty="0" smtClean="0"/>
              <a:t>If this is totally new to you please review the worked examples for more step by step explanations of the machine instructions.</a:t>
            </a:r>
          </a:p>
          <a:p>
            <a:endParaRPr lang="en-US" baseline="0" dirty="0" smtClean="0"/>
          </a:p>
          <a:p>
            <a:r>
              <a:rPr lang="en-US" baseline="0" dirty="0" smtClean="0"/>
              <a:t>Please do not wait until the day before the assignment is due to get the PEP/8 program installed on your computer and learn to operate it.</a:t>
            </a:r>
          </a:p>
          <a:p>
            <a:endParaRPr lang="en-US" baseline="0" dirty="0" smtClean="0"/>
          </a:p>
          <a:p>
            <a:r>
              <a:rPr lang="en-US" baseline="0" dirty="0" smtClean="0"/>
              <a:t>Also, there are only two lectures to review this week before taking the quiz. You will need to read the one on von Neumann.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75792398-292E-4AC1-9ECF-B585DA73DED0}" type="slidenum">
              <a:rPr lang="en-US" smtClean="0"/>
              <a:pPr>
                <a:defRPr/>
              </a:pPr>
              <a:t>29</a:t>
            </a:fld>
            <a:endParaRPr lang="en-US"/>
          </a:p>
        </p:txBody>
      </p:sp>
    </p:spTree>
    <p:extLst>
      <p:ext uri="{BB962C8B-B14F-4D97-AF65-F5344CB8AC3E}">
        <p14:creationId xmlns:p14="http://schemas.microsoft.com/office/powerpoint/2010/main" val="1082881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discussed</a:t>
            </a:r>
            <a:r>
              <a:rPr lang="en-US" baseline="0" dirty="0" smtClean="0"/>
              <a:t> in Chapter 1, a</a:t>
            </a:r>
            <a:r>
              <a:rPr lang="en-US" dirty="0" smtClean="0"/>
              <a:t> computer is basically composed of 4 major components:</a:t>
            </a:r>
          </a:p>
          <a:p>
            <a:pPr lvl="1"/>
            <a:r>
              <a:rPr lang="en-US" dirty="0" smtClean="0"/>
              <a:t>The Central Processing Unit (CPU) where instructions are fetched and executed</a:t>
            </a:r>
          </a:p>
          <a:p>
            <a:pPr lvl="1"/>
            <a:r>
              <a:rPr lang="en-US" dirty="0" smtClean="0"/>
              <a:t>The Memory system where Programs and data are stored</a:t>
            </a:r>
          </a:p>
          <a:p>
            <a:pPr lvl="1"/>
            <a:r>
              <a:rPr lang="en-US" dirty="0" smtClean="0"/>
              <a:t>And Input Devices &amp; Output Devices</a:t>
            </a:r>
          </a:p>
          <a:p>
            <a:pPr lvl="2"/>
            <a:r>
              <a:rPr lang="en-US" dirty="0" smtClean="0"/>
              <a:t>Or the (I/O) system, which is responsible for input and output data to and from the memory system.</a:t>
            </a:r>
            <a:endParaRPr lang="en-US" dirty="0"/>
          </a:p>
        </p:txBody>
      </p:sp>
      <p:sp>
        <p:nvSpPr>
          <p:cNvPr id="4" name="Slide Number Placeholder 3"/>
          <p:cNvSpPr>
            <a:spLocks noGrp="1"/>
          </p:cNvSpPr>
          <p:nvPr>
            <p:ph type="sldNum" sz="quarter" idx="10"/>
          </p:nvPr>
        </p:nvSpPr>
        <p:spPr/>
        <p:txBody>
          <a:bodyPr/>
          <a:lstStyle/>
          <a:p>
            <a:pPr>
              <a:defRPr/>
            </a:pPr>
            <a:fld id="{75792398-292E-4AC1-9ECF-B585DA73DED0}" type="slidenum">
              <a:rPr lang="en-US" smtClean="0"/>
              <a:pPr>
                <a:defRPr/>
              </a:pPr>
              <a:t>3</a:t>
            </a:fld>
            <a:endParaRPr lang="en-US"/>
          </a:p>
        </p:txBody>
      </p:sp>
    </p:spTree>
    <p:extLst>
      <p:ext uri="{BB962C8B-B14F-4D97-AF65-F5344CB8AC3E}">
        <p14:creationId xmlns:p14="http://schemas.microsoft.com/office/powerpoint/2010/main" val="1323101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The Overall system structure can be shown in this familiar diagram.</a:t>
            </a:r>
          </a:p>
          <a:p>
            <a:r>
              <a:rPr lang="en-US" sz="1200" dirty="0" smtClean="0"/>
              <a:t>The solid</a:t>
            </a:r>
            <a:r>
              <a:rPr lang="en-US" sz="1200" baseline="0" dirty="0" smtClean="0"/>
              <a:t> lines show the data flow and the dashed lines show the flow of control.</a:t>
            </a:r>
          </a:p>
          <a:p>
            <a:r>
              <a:rPr lang="en-US" sz="1200" baseline="0" dirty="0" smtClean="0"/>
              <a:t>The bus, actually multiple busses, carry the data between the four components.</a:t>
            </a:r>
            <a:endParaRPr lang="en-US" dirty="0"/>
          </a:p>
        </p:txBody>
      </p:sp>
      <p:sp>
        <p:nvSpPr>
          <p:cNvPr id="4" name="Slide Number Placeholder 3"/>
          <p:cNvSpPr>
            <a:spLocks noGrp="1"/>
          </p:cNvSpPr>
          <p:nvPr>
            <p:ph type="sldNum" sz="quarter" idx="10"/>
          </p:nvPr>
        </p:nvSpPr>
        <p:spPr/>
        <p:txBody>
          <a:bodyPr/>
          <a:lstStyle/>
          <a:p>
            <a:pPr>
              <a:defRPr/>
            </a:pPr>
            <a:fld id="{75792398-292E-4AC1-9ECF-B585DA73DED0}" type="slidenum">
              <a:rPr lang="en-US" smtClean="0"/>
              <a:pPr>
                <a:defRPr/>
              </a:pPr>
              <a:t>4</a:t>
            </a:fld>
            <a:endParaRPr lang="en-US"/>
          </a:p>
        </p:txBody>
      </p:sp>
    </p:spTree>
    <p:extLst>
      <p:ext uri="{BB962C8B-B14F-4D97-AF65-F5344CB8AC3E}">
        <p14:creationId xmlns:p14="http://schemas.microsoft.com/office/powerpoint/2010/main" val="4216896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lnSpc>
                <a:spcPct val="90000"/>
              </a:lnSpc>
            </a:pPr>
            <a:r>
              <a:rPr lang="en-US" sz="2000" dirty="0" smtClean="0"/>
              <a:t>Let’s look closer at the CPU</a:t>
            </a:r>
          </a:p>
          <a:p>
            <a:pPr>
              <a:lnSpc>
                <a:spcPct val="90000"/>
              </a:lnSpc>
            </a:pPr>
            <a:r>
              <a:rPr lang="en-US" sz="2000" dirty="0" smtClean="0"/>
              <a:t> Again, it has three basic components: (1) registers, (2) control unit, and (3) ALU. </a:t>
            </a:r>
          </a:p>
          <a:p>
            <a:pPr lvl="1">
              <a:lnSpc>
                <a:spcPct val="90000"/>
              </a:lnSpc>
            </a:pPr>
            <a:r>
              <a:rPr lang="en-US" sz="1800" i="0" dirty="0" smtClean="0"/>
              <a:t>The Registers </a:t>
            </a:r>
            <a:r>
              <a:rPr lang="en-US" sz="1800" dirty="0" smtClean="0"/>
              <a:t>are used to store data in the CPU. Some are general purpose, some have specific purposes. For example, during fetch CPU places contents of </a:t>
            </a:r>
            <a:r>
              <a:rPr lang="en-US" sz="1800" i="1" dirty="0" smtClean="0"/>
              <a:t>program counter</a:t>
            </a:r>
            <a:r>
              <a:rPr lang="en-US" sz="1800" dirty="0" smtClean="0"/>
              <a:t> (PC) register on address bus then stores fetched instruction in </a:t>
            </a:r>
            <a:r>
              <a:rPr lang="en-US" sz="1800" i="1" dirty="0" smtClean="0"/>
              <a:t>instruction register</a:t>
            </a:r>
            <a:r>
              <a:rPr lang="en-US" sz="1800" dirty="0" smtClean="0"/>
              <a:t> (IR).</a:t>
            </a:r>
          </a:p>
          <a:p>
            <a:pPr lvl="1">
              <a:lnSpc>
                <a:spcPct val="90000"/>
              </a:lnSpc>
            </a:pPr>
            <a:r>
              <a:rPr lang="en-US" sz="1800" dirty="0" smtClean="0"/>
              <a:t>The ALU (arithmetic/logic unit) implements arithmetic and logic instructions.</a:t>
            </a:r>
          </a:p>
          <a:p>
            <a:pPr lvl="1">
              <a:lnSpc>
                <a:spcPct val="90000"/>
              </a:lnSpc>
            </a:pPr>
            <a:r>
              <a:rPr lang="en-US" sz="1800" dirty="0" smtClean="0"/>
              <a:t>The Control unit controls operation of the other CPU components. It Asserts information on the control lines (READ, WRITE, IO/M) which causes registers to load data, clear contents, output contents, etc.</a:t>
            </a:r>
          </a:p>
          <a:p>
            <a:endParaRPr lang="en-US" dirty="0"/>
          </a:p>
        </p:txBody>
      </p:sp>
      <p:sp>
        <p:nvSpPr>
          <p:cNvPr id="4" name="Slide Number Placeholder 3"/>
          <p:cNvSpPr>
            <a:spLocks noGrp="1"/>
          </p:cNvSpPr>
          <p:nvPr>
            <p:ph type="sldNum" sz="quarter" idx="10"/>
          </p:nvPr>
        </p:nvSpPr>
        <p:spPr/>
        <p:txBody>
          <a:bodyPr/>
          <a:lstStyle/>
          <a:p>
            <a:pPr>
              <a:defRPr/>
            </a:pPr>
            <a:fld id="{75792398-292E-4AC1-9ECF-B585DA73DED0}" type="slidenum">
              <a:rPr lang="en-US" smtClean="0"/>
              <a:pPr>
                <a:defRPr/>
              </a:pPr>
              <a:t>5</a:t>
            </a:fld>
            <a:endParaRPr lang="en-US"/>
          </a:p>
        </p:txBody>
      </p:sp>
    </p:spTree>
    <p:extLst>
      <p:ext uri="{BB962C8B-B14F-4D97-AF65-F5344CB8AC3E}">
        <p14:creationId xmlns:p14="http://schemas.microsoft.com/office/powerpoint/2010/main" val="1760481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virtual computer contains six specialized registers:</a:t>
            </a:r>
          </a:p>
          <a:p>
            <a:r>
              <a:rPr lang="en-US" dirty="0" smtClean="0"/>
              <a:t>The 4-bit Status Register holds</a:t>
            </a:r>
            <a:r>
              <a:rPr lang="en-US" baseline="0" dirty="0" smtClean="0"/>
              <a:t> the values for </a:t>
            </a:r>
            <a:r>
              <a:rPr lang="en-US" dirty="0" smtClean="0"/>
              <a:t>(NZVC) These are set by the CPU when these conditions</a:t>
            </a:r>
            <a:r>
              <a:rPr lang="en-US" baseline="0" dirty="0" smtClean="0"/>
              <a:t> occur </a:t>
            </a:r>
            <a:r>
              <a:rPr lang="en-US" dirty="0" smtClean="0"/>
              <a:t>N – negative, Z – zero, V – overflow, C – carry and it is up to the software to examine them and</a:t>
            </a:r>
            <a:r>
              <a:rPr lang="en-US" baseline="0" dirty="0" smtClean="0"/>
              <a:t> take the appropriate actions</a:t>
            </a:r>
          </a:p>
          <a:p>
            <a:r>
              <a:rPr lang="en-US" baseline="0" dirty="0" smtClean="0"/>
              <a:t>The </a:t>
            </a:r>
            <a:r>
              <a:rPr lang="en-US" dirty="0" smtClean="0"/>
              <a:t>16-bit accumulator (A) “accumulates”</a:t>
            </a:r>
            <a:r>
              <a:rPr lang="en-US" baseline="0" dirty="0" smtClean="0"/>
              <a:t> the result of an operation.</a:t>
            </a:r>
          </a:p>
          <a:p>
            <a:r>
              <a:rPr lang="en-US" baseline="0" dirty="0" smtClean="0"/>
              <a:t>The</a:t>
            </a:r>
            <a:r>
              <a:rPr lang="en-US" dirty="0" smtClean="0"/>
              <a:t>16-bit index register (X) is for indexing the elements of an array</a:t>
            </a:r>
            <a:r>
              <a:rPr lang="en-US" baseline="0" dirty="0" smtClean="0"/>
              <a:t> or memory locations</a:t>
            </a:r>
            <a:endParaRPr lang="en-US" dirty="0" smtClean="0"/>
          </a:p>
          <a:p>
            <a:r>
              <a:rPr lang="en-US" dirty="0" smtClean="0"/>
              <a:t>The</a:t>
            </a:r>
            <a:r>
              <a:rPr lang="en-US" baseline="0" dirty="0" smtClean="0"/>
              <a:t> </a:t>
            </a:r>
            <a:r>
              <a:rPr lang="en-US" dirty="0" smtClean="0"/>
              <a:t>16-bit program counter (PC) or Program counter,</a:t>
            </a:r>
            <a:r>
              <a:rPr lang="en-US" baseline="0" dirty="0" smtClean="0"/>
              <a:t> points to the next instruction in memory.</a:t>
            </a:r>
          </a:p>
          <a:p>
            <a:r>
              <a:rPr lang="en-US" baseline="0" dirty="0" smtClean="0"/>
              <a:t>The </a:t>
            </a:r>
            <a:r>
              <a:rPr lang="en-US" dirty="0" smtClean="0"/>
              <a:t>16-bit stack pointer (SP) is</a:t>
            </a:r>
            <a:r>
              <a:rPr lang="en-US" baseline="0" dirty="0" smtClean="0"/>
              <a:t> for accessing the elements on the run-time stack.</a:t>
            </a:r>
          </a:p>
          <a:p>
            <a:r>
              <a:rPr lang="en-US" baseline="0" dirty="0" smtClean="0"/>
              <a:t>The </a:t>
            </a:r>
            <a:r>
              <a:rPr lang="en-US" dirty="0" smtClean="0"/>
              <a:t>24-bit instruction register (IR) holds the current instruction after it has been accessed from memory.</a:t>
            </a:r>
          </a:p>
          <a:p>
            <a:endParaRPr lang="en-US" dirty="0"/>
          </a:p>
        </p:txBody>
      </p:sp>
      <p:sp>
        <p:nvSpPr>
          <p:cNvPr id="4" name="Slide Number Placeholder 3"/>
          <p:cNvSpPr>
            <a:spLocks noGrp="1"/>
          </p:cNvSpPr>
          <p:nvPr>
            <p:ph type="sldNum" sz="quarter" idx="10"/>
          </p:nvPr>
        </p:nvSpPr>
        <p:spPr/>
        <p:txBody>
          <a:bodyPr/>
          <a:lstStyle/>
          <a:p>
            <a:pPr>
              <a:defRPr/>
            </a:pPr>
            <a:fld id="{75792398-292E-4AC1-9ECF-B585DA73DED0}" type="slidenum">
              <a:rPr lang="en-US" smtClean="0"/>
              <a:pPr>
                <a:defRPr/>
              </a:pPr>
              <a:t>6</a:t>
            </a:fld>
            <a:endParaRPr lang="en-US"/>
          </a:p>
        </p:txBody>
      </p:sp>
    </p:spTree>
    <p:extLst>
      <p:ext uri="{BB962C8B-B14F-4D97-AF65-F5344CB8AC3E}">
        <p14:creationId xmlns:p14="http://schemas.microsoft.com/office/powerpoint/2010/main" val="1350762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each of these registers are shown graphically. It shows the number of bits in each register. Note the Instruction Register is divided onto two lines.</a:t>
            </a:r>
          </a:p>
          <a:p>
            <a:r>
              <a:rPr lang="en-US" dirty="0" smtClean="0"/>
              <a:t>Some of the instructions</a:t>
            </a:r>
            <a:r>
              <a:rPr lang="en-US" baseline="0" dirty="0" smtClean="0"/>
              <a:t> only use the first 8-bits and are called unary instructions. Some require an operand in the following 16 – bits. These are not unary instructions.</a:t>
            </a:r>
            <a:endParaRPr lang="en-US" dirty="0"/>
          </a:p>
        </p:txBody>
      </p:sp>
      <p:sp>
        <p:nvSpPr>
          <p:cNvPr id="4" name="Slide Number Placeholder 3"/>
          <p:cNvSpPr>
            <a:spLocks noGrp="1"/>
          </p:cNvSpPr>
          <p:nvPr>
            <p:ph type="sldNum" sz="quarter" idx="10"/>
          </p:nvPr>
        </p:nvSpPr>
        <p:spPr/>
        <p:txBody>
          <a:bodyPr/>
          <a:lstStyle/>
          <a:p>
            <a:pPr>
              <a:defRPr/>
            </a:pPr>
            <a:fld id="{75792398-292E-4AC1-9ECF-B585DA73DED0}" type="slidenum">
              <a:rPr lang="en-US" smtClean="0"/>
              <a:pPr>
                <a:defRPr/>
              </a:pPr>
              <a:t>7</a:t>
            </a:fld>
            <a:endParaRPr lang="en-US"/>
          </a:p>
        </p:txBody>
      </p:sp>
    </p:spTree>
    <p:extLst>
      <p:ext uri="{BB962C8B-B14F-4D97-AF65-F5344CB8AC3E}">
        <p14:creationId xmlns:p14="http://schemas.microsoft.com/office/powerpoint/2010/main" val="4080941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definitions in a chart form for reference.</a:t>
            </a:r>
            <a:endParaRPr lang="en-US" dirty="0"/>
          </a:p>
        </p:txBody>
      </p:sp>
      <p:sp>
        <p:nvSpPr>
          <p:cNvPr id="4" name="Slide Number Placeholder 3"/>
          <p:cNvSpPr>
            <a:spLocks noGrp="1"/>
          </p:cNvSpPr>
          <p:nvPr>
            <p:ph type="sldNum" sz="quarter" idx="10"/>
          </p:nvPr>
        </p:nvSpPr>
        <p:spPr/>
        <p:txBody>
          <a:bodyPr/>
          <a:lstStyle/>
          <a:p>
            <a:pPr>
              <a:defRPr/>
            </a:pPr>
            <a:fld id="{75792398-292E-4AC1-9ECF-B585DA73DED0}" type="slidenum">
              <a:rPr lang="en-US" smtClean="0"/>
              <a:pPr>
                <a:defRPr/>
              </a:pPr>
              <a:t>8</a:t>
            </a:fld>
            <a:endParaRPr lang="en-US"/>
          </a:p>
        </p:txBody>
      </p:sp>
    </p:spTree>
    <p:extLst>
      <p:ext uri="{BB962C8B-B14F-4D97-AF65-F5344CB8AC3E}">
        <p14:creationId xmlns:p14="http://schemas.microsoft.com/office/powerpoint/2010/main" val="918548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a:lnSpc>
                <a:spcPct val="90000"/>
              </a:lnSpc>
            </a:pPr>
            <a:r>
              <a:rPr lang="en-US" sz="2400" dirty="0" smtClean="0"/>
              <a:t>A memory system can be viewed as an array of memory locations each of which can store a multiple-bit binary data (typically 8 bits called a byte). </a:t>
            </a:r>
          </a:p>
          <a:p>
            <a:pPr lvl="1">
              <a:lnSpc>
                <a:spcPct val="90000"/>
              </a:lnSpc>
            </a:pPr>
            <a:r>
              <a:rPr lang="en-US" sz="2000" dirty="0" smtClean="0"/>
              <a:t> Memory locations are selected by address for either read or write operation.</a:t>
            </a:r>
          </a:p>
          <a:p>
            <a:pPr lvl="1">
              <a:lnSpc>
                <a:spcPct val="90000"/>
              </a:lnSpc>
            </a:pPr>
            <a:r>
              <a:rPr lang="en-US" sz="2000" dirty="0" smtClean="0"/>
              <a:t> It normally has</a:t>
            </a:r>
          </a:p>
          <a:p>
            <a:pPr lvl="2">
              <a:lnSpc>
                <a:spcPct val="90000"/>
              </a:lnSpc>
            </a:pPr>
            <a:r>
              <a:rPr lang="en-US" sz="2000" dirty="0" smtClean="0"/>
              <a:t> address input for the address to select the location</a:t>
            </a:r>
          </a:p>
          <a:p>
            <a:pPr lvl="2">
              <a:lnSpc>
                <a:spcPct val="90000"/>
              </a:lnSpc>
            </a:pPr>
            <a:r>
              <a:rPr lang="en-US" sz="2000" dirty="0" smtClean="0"/>
              <a:t> data input for the data to the written to the location</a:t>
            </a:r>
          </a:p>
          <a:p>
            <a:pPr lvl="2">
              <a:lnSpc>
                <a:spcPct val="90000"/>
              </a:lnSpc>
            </a:pPr>
            <a:r>
              <a:rPr lang="en-US" sz="2000" dirty="0" smtClean="0"/>
              <a:t> data output for the data read from the location</a:t>
            </a:r>
          </a:p>
          <a:p>
            <a:pPr lvl="2">
              <a:lnSpc>
                <a:spcPct val="90000"/>
              </a:lnSpc>
            </a:pPr>
            <a:r>
              <a:rPr lang="en-US" sz="2000" dirty="0" smtClean="0"/>
              <a:t> chip enable control to enable the entire memory</a:t>
            </a:r>
          </a:p>
          <a:p>
            <a:pPr lvl="2">
              <a:lnSpc>
                <a:spcPct val="90000"/>
              </a:lnSpc>
            </a:pPr>
            <a:r>
              <a:rPr lang="en-US" sz="2000" dirty="0" smtClean="0"/>
              <a:t> read/write control to start read or write operation</a:t>
            </a:r>
          </a:p>
          <a:p>
            <a:pPr lvl="1">
              <a:lnSpc>
                <a:spcPct val="90000"/>
              </a:lnSpc>
              <a:buFontTx/>
              <a:buNone/>
            </a:pPr>
            <a:endParaRPr lang="en-US" sz="2000" dirty="0" smtClean="0"/>
          </a:p>
          <a:p>
            <a:endParaRPr lang="en-US" dirty="0"/>
          </a:p>
        </p:txBody>
      </p:sp>
      <p:sp>
        <p:nvSpPr>
          <p:cNvPr id="4" name="Slide Number Placeholder 3"/>
          <p:cNvSpPr>
            <a:spLocks noGrp="1"/>
          </p:cNvSpPr>
          <p:nvPr>
            <p:ph type="sldNum" sz="quarter" idx="10"/>
          </p:nvPr>
        </p:nvSpPr>
        <p:spPr/>
        <p:txBody>
          <a:bodyPr/>
          <a:lstStyle/>
          <a:p>
            <a:pPr>
              <a:defRPr/>
            </a:pPr>
            <a:fld id="{75792398-292E-4AC1-9ECF-B585DA73DED0}" type="slidenum">
              <a:rPr lang="en-US" smtClean="0"/>
              <a:pPr>
                <a:defRPr/>
              </a:pPr>
              <a:t>9</a:t>
            </a:fld>
            <a:endParaRPr lang="en-US"/>
          </a:p>
        </p:txBody>
      </p:sp>
    </p:spTree>
    <p:extLst>
      <p:ext uri="{BB962C8B-B14F-4D97-AF65-F5344CB8AC3E}">
        <p14:creationId xmlns:p14="http://schemas.microsoft.com/office/powerpoint/2010/main" val="3344096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1BD2F3E-EF2B-4112-9EA2-FD53E7A2E100}" type="slidenum">
              <a:rPr lang="en-US"/>
              <a:pPr>
                <a:defRPr/>
              </a:pPr>
              <a:t>‹#›</a:t>
            </a:fld>
            <a:endParaRPr lang="en-US"/>
          </a:p>
        </p:txBody>
      </p:sp>
    </p:spTree>
    <p:extLst>
      <p:ext uri="{BB962C8B-B14F-4D97-AF65-F5344CB8AC3E}">
        <p14:creationId xmlns:p14="http://schemas.microsoft.com/office/powerpoint/2010/main" val="85018143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207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90600" y="1447800"/>
            <a:ext cx="7696200" cy="22621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90600" y="3862388"/>
            <a:ext cx="7696200" cy="2263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pPr>
              <a:defRPr/>
            </a:pPr>
            <a:fld id="{D9186CED-B42F-45B3-8FDC-CA06CCDD7E7D}" type="slidenum">
              <a:rPr lang="en-US"/>
              <a:pPr>
                <a:defRPr/>
              </a:pPr>
              <a:t>‹#›</a:t>
            </a:fld>
            <a:endParaRPr lang="en-US"/>
          </a:p>
        </p:txBody>
      </p:sp>
    </p:spTree>
    <p:extLst>
      <p:ext uri="{BB962C8B-B14F-4D97-AF65-F5344CB8AC3E}">
        <p14:creationId xmlns:p14="http://schemas.microsoft.com/office/powerpoint/2010/main" val="231415656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90600" y="6245225"/>
            <a:ext cx="1447800" cy="476250"/>
          </a:xfrm>
        </p:spPr>
        <p:txBody>
          <a:bodyPr/>
          <a:lstStyle>
            <a:lvl1pPr>
              <a:defRPr/>
            </a:lvl1pPr>
          </a:lstStyle>
          <a:p>
            <a:pPr>
              <a:defRPr/>
            </a:pPr>
            <a:endParaRPr lang="en-US"/>
          </a:p>
        </p:txBody>
      </p:sp>
      <p:sp>
        <p:nvSpPr>
          <p:cNvPr id="3" name="Footer Placeholder 2"/>
          <p:cNvSpPr>
            <a:spLocks noGrp="1"/>
          </p:cNvSpPr>
          <p:nvPr>
            <p:ph type="ftr" sz="quarter" idx="11"/>
          </p:nvPr>
        </p:nvSpPr>
        <p:spPr>
          <a:xfrm>
            <a:off x="2552700" y="6229350"/>
            <a:ext cx="2743200" cy="476250"/>
          </a:xfrm>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5410200" y="6248400"/>
            <a:ext cx="1752600" cy="454025"/>
          </a:xfrm>
        </p:spPr>
        <p:txBody>
          <a:bodyPr/>
          <a:lstStyle>
            <a:lvl1pPr>
              <a:defRPr smtClean="0"/>
            </a:lvl1pPr>
          </a:lstStyle>
          <a:p>
            <a:pPr>
              <a:defRPr/>
            </a:pPr>
            <a:fld id="{23AADCF4-FC5E-4DF2-BD05-7A8B3B3B7AFF}" type="slidenum">
              <a:rPr lang="en-US"/>
              <a:pPr>
                <a:defRPr/>
              </a:pPr>
              <a:t>‹#›</a:t>
            </a:fld>
            <a:endParaRPr lang="en-US"/>
          </a:p>
        </p:txBody>
      </p:sp>
    </p:spTree>
    <p:extLst>
      <p:ext uri="{BB962C8B-B14F-4D97-AF65-F5344CB8AC3E}">
        <p14:creationId xmlns:p14="http://schemas.microsoft.com/office/powerpoint/2010/main" val="1485457950"/>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01904886"/>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73171980"/>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92083327"/>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90600" y="1447800"/>
            <a:ext cx="377190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447800"/>
            <a:ext cx="377190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54304854"/>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84552072"/>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0455772"/>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92106"/>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2372211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90600" y="1447800"/>
            <a:ext cx="377190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447800"/>
            <a:ext cx="377190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886C4B-4D85-45ED-82AD-5AD0507ABB02}" type="slidenum">
              <a:rPr lang="en-US"/>
              <a:pPr>
                <a:defRPr/>
              </a:pPr>
              <a:t>‹#›</a:t>
            </a:fld>
            <a:endParaRPr lang="en-US"/>
          </a:p>
        </p:txBody>
      </p:sp>
    </p:spTree>
    <p:extLst>
      <p:ext uri="{BB962C8B-B14F-4D97-AF65-F5344CB8AC3E}">
        <p14:creationId xmlns:p14="http://schemas.microsoft.com/office/powerpoint/2010/main" val="3500342415"/>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4940907"/>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82732982"/>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4638"/>
            <a:ext cx="19431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38"/>
            <a:ext cx="56769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3202834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DF41B3F-7622-4879-86D4-0D28244001A5}" type="slidenum">
              <a:rPr lang="en-US"/>
              <a:pPr>
                <a:defRPr/>
              </a:pPr>
              <a:t>‹#›</a:t>
            </a:fld>
            <a:endParaRPr lang="en-US"/>
          </a:p>
        </p:txBody>
      </p:sp>
    </p:spTree>
    <p:extLst>
      <p:ext uri="{BB962C8B-B14F-4D97-AF65-F5344CB8AC3E}">
        <p14:creationId xmlns:p14="http://schemas.microsoft.com/office/powerpoint/2010/main" val="272140795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424653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1EB92E3-B95F-4023-B819-40F8126ACDD7}" type="slidenum">
              <a:rPr lang="en-US"/>
              <a:pPr>
                <a:defRPr/>
              </a:pPr>
              <a:t>‹#›</a:t>
            </a:fld>
            <a:endParaRPr lang="en-US"/>
          </a:p>
        </p:txBody>
      </p:sp>
    </p:spTree>
    <p:extLst>
      <p:ext uri="{BB962C8B-B14F-4D97-AF65-F5344CB8AC3E}">
        <p14:creationId xmlns:p14="http://schemas.microsoft.com/office/powerpoint/2010/main" val="373302809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091945A-91EF-4B98-8E9A-443127090768}" type="slidenum">
              <a:rPr lang="en-US"/>
              <a:pPr>
                <a:defRPr/>
              </a:pPr>
              <a:t>‹#›</a:t>
            </a:fld>
            <a:endParaRPr lang="en-US"/>
          </a:p>
        </p:txBody>
      </p:sp>
    </p:spTree>
    <p:extLst>
      <p:ext uri="{BB962C8B-B14F-4D97-AF65-F5344CB8AC3E}">
        <p14:creationId xmlns:p14="http://schemas.microsoft.com/office/powerpoint/2010/main" val="75316919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C9DA660-936E-43CD-8D2B-E88B6EFB2736}" type="slidenum">
              <a:rPr lang="en-US"/>
              <a:pPr>
                <a:defRPr/>
              </a:pPr>
              <a:t>‹#›</a:t>
            </a:fld>
            <a:endParaRPr lang="en-US"/>
          </a:p>
        </p:txBody>
      </p:sp>
    </p:spTree>
    <p:extLst>
      <p:ext uri="{BB962C8B-B14F-4D97-AF65-F5344CB8AC3E}">
        <p14:creationId xmlns:p14="http://schemas.microsoft.com/office/powerpoint/2010/main" val="1372185816"/>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4638"/>
            <a:ext cx="19431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38"/>
            <a:ext cx="56769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1174A82-E20F-4F9A-86D4-DDB70F927F7D}" type="slidenum">
              <a:rPr lang="en-US"/>
              <a:pPr>
                <a:defRPr/>
              </a:pPr>
              <a:t>‹#›</a:t>
            </a:fld>
            <a:endParaRPr lang="en-US"/>
          </a:p>
        </p:txBody>
      </p:sp>
    </p:spTree>
    <p:extLst>
      <p:ext uri="{BB962C8B-B14F-4D97-AF65-F5344CB8AC3E}">
        <p14:creationId xmlns:p14="http://schemas.microsoft.com/office/powerpoint/2010/main" val="377762807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20762"/>
          </a:xfrm>
        </p:spPr>
        <p:txBody>
          <a:bodyPr/>
          <a:lstStyle/>
          <a:p>
            <a:r>
              <a:rPr lang="en-US" smtClean="0"/>
              <a:t>Click to edit Master title style</a:t>
            </a:r>
            <a:endParaRPr lang="en-US"/>
          </a:p>
        </p:txBody>
      </p:sp>
      <p:sp>
        <p:nvSpPr>
          <p:cNvPr id="3" name="Content Placeholder 2"/>
          <p:cNvSpPr>
            <a:spLocks noGrp="1"/>
          </p:cNvSpPr>
          <p:nvPr>
            <p:ph idx="1"/>
          </p:nvPr>
        </p:nvSpPr>
        <p:spPr>
          <a:xfrm>
            <a:off x="990600" y="1447800"/>
            <a:ext cx="7696200" cy="4678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B04695D-977C-4AC3-83B2-5BBA664551E7}" type="slidenum">
              <a:rPr lang="en-US"/>
              <a:pPr>
                <a:defRPr/>
              </a:pPr>
              <a:t>‹#›</a:t>
            </a:fld>
            <a:endParaRPr lang="en-US"/>
          </a:p>
        </p:txBody>
      </p:sp>
    </p:spTree>
    <p:extLst>
      <p:ext uri="{BB962C8B-B14F-4D97-AF65-F5344CB8AC3E}">
        <p14:creationId xmlns:p14="http://schemas.microsoft.com/office/powerpoint/2010/main" val="1666900106"/>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274638"/>
            <a:ext cx="7772400" cy="102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990600" y="1447800"/>
            <a:ext cx="7696200"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028" name="Rectangle 4"/>
          <p:cNvSpPr>
            <a:spLocks noGrp="1" noChangeArrowheads="1"/>
          </p:cNvSpPr>
          <p:nvPr>
            <p:ph type="dt" sz="half" idx="2"/>
          </p:nvPr>
        </p:nvSpPr>
        <p:spPr bwMode="auto">
          <a:xfrm>
            <a:off x="990600" y="6245225"/>
            <a:ext cx="1447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2552700" y="6229350"/>
            <a:ext cx="2743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5410200" y="6248400"/>
            <a:ext cx="17526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B729265D-3A96-4AED-A1A8-BB5DDFEF48FC}" type="slidenum">
              <a:rPr lang="en-US"/>
              <a:pPr>
                <a:defRPr/>
              </a:pPr>
              <a:t>‹#›</a:t>
            </a:fld>
            <a:endParaRPr lang="en-US"/>
          </a:p>
        </p:txBody>
      </p:sp>
      <p:sp>
        <p:nvSpPr>
          <p:cNvPr id="1033" name="Rectangle 9"/>
          <p:cNvSpPr>
            <a:spLocks noChangeArrowheads="1"/>
          </p:cNvSpPr>
          <p:nvPr/>
        </p:nvSpPr>
        <p:spPr bwMode="auto">
          <a:xfrm>
            <a:off x="0" y="1447800"/>
            <a:ext cx="914400" cy="5410200"/>
          </a:xfrm>
          <a:prstGeom prst="rect">
            <a:avLst/>
          </a:prstGeom>
          <a:solidFill>
            <a:srgbClr val="003399"/>
          </a:solidFill>
          <a:ln w="9525">
            <a:solidFill>
              <a:schemeClr val="tx1"/>
            </a:solidFill>
            <a:miter lim="800000"/>
            <a:headEnd/>
            <a:tailEnd/>
          </a:ln>
          <a:effectLst/>
        </p:spPr>
        <p:txBody>
          <a:bodyPr wrap="none" anchor="ctr"/>
          <a:lstStyle/>
          <a:p>
            <a:pPr>
              <a:defRPr/>
            </a:pPr>
            <a:endParaRPr lang="en-US"/>
          </a:p>
        </p:txBody>
      </p:sp>
      <p:sp>
        <p:nvSpPr>
          <p:cNvPr id="1034" name="Rectangle 10"/>
          <p:cNvSpPr>
            <a:spLocks noChangeArrowheads="1"/>
          </p:cNvSpPr>
          <p:nvPr/>
        </p:nvSpPr>
        <p:spPr bwMode="auto">
          <a:xfrm>
            <a:off x="0" y="0"/>
            <a:ext cx="685800" cy="1295400"/>
          </a:xfrm>
          <a:prstGeom prst="rect">
            <a:avLst/>
          </a:prstGeom>
          <a:solidFill>
            <a:srgbClr val="993333"/>
          </a:solidFill>
          <a:ln w="9525">
            <a:solidFill>
              <a:schemeClr val="tx1"/>
            </a:solidFill>
            <a:miter lim="800000"/>
            <a:headEnd/>
            <a:tailEnd/>
          </a:ln>
          <a:effectLst/>
        </p:spPr>
        <p:txBody>
          <a:bodyPr wrap="none" anchor="ctr"/>
          <a:lstStyle/>
          <a:p>
            <a:pPr>
              <a:defRPr/>
            </a:pPr>
            <a:endParaRPr lang="en-US"/>
          </a:p>
        </p:txBody>
      </p:sp>
      <p:sp>
        <p:nvSpPr>
          <p:cNvPr id="1035" name="Text Box 11"/>
          <p:cNvSpPr txBox="1">
            <a:spLocks noChangeArrowheads="1"/>
          </p:cNvSpPr>
          <p:nvPr/>
        </p:nvSpPr>
        <p:spPr bwMode="auto">
          <a:xfrm>
            <a:off x="6991350" y="6324600"/>
            <a:ext cx="1600200" cy="457200"/>
          </a:xfrm>
          <a:prstGeom prst="rect">
            <a:avLst/>
          </a:prstGeom>
          <a:noFill/>
          <a:ln w="9525">
            <a:noFill/>
            <a:miter lim="800000"/>
            <a:headEnd/>
            <a:tailEnd/>
          </a:ln>
          <a:effectLst/>
        </p:spPr>
        <p:txBody>
          <a:bodyPr>
            <a:spAutoFit/>
          </a:bodyPr>
          <a:lstStyle/>
          <a:p>
            <a:pPr algn="r">
              <a:spcBef>
                <a:spcPct val="50000"/>
              </a:spcBef>
              <a:defRPr/>
            </a:pPr>
            <a:r>
              <a:rPr lang="en-US" sz="1200">
                <a:solidFill>
                  <a:srgbClr val="003399"/>
                </a:solidFill>
              </a:rPr>
              <a:t>University of Illinois </a:t>
            </a:r>
            <a:br>
              <a:rPr lang="en-US" sz="1200">
                <a:solidFill>
                  <a:srgbClr val="003399"/>
                </a:solidFill>
              </a:rPr>
            </a:br>
            <a:r>
              <a:rPr lang="en-US" sz="1200">
                <a:solidFill>
                  <a:srgbClr val="003399"/>
                </a:solidFill>
              </a:rPr>
              <a:t>at Springfield</a:t>
            </a:r>
          </a:p>
        </p:txBody>
      </p:sp>
      <p:pic>
        <p:nvPicPr>
          <p:cNvPr id="2" name="Picture 12" descr="medBlueLogo_lite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591550" y="6138863"/>
            <a:ext cx="3841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2" r:id="rId1"/>
    <p:sldLayoutId id="2147483751" r:id="rId2"/>
    <p:sldLayoutId id="2147483750" r:id="rId3"/>
    <p:sldLayoutId id="2147483765" r:id="rId4"/>
    <p:sldLayoutId id="2147483749" r:id="rId5"/>
    <p:sldLayoutId id="2147483748" r:id="rId6"/>
    <p:sldLayoutId id="2147483747" r:id="rId7"/>
    <p:sldLayoutId id="2147483746" r:id="rId8"/>
    <p:sldLayoutId id="2147483745" r:id="rId9"/>
    <p:sldLayoutId id="2147483766" r:id="rId10"/>
    <p:sldLayoutId id="2147483764" r:id="rId11"/>
  </p:sldLayoutIdLst>
  <p:transition spd="med"/>
  <p:timing>
    <p:tnLst>
      <p:par>
        <p:cTn id="1" dur="indefinite" restart="never" nodeType="tmRoot"/>
      </p:par>
    </p:tnLst>
  </p:timing>
  <p:txStyles>
    <p:title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ahoma" charset="0"/>
        </a:defRPr>
      </a:lvl2pPr>
      <a:lvl3pPr algn="ctr" rtl="0" eaLnBrk="0" fontAlgn="base" hangingPunct="0">
        <a:spcBef>
          <a:spcPct val="0"/>
        </a:spcBef>
        <a:spcAft>
          <a:spcPct val="0"/>
        </a:spcAft>
        <a:defRPr sz="3200" b="1">
          <a:solidFill>
            <a:schemeClr val="tx2"/>
          </a:solidFill>
          <a:latin typeface="Tahoma" charset="0"/>
        </a:defRPr>
      </a:lvl3pPr>
      <a:lvl4pPr algn="ctr" rtl="0" eaLnBrk="0" fontAlgn="base" hangingPunct="0">
        <a:spcBef>
          <a:spcPct val="0"/>
        </a:spcBef>
        <a:spcAft>
          <a:spcPct val="0"/>
        </a:spcAft>
        <a:defRPr sz="3200" b="1">
          <a:solidFill>
            <a:schemeClr val="tx2"/>
          </a:solidFill>
          <a:latin typeface="Tahoma" charset="0"/>
        </a:defRPr>
      </a:lvl4pPr>
      <a:lvl5pPr algn="ctr" rtl="0" eaLnBrk="0" fontAlgn="base" hangingPunct="0">
        <a:spcBef>
          <a:spcPct val="0"/>
        </a:spcBef>
        <a:spcAft>
          <a:spcPct val="0"/>
        </a:spcAft>
        <a:defRPr sz="3200" b="1">
          <a:solidFill>
            <a:schemeClr val="tx2"/>
          </a:solidFill>
          <a:latin typeface="Tahoma" charset="0"/>
        </a:defRPr>
      </a:lvl5pPr>
      <a:lvl6pPr marL="457200" algn="ctr" rtl="0" eaLnBrk="1" fontAlgn="base" hangingPunct="1">
        <a:spcBef>
          <a:spcPct val="0"/>
        </a:spcBef>
        <a:spcAft>
          <a:spcPct val="0"/>
        </a:spcAft>
        <a:defRPr sz="3200" b="1">
          <a:solidFill>
            <a:schemeClr val="tx2"/>
          </a:solidFill>
          <a:latin typeface="Tahoma" charset="0"/>
        </a:defRPr>
      </a:lvl6pPr>
      <a:lvl7pPr marL="914400" algn="ctr" rtl="0" eaLnBrk="1" fontAlgn="base" hangingPunct="1">
        <a:spcBef>
          <a:spcPct val="0"/>
        </a:spcBef>
        <a:spcAft>
          <a:spcPct val="0"/>
        </a:spcAft>
        <a:defRPr sz="3200" b="1">
          <a:solidFill>
            <a:schemeClr val="tx2"/>
          </a:solidFill>
          <a:latin typeface="Tahoma" charset="0"/>
        </a:defRPr>
      </a:lvl7pPr>
      <a:lvl8pPr marL="1371600" algn="ctr" rtl="0" eaLnBrk="1" fontAlgn="base" hangingPunct="1">
        <a:spcBef>
          <a:spcPct val="0"/>
        </a:spcBef>
        <a:spcAft>
          <a:spcPct val="0"/>
        </a:spcAft>
        <a:defRPr sz="3200" b="1">
          <a:solidFill>
            <a:schemeClr val="tx2"/>
          </a:solidFill>
          <a:latin typeface="Tahoma" charset="0"/>
        </a:defRPr>
      </a:lvl8pPr>
      <a:lvl9pPr marL="1828800" algn="ctr" rtl="0" eaLnBrk="1" fontAlgn="base" hangingPunct="1">
        <a:spcBef>
          <a:spcPct val="0"/>
        </a:spcBef>
        <a:spcAft>
          <a:spcPct val="0"/>
        </a:spcAft>
        <a:defRPr sz="3200" b="1">
          <a:solidFill>
            <a:schemeClr val="tx2"/>
          </a:solidFill>
          <a:latin typeface="Tahoma" charset="0"/>
        </a:defRPr>
      </a:lvl9pPr>
    </p:titleStyle>
    <p:bodyStyle>
      <a:lvl1pPr marL="342900" indent="-342900" algn="l" rtl="0" eaLnBrk="0" fontAlgn="base" hangingPunct="0">
        <a:spcBef>
          <a:spcPct val="20000"/>
        </a:spcBef>
        <a:spcAft>
          <a:spcPct val="0"/>
        </a:spcAft>
        <a:buClr>
          <a:schemeClr val="accent2"/>
        </a:buClr>
        <a:buSzPct val="85000"/>
        <a:buFont typeface="Webdings" pitchFamily="18" charset="2"/>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400" b="1">
          <a:solidFill>
            <a:schemeClr val="tx1"/>
          </a:solidFill>
          <a:latin typeface="+mn-lt"/>
        </a:defRPr>
      </a:lvl2pPr>
      <a:lvl3pPr marL="1143000" indent="-228600" algn="l" rtl="0" eaLnBrk="0" fontAlgn="base" hangingPunct="0">
        <a:spcBef>
          <a:spcPct val="20000"/>
        </a:spcBef>
        <a:spcAft>
          <a:spcPct val="0"/>
        </a:spcAft>
        <a:buClr>
          <a:schemeClr val="accent2"/>
        </a:buClr>
        <a:buSzPct val="90000"/>
        <a:buFont typeface="Webdings" pitchFamily="18" charset="2"/>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10"/>
          <p:cNvGrpSpPr>
            <a:grpSpLocks/>
          </p:cNvGrpSpPr>
          <p:nvPr/>
        </p:nvGrpSpPr>
        <p:grpSpPr bwMode="auto">
          <a:xfrm>
            <a:off x="0" y="0"/>
            <a:ext cx="9144000" cy="5486400"/>
            <a:chOff x="0" y="0"/>
            <a:chExt cx="5760" cy="3456"/>
          </a:xfrm>
        </p:grpSpPr>
        <p:sp>
          <p:nvSpPr>
            <p:cNvPr id="12" name="Rectangle 8"/>
            <p:cNvSpPr>
              <a:spLocks noChangeArrowheads="1"/>
            </p:cNvSpPr>
            <p:nvPr userDrawn="1"/>
          </p:nvSpPr>
          <p:spPr bwMode="auto">
            <a:xfrm>
              <a:off x="0" y="1056"/>
              <a:ext cx="5760" cy="2400"/>
            </a:xfrm>
            <a:prstGeom prst="rect">
              <a:avLst/>
            </a:prstGeom>
            <a:solidFill>
              <a:srgbClr val="003399"/>
            </a:solidFill>
            <a:ln w="9525">
              <a:solidFill>
                <a:schemeClr val="tx1"/>
              </a:solidFill>
              <a:miter lim="800000"/>
              <a:headEnd/>
              <a:tailEnd/>
            </a:ln>
            <a:effectLst/>
          </p:spPr>
          <p:txBody>
            <a:bodyPr wrap="none" anchor="ctr"/>
            <a:lstStyle/>
            <a:p>
              <a:pPr>
                <a:defRPr/>
              </a:pPr>
              <a:endParaRPr lang="en-US"/>
            </a:p>
          </p:txBody>
        </p:sp>
        <p:sp>
          <p:nvSpPr>
            <p:cNvPr id="13" name="Rectangle 9"/>
            <p:cNvSpPr>
              <a:spLocks noChangeArrowheads="1"/>
            </p:cNvSpPr>
            <p:nvPr userDrawn="1"/>
          </p:nvSpPr>
          <p:spPr bwMode="auto">
            <a:xfrm>
              <a:off x="0" y="0"/>
              <a:ext cx="5760" cy="1008"/>
            </a:xfrm>
            <a:prstGeom prst="rect">
              <a:avLst/>
            </a:prstGeom>
            <a:solidFill>
              <a:srgbClr val="993333"/>
            </a:solidFill>
            <a:ln w="9525">
              <a:solidFill>
                <a:schemeClr val="tx1"/>
              </a:solidFill>
              <a:miter lim="800000"/>
              <a:headEnd/>
              <a:tailEnd/>
            </a:ln>
            <a:effectLst/>
          </p:spPr>
          <p:txBody>
            <a:bodyPr wrap="none" anchor="ctr"/>
            <a:lstStyle/>
            <a:p>
              <a:pPr>
                <a:defRPr/>
              </a:pPr>
              <a:endParaRPr lang="en-US"/>
            </a:p>
          </p:txBody>
        </p:sp>
      </p:grpSp>
      <p:sp>
        <p:nvSpPr>
          <p:cNvPr id="14" name="Text Box 11"/>
          <p:cNvSpPr txBox="1">
            <a:spLocks noChangeArrowheads="1"/>
          </p:cNvSpPr>
          <p:nvPr/>
        </p:nvSpPr>
        <p:spPr bwMode="auto">
          <a:xfrm>
            <a:off x="6248400" y="6273800"/>
            <a:ext cx="2286000" cy="517525"/>
          </a:xfrm>
          <a:prstGeom prst="rect">
            <a:avLst/>
          </a:prstGeom>
          <a:noFill/>
          <a:ln w="9525">
            <a:noFill/>
            <a:miter lim="800000"/>
            <a:headEnd/>
            <a:tailEnd/>
          </a:ln>
          <a:effectLst/>
        </p:spPr>
        <p:txBody>
          <a:bodyPr>
            <a:spAutoFit/>
          </a:bodyPr>
          <a:lstStyle/>
          <a:p>
            <a:pPr algn="r">
              <a:spcBef>
                <a:spcPct val="50000"/>
              </a:spcBef>
              <a:defRPr/>
            </a:pPr>
            <a:r>
              <a:rPr lang="en-US" sz="1400">
                <a:solidFill>
                  <a:srgbClr val="003399"/>
                </a:solidFill>
              </a:rPr>
              <a:t>University of Illinois </a:t>
            </a:r>
            <a:br>
              <a:rPr lang="en-US" sz="1400">
                <a:solidFill>
                  <a:srgbClr val="003399"/>
                </a:solidFill>
              </a:rPr>
            </a:br>
            <a:r>
              <a:rPr lang="en-US" sz="1400">
                <a:solidFill>
                  <a:srgbClr val="003399"/>
                </a:solidFill>
              </a:rPr>
              <a:t>at Springfield</a:t>
            </a:r>
          </a:p>
        </p:txBody>
      </p:sp>
      <p:pic>
        <p:nvPicPr>
          <p:cNvPr id="2052" name="Picture 12" descr="medBlueLogo_lite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505825" y="6019800"/>
            <a:ext cx="47625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p:cNvSpPr>
            <a:spLocks noGrp="1" noChangeArrowheads="1"/>
          </p:cNvSpPr>
          <p:nvPr>
            <p:ph type="title"/>
          </p:nvPr>
        </p:nvSpPr>
        <p:spPr bwMode="auto">
          <a:xfrm>
            <a:off x="914400" y="274638"/>
            <a:ext cx="7772400" cy="102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4" name="Rectangle 3"/>
          <p:cNvSpPr>
            <a:spLocks noGrp="1" noChangeArrowheads="1"/>
          </p:cNvSpPr>
          <p:nvPr>
            <p:ph type="body" idx="1"/>
          </p:nvPr>
        </p:nvSpPr>
        <p:spPr bwMode="auto">
          <a:xfrm>
            <a:off x="990600" y="1447800"/>
            <a:ext cx="7696200"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Tree>
  </p:cSld>
  <p:clrMap bg1="lt1" tx1="dk1" bg2="lt2" tx2="dk2" accent1="accent1" accent2="accent2" accent3="accent3" accent4="accent4" accent5="accent5" accent6="accent6" hlink="hlink" folHlink="folHlink"/>
  <p:sldLayoutIdLst>
    <p:sldLayoutId id="2147483763" r:id="rId1"/>
    <p:sldLayoutId id="2147483762" r:id="rId2"/>
    <p:sldLayoutId id="2147483761" r:id="rId3"/>
    <p:sldLayoutId id="2147483760" r:id="rId4"/>
    <p:sldLayoutId id="2147483759" r:id="rId5"/>
    <p:sldLayoutId id="2147483758" r:id="rId6"/>
    <p:sldLayoutId id="2147483757" r:id="rId7"/>
    <p:sldLayoutId id="2147483756" r:id="rId8"/>
    <p:sldLayoutId id="2147483755" r:id="rId9"/>
    <p:sldLayoutId id="2147483754" r:id="rId10"/>
    <p:sldLayoutId id="2147483753" r:id="rId11"/>
  </p:sldLayoutIdLst>
  <p:transition spd="med"/>
  <p:timing>
    <p:tnLst>
      <p:par>
        <p:cTn id="1" dur="indefinite" restart="never" nodeType="tmRoot"/>
      </p:par>
    </p:tnLst>
  </p:timing>
  <p:txStyles>
    <p:title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ahoma" pitchFamily="34" charset="0"/>
        </a:defRPr>
      </a:lvl2pPr>
      <a:lvl3pPr algn="ctr" rtl="0" eaLnBrk="0" fontAlgn="base" hangingPunct="0">
        <a:spcBef>
          <a:spcPct val="0"/>
        </a:spcBef>
        <a:spcAft>
          <a:spcPct val="0"/>
        </a:spcAft>
        <a:defRPr sz="3200" b="1">
          <a:solidFill>
            <a:schemeClr val="tx2"/>
          </a:solidFill>
          <a:latin typeface="Tahoma" pitchFamily="34" charset="0"/>
        </a:defRPr>
      </a:lvl3pPr>
      <a:lvl4pPr algn="ctr" rtl="0" eaLnBrk="0" fontAlgn="base" hangingPunct="0">
        <a:spcBef>
          <a:spcPct val="0"/>
        </a:spcBef>
        <a:spcAft>
          <a:spcPct val="0"/>
        </a:spcAft>
        <a:defRPr sz="3200" b="1">
          <a:solidFill>
            <a:schemeClr val="tx2"/>
          </a:solidFill>
          <a:latin typeface="Tahoma" pitchFamily="34" charset="0"/>
        </a:defRPr>
      </a:lvl4pPr>
      <a:lvl5pPr algn="ctr" rtl="0" eaLnBrk="0" fontAlgn="base" hangingPunct="0">
        <a:spcBef>
          <a:spcPct val="0"/>
        </a:spcBef>
        <a:spcAft>
          <a:spcPct val="0"/>
        </a:spcAft>
        <a:defRPr sz="3200" b="1">
          <a:solidFill>
            <a:schemeClr val="tx2"/>
          </a:solidFill>
          <a:latin typeface="Tahoma" pitchFamily="34" charset="0"/>
        </a:defRPr>
      </a:lvl5pPr>
      <a:lvl6pPr marL="457200" algn="ctr" rtl="0" eaLnBrk="0" fontAlgn="base" hangingPunct="0">
        <a:spcBef>
          <a:spcPct val="0"/>
        </a:spcBef>
        <a:spcAft>
          <a:spcPct val="0"/>
        </a:spcAft>
        <a:defRPr sz="3200" b="1">
          <a:solidFill>
            <a:schemeClr val="tx2"/>
          </a:solidFill>
          <a:latin typeface="Tahoma" pitchFamily="34" charset="0"/>
        </a:defRPr>
      </a:lvl6pPr>
      <a:lvl7pPr marL="914400" algn="ctr" rtl="0" eaLnBrk="0" fontAlgn="base" hangingPunct="0">
        <a:spcBef>
          <a:spcPct val="0"/>
        </a:spcBef>
        <a:spcAft>
          <a:spcPct val="0"/>
        </a:spcAft>
        <a:defRPr sz="3200" b="1">
          <a:solidFill>
            <a:schemeClr val="tx2"/>
          </a:solidFill>
          <a:latin typeface="Tahoma" pitchFamily="34" charset="0"/>
        </a:defRPr>
      </a:lvl7pPr>
      <a:lvl8pPr marL="1371600" algn="ctr" rtl="0" eaLnBrk="0" fontAlgn="base" hangingPunct="0">
        <a:spcBef>
          <a:spcPct val="0"/>
        </a:spcBef>
        <a:spcAft>
          <a:spcPct val="0"/>
        </a:spcAft>
        <a:defRPr sz="3200" b="1">
          <a:solidFill>
            <a:schemeClr val="tx2"/>
          </a:solidFill>
          <a:latin typeface="Tahoma" pitchFamily="34" charset="0"/>
        </a:defRPr>
      </a:lvl8pPr>
      <a:lvl9pPr marL="1828800" algn="ctr" rtl="0" eaLnBrk="0" fontAlgn="base" hangingPunct="0">
        <a:spcBef>
          <a:spcPct val="0"/>
        </a:spcBef>
        <a:spcAft>
          <a:spcPct val="0"/>
        </a:spcAft>
        <a:defRPr sz="3200" b="1">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accent2"/>
        </a:buClr>
        <a:buSzPct val="85000"/>
        <a:buFont typeface="Webdings" pitchFamily="18" charset="2"/>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400" b="1">
          <a:solidFill>
            <a:schemeClr val="tx1"/>
          </a:solidFill>
          <a:latin typeface="+mn-lt"/>
        </a:defRPr>
      </a:lvl2pPr>
      <a:lvl3pPr marL="1143000" indent="-228600" algn="l" rtl="0" eaLnBrk="0" fontAlgn="base" hangingPunct="0">
        <a:spcBef>
          <a:spcPct val="20000"/>
        </a:spcBef>
        <a:spcAft>
          <a:spcPct val="0"/>
        </a:spcAft>
        <a:buClr>
          <a:schemeClr val="accent2"/>
        </a:buClr>
        <a:buSzPct val="90000"/>
        <a:buFont typeface="Webdings" pitchFamily="18" charset="2"/>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10.gi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24.wmf"/></Relationships>
</file>

<file path=ppt/slides/_rels/slide26.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idx="4294967295"/>
          </p:nvPr>
        </p:nvSpPr>
        <p:spPr>
          <a:xfrm>
            <a:off x="457200" y="2130425"/>
            <a:ext cx="8229600" cy="1146175"/>
          </a:xfrm>
        </p:spPr>
        <p:txBody>
          <a:bodyPr/>
          <a:lstStyle/>
          <a:p>
            <a:pPr eaLnBrk="1" hangingPunct="1"/>
            <a:r>
              <a:rPr lang="en-US" sz="4000" smtClean="0">
                <a:solidFill>
                  <a:schemeClr val="bg1"/>
                </a:solidFill>
              </a:rPr>
              <a:t>Chapter 4: </a:t>
            </a:r>
            <a:br>
              <a:rPr lang="en-US" sz="4000" smtClean="0">
                <a:solidFill>
                  <a:schemeClr val="bg1"/>
                </a:solidFill>
              </a:rPr>
            </a:br>
            <a:r>
              <a:rPr lang="en-US" sz="4000" smtClean="0">
                <a:solidFill>
                  <a:schemeClr val="bg1"/>
                </a:solidFill>
              </a:rPr>
              <a:t>Computer Architecture and the PEP/8 Virtual Computer</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914400" y="274638"/>
            <a:ext cx="7772400" cy="563562"/>
          </a:xfrm>
        </p:spPr>
        <p:txBody>
          <a:bodyPr/>
          <a:lstStyle/>
          <a:p>
            <a:r>
              <a:rPr lang="en-US" sz="2800" smtClean="0"/>
              <a:t>Memory Organization </a:t>
            </a:r>
          </a:p>
        </p:txBody>
      </p:sp>
      <p:sp>
        <p:nvSpPr>
          <p:cNvPr id="45059" name="Rectangle 3"/>
          <p:cNvSpPr>
            <a:spLocks noGrp="1" noChangeArrowheads="1"/>
          </p:cNvSpPr>
          <p:nvPr>
            <p:ph type="body" idx="1"/>
          </p:nvPr>
        </p:nvSpPr>
        <p:spPr>
          <a:xfrm>
            <a:off x="990600" y="1143000"/>
            <a:ext cx="7696200" cy="1981200"/>
          </a:xfrm>
          <a:solidFill>
            <a:srgbClr val="E4F5FF"/>
          </a:solidFill>
        </p:spPr>
        <p:txBody>
          <a:bodyPr>
            <a:normAutofit fontScale="92500" lnSpcReduction="20000"/>
          </a:bodyPr>
          <a:lstStyle/>
          <a:p>
            <a:pPr>
              <a:defRPr/>
            </a:pPr>
            <a:r>
              <a:rPr lang="en-US" sz="2600" dirty="0"/>
              <a:t>Computer memory </a:t>
            </a:r>
            <a:endParaRPr lang="en-US" sz="2600" dirty="0" smtClean="0"/>
          </a:p>
          <a:p>
            <a:pPr lvl="1">
              <a:defRPr/>
            </a:pPr>
            <a:r>
              <a:rPr lang="en-US" sz="2200" dirty="0" smtClean="0"/>
              <a:t>Linear </a:t>
            </a:r>
            <a:r>
              <a:rPr lang="en-US" sz="2200" dirty="0"/>
              <a:t>array of addressable storage cells that are similar to </a:t>
            </a:r>
            <a:r>
              <a:rPr lang="en-US" sz="2200" dirty="0" smtClean="0"/>
              <a:t>registers</a:t>
            </a:r>
            <a:endParaRPr lang="en-US" sz="2200" dirty="0"/>
          </a:p>
          <a:p>
            <a:pPr lvl="1">
              <a:defRPr/>
            </a:pPr>
            <a:r>
              <a:rPr lang="en-US" sz="2200" dirty="0" smtClean="0"/>
              <a:t>Can </a:t>
            </a:r>
            <a:r>
              <a:rPr lang="en-US" sz="2200" dirty="0"/>
              <a:t>be </a:t>
            </a:r>
            <a:r>
              <a:rPr lang="en-US" sz="2200" dirty="0" smtClean="0"/>
              <a:t>byte-addressable</a:t>
            </a:r>
          </a:p>
          <a:p>
            <a:pPr lvl="1">
              <a:defRPr/>
            </a:pPr>
            <a:r>
              <a:rPr lang="en-US" sz="2200" dirty="0" smtClean="0"/>
              <a:t>Can be word-addressable</a:t>
            </a:r>
          </a:p>
          <a:p>
            <a:pPr lvl="2">
              <a:defRPr/>
            </a:pPr>
            <a:r>
              <a:rPr lang="en-US" sz="2000" dirty="0" smtClean="0"/>
              <a:t>typical word is </a:t>
            </a:r>
            <a:r>
              <a:rPr lang="en-US" sz="2000" dirty="0"/>
              <a:t>two or more </a:t>
            </a:r>
            <a:r>
              <a:rPr lang="en-US" sz="2000" dirty="0" smtClean="0"/>
              <a:t>bytes</a:t>
            </a:r>
            <a:endParaRPr lang="en-US" sz="2000" dirty="0"/>
          </a:p>
          <a:p>
            <a:pPr>
              <a:buFont typeface="Webdings" pitchFamily="18" charset="2"/>
              <a:buNone/>
              <a:defRPr/>
            </a:pPr>
            <a:endParaRPr lang="en-US" sz="2400" dirty="0"/>
          </a:p>
        </p:txBody>
      </p:sp>
      <p:pic>
        <p:nvPicPr>
          <p:cNvPr id="133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8212" y="3124200"/>
            <a:ext cx="4044950" cy="288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TextBox 5"/>
          <p:cNvSpPr txBox="1">
            <a:spLocks noChangeArrowheads="1"/>
          </p:cNvSpPr>
          <p:nvPr/>
        </p:nvSpPr>
        <p:spPr bwMode="auto">
          <a:xfrm>
            <a:off x="1219200" y="3352800"/>
            <a:ext cx="3505200" cy="2308324"/>
          </a:xfrm>
          <a:prstGeom prst="rect">
            <a:avLst/>
          </a:prstGeom>
          <a:solidFill>
            <a:srgbClr val="E4F5FF"/>
          </a:solidFill>
          <a:ln>
            <a:noFill/>
          </a:ln>
          <a:extLst/>
        </p:spPr>
        <p:txBody>
          <a:bodyPr>
            <a:spAutoFit/>
          </a:bodyPr>
          <a:lstStyle>
            <a:lvl1pPr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PEP/8 main memory: </a:t>
            </a:r>
          </a:p>
          <a:p>
            <a:pPr lvl="1" eaLnBrk="1" hangingPunct="1">
              <a:buFont typeface="Arial" charset="0"/>
              <a:buChar char="•"/>
            </a:pPr>
            <a:r>
              <a:rPr lang="en-US" dirty="0" smtClean="0"/>
              <a:t> 65,536 </a:t>
            </a:r>
            <a:r>
              <a:rPr lang="en-US" dirty="0"/>
              <a:t>Byte-size storage locations</a:t>
            </a:r>
          </a:p>
          <a:p>
            <a:pPr lvl="1" eaLnBrk="1" hangingPunct="1"/>
            <a:endParaRPr lang="en-US" dirty="0"/>
          </a:p>
          <a:p>
            <a:pPr lvl="1" eaLnBrk="1" hangingPunct="1">
              <a:buFont typeface="Arial" charset="0"/>
              <a:buChar char="•"/>
            </a:pPr>
            <a:r>
              <a:rPr lang="en-US" dirty="0"/>
              <a:t> 65,536 = 2^16, </a:t>
            </a:r>
            <a:r>
              <a:rPr lang="en-US" dirty="0" smtClean="0"/>
              <a:t>meaning</a:t>
            </a:r>
          </a:p>
          <a:p>
            <a:pPr lvl="2" eaLnBrk="1" hangingPunct="1">
              <a:buFont typeface="Arial" charset="0"/>
              <a:buChar char="•"/>
            </a:pPr>
            <a:r>
              <a:rPr lang="en-US" dirty="0" smtClean="0"/>
              <a:t>16-bit </a:t>
            </a:r>
            <a:r>
              <a:rPr lang="en-US" dirty="0"/>
              <a:t>addresses </a:t>
            </a:r>
            <a:endParaRPr lang="en-US" dirty="0" smtClean="0"/>
          </a:p>
          <a:p>
            <a:pPr lvl="2" eaLnBrk="1" hangingPunct="1">
              <a:buFont typeface="Arial" charset="0"/>
              <a:buChar char="•"/>
            </a:pPr>
            <a:r>
              <a:rPr lang="en-US" dirty="0" smtClean="0"/>
              <a:t>or </a:t>
            </a:r>
            <a:r>
              <a:rPr lang="en-US" dirty="0"/>
              <a:t>4 hex </a:t>
            </a:r>
            <a:r>
              <a:rPr lang="en-US" dirty="0" smtClean="0"/>
              <a:t>digits</a:t>
            </a:r>
          </a:p>
          <a:p>
            <a:pPr lvl="2" eaLnBrk="1" hangingPunct="1">
              <a:buFont typeface="Arial" charset="0"/>
              <a:buChar char="•"/>
            </a:pPr>
            <a:r>
              <a:rPr lang="en-US" dirty="0" smtClean="0"/>
              <a:t>0000 to FFFF</a:t>
            </a:r>
            <a:endParaRPr lang="en-US" dirty="0"/>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14400" y="274638"/>
            <a:ext cx="7772400" cy="563562"/>
          </a:xfrm>
        </p:spPr>
        <p:txBody>
          <a:bodyPr/>
          <a:lstStyle/>
          <a:p>
            <a:r>
              <a:rPr lang="en-US" sz="2800" smtClean="0"/>
              <a:t>Memory Organization </a:t>
            </a:r>
          </a:p>
        </p:txBody>
      </p:sp>
      <p:sp>
        <p:nvSpPr>
          <p:cNvPr id="14339" name="Rectangle 3"/>
          <p:cNvSpPr>
            <a:spLocks noGrp="1" noChangeArrowheads="1"/>
          </p:cNvSpPr>
          <p:nvPr>
            <p:ph type="body" idx="1"/>
          </p:nvPr>
        </p:nvSpPr>
        <p:spPr>
          <a:xfrm>
            <a:off x="990600" y="1143000"/>
            <a:ext cx="7696200" cy="762000"/>
          </a:xfrm>
        </p:spPr>
        <p:txBody>
          <a:bodyPr/>
          <a:lstStyle/>
          <a:p>
            <a:r>
              <a:rPr lang="en-US" sz="2400" dirty="0" smtClean="0"/>
              <a:t>PEP/8 main memory</a:t>
            </a:r>
          </a:p>
        </p:txBody>
      </p:sp>
      <p:pic>
        <p:nvPicPr>
          <p:cNvPr id="1434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057400"/>
            <a:ext cx="6759575"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914400" y="274638"/>
            <a:ext cx="7772400" cy="563562"/>
          </a:xfrm>
        </p:spPr>
        <p:txBody>
          <a:bodyPr/>
          <a:lstStyle/>
          <a:p>
            <a:r>
              <a:rPr lang="en-US" sz="2800" smtClean="0"/>
              <a:t>Memory Organization </a:t>
            </a:r>
          </a:p>
        </p:txBody>
      </p:sp>
      <p:sp>
        <p:nvSpPr>
          <p:cNvPr id="53251" name="Rectangle 3"/>
          <p:cNvSpPr>
            <a:spLocks noGrp="1" noChangeArrowheads="1"/>
          </p:cNvSpPr>
          <p:nvPr>
            <p:ph type="body" idx="4294967295"/>
          </p:nvPr>
        </p:nvSpPr>
        <p:spPr>
          <a:xfrm>
            <a:off x="990600" y="1143000"/>
            <a:ext cx="7696200" cy="762000"/>
          </a:xfrm>
        </p:spPr>
        <p:txBody>
          <a:bodyPr/>
          <a:lstStyle/>
          <a:p>
            <a:r>
              <a:rPr lang="en-US" sz="2400" smtClean="0"/>
              <a:t>PEP/8 main memory</a:t>
            </a:r>
          </a:p>
        </p:txBody>
      </p:sp>
      <p:pic>
        <p:nvPicPr>
          <p:cNvPr id="5325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600200"/>
            <a:ext cx="6462713" cy="444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Arrow Connector 7"/>
          <p:cNvCxnSpPr/>
          <p:nvPr/>
        </p:nvCxnSpPr>
        <p:spPr>
          <a:xfrm rot="5400000">
            <a:off x="2057400" y="2362200"/>
            <a:ext cx="457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a:off x="1981200" y="3124200"/>
            <a:ext cx="533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255" name="TextBox 11"/>
          <p:cNvSpPr txBox="1">
            <a:spLocks noChangeArrowheads="1"/>
          </p:cNvSpPr>
          <p:nvPr/>
        </p:nvSpPr>
        <p:spPr bwMode="auto">
          <a:xfrm>
            <a:off x="1143000" y="2743200"/>
            <a:ext cx="10302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Address</a:t>
            </a: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smtClean="0"/>
              <a:t>Memory Organization</a:t>
            </a:r>
          </a:p>
        </p:txBody>
      </p:sp>
      <p:sp>
        <p:nvSpPr>
          <p:cNvPr id="15363" name="Rectangle 3"/>
          <p:cNvSpPr>
            <a:spLocks noGrp="1" noChangeArrowheads="1"/>
          </p:cNvSpPr>
          <p:nvPr>
            <p:ph type="body" idx="1"/>
          </p:nvPr>
        </p:nvSpPr>
        <p:spPr>
          <a:xfrm>
            <a:off x="1295400" y="1371600"/>
            <a:ext cx="6934200" cy="685800"/>
          </a:xfrm>
          <a:solidFill>
            <a:srgbClr val="E4F5FF"/>
          </a:solidFill>
        </p:spPr>
        <p:txBody>
          <a:bodyPr/>
          <a:lstStyle/>
          <a:p>
            <a:pPr>
              <a:lnSpc>
                <a:spcPct val="80000"/>
              </a:lnSpc>
            </a:pPr>
            <a:r>
              <a:rPr lang="en-US" sz="2600" dirty="0" smtClean="0"/>
              <a:t>Memory map for PEP/8:</a:t>
            </a:r>
            <a:endParaRPr lang="en-US" sz="2200" dirty="0" smtClean="0"/>
          </a:p>
          <a:p>
            <a:pPr>
              <a:lnSpc>
                <a:spcPct val="80000"/>
              </a:lnSpc>
            </a:pPr>
            <a:endParaRPr lang="en-US" sz="2400"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286000"/>
            <a:ext cx="2717946" cy="357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9200" y="2209800"/>
            <a:ext cx="2590800" cy="3479431"/>
          </a:xfrm>
          <a:prstGeom prst="rect">
            <a:avLst/>
          </a:prstGeom>
        </p:spPr>
      </p:pic>
      <p:cxnSp>
        <p:nvCxnSpPr>
          <p:cNvPr id="4" name="Straight Connector 3"/>
          <p:cNvCxnSpPr/>
          <p:nvPr/>
        </p:nvCxnSpPr>
        <p:spPr>
          <a:xfrm>
            <a:off x="3810000" y="2514600"/>
            <a:ext cx="1752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810000" y="3733800"/>
            <a:ext cx="1752600" cy="10668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I/O Subsystem </a:t>
            </a:r>
          </a:p>
        </p:txBody>
      </p:sp>
      <p:sp>
        <p:nvSpPr>
          <p:cNvPr id="15363" name="Rectangle 3"/>
          <p:cNvSpPr>
            <a:spLocks noGrp="1" noChangeArrowheads="1"/>
          </p:cNvSpPr>
          <p:nvPr>
            <p:ph type="body" idx="1"/>
          </p:nvPr>
        </p:nvSpPr>
        <p:spPr>
          <a:xfrm>
            <a:off x="1295400" y="1371600"/>
            <a:ext cx="6934200" cy="4191000"/>
          </a:xfrm>
          <a:solidFill>
            <a:srgbClr val="E4F5FF"/>
          </a:solidFill>
        </p:spPr>
        <p:txBody>
          <a:bodyPr/>
          <a:lstStyle/>
          <a:p>
            <a:pPr>
              <a:lnSpc>
                <a:spcPct val="80000"/>
              </a:lnSpc>
            </a:pPr>
            <a:r>
              <a:rPr lang="en-US" sz="2600" dirty="0" smtClean="0"/>
              <a:t>A computer communicates with the outside world through its input/output (I/O) subsystem.</a:t>
            </a:r>
          </a:p>
          <a:p>
            <a:pPr>
              <a:lnSpc>
                <a:spcPct val="80000"/>
              </a:lnSpc>
            </a:pPr>
            <a:r>
              <a:rPr lang="en-US" sz="2600" dirty="0" smtClean="0"/>
              <a:t>I/O devices connect to the CPU through various interfaces.</a:t>
            </a:r>
          </a:p>
          <a:p>
            <a:pPr>
              <a:lnSpc>
                <a:spcPct val="80000"/>
              </a:lnSpc>
            </a:pPr>
            <a:r>
              <a:rPr lang="en-US" sz="2600" dirty="0" smtClean="0"/>
              <a:t>PEP/8 Input devices</a:t>
            </a:r>
          </a:p>
          <a:p>
            <a:pPr lvl="1">
              <a:lnSpc>
                <a:spcPct val="80000"/>
              </a:lnSpc>
            </a:pPr>
            <a:r>
              <a:rPr lang="en-US" sz="2200" dirty="0" smtClean="0"/>
              <a:t>Text file (or GUI window)</a:t>
            </a:r>
          </a:p>
          <a:p>
            <a:pPr lvl="1">
              <a:lnSpc>
                <a:spcPct val="80000"/>
              </a:lnSpc>
            </a:pPr>
            <a:r>
              <a:rPr lang="en-US" sz="2200" dirty="0" smtClean="0"/>
              <a:t>Keyboard</a:t>
            </a:r>
          </a:p>
          <a:p>
            <a:pPr>
              <a:lnSpc>
                <a:spcPct val="80000"/>
              </a:lnSpc>
            </a:pPr>
            <a:r>
              <a:rPr lang="en-US" sz="2600" dirty="0" smtClean="0"/>
              <a:t>PEP/8 Output devices</a:t>
            </a:r>
          </a:p>
          <a:p>
            <a:pPr lvl="1">
              <a:lnSpc>
                <a:spcPct val="80000"/>
              </a:lnSpc>
            </a:pPr>
            <a:r>
              <a:rPr lang="en-US" sz="2200" dirty="0" smtClean="0"/>
              <a:t>Text file (or new GUI window)</a:t>
            </a:r>
          </a:p>
          <a:p>
            <a:pPr lvl="1">
              <a:lnSpc>
                <a:spcPct val="80000"/>
              </a:lnSpc>
            </a:pPr>
            <a:r>
              <a:rPr lang="en-US" sz="2200" dirty="0" smtClean="0"/>
              <a:t>Screen</a:t>
            </a:r>
          </a:p>
          <a:p>
            <a:pPr>
              <a:lnSpc>
                <a:spcPct val="80000"/>
              </a:lnSpc>
            </a:pPr>
            <a:endParaRPr lang="en-US" sz="2400" dirty="0" smtClean="0"/>
          </a:p>
        </p:txBody>
      </p:sp>
    </p:spTree>
    <p:extLst>
      <p:ext uri="{BB962C8B-B14F-4D97-AF65-F5344CB8AC3E}">
        <p14:creationId xmlns:p14="http://schemas.microsoft.com/office/powerpoint/2010/main" val="211224494"/>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p:txBody>
          <a:bodyPr/>
          <a:lstStyle/>
          <a:p>
            <a:r>
              <a:rPr lang="en-US" smtClean="0"/>
              <a:t>I/O Subsystem </a:t>
            </a:r>
          </a:p>
        </p:txBody>
      </p:sp>
      <p:pic>
        <p:nvPicPr>
          <p:cNvPr id="542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0" y="1452563"/>
            <a:ext cx="7046913" cy="3951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smtClean="0"/>
              <a:t>Data and Control (system busses)</a:t>
            </a:r>
          </a:p>
        </p:txBody>
      </p:sp>
      <p:sp>
        <p:nvSpPr>
          <p:cNvPr id="16388" name="Rectangle 3"/>
          <p:cNvSpPr>
            <a:spLocks noGrp="1" noChangeArrowheads="1"/>
          </p:cNvSpPr>
          <p:nvPr>
            <p:ph type="body" idx="1"/>
          </p:nvPr>
        </p:nvSpPr>
        <p:spPr>
          <a:solidFill>
            <a:srgbClr val="E4F5FF"/>
          </a:solidFill>
        </p:spPr>
        <p:txBody>
          <a:bodyPr/>
          <a:lstStyle/>
          <a:p>
            <a:r>
              <a:rPr lang="en-US" sz="2400" dirty="0"/>
              <a:t>F</a:t>
            </a:r>
            <a:r>
              <a:rPr lang="en-US" sz="2400" dirty="0" smtClean="0"/>
              <a:t>our major components are connected by:</a:t>
            </a:r>
          </a:p>
          <a:p>
            <a:pPr lvl="1"/>
            <a:endParaRPr lang="en-US" sz="2000" dirty="0" smtClean="0"/>
          </a:p>
          <a:p>
            <a:pPr lvl="1"/>
            <a:r>
              <a:rPr lang="en-US" sz="2000" dirty="0" smtClean="0"/>
              <a:t>Address bus </a:t>
            </a:r>
            <a:r>
              <a:rPr lang="en-US" sz="2000" dirty="0"/>
              <a:t>-</a:t>
            </a:r>
            <a:r>
              <a:rPr lang="en-US" sz="2000" dirty="0" smtClean="0"/>
              <a:t> provides the address for the memory location to be addressed for read and write</a:t>
            </a:r>
          </a:p>
          <a:p>
            <a:pPr lvl="1"/>
            <a:endParaRPr lang="en-US" sz="2000" dirty="0" smtClean="0"/>
          </a:p>
          <a:p>
            <a:pPr lvl="1"/>
            <a:r>
              <a:rPr lang="en-US" sz="2000" dirty="0" smtClean="0"/>
              <a:t>Data bus - transfers data </a:t>
            </a:r>
          </a:p>
          <a:p>
            <a:pPr lvl="2"/>
            <a:r>
              <a:rPr lang="en-US" sz="2000" dirty="0" smtClean="0"/>
              <a:t> from CPU or I/O to memory </a:t>
            </a:r>
          </a:p>
          <a:p>
            <a:pPr lvl="2"/>
            <a:r>
              <a:rPr lang="en-US" sz="2000" dirty="0"/>
              <a:t> </a:t>
            </a:r>
            <a:r>
              <a:rPr lang="en-US" sz="2000" dirty="0" smtClean="0"/>
              <a:t>from memory to CPU or I/O</a:t>
            </a:r>
          </a:p>
          <a:p>
            <a:pPr lvl="1"/>
            <a:endParaRPr lang="en-US" sz="2000" dirty="0" smtClean="0"/>
          </a:p>
          <a:p>
            <a:pPr lvl="1"/>
            <a:r>
              <a:rPr lang="en-US" sz="2000" dirty="0" smtClean="0"/>
              <a:t>Control bus - consists of </a:t>
            </a:r>
          </a:p>
          <a:p>
            <a:pPr lvl="2"/>
            <a:r>
              <a:rPr lang="en-US" sz="2000" dirty="0" smtClean="0"/>
              <a:t> many control signals  to control overall system   operations</a:t>
            </a:r>
          </a:p>
          <a:p>
            <a:pPr lvl="2"/>
            <a:r>
              <a:rPr lang="en-US" sz="2000" dirty="0" smtClean="0"/>
              <a:t> many status data from memory and I/0 devices </a:t>
            </a:r>
          </a:p>
          <a:p>
            <a:endParaRPr lang="en-US" sz="2400" dirty="0" smtClean="0"/>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p:txBody>
          <a:bodyPr/>
          <a:lstStyle/>
          <a:p>
            <a:r>
              <a:rPr lang="en-US" smtClean="0"/>
              <a:t>Data and Control (PEP/8)</a:t>
            </a:r>
          </a:p>
        </p:txBody>
      </p:sp>
      <p:sp>
        <p:nvSpPr>
          <p:cNvPr id="50180" name="Rectangle 3"/>
          <p:cNvSpPr>
            <a:spLocks noGrp="1" noChangeArrowheads="1"/>
          </p:cNvSpPr>
          <p:nvPr>
            <p:ph type="body" idx="4294967295"/>
          </p:nvPr>
        </p:nvSpPr>
        <p:spPr>
          <a:xfrm>
            <a:off x="990600" y="3962400"/>
            <a:ext cx="7696200" cy="2163763"/>
          </a:xfrm>
          <a:solidFill>
            <a:srgbClr val="E4F5FF"/>
          </a:solidFill>
        </p:spPr>
        <p:txBody>
          <a:bodyPr/>
          <a:lstStyle/>
          <a:p>
            <a:endParaRPr lang="en-US" sz="2400" b="0" dirty="0" smtClean="0"/>
          </a:p>
          <a:p>
            <a:r>
              <a:rPr lang="en-US" sz="2400" b="0" dirty="0" smtClean="0"/>
              <a:t> </a:t>
            </a:r>
            <a:r>
              <a:rPr lang="en-US" sz="2400" dirty="0" smtClean="0"/>
              <a:t>Control</a:t>
            </a:r>
            <a:r>
              <a:rPr lang="en-US" sz="2400" b="0" dirty="0" smtClean="0"/>
              <a:t>: </a:t>
            </a:r>
            <a:r>
              <a:rPr lang="en-US" sz="2400" b="0" i="1" dirty="0" smtClean="0"/>
              <a:t>always </a:t>
            </a:r>
            <a:r>
              <a:rPr lang="en-US" sz="2400" b="0" dirty="0" smtClean="0"/>
              <a:t>flows from CPU        others</a:t>
            </a:r>
          </a:p>
          <a:p>
            <a:r>
              <a:rPr lang="en-US" sz="2400" b="0" dirty="0" smtClean="0"/>
              <a:t> </a:t>
            </a:r>
            <a:r>
              <a:rPr lang="en-US" sz="2400" dirty="0" smtClean="0"/>
              <a:t>Data</a:t>
            </a:r>
            <a:r>
              <a:rPr lang="en-US" sz="2400" b="0" dirty="0" smtClean="0"/>
              <a:t>: In Pep/8, Memory must </a:t>
            </a:r>
            <a:r>
              <a:rPr lang="en-US" sz="2400" b="0" i="1" dirty="0" smtClean="0"/>
              <a:t>always </a:t>
            </a:r>
            <a:r>
              <a:rPr lang="en-US" sz="2400" b="0" dirty="0" smtClean="0"/>
              <a:t>be either the source </a:t>
            </a:r>
            <a:r>
              <a:rPr lang="en-US" sz="2400" b="0" i="1" dirty="0" smtClean="0"/>
              <a:t>or </a:t>
            </a:r>
            <a:r>
              <a:rPr lang="en-US" sz="2400" b="0" dirty="0" smtClean="0"/>
              <a:t>the destination</a:t>
            </a:r>
          </a:p>
          <a:p>
            <a:pPr lvl="1"/>
            <a:r>
              <a:rPr lang="en-US" sz="2000" b="0" dirty="0" smtClean="0"/>
              <a:t> Other architectures may allow other transfer modes</a:t>
            </a:r>
          </a:p>
        </p:txBody>
      </p:sp>
      <p:sp>
        <p:nvSpPr>
          <p:cNvPr id="50184" name="Line 8"/>
          <p:cNvSpPr>
            <a:spLocks noChangeShapeType="1"/>
          </p:cNvSpPr>
          <p:nvPr/>
        </p:nvSpPr>
        <p:spPr bwMode="auto">
          <a:xfrm flipV="1">
            <a:off x="6096000" y="46482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150832"/>
            <a:ext cx="6762061" cy="2772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idx="4294967295"/>
          </p:nvPr>
        </p:nvSpPr>
        <p:spPr/>
        <p:txBody>
          <a:bodyPr/>
          <a:lstStyle/>
          <a:p>
            <a:r>
              <a:rPr lang="en-US" smtClean="0"/>
              <a:t>Data and Control (PEP/8)</a:t>
            </a:r>
          </a:p>
        </p:txBody>
      </p:sp>
      <p:pic>
        <p:nvPicPr>
          <p:cNvPr id="5120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524000"/>
            <a:ext cx="6938963" cy="379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2"/>
          </p:nvPr>
        </p:nvSpPr>
        <p:spPr>
          <a:xfrm>
            <a:off x="990600" y="6245225"/>
            <a:ext cx="14478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eaLnBrk="1" hangingPunct="1"/>
            <a:fld id="{650FE447-B3DC-492D-9CF6-D29EA657AB60}" type="slidenum">
              <a:rPr lang="en-US" smtClean="0"/>
              <a:pPr algn="l" eaLnBrk="1" hangingPunct="1"/>
              <a:t>19</a:t>
            </a:fld>
            <a:endParaRPr lang="en-US" smtClean="0"/>
          </a:p>
        </p:txBody>
      </p:sp>
      <p:sp>
        <p:nvSpPr>
          <p:cNvPr id="17411" name="Rectangle 2"/>
          <p:cNvSpPr>
            <a:spLocks noGrp="1" noChangeArrowheads="1"/>
          </p:cNvSpPr>
          <p:nvPr>
            <p:ph type="title"/>
          </p:nvPr>
        </p:nvSpPr>
        <p:spPr/>
        <p:txBody>
          <a:bodyPr/>
          <a:lstStyle/>
          <a:p>
            <a:r>
              <a:rPr lang="en-US" smtClean="0"/>
              <a:t>System Busses</a:t>
            </a:r>
          </a:p>
        </p:txBody>
      </p:sp>
      <p:sp>
        <p:nvSpPr>
          <p:cNvPr id="17412" name="Rectangle 3"/>
          <p:cNvSpPr>
            <a:spLocks noGrp="1" noChangeArrowheads="1"/>
          </p:cNvSpPr>
          <p:nvPr>
            <p:ph type="body" idx="1"/>
          </p:nvPr>
        </p:nvSpPr>
        <p:spPr>
          <a:xfrm>
            <a:off x="990600" y="1219200"/>
            <a:ext cx="7620000" cy="2438400"/>
          </a:xfrm>
          <a:solidFill>
            <a:srgbClr val="E4F5FF"/>
          </a:solidFill>
        </p:spPr>
        <p:txBody>
          <a:bodyPr/>
          <a:lstStyle/>
          <a:p>
            <a:pPr>
              <a:lnSpc>
                <a:spcPct val="80000"/>
              </a:lnSpc>
              <a:spcBef>
                <a:spcPct val="40000"/>
              </a:spcBef>
            </a:pPr>
            <a:r>
              <a:rPr lang="en-US" sz="2000" dirty="0" smtClean="0"/>
              <a:t>Buses consist of:</a:t>
            </a:r>
          </a:p>
          <a:p>
            <a:pPr lvl="1">
              <a:lnSpc>
                <a:spcPct val="80000"/>
              </a:lnSpc>
              <a:spcBef>
                <a:spcPct val="40000"/>
              </a:spcBef>
            </a:pPr>
            <a:r>
              <a:rPr lang="en-US" sz="1800" dirty="0" smtClean="0"/>
              <a:t>Data lines</a:t>
            </a:r>
          </a:p>
          <a:p>
            <a:pPr lvl="2">
              <a:lnSpc>
                <a:spcPct val="80000"/>
              </a:lnSpc>
              <a:spcBef>
                <a:spcPct val="40000"/>
              </a:spcBef>
            </a:pPr>
            <a:r>
              <a:rPr lang="en-US" sz="1600" dirty="0"/>
              <a:t>convey bits from one device to another</a:t>
            </a:r>
            <a:endParaRPr lang="en-US" sz="1600" dirty="0" smtClean="0"/>
          </a:p>
          <a:p>
            <a:pPr lvl="1">
              <a:lnSpc>
                <a:spcPct val="80000"/>
              </a:lnSpc>
              <a:spcBef>
                <a:spcPct val="40000"/>
              </a:spcBef>
            </a:pPr>
            <a:r>
              <a:rPr lang="en-US" sz="1800" dirty="0"/>
              <a:t>C</a:t>
            </a:r>
            <a:r>
              <a:rPr lang="en-US" sz="1800" dirty="0" smtClean="0"/>
              <a:t>ontrol lines</a:t>
            </a:r>
          </a:p>
          <a:p>
            <a:pPr lvl="2">
              <a:lnSpc>
                <a:spcPct val="80000"/>
              </a:lnSpc>
              <a:spcBef>
                <a:spcPct val="40000"/>
              </a:spcBef>
            </a:pPr>
            <a:r>
              <a:rPr lang="en-US" sz="1600" dirty="0"/>
              <a:t>determine the direction of data flow</a:t>
            </a:r>
            <a:endParaRPr lang="en-US" sz="1600" dirty="0" smtClean="0"/>
          </a:p>
          <a:p>
            <a:pPr lvl="1">
              <a:lnSpc>
                <a:spcPct val="80000"/>
              </a:lnSpc>
              <a:spcBef>
                <a:spcPct val="40000"/>
              </a:spcBef>
            </a:pPr>
            <a:r>
              <a:rPr lang="en-US" sz="1800" dirty="0"/>
              <a:t>A</a:t>
            </a:r>
            <a:r>
              <a:rPr lang="en-US" sz="1800" dirty="0" smtClean="0"/>
              <a:t>ddress lines</a:t>
            </a:r>
          </a:p>
          <a:p>
            <a:pPr lvl="2">
              <a:lnSpc>
                <a:spcPct val="80000"/>
              </a:lnSpc>
              <a:spcBef>
                <a:spcPct val="40000"/>
              </a:spcBef>
            </a:pPr>
            <a:r>
              <a:rPr lang="en-US" sz="1600" dirty="0"/>
              <a:t>determine the location of the source or destination of the data</a:t>
            </a:r>
            <a:endParaRPr lang="en-US" sz="1600" dirty="0" smtClean="0"/>
          </a:p>
          <a:p>
            <a:pPr>
              <a:lnSpc>
                <a:spcPct val="80000"/>
              </a:lnSpc>
              <a:buFont typeface="Webdings" pitchFamily="18" charset="2"/>
              <a:buNone/>
            </a:pPr>
            <a:endParaRPr lang="en-US" sz="1600" dirty="0" smtClean="0"/>
          </a:p>
        </p:txBody>
      </p:sp>
      <p:pic>
        <p:nvPicPr>
          <p:cNvPr id="17413" name="Picture 4" descr="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8853" y="3657600"/>
            <a:ext cx="4567238" cy="2712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219200" y="381000"/>
            <a:ext cx="5715000" cy="547688"/>
          </a:xfrm>
        </p:spPr>
        <p:txBody>
          <a:bodyPr/>
          <a:lstStyle/>
          <a:p>
            <a:r>
              <a:rPr lang="en-US" sz="2100" b="0" smtClean="0">
                <a:latin typeface="Arial" charset="0"/>
              </a:rPr>
              <a:t>Chapter 4 Objectives</a:t>
            </a:r>
          </a:p>
        </p:txBody>
      </p:sp>
      <p:sp>
        <p:nvSpPr>
          <p:cNvPr id="4" name="Content Placeholder 3"/>
          <p:cNvSpPr>
            <a:spLocks noGrp="1"/>
          </p:cNvSpPr>
          <p:nvPr>
            <p:ph idx="1"/>
          </p:nvPr>
        </p:nvSpPr>
        <p:spPr>
          <a:solidFill>
            <a:srgbClr val="E4F5FF"/>
          </a:solidFill>
        </p:spPr>
        <p:txBody>
          <a:bodyPr>
            <a:normAutofit fontScale="92500"/>
          </a:bodyPr>
          <a:lstStyle/>
          <a:p>
            <a:pPr>
              <a:lnSpc>
                <a:spcPct val="120000"/>
              </a:lnSpc>
              <a:defRPr/>
            </a:pPr>
            <a:r>
              <a:rPr lang="en-US" dirty="0" smtClean="0"/>
              <a:t>Learn the components common to every modern computer system.</a:t>
            </a:r>
          </a:p>
          <a:p>
            <a:pPr>
              <a:lnSpc>
                <a:spcPct val="120000"/>
              </a:lnSpc>
              <a:defRPr/>
            </a:pPr>
            <a:r>
              <a:rPr lang="en-US" dirty="0" smtClean="0"/>
              <a:t>Be able to explain how each component contributes to program execution.</a:t>
            </a:r>
          </a:p>
          <a:p>
            <a:pPr>
              <a:lnSpc>
                <a:spcPct val="120000"/>
              </a:lnSpc>
              <a:defRPr/>
            </a:pPr>
            <a:r>
              <a:rPr lang="en-US" dirty="0" smtClean="0"/>
              <a:t>Understand a simple architecture invented to illuminate these basic concepts, and how it relates to some real architectures.</a:t>
            </a:r>
          </a:p>
          <a:p>
            <a:pPr>
              <a:lnSpc>
                <a:spcPct val="120000"/>
              </a:lnSpc>
              <a:defRPr/>
            </a:pPr>
            <a:r>
              <a:rPr lang="en-US" dirty="0" smtClean="0"/>
              <a:t>Know how the program assembly process works.</a:t>
            </a:r>
          </a:p>
          <a:p>
            <a:pPr>
              <a:defRPr/>
            </a:pPr>
            <a:endParaRPr lang="en-US" dirty="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The PEP/8 Virtual computer</a:t>
            </a:r>
          </a:p>
        </p:txBody>
      </p:sp>
      <p:sp>
        <p:nvSpPr>
          <p:cNvPr id="3" name="Content Placeholder 2"/>
          <p:cNvSpPr>
            <a:spLocks noGrp="1"/>
          </p:cNvSpPr>
          <p:nvPr>
            <p:ph idx="1"/>
          </p:nvPr>
        </p:nvSpPr>
        <p:spPr>
          <a:solidFill>
            <a:srgbClr val="E4F5FF"/>
          </a:solidFill>
        </p:spPr>
        <p:txBody>
          <a:bodyPr>
            <a:normAutofit lnSpcReduction="10000"/>
          </a:bodyPr>
          <a:lstStyle/>
          <a:p>
            <a:pPr>
              <a:spcBef>
                <a:spcPct val="10000"/>
              </a:spcBef>
              <a:defRPr/>
            </a:pPr>
            <a:r>
              <a:rPr lang="en-US" dirty="0" smtClean="0"/>
              <a:t>Bring together many of the ideas using a very simple model computer</a:t>
            </a:r>
          </a:p>
          <a:p>
            <a:pPr>
              <a:spcBef>
                <a:spcPct val="10000"/>
              </a:spcBef>
              <a:defRPr/>
            </a:pPr>
            <a:endParaRPr lang="en-US" dirty="0" smtClean="0"/>
          </a:p>
          <a:p>
            <a:pPr>
              <a:spcBef>
                <a:spcPct val="10000"/>
              </a:spcBef>
              <a:defRPr/>
            </a:pPr>
            <a:r>
              <a:rPr lang="en-US" dirty="0" smtClean="0"/>
              <a:t>PEP/8 was designed for illustrating basic computer system concepts</a:t>
            </a:r>
          </a:p>
          <a:p>
            <a:pPr>
              <a:spcBef>
                <a:spcPct val="10000"/>
              </a:spcBef>
              <a:defRPr/>
            </a:pPr>
            <a:endParaRPr lang="en-US" dirty="0" smtClean="0"/>
          </a:p>
          <a:p>
            <a:pPr>
              <a:spcBef>
                <a:spcPct val="10000"/>
              </a:spcBef>
              <a:defRPr/>
            </a:pPr>
            <a:r>
              <a:rPr lang="en-US" dirty="0" smtClean="0"/>
              <a:t>Too simple to do anything useful</a:t>
            </a:r>
          </a:p>
          <a:p>
            <a:pPr>
              <a:spcBef>
                <a:spcPct val="10000"/>
              </a:spcBef>
              <a:defRPr/>
            </a:pPr>
            <a:endParaRPr lang="en-US" dirty="0" smtClean="0"/>
          </a:p>
          <a:p>
            <a:pPr>
              <a:spcBef>
                <a:spcPct val="10000"/>
              </a:spcBef>
              <a:defRPr/>
            </a:pPr>
            <a:r>
              <a:rPr lang="en-US" dirty="0" smtClean="0"/>
              <a:t>An understanding of PEP/8 functions will help </a:t>
            </a:r>
            <a:r>
              <a:rPr lang="en-US" dirty="0"/>
              <a:t>comprehend more complex system </a:t>
            </a:r>
            <a:r>
              <a:rPr lang="en-US" dirty="0" smtClean="0"/>
              <a:t>architectures</a:t>
            </a:r>
            <a:endParaRPr lang="en-US" dirty="0"/>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idx="4294967295"/>
          </p:nvPr>
        </p:nvSpPr>
        <p:spPr/>
        <p:txBody>
          <a:bodyPr/>
          <a:lstStyle/>
          <a:p>
            <a:r>
              <a:rPr lang="en-US" smtClean="0"/>
              <a:t>The PEP/8 Virtual computer</a:t>
            </a:r>
          </a:p>
        </p:txBody>
      </p:sp>
      <p:sp>
        <p:nvSpPr>
          <p:cNvPr id="3" name="Content Placeholder 2"/>
          <p:cNvSpPr>
            <a:spLocks noGrp="1"/>
          </p:cNvSpPr>
          <p:nvPr>
            <p:ph idx="4294967295"/>
          </p:nvPr>
        </p:nvSpPr>
        <p:spPr>
          <a:solidFill>
            <a:srgbClr val="E4F5FF"/>
          </a:solidFill>
        </p:spPr>
        <p:txBody>
          <a:bodyPr>
            <a:normAutofit/>
          </a:bodyPr>
          <a:lstStyle/>
          <a:p>
            <a:endParaRPr lang="en-US" b="0" dirty="0" smtClean="0"/>
          </a:p>
          <a:p>
            <a:r>
              <a:rPr lang="en-US" b="0" dirty="0" smtClean="0"/>
              <a:t> What do we mean “Virtual Machine”?</a:t>
            </a:r>
          </a:p>
          <a:p>
            <a:pPr lvl="1"/>
            <a:r>
              <a:rPr lang="en-US" b="0" dirty="0" smtClean="0"/>
              <a:t> Conceptual architecture is defined</a:t>
            </a:r>
          </a:p>
          <a:p>
            <a:pPr lvl="1"/>
            <a:r>
              <a:rPr lang="en-US" b="0" dirty="0" smtClean="0"/>
              <a:t> Instruction set (language) is defined</a:t>
            </a:r>
          </a:p>
          <a:p>
            <a:pPr lvl="1"/>
            <a:r>
              <a:rPr lang="en-US" b="0" dirty="0" smtClean="0"/>
              <a:t> No physical machine exists</a:t>
            </a:r>
          </a:p>
          <a:p>
            <a:pPr lvl="1"/>
            <a:r>
              <a:rPr lang="en-US" b="0" dirty="0" smtClean="0"/>
              <a:t> Operation is simulated by software</a:t>
            </a: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idx="4294967295"/>
          </p:nvPr>
        </p:nvSpPr>
        <p:spPr>
          <a:xfrm>
            <a:off x="914400" y="152400"/>
            <a:ext cx="7772400" cy="334963"/>
          </a:xfrm>
        </p:spPr>
        <p:txBody>
          <a:bodyPr/>
          <a:lstStyle/>
          <a:p>
            <a:r>
              <a:rPr lang="en-US" sz="1800" smtClean="0"/>
              <a:t>The PEP/8 Virtual computer instructions</a:t>
            </a:r>
          </a:p>
        </p:txBody>
      </p:sp>
      <p:pic>
        <p:nvPicPr>
          <p:cNvPr id="553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6188" y="1250950"/>
            <a:ext cx="6651625" cy="435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The PEP/8 Virtual computer</a:t>
            </a:r>
          </a:p>
        </p:txBody>
      </p:sp>
      <p:sp>
        <p:nvSpPr>
          <p:cNvPr id="3" name="Content Placeholder 2"/>
          <p:cNvSpPr>
            <a:spLocks noGrp="1"/>
          </p:cNvSpPr>
          <p:nvPr>
            <p:ph idx="1"/>
          </p:nvPr>
        </p:nvSpPr>
        <p:spPr>
          <a:solidFill>
            <a:srgbClr val="E4F5FF"/>
          </a:solidFill>
        </p:spPr>
        <p:txBody>
          <a:bodyPr>
            <a:normAutofit fontScale="92500" lnSpcReduction="20000"/>
          </a:bodyPr>
          <a:lstStyle/>
          <a:p>
            <a:pPr>
              <a:defRPr/>
            </a:pPr>
            <a:r>
              <a:rPr lang="en-US" dirty="0" smtClean="0"/>
              <a:t>Instruction Set Architecture (ISA) </a:t>
            </a:r>
          </a:p>
          <a:p>
            <a:pPr lvl="1">
              <a:defRPr/>
            </a:pPr>
            <a:r>
              <a:rPr lang="en-US" dirty="0" smtClean="0"/>
              <a:t>specifies the format of its instructions </a:t>
            </a:r>
          </a:p>
          <a:p>
            <a:pPr lvl="1">
              <a:defRPr/>
            </a:pPr>
            <a:r>
              <a:rPr lang="en-US" dirty="0" smtClean="0"/>
              <a:t>Specifies the primitive operations that the machine can perform</a:t>
            </a:r>
          </a:p>
          <a:p>
            <a:pPr>
              <a:defRPr/>
            </a:pPr>
            <a:endParaRPr lang="en-US" dirty="0" smtClean="0"/>
          </a:p>
          <a:p>
            <a:pPr>
              <a:defRPr/>
            </a:pPr>
            <a:r>
              <a:rPr lang="en-US" dirty="0" smtClean="0"/>
              <a:t>ISA is an interface between a computer’s hardware and its software</a:t>
            </a:r>
          </a:p>
          <a:p>
            <a:pPr>
              <a:defRPr/>
            </a:pPr>
            <a:endParaRPr lang="en-US" dirty="0" smtClean="0"/>
          </a:p>
          <a:p>
            <a:pPr>
              <a:defRPr/>
            </a:pPr>
            <a:r>
              <a:rPr lang="en-US" dirty="0" smtClean="0"/>
              <a:t>Some ISAs include hundreds of different instructions for processing data and controlling program execution</a:t>
            </a:r>
          </a:p>
          <a:p>
            <a:pPr>
              <a:defRPr/>
            </a:pPr>
            <a:endParaRPr lang="en-US" dirty="0" smtClean="0"/>
          </a:p>
          <a:p>
            <a:pPr>
              <a:defRPr/>
            </a:pPr>
            <a:r>
              <a:rPr lang="en-US" dirty="0" smtClean="0"/>
              <a:t>PEP/8 ISA consists of 39 instructions</a:t>
            </a:r>
            <a:endParaRPr lang="en-US" sz="3200" dirty="0" smtClean="0"/>
          </a:p>
          <a:p>
            <a:pPr>
              <a:spcBef>
                <a:spcPct val="10000"/>
              </a:spcBef>
              <a:defRPr/>
            </a:pPr>
            <a:endParaRPr lang="en-US" dirty="0"/>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914400" y="152400"/>
            <a:ext cx="7772400" cy="334963"/>
          </a:xfrm>
        </p:spPr>
        <p:txBody>
          <a:bodyPr/>
          <a:lstStyle/>
          <a:p>
            <a:r>
              <a:rPr lang="en-US" sz="1800" smtClean="0"/>
              <a:t>The PEP/8 Virtual computer instruction list</a:t>
            </a:r>
          </a:p>
        </p:txBody>
      </p:sp>
      <p:grpSp>
        <p:nvGrpSpPr>
          <p:cNvPr id="20483" name="Group 14"/>
          <p:cNvGrpSpPr>
            <a:grpSpLocks/>
          </p:cNvGrpSpPr>
          <p:nvPr/>
        </p:nvGrpSpPr>
        <p:grpSpPr bwMode="auto">
          <a:xfrm>
            <a:off x="1295400" y="609600"/>
            <a:ext cx="3429000" cy="5314950"/>
            <a:chOff x="1295400" y="609600"/>
            <a:chExt cx="3429001" cy="5314366"/>
          </a:xfrm>
        </p:grpSpPr>
        <p:pic>
          <p:nvPicPr>
            <p:cNvPr id="20488" name="Picture 4"/>
            <p:cNvPicPr>
              <a:picLocks noChangeAspect="1" noChangeArrowheads="1"/>
            </p:cNvPicPr>
            <p:nvPr/>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1371600" y="3276600"/>
              <a:ext cx="609600" cy="2637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9" name="Picture 5"/>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2590800" y="3276600"/>
              <a:ext cx="1905000" cy="2647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0" name="Picture 6"/>
            <p:cNvPicPr>
              <a:picLocks noChangeAspect="1" noChangeArrowheads="1"/>
            </p:cNvPicPr>
            <p:nvPr/>
          </p:nvPicPr>
          <p:blipFill>
            <a:blip r:embed="rId5">
              <a:grayscl/>
              <a:biLevel thresh="50000"/>
              <a:extLst>
                <a:ext uri="{28A0092B-C50C-407E-A947-70E740481C1C}">
                  <a14:useLocalDpi xmlns:a14="http://schemas.microsoft.com/office/drawing/2010/main" val="0"/>
                </a:ext>
              </a:extLst>
            </a:blip>
            <a:srcRect/>
            <a:stretch>
              <a:fillRect/>
            </a:stretch>
          </p:blipFill>
          <p:spPr bwMode="auto">
            <a:xfrm>
              <a:off x="1295400" y="609600"/>
              <a:ext cx="1228770"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1" name="Picture 7"/>
            <p:cNvPicPr>
              <a:picLocks noChangeAspect="1" noChangeArrowheads="1"/>
            </p:cNvPicPr>
            <p:nvPr/>
          </p:nvPicPr>
          <p:blipFill>
            <a:blip r:embed="rId6" cstate="print">
              <a:grayscl/>
              <a:biLevel thresh="50000"/>
              <a:extLst>
                <a:ext uri="{28A0092B-C50C-407E-A947-70E740481C1C}">
                  <a14:useLocalDpi xmlns:a14="http://schemas.microsoft.com/office/drawing/2010/main" val="0"/>
                </a:ext>
              </a:extLst>
            </a:blip>
            <a:srcRect/>
            <a:stretch>
              <a:fillRect/>
            </a:stretch>
          </p:blipFill>
          <p:spPr bwMode="auto">
            <a:xfrm>
              <a:off x="2590801" y="609601"/>
              <a:ext cx="2133600" cy="2637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484" name="Group 13"/>
          <p:cNvGrpSpPr>
            <a:grpSpLocks/>
          </p:cNvGrpSpPr>
          <p:nvPr/>
        </p:nvGrpSpPr>
        <p:grpSpPr bwMode="auto">
          <a:xfrm>
            <a:off x="5105400" y="609600"/>
            <a:ext cx="3662363" cy="2832100"/>
            <a:chOff x="5257800" y="533400"/>
            <a:chExt cx="3662809" cy="2832195"/>
          </a:xfrm>
        </p:grpSpPr>
        <p:pic>
          <p:nvPicPr>
            <p:cNvPr id="20485" name="Picture 9"/>
            <p:cNvPicPr>
              <a:picLocks noChangeAspect="1" noChangeArrowheads="1"/>
            </p:cNvPicPr>
            <p:nvPr/>
          </p:nvPicPr>
          <p:blipFill>
            <a:blip r:embed="rId7">
              <a:grayscl/>
              <a:biLevel thresh="50000"/>
              <a:extLst>
                <a:ext uri="{28A0092B-C50C-407E-A947-70E740481C1C}">
                  <a14:useLocalDpi xmlns:a14="http://schemas.microsoft.com/office/drawing/2010/main" val="0"/>
                </a:ext>
              </a:extLst>
            </a:blip>
            <a:srcRect/>
            <a:stretch>
              <a:fillRect/>
            </a:stretch>
          </p:blipFill>
          <p:spPr bwMode="auto">
            <a:xfrm>
              <a:off x="5257800" y="914400"/>
              <a:ext cx="857250" cy="243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10"/>
            <p:cNvPicPr>
              <a:picLocks noChangeAspect="1" noChangeArrowheads="1"/>
            </p:cNvPicPr>
            <p:nvPr/>
          </p:nvPicPr>
          <p:blipFill>
            <a:blip r:embed="rId8">
              <a:grayscl/>
              <a:biLevel thresh="50000"/>
              <a:extLst>
                <a:ext uri="{28A0092B-C50C-407E-A947-70E740481C1C}">
                  <a14:useLocalDpi xmlns:a14="http://schemas.microsoft.com/office/drawing/2010/main" val="0"/>
                </a:ext>
              </a:extLst>
            </a:blip>
            <a:srcRect/>
            <a:stretch>
              <a:fillRect/>
            </a:stretch>
          </p:blipFill>
          <p:spPr bwMode="auto">
            <a:xfrm>
              <a:off x="7010400" y="914400"/>
              <a:ext cx="1910209" cy="2451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11"/>
            <p:cNvPicPr>
              <a:picLocks noChangeAspect="1" noChangeArrowheads="1"/>
            </p:cNvPicPr>
            <p:nvPr/>
          </p:nvPicPr>
          <p:blipFill>
            <a:blip r:embed="rId9">
              <a:grayscl/>
              <a:biLevel thresh="50000"/>
              <a:extLst>
                <a:ext uri="{28A0092B-C50C-407E-A947-70E740481C1C}">
                  <a14:useLocalDpi xmlns:a14="http://schemas.microsoft.com/office/drawing/2010/main" val="0"/>
                </a:ext>
              </a:extLst>
            </a:blip>
            <a:srcRect/>
            <a:stretch>
              <a:fillRect/>
            </a:stretch>
          </p:blipFill>
          <p:spPr bwMode="auto">
            <a:xfrm>
              <a:off x="5257800" y="533400"/>
              <a:ext cx="2667000" cy="315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0493"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05400" y="3657600"/>
            <a:ext cx="326707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914400" y="152400"/>
            <a:ext cx="7772400" cy="334963"/>
          </a:xfrm>
        </p:spPr>
        <p:txBody>
          <a:bodyPr/>
          <a:lstStyle/>
          <a:p>
            <a:r>
              <a:rPr lang="en-US" sz="1800" smtClean="0"/>
              <a:t>The PEP/8 Virtual computer instructions</a:t>
            </a:r>
          </a:p>
        </p:txBody>
      </p:sp>
      <p:sp>
        <p:nvSpPr>
          <p:cNvPr id="12" name="Rectangle 3"/>
          <p:cNvSpPr txBox="1">
            <a:spLocks noChangeArrowheads="1"/>
          </p:cNvSpPr>
          <p:nvPr/>
        </p:nvSpPr>
        <p:spPr bwMode="auto">
          <a:xfrm>
            <a:off x="1066800" y="838200"/>
            <a:ext cx="7010400" cy="457200"/>
          </a:xfrm>
          <a:prstGeom prst="rect">
            <a:avLst/>
          </a:prstGeom>
          <a:noFill/>
          <a:ln w="9525">
            <a:noFill/>
            <a:miter lim="800000"/>
            <a:headEnd/>
            <a:tailEnd/>
          </a:ln>
        </p:spPr>
        <p:txBody>
          <a:bodyPr/>
          <a:lstStyle/>
          <a:p>
            <a:pPr marL="342900" indent="-342900" eaLnBrk="0" hangingPunct="0">
              <a:spcBef>
                <a:spcPct val="10000"/>
              </a:spcBef>
              <a:buClr>
                <a:schemeClr val="accent2"/>
              </a:buClr>
              <a:buSzPct val="85000"/>
              <a:buFont typeface="Webdings" pitchFamily="18" charset="2"/>
              <a:buChar char="="/>
              <a:defRPr/>
            </a:pPr>
            <a:r>
              <a:rPr lang="en-US" sz="2600" b="1" kern="0" dirty="0"/>
              <a:t>This is the format of a PEP/8 instruction:</a:t>
            </a:r>
          </a:p>
          <a:p>
            <a:pPr marL="342900" indent="-342900" eaLnBrk="0" hangingPunct="0">
              <a:spcBef>
                <a:spcPct val="10000"/>
              </a:spcBef>
              <a:buClr>
                <a:schemeClr val="accent2"/>
              </a:buClr>
              <a:buSzPct val="85000"/>
              <a:buFont typeface="Webdings" pitchFamily="18" charset="2"/>
              <a:buChar char="="/>
              <a:defRPr/>
            </a:pPr>
            <a:endParaRPr lang="en-US" sz="2600" b="1" kern="0" dirty="0"/>
          </a:p>
        </p:txBody>
      </p:sp>
      <p:pic>
        <p:nvPicPr>
          <p:cNvPr id="215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371600"/>
            <a:ext cx="7086600" cy="425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5791200"/>
            <a:ext cx="5211763" cy="62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idx="4294967295"/>
          </p:nvPr>
        </p:nvSpPr>
        <p:spPr>
          <a:xfrm>
            <a:off x="914400" y="152400"/>
            <a:ext cx="7772400" cy="334963"/>
          </a:xfrm>
        </p:spPr>
        <p:txBody>
          <a:bodyPr/>
          <a:lstStyle/>
          <a:p>
            <a:r>
              <a:rPr lang="en-US" sz="1800" smtClean="0"/>
              <a:t>The PEP/8 Virtual computer instructions</a:t>
            </a:r>
          </a:p>
        </p:txBody>
      </p:sp>
      <p:pic>
        <p:nvPicPr>
          <p:cNvPr id="563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725" y="1273175"/>
            <a:ext cx="6686550" cy="431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Addressing Modes </a:t>
            </a:r>
          </a:p>
        </p:txBody>
      </p:sp>
      <p:sp>
        <p:nvSpPr>
          <p:cNvPr id="22531" name="Rectangle 3"/>
          <p:cNvSpPr>
            <a:spLocks noGrp="1" noChangeArrowheads="1"/>
          </p:cNvSpPr>
          <p:nvPr>
            <p:ph type="body" idx="1"/>
          </p:nvPr>
        </p:nvSpPr>
        <p:spPr>
          <a:xfrm>
            <a:off x="990600" y="1371600"/>
            <a:ext cx="7848600" cy="4744998"/>
          </a:xfrm>
          <a:solidFill>
            <a:srgbClr val="E4F5FF"/>
          </a:solidFill>
        </p:spPr>
        <p:txBody>
          <a:bodyPr/>
          <a:lstStyle/>
          <a:p>
            <a:pPr>
              <a:lnSpc>
                <a:spcPct val="80000"/>
              </a:lnSpc>
            </a:pPr>
            <a:r>
              <a:rPr lang="en-US" sz="1600" dirty="0" smtClean="0"/>
              <a:t>How many ways can the processor access memory locations? </a:t>
            </a:r>
          </a:p>
          <a:p>
            <a:pPr>
              <a:lnSpc>
                <a:spcPct val="80000"/>
              </a:lnSpc>
              <a:buFont typeface="Webdings" pitchFamily="18" charset="2"/>
              <a:buNone/>
            </a:pPr>
            <a:endParaRPr lang="en-US" sz="1600" dirty="0" smtClean="0"/>
          </a:p>
          <a:p>
            <a:pPr lvl="1">
              <a:lnSpc>
                <a:spcPct val="80000"/>
              </a:lnSpc>
              <a:buFontTx/>
              <a:buNone/>
            </a:pPr>
            <a:r>
              <a:rPr lang="en-US" sz="1400" dirty="0" smtClean="0"/>
              <a:t>Eight for 3-bit </a:t>
            </a:r>
            <a:r>
              <a:rPr lang="en-US" sz="1400" i="1" dirty="0" err="1" smtClean="0"/>
              <a:t>aaa</a:t>
            </a:r>
            <a:r>
              <a:rPr lang="en-US" sz="1400" dirty="0" smtClean="0"/>
              <a:t> field for non-unary instructions:</a:t>
            </a:r>
          </a:p>
          <a:p>
            <a:pPr>
              <a:lnSpc>
                <a:spcPct val="80000"/>
              </a:lnSpc>
              <a:buFont typeface="Webdings" pitchFamily="18" charset="2"/>
              <a:buNone/>
            </a:pPr>
            <a:endParaRPr lang="en-US" sz="1600" dirty="0" smtClean="0"/>
          </a:p>
          <a:p>
            <a:pPr lvl="1">
              <a:lnSpc>
                <a:spcPct val="80000"/>
              </a:lnSpc>
            </a:pPr>
            <a:r>
              <a:rPr lang="en-US" sz="1400" dirty="0" smtClean="0"/>
              <a:t>Immediate</a:t>
            </a:r>
          </a:p>
          <a:p>
            <a:pPr lvl="2">
              <a:lnSpc>
                <a:spcPct val="80000"/>
              </a:lnSpc>
            </a:pPr>
            <a:r>
              <a:rPr lang="en-US" sz="1300" dirty="0" smtClean="0"/>
              <a:t>Instruction specifies actual value to use, not address</a:t>
            </a:r>
          </a:p>
          <a:p>
            <a:pPr lvl="1">
              <a:lnSpc>
                <a:spcPct val="80000"/>
              </a:lnSpc>
            </a:pPr>
            <a:r>
              <a:rPr lang="en-US" sz="1400" dirty="0" smtClean="0"/>
              <a:t>Direct</a:t>
            </a:r>
          </a:p>
          <a:p>
            <a:pPr lvl="2">
              <a:lnSpc>
                <a:spcPct val="80000"/>
              </a:lnSpc>
            </a:pPr>
            <a:r>
              <a:rPr lang="en-US" sz="1300" dirty="0" smtClean="0"/>
              <a:t>Instruction includes absolute memory address </a:t>
            </a:r>
          </a:p>
          <a:p>
            <a:pPr lvl="1">
              <a:lnSpc>
                <a:spcPct val="80000"/>
              </a:lnSpc>
            </a:pPr>
            <a:r>
              <a:rPr lang="en-US" sz="1400" dirty="0" smtClean="0"/>
              <a:t> Indirect</a:t>
            </a:r>
          </a:p>
          <a:p>
            <a:pPr lvl="2">
              <a:lnSpc>
                <a:spcPct val="80000"/>
              </a:lnSpc>
            </a:pPr>
            <a:r>
              <a:rPr lang="en-US" sz="1300" dirty="0" smtClean="0"/>
              <a:t>Instruction contains an address that contains an address. (which means "read address 5, use its contents as an address to fetch"</a:t>
            </a:r>
          </a:p>
          <a:p>
            <a:pPr lvl="1">
              <a:lnSpc>
                <a:spcPct val="80000"/>
              </a:lnSpc>
            </a:pPr>
            <a:r>
              <a:rPr lang="en-US" sz="1400" dirty="0" smtClean="0"/>
              <a:t>Relative (Stack-relative, Stack-relative deferred)</a:t>
            </a:r>
          </a:p>
          <a:p>
            <a:pPr lvl="2">
              <a:lnSpc>
                <a:spcPct val="80000"/>
              </a:lnSpc>
            </a:pPr>
            <a:r>
              <a:rPr lang="en-US" sz="1300" dirty="0" smtClean="0"/>
              <a:t>Instruction operand is an offset from some base address</a:t>
            </a:r>
          </a:p>
          <a:p>
            <a:pPr lvl="1">
              <a:lnSpc>
                <a:spcPct val="80000"/>
              </a:lnSpc>
            </a:pPr>
            <a:r>
              <a:rPr lang="en-US" sz="1400" dirty="0" smtClean="0"/>
              <a:t> Index (Stack-index, Stack-index deferred)</a:t>
            </a:r>
          </a:p>
          <a:p>
            <a:pPr lvl="2">
              <a:lnSpc>
                <a:spcPct val="80000"/>
              </a:lnSpc>
            </a:pPr>
            <a:r>
              <a:rPr lang="en-US" sz="1300" dirty="0" smtClean="0"/>
              <a:t>Instruction operand supplies offset from an index register</a:t>
            </a:r>
          </a:p>
          <a:p>
            <a:pPr lvl="2">
              <a:lnSpc>
                <a:spcPct val="80000"/>
              </a:lnSpc>
              <a:buFont typeface="Webdings" pitchFamily="18" charset="2"/>
              <a:buNone/>
            </a:pPr>
            <a:endParaRPr lang="en-US" sz="1300" dirty="0" smtClean="0"/>
          </a:p>
          <a:p>
            <a:pPr lvl="1">
              <a:lnSpc>
                <a:spcPct val="80000"/>
              </a:lnSpc>
              <a:buFontTx/>
              <a:buNone/>
            </a:pPr>
            <a:r>
              <a:rPr lang="en-US" sz="1500" dirty="0" smtClean="0"/>
              <a:t>Two for 1-bit </a:t>
            </a:r>
            <a:r>
              <a:rPr lang="en-US" sz="1500" i="1" dirty="0" smtClean="0"/>
              <a:t>a</a:t>
            </a:r>
            <a:r>
              <a:rPr lang="en-US" sz="1500" dirty="0" smtClean="0"/>
              <a:t> field for unary instructions </a:t>
            </a:r>
          </a:p>
          <a:p>
            <a:pPr lvl="1">
              <a:lnSpc>
                <a:spcPct val="80000"/>
              </a:lnSpc>
            </a:pPr>
            <a:r>
              <a:rPr lang="en-US" sz="1400" dirty="0" smtClean="0"/>
              <a:t>Immediate</a:t>
            </a:r>
          </a:p>
          <a:p>
            <a:pPr lvl="1">
              <a:lnSpc>
                <a:spcPct val="80000"/>
              </a:lnSpc>
            </a:pPr>
            <a:r>
              <a:rPr lang="en-US" sz="1400" dirty="0" smtClean="0"/>
              <a:t>Indexed</a:t>
            </a:r>
          </a:p>
        </p:txBody>
      </p:sp>
      <p:sp>
        <p:nvSpPr>
          <p:cNvPr id="2" name="TextBox 1"/>
          <p:cNvSpPr txBox="1"/>
          <p:nvPr/>
        </p:nvSpPr>
        <p:spPr>
          <a:xfrm>
            <a:off x="2044547" y="5548044"/>
            <a:ext cx="6032421" cy="369332"/>
          </a:xfrm>
          <a:prstGeom prst="rect">
            <a:avLst/>
          </a:prstGeom>
          <a:solidFill>
            <a:srgbClr val="CCFFCC"/>
          </a:solidFill>
        </p:spPr>
        <p:txBody>
          <a:bodyPr wrap="none" rtlCol="0">
            <a:spAutoFit/>
          </a:bodyPr>
          <a:lstStyle/>
          <a:p>
            <a:r>
              <a:rPr lang="en-US" dirty="0"/>
              <a:t>This chapter focuses </a:t>
            </a:r>
            <a:r>
              <a:rPr lang="en-US" dirty="0" smtClean="0"/>
              <a:t>only on </a:t>
            </a:r>
            <a:r>
              <a:rPr lang="en-US" dirty="0"/>
              <a:t>the direct addressing mode</a:t>
            </a:r>
            <a:r>
              <a:rPr lang="en-US" dirty="0" smtClean="0"/>
              <a:t>.</a:t>
            </a:r>
            <a:endParaRPr lang="en-US" dirty="0"/>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p:txBody>
          <a:bodyPr/>
          <a:lstStyle/>
          <a:p>
            <a:r>
              <a:rPr lang="en-US" smtClean="0"/>
              <a:t>PEP/8 Machine Instruction </a:t>
            </a:r>
          </a:p>
        </p:txBody>
      </p:sp>
      <p:pic>
        <p:nvPicPr>
          <p:cNvPr id="573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2825" y="1250950"/>
            <a:ext cx="7118350" cy="435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p:txBody>
          <a:bodyPr/>
          <a:lstStyle/>
          <a:p>
            <a:r>
              <a:rPr lang="en-US" smtClean="0"/>
              <a:t>PEP/8 Machine Instruction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209800"/>
            <a:ext cx="5738813" cy="3586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3"/>
          <p:cNvSpPr txBox="1">
            <a:spLocks noChangeArrowheads="1"/>
          </p:cNvSpPr>
          <p:nvPr/>
        </p:nvSpPr>
        <p:spPr>
          <a:xfrm>
            <a:off x="990600" y="1371600"/>
            <a:ext cx="7848600" cy="609600"/>
          </a:xfrm>
          <a:prstGeom prst="rect">
            <a:avLst/>
          </a:prstGeom>
          <a:solidFill>
            <a:srgbClr val="E4F5FF"/>
          </a:solidFill>
        </p:spPr>
        <p:txBody>
          <a:bodyPr/>
          <a:lstStyle>
            <a:lvl1pPr marL="342900" indent="-342900" algn="l" rtl="0" eaLnBrk="0" fontAlgn="base" hangingPunct="0">
              <a:spcBef>
                <a:spcPct val="20000"/>
              </a:spcBef>
              <a:spcAft>
                <a:spcPct val="0"/>
              </a:spcAft>
              <a:buClr>
                <a:schemeClr val="accent2"/>
              </a:buClr>
              <a:buSzPct val="85000"/>
              <a:buFont typeface="Webdings" pitchFamily="18" charset="2"/>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400" b="1">
                <a:solidFill>
                  <a:schemeClr val="tx1"/>
                </a:solidFill>
                <a:latin typeface="+mn-lt"/>
              </a:defRPr>
            </a:lvl2pPr>
            <a:lvl3pPr marL="1143000" indent="-228600" algn="l" rtl="0" eaLnBrk="0" fontAlgn="base" hangingPunct="0">
              <a:spcBef>
                <a:spcPct val="20000"/>
              </a:spcBef>
              <a:spcAft>
                <a:spcPct val="0"/>
              </a:spcAft>
              <a:buClr>
                <a:schemeClr val="accent2"/>
              </a:buClr>
              <a:buSzPct val="90000"/>
              <a:buFont typeface="Webdings" pitchFamily="18" charset="2"/>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nSpc>
                <a:spcPct val="80000"/>
              </a:lnSpc>
            </a:pPr>
            <a:r>
              <a:rPr lang="en-US" sz="2000" dirty="0" smtClean="0"/>
              <a:t>What happens when the Add instruction is executed? </a:t>
            </a:r>
          </a:p>
          <a:p>
            <a:pPr>
              <a:lnSpc>
                <a:spcPct val="80000"/>
              </a:lnSpc>
              <a:buFont typeface="Webdings" pitchFamily="18" charset="2"/>
              <a:buNone/>
            </a:pPr>
            <a:endParaRPr lang="en-US" sz="1600" dirty="0" smtClean="0"/>
          </a:p>
        </p:txBody>
      </p:sp>
    </p:spTree>
    <p:extLst>
      <p:ext uri="{BB962C8B-B14F-4D97-AF65-F5344CB8AC3E}">
        <p14:creationId xmlns:p14="http://schemas.microsoft.com/office/powerpoint/2010/main" val="1642447554"/>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Hardware</a:t>
            </a:r>
          </a:p>
        </p:txBody>
      </p:sp>
      <p:sp>
        <p:nvSpPr>
          <p:cNvPr id="7171" name="Rectangle 3"/>
          <p:cNvSpPr>
            <a:spLocks noGrp="1" noChangeArrowheads="1"/>
          </p:cNvSpPr>
          <p:nvPr>
            <p:ph type="body" idx="1"/>
          </p:nvPr>
        </p:nvSpPr>
        <p:spPr>
          <a:solidFill>
            <a:srgbClr val="E4F5FF"/>
          </a:solidFill>
        </p:spPr>
        <p:txBody>
          <a:bodyPr/>
          <a:lstStyle/>
          <a:p>
            <a:r>
              <a:rPr lang="en-US" sz="2400" dirty="0"/>
              <a:t>C</a:t>
            </a:r>
            <a:r>
              <a:rPr lang="en-US" sz="2400" dirty="0" smtClean="0"/>
              <a:t>omputer - composed of 4 major components:</a:t>
            </a:r>
          </a:p>
          <a:p>
            <a:pPr lvl="1"/>
            <a:r>
              <a:rPr lang="en-US" dirty="0" smtClean="0"/>
              <a:t>Central Processing Unit (CPU</a:t>
            </a:r>
          </a:p>
          <a:p>
            <a:pPr lvl="2"/>
            <a:r>
              <a:rPr lang="en-US" dirty="0" smtClean="0"/>
              <a:t> instructions are fetched and executed</a:t>
            </a:r>
          </a:p>
          <a:p>
            <a:pPr lvl="1"/>
            <a:r>
              <a:rPr lang="en-US" dirty="0" smtClean="0"/>
              <a:t>Memory system</a:t>
            </a:r>
          </a:p>
          <a:p>
            <a:pPr lvl="2"/>
            <a:r>
              <a:rPr lang="en-US" dirty="0" smtClean="0"/>
              <a:t>Programs and data are stored</a:t>
            </a:r>
          </a:p>
          <a:p>
            <a:pPr lvl="1"/>
            <a:r>
              <a:rPr lang="en-US" dirty="0" smtClean="0"/>
              <a:t>Input Devices</a:t>
            </a:r>
          </a:p>
          <a:p>
            <a:pPr lvl="1"/>
            <a:r>
              <a:rPr lang="en-US" dirty="0" smtClean="0"/>
              <a:t>Output Devices</a:t>
            </a:r>
          </a:p>
          <a:p>
            <a:pPr lvl="2"/>
            <a:r>
              <a:rPr lang="en-US" dirty="0" smtClean="0"/>
              <a:t>(I/O) system is responsible for input and output data to and from the memory system</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79EA053-534D-4BDF-A5EF-9B3079AC2E5E}" type="slidenum">
              <a:rPr lang="en-US" smtClean="0"/>
              <a:pPr eaLnBrk="1" hangingPunct="1"/>
              <a:t>4</a:t>
            </a:fld>
            <a:endParaRPr lang="en-US" smtClean="0"/>
          </a:p>
        </p:txBody>
      </p:sp>
      <p:sp>
        <p:nvSpPr>
          <p:cNvPr id="5124" name="Rectangle 4"/>
          <p:cNvSpPr>
            <a:spLocks noGrp="1" noChangeArrowheads="1"/>
          </p:cNvSpPr>
          <p:nvPr>
            <p:ph type="title"/>
          </p:nvPr>
        </p:nvSpPr>
        <p:spPr/>
        <p:txBody>
          <a:bodyPr>
            <a:normAutofit fontScale="90000"/>
          </a:bodyPr>
          <a:lstStyle/>
          <a:p>
            <a:pPr>
              <a:defRPr/>
            </a:pPr>
            <a:r>
              <a:rPr lang="en-US" dirty="0" smtClean="0"/>
              <a:t>Block Diagram of the Pep/8 Virtual Computer </a:t>
            </a:r>
            <a:endParaRPr lang="en-US" dirty="0"/>
          </a:p>
        </p:txBody>
      </p:sp>
      <p:sp>
        <p:nvSpPr>
          <p:cNvPr id="8196" name="Rectangle 3"/>
          <p:cNvSpPr>
            <a:spLocks noGrp="1" noChangeArrowheads="1"/>
          </p:cNvSpPr>
          <p:nvPr>
            <p:ph type="body" sz="half" idx="1"/>
          </p:nvPr>
        </p:nvSpPr>
        <p:spPr>
          <a:xfrm>
            <a:off x="990600" y="1447801"/>
            <a:ext cx="7696200" cy="4443412"/>
          </a:xfrm>
          <a:solidFill>
            <a:srgbClr val="E4F5FF"/>
          </a:solidFill>
        </p:spPr>
        <p:txBody>
          <a:bodyPr/>
          <a:lstStyle/>
          <a:p>
            <a:r>
              <a:rPr lang="en-US" sz="2400" dirty="0" smtClean="0"/>
              <a:t> </a:t>
            </a:r>
            <a:r>
              <a:rPr lang="en-US" sz="2400" dirty="0"/>
              <a:t>O</a:t>
            </a:r>
            <a:r>
              <a:rPr lang="en-US" sz="2400" dirty="0" smtClean="0"/>
              <a:t>verall system structure is shown in the following diagram:</a:t>
            </a:r>
          </a:p>
        </p:txBody>
      </p:sp>
      <p:pic>
        <p:nvPicPr>
          <p:cNvPr id="81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8810" y="2590800"/>
            <a:ext cx="6934200" cy="284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a:xfrm>
            <a:off x="990600" y="6245225"/>
            <a:ext cx="14478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eaLnBrk="1" hangingPunct="1"/>
            <a:fld id="{507482C2-CEF3-49E9-A218-91E78E4B0235}" type="slidenum">
              <a:rPr lang="en-US" smtClean="0"/>
              <a:pPr algn="l" eaLnBrk="1" hangingPunct="1"/>
              <a:t>5</a:t>
            </a:fld>
            <a:endParaRPr lang="en-US" smtClean="0"/>
          </a:p>
        </p:txBody>
      </p:sp>
      <p:sp>
        <p:nvSpPr>
          <p:cNvPr id="9219" name="Rectangle 2"/>
          <p:cNvSpPr>
            <a:spLocks noGrp="1" noChangeArrowheads="1"/>
          </p:cNvSpPr>
          <p:nvPr>
            <p:ph type="title"/>
          </p:nvPr>
        </p:nvSpPr>
        <p:spPr>
          <a:xfrm>
            <a:off x="914400" y="274638"/>
            <a:ext cx="7772400" cy="487362"/>
          </a:xfrm>
        </p:spPr>
        <p:txBody>
          <a:bodyPr/>
          <a:lstStyle/>
          <a:p>
            <a:r>
              <a:rPr lang="en-US" sz="2800" smtClean="0"/>
              <a:t>CPU Organization </a:t>
            </a:r>
          </a:p>
        </p:txBody>
      </p:sp>
      <p:sp>
        <p:nvSpPr>
          <p:cNvPr id="9220" name="Rectangle 3"/>
          <p:cNvSpPr>
            <a:spLocks noGrp="1" noChangeArrowheads="1"/>
          </p:cNvSpPr>
          <p:nvPr>
            <p:ph type="body" idx="1"/>
          </p:nvPr>
        </p:nvSpPr>
        <p:spPr>
          <a:xfrm>
            <a:off x="1066800" y="838200"/>
            <a:ext cx="7848600" cy="3505200"/>
          </a:xfrm>
          <a:solidFill>
            <a:srgbClr val="E4F5FF"/>
          </a:solidFill>
        </p:spPr>
        <p:txBody>
          <a:bodyPr/>
          <a:lstStyle/>
          <a:p>
            <a:pPr marL="0" indent="0">
              <a:lnSpc>
                <a:spcPct val="90000"/>
              </a:lnSpc>
              <a:buNone/>
            </a:pPr>
            <a:r>
              <a:rPr lang="en-US" sz="2400" dirty="0" smtClean="0"/>
              <a:t>Three basic components: </a:t>
            </a:r>
            <a:endParaRPr lang="en-US" sz="2400" dirty="0"/>
          </a:p>
          <a:p>
            <a:pPr>
              <a:lnSpc>
                <a:spcPct val="90000"/>
              </a:lnSpc>
            </a:pPr>
            <a:r>
              <a:rPr lang="en-US" sz="1800" dirty="0" smtClean="0"/>
              <a:t>1) Registers </a:t>
            </a:r>
          </a:p>
          <a:p>
            <a:pPr lvl="1">
              <a:lnSpc>
                <a:spcPct val="90000"/>
              </a:lnSpc>
            </a:pPr>
            <a:r>
              <a:rPr lang="en-US" sz="1600" dirty="0" smtClean="0"/>
              <a:t>Store data in the CPU</a:t>
            </a:r>
          </a:p>
          <a:p>
            <a:pPr lvl="1">
              <a:lnSpc>
                <a:spcPct val="90000"/>
              </a:lnSpc>
            </a:pPr>
            <a:r>
              <a:rPr lang="en-US" sz="1600" dirty="0" smtClean="0"/>
              <a:t>Some are general purpose, some have specific purposes</a:t>
            </a:r>
          </a:p>
          <a:p>
            <a:pPr marL="457200" lvl="1" indent="0">
              <a:lnSpc>
                <a:spcPct val="90000"/>
              </a:lnSpc>
              <a:buNone/>
            </a:pPr>
            <a:r>
              <a:rPr lang="en-US" sz="1600" i="1" dirty="0" smtClean="0"/>
              <a:t>	program counter</a:t>
            </a:r>
            <a:r>
              <a:rPr lang="en-US" sz="1600" dirty="0" smtClean="0"/>
              <a:t> (PC) register </a:t>
            </a:r>
          </a:p>
          <a:p>
            <a:pPr marL="457200" lvl="1" indent="0">
              <a:lnSpc>
                <a:spcPct val="90000"/>
              </a:lnSpc>
              <a:buNone/>
            </a:pPr>
            <a:r>
              <a:rPr lang="en-US" sz="1600" i="1" dirty="0"/>
              <a:t>	</a:t>
            </a:r>
            <a:r>
              <a:rPr lang="en-US" sz="1600" i="1" dirty="0" smtClean="0"/>
              <a:t>instruction register</a:t>
            </a:r>
            <a:r>
              <a:rPr lang="en-US" sz="1600" dirty="0" smtClean="0"/>
              <a:t> (IR)</a:t>
            </a:r>
          </a:p>
          <a:p>
            <a:pPr>
              <a:lnSpc>
                <a:spcPct val="90000"/>
              </a:lnSpc>
            </a:pPr>
            <a:r>
              <a:rPr lang="en-US" sz="1800" dirty="0" smtClean="0"/>
              <a:t>2) ALU (Arithmetic Logic Unit) </a:t>
            </a:r>
          </a:p>
          <a:p>
            <a:pPr lvl="1">
              <a:lnSpc>
                <a:spcPct val="90000"/>
              </a:lnSpc>
            </a:pPr>
            <a:r>
              <a:rPr lang="en-US" sz="1600" dirty="0" smtClean="0"/>
              <a:t>Implements arithmetic and logic instructions</a:t>
            </a:r>
          </a:p>
          <a:p>
            <a:pPr>
              <a:lnSpc>
                <a:spcPct val="90000"/>
              </a:lnSpc>
            </a:pPr>
            <a:r>
              <a:rPr lang="en-US" sz="1800" dirty="0" smtClean="0"/>
              <a:t>3) Control unit </a:t>
            </a:r>
          </a:p>
          <a:p>
            <a:pPr lvl="1">
              <a:lnSpc>
                <a:spcPct val="90000"/>
              </a:lnSpc>
            </a:pPr>
            <a:r>
              <a:rPr lang="en-US" sz="1600" dirty="0" smtClean="0"/>
              <a:t>Controls operation of the other CPU components</a:t>
            </a:r>
          </a:p>
          <a:p>
            <a:pPr lvl="1">
              <a:lnSpc>
                <a:spcPct val="90000"/>
              </a:lnSpc>
            </a:pPr>
            <a:r>
              <a:rPr lang="en-US" sz="1600" dirty="0" smtClean="0"/>
              <a:t>Asserts information on the control lines (READ, WRITE, IO/M)</a:t>
            </a:r>
          </a:p>
        </p:txBody>
      </p:sp>
      <p:pic>
        <p:nvPicPr>
          <p:cNvPr id="922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419600"/>
            <a:ext cx="4419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PEP/8 CPU</a:t>
            </a:r>
          </a:p>
        </p:txBody>
      </p:sp>
      <p:sp>
        <p:nvSpPr>
          <p:cNvPr id="10243" name="Content Placeholder 2"/>
          <p:cNvSpPr>
            <a:spLocks noGrp="1"/>
          </p:cNvSpPr>
          <p:nvPr>
            <p:ph idx="1"/>
          </p:nvPr>
        </p:nvSpPr>
        <p:spPr>
          <a:solidFill>
            <a:srgbClr val="E4F5FF"/>
          </a:solidFill>
        </p:spPr>
        <p:txBody>
          <a:bodyPr/>
          <a:lstStyle/>
          <a:p>
            <a:r>
              <a:rPr lang="en-US" dirty="0" smtClean="0"/>
              <a:t>Our virtual computer contains six specialized registers:</a:t>
            </a:r>
          </a:p>
          <a:p>
            <a:pPr lvl="1"/>
            <a:r>
              <a:rPr lang="en-US" dirty="0" smtClean="0"/>
              <a:t>4-bit Status Register (NZVC)</a:t>
            </a:r>
          </a:p>
          <a:p>
            <a:pPr lvl="1"/>
            <a:r>
              <a:rPr lang="en-US" dirty="0" smtClean="0"/>
              <a:t>16-bit accumulator (A)</a:t>
            </a:r>
          </a:p>
          <a:p>
            <a:pPr lvl="1"/>
            <a:r>
              <a:rPr lang="en-US" dirty="0" smtClean="0"/>
              <a:t>16-bit index register (X)</a:t>
            </a:r>
          </a:p>
          <a:p>
            <a:pPr lvl="1"/>
            <a:r>
              <a:rPr lang="en-US" dirty="0" smtClean="0"/>
              <a:t>16-bit program counter (PC)</a:t>
            </a:r>
          </a:p>
          <a:p>
            <a:pPr lvl="1"/>
            <a:r>
              <a:rPr lang="en-US" dirty="0" smtClean="0"/>
              <a:t>16-bit stack pointer (SP)</a:t>
            </a:r>
          </a:p>
          <a:p>
            <a:pPr lvl="1"/>
            <a:r>
              <a:rPr lang="en-US" dirty="0" smtClean="0"/>
              <a:t>24-bit instruction register (IR)</a:t>
            </a:r>
          </a:p>
          <a:p>
            <a:pPr lvl="1"/>
            <a:endParaRPr lang="en-US" dirty="0" smtClean="0"/>
          </a:p>
          <a:p>
            <a:pPr lvl="1"/>
            <a:endParaRPr lang="en-US" dirty="0" smtClean="0"/>
          </a:p>
          <a:p>
            <a:pPr lvl="1"/>
            <a:endParaRPr lang="en-US" dirty="0" smtClean="0"/>
          </a:p>
          <a:p>
            <a:pPr lvl="1">
              <a:buFontTx/>
              <a:buNone/>
            </a:pPr>
            <a:endParaRPr lang="en-US" dirty="0" smtClean="0"/>
          </a:p>
          <a:p>
            <a:pPr lvl="1"/>
            <a:endParaRPr lang="en-US" dirty="0" smtClean="0"/>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PEP/8 CPU</a:t>
            </a:r>
          </a:p>
        </p:txBody>
      </p:sp>
      <p:sp>
        <p:nvSpPr>
          <p:cNvPr id="11267" name="Content Placeholder 2"/>
          <p:cNvSpPr>
            <a:spLocks noGrp="1"/>
          </p:cNvSpPr>
          <p:nvPr>
            <p:ph idx="1"/>
          </p:nvPr>
        </p:nvSpPr>
        <p:spPr>
          <a:xfrm>
            <a:off x="990600" y="1447800"/>
            <a:ext cx="7696200" cy="533400"/>
          </a:xfrm>
        </p:spPr>
        <p:txBody>
          <a:bodyPr/>
          <a:lstStyle/>
          <a:p>
            <a:pPr lvl="1">
              <a:buFontTx/>
              <a:buNone/>
            </a:pPr>
            <a:r>
              <a:rPr lang="en-US" smtClean="0"/>
              <a:t>PEP/8 CPU registers</a:t>
            </a:r>
          </a:p>
          <a:p>
            <a:pPr lvl="1"/>
            <a:endParaRPr lang="en-US" smtClean="0"/>
          </a:p>
          <a:p>
            <a:pPr lvl="1">
              <a:buFontTx/>
              <a:buNone/>
            </a:pPr>
            <a:endParaRPr lang="en-US" smtClean="0"/>
          </a:p>
          <a:p>
            <a:pPr lvl="1"/>
            <a:endParaRPr lang="en-US" smtClean="0"/>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905000"/>
            <a:ext cx="6700838" cy="427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idx="4294967295"/>
          </p:nvPr>
        </p:nvSpPr>
        <p:spPr/>
        <p:txBody>
          <a:bodyPr/>
          <a:lstStyle/>
          <a:p>
            <a:r>
              <a:rPr lang="en-US" smtClean="0"/>
              <a:t>PEP/8 CPU</a:t>
            </a:r>
          </a:p>
        </p:txBody>
      </p:sp>
      <p:sp>
        <p:nvSpPr>
          <p:cNvPr id="52227" name="Content Placeholder 2"/>
          <p:cNvSpPr>
            <a:spLocks noGrp="1"/>
          </p:cNvSpPr>
          <p:nvPr>
            <p:ph idx="4294967295"/>
          </p:nvPr>
        </p:nvSpPr>
        <p:spPr>
          <a:xfrm>
            <a:off x="990600" y="1447800"/>
            <a:ext cx="7696200" cy="533400"/>
          </a:xfrm>
        </p:spPr>
        <p:txBody>
          <a:bodyPr/>
          <a:lstStyle/>
          <a:p>
            <a:pPr lvl="1">
              <a:buFontTx/>
              <a:buNone/>
            </a:pPr>
            <a:r>
              <a:rPr lang="en-US" smtClean="0"/>
              <a:t>PEP/8 CPU register definitions</a:t>
            </a:r>
          </a:p>
          <a:p>
            <a:pPr lvl="1"/>
            <a:endParaRPr lang="en-US" smtClean="0"/>
          </a:p>
          <a:p>
            <a:pPr lvl="1">
              <a:buFontTx/>
              <a:buNone/>
            </a:pPr>
            <a:endParaRPr lang="en-US" smtClean="0"/>
          </a:p>
          <a:p>
            <a:pPr lvl="1"/>
            <a:endParaRPr lang="en-US" smtClean="0"/>
          </a:p>
        </p:txBody>
      </p:sp>
      <p:pic>
        <p:nvPicPr>
          <p:cNvPr id="522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133600"/>
            <a:ext cx="7011988" cy="363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2"/>
          </p:nvPr>
        </p:nvSpPr>
        <p:spPr>
          <a:xfrm>
            <a:off x="990600" y="6245225"/>
            <a:ext cx="14478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eaLnBrk="1" hangingPunct="1"/>
            <a:fld id="{85D4EB7D-52A6-465F-86EF-8501336550F7}" type="slidenum">
              <a:rPr lang="en-US" smtClean="0"/>
              <a:pPr algn="l" eaLnBrk="1" hangingPunct="1"/>
              <a:t>9</a:t>
            </a:fld>
            <a:endParaRPr lang="en-US" smtClean="0"/>
          </a:p>
        </p:txBody>
      </p:sp>
      <p:sp>
        <p:nvSpPr>
          <p:cNvPr id="12291" name="Rectangle 2"/>
          <p:cNvSpPr>
            <a:spLocks noGrp="1" noChangeArrowheads="1"/>
          </p:cNvSpPr>
          <p:nvPr>
            <p:ph type="title"/>
          </p:nvPr>
        </p:nvSpPr>
        <p:spPr/>
        <p:txBody>
          <a:bodyPr/>
          <a:lstStyle/>
          <a:p>
            <a:r>
              <a:rPr lang="en-US" dirty="0" smtClean="0"/>
              <a:t>Main Memory System</a:t>
            </a:r>
          </a:p>
        </p:txBody>
      </p:sp>
      <p:sp>
        <p:nvSpPr>
          <p:cNvPr id="12292" name="Rectangle 3"/>
          <p:cNvSpPr>
            <a:spLocks noGrp="1" noChangeArrowheads="1"/>
          </p:cNvSpPr>
          <p:nvPr>
            <p:ph type="body" idx="1"/>
          </p:nvPr>
        </p:nvSpPr>
        <p:spPr>
          <a:solidFill>
            <a:srgbClr val="E4F5FF"/>
          </a:solidFill>
        </p:spPr>
        <p:txBody>
          <a:bodyPr/>
          <a:lstStyle/>
          <a:p>
            <a:pPr>
              <a:lnSpc>
                <a:spcPct val="90000"/>
              </a:lnSpc>
            </a:pPr>
            <a:r>
              <a:rPr lang="en-US" sz="2400" dirty="0" smtClean="0"/>
              <a:t>Memory system </a:t>
            </a:r>
          </a:p>
          <a:p>
            <a:pPr lvl="1">
              <a:lnSpc>
                <a:spcPct val="90000"/>
              </a:lnSpc>
            </a:pPr>
            <a:r>
              <a:rPr lang="en-US" sz="2000" dirty="0" smtClean="0"/>
              <a:t>Array of memory locations </a:t>
            </a:r>
          </a:p>
          <a:p>
            <a:pPr lvl="1">
              <a:lnSpc>
                <a:spcPct val="90000"/>
              </a:lnSpc>
            </a:pPr>
            <a:r>
              <a:rPr lang="en-US" sz="2000" dirty="0"/>
              <a:t>E</a:t>
            </a:r>
            <a:r>
              <a:rPr lang="en-US" sz="2000" dirty="0" smtClean="0"/>
              <a:t>ach store a multiple-bit binary data (typically 8 bits called a byte). </a:t>
            </a:r>
          </a:p>
          <a:p>
            <a:pPr lvl="1">
              <a:lnSpc>
                <a:spcPct val="90000"/>
              </a:lnSpc>
            </a:pPr>
            <a:r>
              <a:rPr lang="en-US" sz="2000" dirty="0" smtClean="0"/>
              <a:t> Each are selectable by address for either read or write operation</a:t>
            </a:r>
          </a:p>
          <a:p>
            <a:pPr lvl="1">
              <a:lnSpc>
                <a:spcPct val="90000"/>
              </a:lnSpc>
            </a:pPr>
            <a:r>
              <a:rPr lang="en-US" sz="2000" dirty="0" smtClean="0"/>
              <a:t> </a:t>
            </a:r>
            <a:r>
              <a:rPr lang="en-US" sz="2000" dirty="0"/>
              <a:t>N</a:t>
            </a:r>
            <a:r>
              <a:rPr lang="en-US" sz="2000" dirty="0" smtClean="0"/>
              <a:t>ormally has</a:t>
            </a:r>
          </a:p>
          <a:p>
            <a:pPr lvl="2">
              <a:lnSpc>
                <a:spcPct val="90000"/>
              </a:lnSpc>
            </a:pPr>
            <a:r>
              <a:rPr lang="en-US" sz="2000" dirty="0" smtClean="0"/>
              <a:t> address input for the address to select the location</a:t>
            </a:r>
          </a:p>
          <a:p>
            <a:pPr lvl="2">
              <a:lnSpc>
                <a:spcPct val="90000"/>
              </a:lnSpc>
            </a:pPr>
            <a:r>
              <a:rPr lang="en-US" sz="2000" dirty="0" smtClean="0"/>
              <a:t> data input for the data to the written to the location</a:t>
            </a:r>
          </a:p>
          <a:p>
            <a:pPr lvl="2">
              <a:lnSpc>
                <a:spcPct val="90000"/>
              </a:lnSpc>
            </a:pPr>
            <a:r>
              <a:rPr lang="en-US" sz="2000" dirty="0" smtClean="0"/>
              <a:t> data output for the data read from the location</a:t>
            </a:r>
          </a:p>
          <a:p>
            <a:pPr lvl="2">
              <a:lnSpc>
                <a:spcPct val="90000"/>
              </a:lnSpc>
            </a:pPr>
            <a:r>
              <a:rPr lang="en-US" sz="2000" dirty="0" smtClean="0"/>
              <a:t> chip enable control to enable the entire memory</a:t>
            </a:r>
          </a:p>
          <a:p>
            <a:pPr lvl="2">
              <a:lnSpc>
                <a:spcPct val="90000"/>
              </a:lnSpc>
            </a:pPr>
            <a:r>
              <a:rPr lang="en-US" sz="2000" dirty="0" smtClean="0"/>
              <a:t> read/write control to start read or write operation</a:t>
            </a:r>
          </a:p>
          <a:p>
            <a:pPr lvl="1">
              <a:lnSpc>
                <a:spcPct val="90000"/>
              </a:lnSpc>
              <a:buFontTx/>
              <a:buNone/>
            </a:pPr>
            <a:endParaRPr lang="en-US" sz="2000" dirty="0" smtClean="0"/>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UIScolorblock">
  <a:themeElements>
    <a:clrScheme name="Color Block 14">
      <a:dk1>
        <a:srgbClr val="000000"/>
      </a:dk1>
      <a:lt1>
        <a:srgbClr val="FFFFFF"/>
      </a:lt1>
      <a:dk2>
        <a:srgbClr val="993333"/>
      </a:dk2>
      <a:lt2>
        <a:srgbClr val="997512"/>
      </a:lt2>
      <a:accent1>
        <a:srgbClr val="808080"/>
      </a:accent1>
      <a:accent2>
        <a:srgbClr val="E4B01C"/>
      </a:accent2>
      <a:accent3>
        <a:srgbClr val="FFFFFF"/>
      </a:accent3>
      <a:accent4>
        <a:srgbClr val="000000"/>
      </a:accent4>
      <a:accent5>
        <a:srgbClr val="C0C0C0"/>
      </a:accent5>
      <a:accent6>
        <a:srgbClr val="CF9F18"/>
      </a:accent6>
      <a:hlink>
        <a:srgbClr val="003399"/>
      </a:hlink>
      <a:folHlink>
        <a:srgbClr val="993333"/>
      </a:folHlink>
    </a:clrScheme>
    <a:fontScheme name="Color Block">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lor Bloc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lor Bloc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lor Bloc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lor Bloc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lor Bloc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lor Bloc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lor Bloc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lor Bloc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lor Bloc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lor Bloc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lor Bloc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lor Bloc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lor Block 13">
        <a:dk1>
          <a:srgbClr val="000000"/>
        </a:dk1>
        <a:lt1>
          <a:srgbClr val="FFFFFF"/>
        </a:lt1>
        <a:dk2>
          <a:srgbClr val="993333"/>
        </a:dk2>
        <a:lt2>
          <a:srgbClr val="997512"/>
        </a:lt2>
        <a:accent1>
          <a:srgbClr val="003399"/>
        </a:accent1>
        <a:accent2>
          <a:srgbClr val="808080"/>
        </a:accent2>
        <a:accent3>
          <a:srgbClr val="FFFFFF"/>
        </a:accent3>
        <a:accent4>
          <a:srgbClr val="000000"/>
        </a:accent4>
        <a:accent5>
          <a:srgbClr val="AAADCA"/>
        </a:accent5>
        <a:accent6>
          <a:srgbClr val="737373"/>
        </a:accent6>
        <a:hlink>
          <a:srgbClr val="003399"/>
        </a:hlink>
        <a:folHlink>
          <a:srgbClr val="993333"/>
        </a:folHlink>
      </a:clrScheme>
      <a:clrMap bg1="lt1" tx1="dk1" bg2="lt2" tx2="dk2" accent1="accent1" accent2="accent2" accent3="accent3" accent4="accent4" accent5="accent5" accent6="accent6" hlink="hlink" folHlink="folHlink"/>
    </a:extraClrScheme>
    <a:extraClrScheme>
      <a:clrScheme name="Color Block 14">
        <a:dk1>
          <a:srgbClr val="000000"/>
        </a:dk1>
        <a:lt1>
          <a:srgbClr val="FFFFFF"/>
        </a:lt1>
        <a:dk2>
          <a:srgbClr val="993333"/>
        </a:dk2>
        <a:lt2>
          <a:srgbClr val="997512"/>
        </a:lt2>
        <a:accent1>
          <a:srgbClr val="808080"/>
        </a:accent1>
        <a:accent2>
          <a:srgbClr val="E4B01C"/>
        </a:accent2>
        <a:accent3>
          <a:srgbClr val="FFFFFF"/>
        </a:accent3>
        <a:accent4>
          <a:srgbClr val="000000"/>
        </a:accent4>
        <a:accent5>
          <a:srgbClr val="C0C0C0"/>
        </a:accent5>
        <a:accent6>
          <a:srgbClr val="CF9F18"/>
        </a:accent6>
        <a:hlink>
          <a:srgbClr val="003399"/>
        </a:hlink>
        <a:folHlink>
          <a:srgbClr val="99333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UIScolorblock">
  <a:themeElements>
    <a:clrScheme name="1_UIScolorblock 14">
      <a:dk1>
        <a:srgbClr val="000000"/>
      </a:dk1>
      <a:lt1>
        <a:srgbClr val="FFFFFF"/>
      </a:lt1>
      <a:dk2>
        <a:srgbClr val="993333"/>
      </a:dk2>
      <a:lt2>
        <a:srgbClr val="997512"/>
      </a:lt2>
      <a:accent1>
        <a:srgbClr val="808080"/>
      </a:accent1>
      <a:accent2>
        <a:srgbClr val="E4B01C"/>
      </a:accent2>
      <a:accent3>
        <a:srgbClr val="FFFFFF"/>
      </a:accent3>
      <a:accent4>
        <a:srgbClr val="000000"/>
      </a:accent4>
      <a:accent5>
        <a:srgbClr val="C0C0C0"/>
      </a:accent5>
      <a:accent6>
        <a:srgbClr val="CF9F18"/>
      </a:accent6>
      <a:hlink>
        <a:srgbClr val="003399"/>
      </a:hlink>
      <a:folHlink>
        <a:srgbClr val="993333"/>
      </a:folHlink>
    </a:clrScheme>
    <a:fontScheme name="1_UIScolorblock">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UIScolorbloc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IScolorbloc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IScolorbloc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IScolorbloc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IScolorbloc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IScolorbloc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IScolorbloc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IScolorbloc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IScolorbloc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IScolorbloc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IScolorbloc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IScolorbloc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UIScolorblock 13">
        <a:dk1>
          <a:srgbClr val="000000"/>
        </a:dk1>
        <a:lt1>
          <a:srgbClr val="FFFFFF"/>
        </a:lt1>
        <a:dk2>
          <a:srgbClr val="993333"/>
        </a:dk2>
        <a:lt2>
          <a:srgbClr val="997512"/>
        </a:lt2>
        <a:accent1>
          <a:srgbClr val="003399"/>
        </a:accent1>
        <a:accent2>
          <a:srgbClr val="808080"/>
        </a:accent2>
        <a:accent3>
          <a:srgbClr val="FFFFFF"/>
        </a:accent3>
        <a:accent4>
          <a:srgbClr val="000000"/>
        </a:accent4>
        <a:accent5>
          <a:srgbClr val="AAADCA"/>
        </a:accent5>
        <a:accent6>
          <a:srgbClr val="737373"/>
        </a:accent6>
        <a:hlink>
          <a:srgbClr val="003399"/>
        </a:hlink>
        <a:folHlink>
          <a:srgbClr val="993333"/>
        </a:folHlink>
      </a:clrScheme>
      <a:clrMap bg1="lt1" tx1="dk1" bg2="lt2" tx2="dk2" accent1="accent1" accent2="accent2" accent3="accent3" accent4="accent4" accent5="accent5" accent6="accent6" hlink="hlink" folHlink="folHlink"/>
    </a:extraClrScheme>
    <a:extraClrScheme>
      <a:clrScheme name="1_UIScolorblock 14">
        <a:dk1>
          <a:srgbClr val="000000"/>
        </a:dk1>
        <a:lt1>
          <a:srgbClr val="FFFFFF"/>
        </a:lt1>
        <a:dk2>
          <a:srgbClr val="993333"/>
        </a:dk2>
        <a:lt2>
          <a:srgbClr val="997512"/>
        </a:lt2>
        <a:accent1>
          <a:srgbClr val="808080"/>
        </a:accent1>
        <a:accent2>
          <a:srgbClr val="E4B01C"/>
        </a:accent2>
        <a:accent3>
          <a:srgbClr val="FFFFFF"/>
        </a:accent3>
        <a:accent4>
          <a:srgbClr val="000000"/>
        </a:accent4>
        <a:accent5>
          <a:srgbClr val="C0C0C0"/>
        </a:accent5>
        <a:accent6>
          <a:srgbClr val="CF9F18"/>
        </a:accent6>
        <a:hlink>
          <a:srgbClr val="003399"/>
        </a:hlink>
        <a:folHlink>
          <a:srgbClr val="993333"/>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UIScolorblock</Template>
  <TotalTime>2347</TotalTime>
  <Words>3157</Words>
  <Application>Microsoft Office PowerPoint</Application>
  <PresentationFormat>On-screen Show (4:3)</PresentationFormat>
  <Paragraphs>349</Paragraphs>
  <Slides>29</Slides>
  <Notes>29</Notes>
  <HiddenSlides>0</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UIScolorblock</vt:lpstr>
      <vt:lpstr>1_UIScolorblock</vt:lpstr>
      <vt:lpstr>Chapter 4:  Computer Architecture and the PEP/8 Virtual Computer</vt:lpstr>
      <vt:lpstr>Chapter 4 Objectives</vt:lpstr>
      <vt:lpstr>Hardware</vt:lpstr>
      <vt:lpstr>Block Diagram of the Pep/8 Virtual Computer </vt:lpstr>
      <vt:lpstr>CPU Organization </vt:lpstr>
      <vt:lpstr>PEP/8 CPU</vt:lpstr>
      <vt:lpstr>PEP/8 CPU</vt:lpstr>
      <vt:lpstr>PEP/8 CPU</vt:lpstr>
      <vt:lpstr>Main Memory System</vt:lpstr>
      <vt:lpstr>Memory Organization </vt:lpstr>
      <vt:lpstr>Memory Organization </vt:lpstr>
      <vt:lpstr>Memory Organization </vt:lpstr>
      <vt:lpstr>Memory Organization</vt:lpstr>
      <vt:lpstr>I/O Subsystem </vt:lpstr>
      <vt:lpstr>I/O Subsystem </vt:lpstr>
      <vt:lpstr>Data and Control (system busses)</vt:lpstr>
      <vt:lpstr>Data and Control (PEP/8)</vt:lpstr>
      <vt:lpstr>Data and Control (PEP/8)</vt:lpstr>
      <vt:lpstr>System Busses</vt:lpstr>
      <vt:lpstr>The PEP/8 Virtual computer</vt:lpstr>
      <vt:lpstr>The PEP/8 Virtual computer</vt:lpstr>
      <vt:lpstr>The PEP/8 Virtual computer instructions</vt:lpstr>
      <vt:lpstr>The PEP/8 Virtual computer</vt:lpstr>
      <vt:lpstr>The PEP/8 Virtual computer instruction list</vt:lpstr>
      <vt:lpstr>The PEP/8 Virtual computer instructions</vt:lpstr>
      <vt:lpstr>The PEP/8 Virtual computer instructions</vt:lpstr>
      <vt:lpstr>Addressing Modes </vt:lpstr>
      <vt:lpstr>PEP/8 Machine Instruction </vt:lpstr>
      <vt:lpstr>PEP/8 Machine Instruction </vt:lpstr>
    </vt:vector>
  </TitlesOfParts>
  <Company>University of Illinois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High-Level Languages</dc:title>
  <dc:creator>Lucinda M Caughey</dc:creator>
  <cp:lastModifiedBy>Cindy</cp:lastModifiedBy>
  <cp:revision>79</cp:revision>
  <dcterms:created xsi:type="dcterms:W3CDTF">2009-09-01T03:33:51Z</dcterms:created>
  <dcterms:modified xsi:type="dcterms:W3CDTF">2013-02-09T20:24:05Z</dcterms:modified>
</cp:coreProperties>
</file>