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11"/>
  </p:notesMasterIdLst>
  <p:sldIdLst>
    <p:sldId id="256" r:id="rId3"/>
    <p:sldId id="271" r:id="rId4"/>
    <p:sldId id="289" r:id="rId5"/>
    <p:sldId id="288" r:id="rId6"/>
    <p:sldId id="278" r:id="rId7"/>
    <p:sldId id="277" r:id="rId8"/>
    <p:sldId id="290" r:id="rId9"/>
    <p:sldId id="291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5FF"/>
    <a:srgbClr val="66FF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414" autoAdjust="0"/>
  </p:normalViewPr>
  <p:slideViewPr>
    <p:cSldViewPr>
      <p:cViewPr>
        <p:scale>
          <a:sx n="86" d="100"/>
          <a:sy n="86" d="100"/>
        </p:scale>
        <p:origin x="-169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AE7A7B0-6C03-4C25-A292-76BBFE087EE8}" type="datetimeFigureOut">
              <a:rPr lang="en-US"/>
              <a:pPr>
                <a:defRPr/>
              </a:pPr>
              <a:t>2/1/2013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5792398-292E-4AC1-9ECF-B585DA73D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72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D2F3E-EF2B-4112-9EA2-FD53E7A2E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814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600" y="6245225"/>
            <a:ext cx="1447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52700" y="6229350"/>
            <a:ext cx="2743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10200" y="6248400"/>
            <a:ext cx="1752600" cy="4540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AADCF4-FC5E-4DF2-BD05-7A8B3B3B7A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5795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488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7198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208332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0485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5207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5577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192106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72211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9409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86C4B-4D85-45ED-82AD-5AD0507AB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42415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32982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2834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41B3F-7622-4879-86D4-0D28244001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0795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24653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B92E3-B95F-4023-B819-40F8126ACD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2809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1945A-91EF-4B98-8E9A-4431270907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691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DA660-936E-43CD-8D2B-E88B6EFB27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8581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74A82-E20F-4F9A-86D4-DDB70F927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2807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6962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4695D-977C-4AC3-83B2-5BBA66455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0010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696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2700" y="6229350"/>
            <a:ext cx="2743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10200" y="6248400"/>
            <a:ext cx="17526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729265D-3A96-4AED-A1A8-BB5DDFEF4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447800"/>
            <a:ext cx="914400" cy="5410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685800" cy="1295400"/>
          </a:xfrm>
          <a:prstGeom prst="rect">
            <a:avLst/>
          </a:prstGeom>
          <a:solidFill>
            <a:srgbClr val="99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991350" y="6324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>
                <a:solidFill>
                  <a:srgbClr val="003399"/>
                </a:solidFill>
              </a:rPr>
              <a:t>University of Illinois </a:t>
            </a:r>
            <a:br>
              <a:rPr lang="en-US" sz="1200">
                <a:solidFill>
                  <a:srgbClr val="003399"/>
                </a:solidFill>
              </a:rPr>
            </a:br>
            <a:r>
              <a:rPr lang="en-US" sz="12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2" name="Picture 12" descr="medBlueLogo_lite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0" y="6138863"/>
            <a:ext cx="3841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1" r:id="rId2"/>
    <p:sldLayoutId id="2147483750" r:id="rId3"/>
    <p:sldLayoutId id="2147483765" r:id="rId4"/>
    <p:sldLayoutId id="2147483749" r:id="rId5"/>
    <p:sldLayoutId id="2147483748" r:id="rId6"/>
    <p:sldLayoutId id="2147483747" r:id="rId7"/>
    <p:sldLayoutId id="2147483746" r:id="rId8"/>
    <p:sldLayoutId id="2147483745" r:id="rId9"/>
    <p:sldLayoutId id="2147483764" r:id="rId10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ebdings" pitchFamily="18" charset="2"/>
        <a:buChar char="=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ebdings" pitchFamily="18" charset="2"/>
        <a:buChar char="=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0"/>
          <p:cNvGrpSpPr>
            <a:grpSpLocks/>
          </p:cNvGrpSpPr>
          <p:nvPr/>
        </p:nvGrpSpPr>
        <p:grpSpPr bwMode="auto">
          <a:xfrm>
            <a:off x="0" y="0"/>
            <a:ext cx="9144000" cy="5486400"/>
            <a:chOff x="0" y="0"/>
            <a:chExt cx="5760" cy="3456"/>
          </a:xfrm>
        </p:grpSpPr>
        <p:sp>
          <p:nvSpPr>
            <p:cNvPr id="12" name="Rectangle 8"/>
            <p:cNvSpPr>
              <a:spLocks noChangeArrowheads="1"/>
            </p:cNvSpPr>
            <p:nvPr userDrawn="1"/>
          </p:nvSpPr>
          <p:spPr bwMode="auto">
            <a:xfrm>
              <a:off x="0" y="1056"/>
              <a:ext cx="5760" cy="2400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1008"/>
            </a:xfrm>
            <a:prstGeom prst="rect">
              <a:avLst/>
            </a:prstGeom>
            <a:solidFill>
              <a:srgbClr val="99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248400" y="6273800"/>
            <a:ext cx="2286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>
                <a:solidFill>
                  <a:srgbClr val="003399"/>
                </a:solidFill>
              </a:rPr>
              <a:t>University of Illinois </a:t>
            </a:r>
            <a:br>
              <a:rPr lang="en-US" sz="1400">
                <a:solidFill>
                  <a:srgbClr val="003399"/>
                </a:solidFill>
              </a:rPr>
            </a:br>
            <a:r>
              <a:rPr lang="en-US" sz="14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2052" name="Picture 12" descr="medBlueLogo_lit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019800"/>
            <a:ext cx="4762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696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1" r:id="rId3"/>
    <p:sldLayoutId id="2147483760" r:id="rId4"/>
    <p:sldLayoutId id="2147483759" r:id="rId5"/>
    <p:sldLayoutId id="2147483758" r:id="rId6"/>
    <p:sldLayoutId id="2147483757" r:id="rId7"/>
    <p:sldLayoutId id="2147483756" r:id="rId8"/>
    <p:sldLayoutId id="2147483755" r:id="rId9"/>
    <p:sldLayoutId id="2147483754" r:id="rId10"/>
    <p:sldLayoutId id="2147483753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ebdings" pitchFamily="18" charset="2"/>
        <a:buChar char="=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ebdings" pitchFamily="18" charset="2"/>
        <a:buChar char="=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2130425"/>
            <a:ext cx="8229600" cy="1146175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bg1"/>
                </a:solidFill>
              </a:rPr>
              <a:t>Chapter 4: 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Von Neumann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Von Neumann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7262813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Von Neumann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7118350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Von Neumann Execution Cycle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95400"/>
            <a:ext cx="7696200" cy="1295400"/>
          </a:xfrm>
          <a:solidFill>
            <a:srgbClr val="E4F5FF"/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CPU </a:t>
            </a:r>
            <a:r>
              <a:rPr lang="en-US" sz="2000" dirty="0" smtClean="0"/>
              <a:t>goes through four steps to process an instruction: </a:t>
            </a: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en-US" sz="1600" dirty="0" smtClean="0"/>
              <a:t>(</a:t>
            </a:r>
            <a:r>
              <a:rPr lang="en-US" sz="1600" dirty="0" smtClean="0"/>
              <a:t>1) </a:t>
            </a:r>
            <a:r>
              <a:rPr lang="en-US" sz="1600" i="1" dirty="0" smtClean="0"/>
              <a:t>fetch</a:t>
            </a:r>
            <a:r>
              <a:rPr lang="en-US" sz="1600" dirty="0" smtClean="0"/>
              <a:t> an instruction from </a:t>
            </a:r>
            <a:r>
              <a:rPr lang="en-US" sz="1600" dirty="0" smtClean="0"/>
              <a:t>memory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(</a:t>
            </a:r>
            <a:r>
              <a:rPr lang="en-US" sz="1600" dirty="0" smtClean="0"/>
              <a:t>2) </a:t>
            </a:r>
            <a:r>
              <a:rPr lang="en-US" sz="1600" i="1" dirty="0" smtClean="0"/>
              <a:t>decode</a:t>
            </a:r>
            <a:r>
              <a:rPr lang="en-US" sz="1600" dirty="0" smtClean="0"/>
              <a:t> the instruction and find out its </a:t>
            </a:r>
            <a:r>
              <a:rPr lang="en-US" sz="1600" dirty="0" err="1" smtClean="0"/>
              <a:t>opcode</a:t>
            </a:r>
            <a:endParaRPr lang="en-US" sz="1600" dirty="0" smtClean="0"/>
          </a:p>
          <a:p>
            <a:pPr lvl="1">
              <a:lnSpc>
                <a:spcPct val="80000"/>
              </a:lnSpc>
            </a:pPr>
            <a:r>
              <a:rPr lang="en-US" sz="1600" dirty="0" smtClean="0"/>
              <a:t>(</a:t>
            </a:r>
            <a:r>
              <a:rPr lang="en-US" sz="1600" dirty="0" smtClean="0"/>
              <a:t>3) increment the program </a:t>
            </a:r>
            <a:r>
              <a:rPr lang="en-US" sz="1600" dirty="0" smtClean="0"/>
              <a:t>counter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(</a:t>
            </a:r>
            <a:r>
              <a:rPr lang="en-US" sz="1600" dirty="0" smtClean="0"/>
              <a:t>4) </a:t>
            </a:r>
            <a:r>
              <a:rPr lang="en-US" sz="1600" i="1" dirty="0" smtClean="0"/>
              <a:t>execute</a:t>
            </a:r>
            <a:r>
              <a:rPr lang="en-US" sz="1600" dirty="0" smtClean="0"/>
              <a:t> the instruction and store </a:t>
            </a:r>
            <a:r>
              <a:rPr lang="en-US" sz="1600" dirty="0" smtClean="0"/>
              <a:t>results</a:t>
            </a:r>
            <a:endParaRPr lang="en-US" sz="1600" dirty="0" smtClean="0"/>
          </a:p>
          <a:p>
            <a:pPr>
              <a:lnSpc>
                <a:spcPct val="80000"/>
              </a:lnSpc>
            </a:pPr>
            <a:endParaRPr lang="en-US" sz="1600" dirty="0" smtClean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43200"/>
            <a:ext cx="5189538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Von Neumann Execution Cycle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696200" cy="457200"/>
          </a:xfrm>
          <a:solidFill>
            <a:srgbClr val="E4F5FF"/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 smtClean="0"/>
              <a:t>In pseudo-code, particular to our PEP/8 computer:</a:t>
            </a:r>
          </a:p>
          <a:p>
            <a:pPr>
              <a:lnSpc>
                <a:spcPct val="80000"/>
              </a:lnSpc>
            </a:pPr>
            <a:endParaRPr lang="en-US" sz="1800" dirty="0" smtClean="0"/>
          </a:p>
          <a:p>
            <a:pPr>
              <a:lnSpc>
                <a:spcPct val="80000"/>
              </a:lnSpc>
            </a:pPr>
            <a:endParaRPr lang="en-US" sz="1800" dirty="0" smtClean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71247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Von Neumann Execution Cycle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53" y="1371600"/>
            <a:ext cx="7010400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Von Neumann Execution Cycle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794500" cy="431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Von Neumann Execution Cycle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7010400" cy="436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IScolorblock">
  <a:themeElements>
    <a:clrScheme name="Color Block 14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000000"/>
      </a:accent4>
      <a:accent5>
        <a:srgbClr val="C0C0C0"/>
      </a:accent5>
      <a:accent6>
        <a:srgbClr val="CF9F18"/>
      </a:accent6>
      <a:hlink>
        <a:srgbClr val="003399"/>
      </a:hlink>
      <a:folHlink>
        <a:srgbClr val="993333"/>
      </a:folHlink>
    </a:clrScheme>
    <a:fontScheme name="Color Block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lor Blo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3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003399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7373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14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808080"/>
        </a:accent1>
        <a:accent2>
          <a:srgbClr val="E4B01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9F18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IScolorblock">
  <a:themeElements>
    <a:clrScheme name="1_UIScolorblock 14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000000"/>
      </a:accent4>
      <a:accent5>
        <a:srgbClr val="C0C0C0"/>
      </a:accent5>
      <a:accent6>
        <a:srgbClr val="CF9F18"/>
      </a:accent6>
      <a:hlink>
        <a:srgbClr val="003399"/>
      </a:hlink>
      <a:folHlink>
        <a:srgbClr val="993333"/>
      </a:folHlink>
    </a:clrScheme>
    <a:fontScheme name="1_UIScolorblock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UIScolorblo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13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003399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7373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14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808080"/>
        </a:accent1>
        <a:accent2>
          <a:srgbClr val="E4B01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9F18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UIScolorblock</Template>
  <TotalTime>744</TotalTime>
  <Words>81</Words>
  <Application>Microsoft Office PowerPoint</Application>
  <PresentationFormat>On-screen Show (4:3)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Tahoma</vt:lpstr>
      <vt:lpstr>Webdings</vt:lpstr>
      <vt:lpstr>Calibri</vt:lpstr>
      <vt:lpstr>UIScolorblock</vt:lpstr>
      <vt:lpstr>1_UIScolorblock</vt:lpstr>
      <vt:lpstr>Chapter 4:  Von Neumann</vt:lpstr>
      <vt:lpstr>Von Neumann</vt:lpstr>
      <vt:lpstr>Von Neumann</vt:lpstr>
      <vt:lpstr>Von Neumann Execution Cycle</vt:lpstr>
      <vt:lpstr>Von Neumann Execution Cycle</vt:lpstr>
      <vt:lpstr>Von Neumann Execution Cycle</vt:lpstr>
      <vt:lpstr>Von Neumann Execution Cycle</vt:lpstr>
      <vt:lpstr>Von Neumann Execution Cycle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High-Level Languages</dc:title>
  <dc:creator>Lucinda M Caughey</dc:creator>
  <cp:lastModifiedBy>Cindy</cp:lastModifiedBy>
  <cp:revision>56</cp:revision>
  <dcterms:created xsi:type="dcterms:W3CDTF">2009-09-01T03:33:51Z</dcterms:created>
  <dcterms:modified xsi:type="dcterms:W3CDTF">2013-02-02T01:45:52Z</dcterms:modified>
</cp:coreProperties>
</file>