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42"/>
  </p:notesMasterIdLst>
  <p:sldIdLst>
    <p:sldId id="256" r:id="rId3"/>
    <p:sldId id="259" r:id="rId4"/>
    <p:sldId id="260" r:id="rId5"/>
    <p:sldId id="262" r:id="rId6"/>
    <p:sldId id="263" r:id="rId7"/>
    <p:sldId id="270" r:id="rId8"/>
    <p:sldId id="264" r:id="rId9"/>
    <p:sldId id="265" r:id="rId10"/>
    <p:sldId id="266" r:id="rId11"/>
    <p:sldId id="384" r:id="rId12"/>
    <p:sldId id="385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5" r:id="rId25"/>
    <p:sldId id="296" r:id="rId26"/>
    <p:sldId id="301" r:id="rId27"/>
    <p:sldId id="302" r:id="rId28"/>
    <p:sldId id="304" r:id="rId29"/>
    <p:sldId id="305" r:id="rId30"/>
    <p:sldId id="306" r:id="rId31"/>
    <p:sldId id="307" r:id="rId32"/>
    <p:sldId id="308" r:id="rId33"/>
    <p:sldId id="387" r:id="rId34"/>
    <p:sldId id="389" r:id="rId35"/>
    <p:sldId id="388" r:id="rId36"/>
    <p:sldId id="390" r:id="rId37"/>
    <p:sldId id="310" r:id="rId38"/>
    <p:sldId id="311" r:id="rId39"/>
    <p:sldId id="309" r:id="rId40"/>
    <p:sldId id="312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848" autoAdjust="0"/>
  </p:normalViewPr>
  <p:slideViewPr>
    <p:cSldViewPr>
      <p:cViewPr>
        <p:scale>
          <a:sx n="74" d="100"/>
          <a:sy n="74" d="100"/>
        </p:scale>
        <p:origin x="-129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426DEC-F2A2-4E00-B9F0-3784E0C1B1E5}" type="datetimeFigureOut">
              <a:rPr lang="en-US"/>
              <a:pPr>
                <a:defRPr/>
              </a:pPr>
              <a:t>2/15/2013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F6E0D1B-24E0-49DE-80FE-6CC4EC780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16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you can see from the last chapter, it</a:t>
            </a:r>
            <a:r>
              <a:rPr lang="en-US" baseline="0" dirty="0" smtClean="0"/>
              <a:t> is very tedious to code in machine </a:t>
            </a:r>
            <a:r>
              <a:rPr lang="en-US" baseline="0" dirty="0" smtClean="0"/>
              <a:t>language. So </a:t>
            </a:r>
            <a:r>
              <a:rPr lang="en-US" baseline="0" dirty="0" smtClean="0"/>
              <a:t>Assembly language was developed that allowed the programmer to use </a:t>
            </a:r>
            <a:r>
              <a:rPr lang="en-US" baseline="0" dirty="0" err="1" smtClean="0"/>
              <a:t>mneumonic</a:t>
            </a:r>
            <a:r>
              <a:rPr lang="en-US" baseline="0" dirty="0" smtClean="0"/>
              <a:t> </a:t>
            </a:r>
            <a:r>
              <a:rPr lang="en-US" baseline="0" dirty="0" smtClean="0"/>
              <a:t>codes for the instructions that were easier for humans to read and understand. In this chapter, we will learn to write programs in Assembly language.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1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the different sections of the Machine code and Assembly code side by side.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 the addressing mode is at the end of the Assembly code and it is bit 6,7, &amp; 8 in the machine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86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Now we will move on to trap instructions:</a:t>
            </a:r>
          </a:p>
          <a:p>
            <a:pPr eaLnBrk="1" hangingPunct="1"/>
            <a:r>
              <a:rPr lang="en-US" dirty="0" smtClean="0"/>
              <a:t>These exist at level 5 but not at level 3.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These were unimplemented </a:t>
            </a:r>
            <a:r>
              <a:rPr lang="en-US" sz="1200" dirty="0" err="1" smtClean="0"/>
              <a:t>opcode</a:t>
            </a:r>
            <a:r>
              <a:rPr lang="en-US" sz="1200" dirty="0" smtClean="0"/>
              <a:t> instructions from Chapter 4.</a:t>
            </a:r>
          </a:p>
          <a:p>
            <a:pPr eaLnBrk="1" hangingPunct="1"/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However, we will program as if they exist at level 3</a:t>
            </a:r>
            <a:r>
              <a:rPr lang="en-US" baseline="0" dirty="0" smtClean="0"/>
              <a:t> even though they are not.</a:t>
            </a:r>
            <a:endParaRPr lang="en-US" dirty="0" smtClean="0"/>
          </a:p>
          <a:p>
            <a:endParaRPr lang="en-US" dirty="0" smtClean="0"/>
          </a:p>
          <a:p>
            <a:pPr eaLnBrk="1" hangingPunct="1"/>
            <a:r>
              <a:rPr lang="en-US" dirty="0" smtClean="0"/>
              <a:t>The OS or operating system at level 4 provides an interrupt service routine to handle these. Chapter 8 will explain how these are handled.</a:t>
            </a:r>
          </a:p>
          <a:p>
            <a:endParaRPr lang="en-US" dirty="0" smtClean="0"/>
          </a:p>
          <a:p>
            <a:r>
              <a:rPr lang="en-US" dirty="0" smtClean="0"/>
              <a:t>Trap </a:t>
            </a:r>
            <a:r>
              <a:rPr lang="en-US" dirty="0" smtClean="0"/>
              <a:t>Instructions look like direct machine</a:t>
            </a:r>
            <a:r>
              <a:rPr lang="en-US" baseline="0" dirty="0" smtClean="0"/>
              <a:t> instructions, but in reality they transfer control to the operating system. They invoke functions that only the Operating System has the permission or capability to perform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2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move on to Pseudo Operations.</a:t>
            </a:r>
          </a:p>
          <a:p>
            <a:pPr eaLnBrk="1" hangingPunct="1"/>
            <a:r>
              <a:rPr lang="en-US" sz="1200" dirty="0" smtClean="0"/>
              <a:t>These are</a:t>
            </a:r>
            <a:r>
              <a:rPr lang="en-US" sz="1200" baseline="0" dirty="0" smtClean="0"/>
              <a:t> </a:t>
            </a:r>
            <a:r>
              <a:rPr lang="en-US" sz="1200" dirty="0" smtClean="0"/>
              <a:t>Assembly language statements however</a:t>
            </a:r>
            <a:r>
              <a:rPr lang="en-US" sz="1200" baseline="0" dirty="0" smtClean="0"/>
              <a:t> they d</a:t>
            </a:r>
            <a:r>
              <a:rPr lang="en-US" sz="1200" dirty="0" smtClean="0"/>
              <a:t>o </a:t>
            </a:r>
            <a:r>
              <a:rPr lang="en-US" sz="1200" b="0" dirty="0" smtClean="0">
                <a:solidFill>
                  <a:srgbClr val="FF0000"/>
                </a:solidFill>
              </a:rPr>
              <a:t>not</a:t>
            </a:r>
            <a:r>
              <a:rPr lang="en-US" sz="1200" dirty="0" smtClean="0"/>
              <a:t> have </a:t>
            </a:r>
            <a:r>
              <a:rPr lang="en-US" sz="1200" dirty="0" err="1" smtClean="0"/>
              <a:t>opcodes</a:t>
            </a:r>
            <a:r>
              <a:rPr lang="en-US" sz="1200" dirty="0" smtClean="0"/>
              <a:t> and do </a:t>
            </a:r>
            <a:r>
              <a:rPr lang="en-US" sz="1200" b="0" dirty="0" smtClean="0">
                <a:solidFill>
                  <a:srgbClr val="FF3300"/>
                </a:solidFill>
              </a:rPr>
              <a:t>not</a:t>
            </a:r>
            <a:r>
              <a:rPr lang="en-US" sz="1200" dirty="0" smtClean="0"/>
              <a:t> correspond to any instruction in Pep/8.</a:t>
            </a:r>
          </a:p>
          <a:p>
            <a:pPr eaLnBrk="1" hangingPunct="1"/>
            <a:endParaRPr lang="en-US" sz="1200" dirty="0" smtClean="0"/>
          </a:p>
          <a:p>
            <a:pPr eaLnBrk="1" hangingPunct="1"/>
            <a:r>
              <a:rPr lang="en-US" sz="1200" b="0" dirty="0" smtClean="0">
                <a:solidFill>
                  <a:schemeClr val="accent2"/>
                </a:solidFill>
              </a:rPr>
              <a:t>All</a:t>
            </a:r>
            <a:r>
              <a:rPr lang="en-US" sz="1200" dirty="0" smtClean="0"/>
              <a:t> pseudo-ops except for .BURN, .END, and .EQUATE</a:t>
            </a:r>
            <a:r>
              <a:rPr lang="en-US" sz="1200" baseline="0" dirty="0" smtClean="0"/>
              <a:t> </a:t>
            </a:r>
            <a:r>
              <a:rPr lang="en-US" sz="1200" dirty="0" smtClean="0"/>
              <a:t> insert data bits into the machine language program.</a:t>
            </a:r>
          </a:p>
          <a:p>
            <a:pPr eaLnBrk="1" hangingPunct="1">
              <a:buFont typeface="Webdings" pitchFamily="18" charset="2"/>
              <a:buNone/>
            </a:pPr>
            <a:endParaRPr lang="en-US" sz="1200" dirty="0" smtClean="0"/>
          </a:p>
          <a:p>
            <a:pPr eaLnBrk="1" hangingPunct="1"/>
            <a:r>
              <a:rPr lang="en-US" sz="1200" dirty="0" smtClean="0"/>
              <a:t>They are</a:t>
            </a:r>
            <a:r>
              <a:rPr lang="en-US" sz="1200" baseline="0" dirty="0" smtClean="0"/>
              <a:t> c</a:t>
            </a:r>
            <a:r>
              <a:rPr lang="en-US" sz="1200" dirty="0" smtClean="0"/>
              <a:t>alled assembly directives or dot commands</a:t>
            </a:r>
            <a:r>
              <a:rPr lang="en-US" sz="1200" baseline="0" dirty="0" smtClean="0"/>
              <a:t> because each must be preceded by a . in assembly language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the eight pseudo-ops in PEP/8 assembly language.</a:t>
            </a:r>
          </a:p>
          <a:p>
            <a:r>
              <a:rPr lang="en-US" baseline="0" dirty="0" smtClean="0"/>
              <a:t> We will review some examples on how to use these.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64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syntax</a:t>
            </a:r>
            <a:r>
              <a:rPr lang="en-US" baseline="0" dirty="0" smtClean="0"/>
              <a:t> pseudo-ops is simple.</a:t>
            </a:r>
          </a:p>
          <a:p>
            <a:r>
              <a:rPr lang="en-US" baseline="0" dirty="0" smtClean="0"/>
              <a:t>There must be one space after the </a:t>
            </a:r>
            <a:r>
              <a:rPr lang="en-US" baseline="0" dirty="0" err="1" smtClean="0"/>
              <a:t>mneumonic</a:t>
            </a:r>
            <a:r>
              <a:rPr lang="en-US" baseline="0" dirty="0" smtClean="0"/>
              <a:t> or dot command and extra spaces are fine. The spaces can be followed by a value and/or a comment.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it can be uppercase or lowercase or a mix. It does not care.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83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200" dirty="0" smtClean="0"/>
              <a:t>This Program form </a:t>
            </a:r>
            <a:r>
              <a:rPr lang="en-US" sz="1200" dirty="0" smtClean="0"/>
              <a:t>Figure 5.3 is the machine language program </a:t>
            </a:r>
            <a:r>
              <a:rPr lang="en-US" sz="1200" dirty="0" smtClean="0"/>
              <a:t>from Chapter 4 - </a:t>
            </a:r>
            <a:r>
              <a:rPr lang="en-US" sz="1200" dirty="0" smtClean="0"/>
              <a:t>Fig 4.32 written in assembly language.</a:t>
            </a:r>
          </a:p>
          <a:p>
            <a:pPr eaLnBrk="1" hangingPunct="1"/>
            <a:endParaRPr lang="en-US" sz="1200" dirty="0" smtClean="0"/>
          </a:p>
          <a:p>
            <a:pPr eaLnBrk="1" hangingPunct="1"/>
            <a:r>
              <a:rPr lang="en-US" sz="2400" dirty="0" smtClean="0"/>
              <a:t>Pep/8 is </a:t>
            </a:r>
            <a:r>
              <a:rPr lang="en-US" sz="2400" b="0" dirty="0" smtClean="0"/>
              <a:t>line oriented</a:t>
            </a:r>
            <a:r>
              <a:rPr lang="en-US" sz="2400" dirty="0" smtClean="0"/>
              <a:t>.</a:t>
            </a:r>
          </a:p>
          <a:p>
            <a:pPr lvl="1" eaLnBrk="1" hangingPunct="1"/>
            <a:r>
              <a:rPr lang="en-US" sz="2000" dirty="0" smtClean="0"/>
              <a:t>One assembly language statement per line</a:t>
            </a:r>
          </a:p>
          <a:p>
            <a:pPr lvl="1" eaLnBrk="1" hangingPunct="1"/>
            <a:r>
              <a:rPr lang="en-US" sz="2000" dirty="0" smtClean="0"/>
              <a:t>Comments begin with semicolon and continue to end of line</a:t>
            </a:r>
          </a:p>
          <a:p>
            <a:pPr eaLnBrk="1" hangingPunct="1"/>
            <a:endParaRPr lang="en-US" sz="1200" dirty="0" smtClean="0"/>
          </a:p>
          <a:p>
            <a:pPr eaLnBrk="1" hangingPunct="1"/>
            <a:r>
              <a:rPr lang="en-US" sz="1200" dirty="0" smtClean="0"/>
              <a:t>Here we see the Assembler Output</a:t>
            </a:r>
            <a:r>
              <a:rPr lang="en-US" sz="1200" baseline="0" dirty="0" smtClean="0"/>
              <a:t> as we wrote it in Chapter 4 and the same Program </a:t>
            </a:r>
            <a:r>
              <a:rPr lang="en-US" sz="1200" baseline="0" dirty="0" smtClean="0"/>
              <a:t>Output</a:t>
            </a:r>
            <a:r>
              <a:rPr lang="en-US" sz="1200" baseline="0" dirty="0" smtClean="0"/>
              <a:t>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82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look at this program closer.</a:t>
            </a:r>
          </a:p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First</a:t>
            </a:r>
            <a:r>
              <a:rPr lang="en-US" baseline="0" dirty="0" smtClean="0"/>
              <a:t> there are two character output instructions or CHARO the mnemonic for character output.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This is an assembler directive that puts in the </a:t>
            </a:r>
            <a:r>
              <a:rPr lang="en-US" baseline="0" dirty="0" err="1" smtClean="0"/>
              <a:t>ascii</a:t>
            </a:r>
            <a:r>
              <a:rPr lang="en-US" baseline="0" dirty="0" smtClean="0"/>
              <a:t> code.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Finally there is an END statement. This tells the assembler it has reached the end of the code.</a:t>
            </a:r>
          </a:p>
          <a:p>
            <a:r>
              <a:rPr lang="en-US" baseline="0" dirty="0" smtClean="0"/>
              <a:t>The STOP statement marks the end of the program execution. Both are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02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The .</a:t>
            </a:r>
            <a:r>
              <a:rPr lang="en-US" dirty="0" err="1" smtClean="0"/>
              <a:t>ascii</a:t>
            </a:r>
            <a:r>
              <a:rPr lang="en-US" dirty="0" smtClean="0"/>
              <a:t> Pseudo-op generates contiguous bytes of ASCII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ASCII</a:t>
            </a:r>
            <a:r>
              <a:rPr lang="en-US" baseline="0" dirty="0" smtClean="0"/>
              <a:t> characters </a:t>
            </a:r>
            <a:r>
              <a:rPr lang="en-US" baseline="0" dirty="0" smtClean="0"/>
              <a:t>following it m</a:t>
            </a:r>
            <a:r>
              <a:rPr lang="en-US" dirty="0" smtClean="0"/>
              <a:t>ust </a:t>
            </a:r>
            <a:r>
              <a:rPr lang="en-US" dirty="0" smtClean="0"/>
              <a:t>be enclosed in double quotes.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To include a double quote in the string, precede it with a backslash.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To include a backslash, use two backslash characters.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Newline is \n, tab is \t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To include </a:t>
            </a:r>
            <a:r>
              <a:rPr lang="en-US" b="0" dirty="0" smtClean="0">
                <a:solidFill>
                  <a:srgbClr val="FF0000"/>
                </a:solidFill>
              </a:rPr>
              <a:t>arbitrary</a:t>
            </a:r>
            <a:r>
              <a:rPr lang="en-US" dirty="0" smtClean="0"/>
              <a:t> bytes in the string, use \x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After this code the Assembler expects the next two bytes to be hexadecimal digits.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58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two</a:t>
            </a:r>
            <a:r>
              <a:rPr lang="en-US" baseline="0" dirty="0" smtClean="0"/>
              <a:t> examples that both produce the same sequence of bytes as shown.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23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.END is just a sentinel to the assembler to know when to stop translating</a:t>
            </a:r>
          </a:p>
          <a:p>
            <a:pPr eaLnBrk="1" hangingPunct="1"/>
            <a:r>
              <a:rPr lang="en-US" dirty="0" smtClean="0"/>
              <a:t>The .END </a:t>
            </a:r>
            <a:r>
              <a:rPr lang="en-US" dirty="0" smtClean="0"/>
              <a:t>also </a:t>
            </a:r>
            <a:r>
              <a:rPr lang="en-US" dirty="0" smtClean="0"/>
              <a:t>produces the </a:t>
            </a:r>
            <a:r>
              <a:rPr lang="en-US" dirty="0" err="1" smtClean="0"/>
              <a:t>zz</a:t>
            </a:r>
            <a:r>
              <a:rPr lang="en-US" dirty="0" smtClean="0"/>
              <a:t> </a:t>
            </a:r>
            <a:r>
              <a:rPr lang="en-US" dirty="0" smtClean="0"/>
              <a:t>at the end of the machine </a:t>
            </a:r>
            <a:r>
              <a:rPr lang="en-US" dirty="0" smtClean="0"/>
              <a:t>code which tells the loader to stop reading.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dirty="0" err="1" smtClean="0"/>
              <a:t>zz</a:t>
            </a:r>
            <a:r>
              <a:rPr lang="en-US" dirty="0" smtClean="0"/>
              <a:t> is</a:t>
            </a:r>
            <a:r>
              <a:rPr lang="en-US" baseline="0" dirty="0" smtClean="0"/>
              <a:t> not code that will be loaded.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8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Learning Objectives are:</a:t>
            </a:r>
          </a:p>
          <a:p>
            <a:pPr lvl="1"/>
            <a:r>
              <a:rPr lang="en-US" dirty="0" smtClean="0"/>
              <a:t> Describe the basic </a:t>
            </a:r>
            <a:r>
              <a:rPr lang="en-US" i="1" dirty="0" smtClean="0"/>
              <a:t>assembly language format</a:t>
            </a:r>
          </a:p>
          <a:p>
            <a:pPr lvl="1"/>
            <a:r>
              <a:rPr lang="en-US" dirty="0" smtClean="0"/>
              <a:t> Translate simple instructions between assembly and machine languages</a:t>
            </a:r>
          </a:p>
          <a:p>
            <a:pPr lvl="1"/>
            <a:r>
              <a:rPr lang="en-US" dirty="0" smtClean="0"/>
              <a:t> Define the function of d</a:t>
            </a:r>
            <a:r>
              <a:rPr lang="en-US" i="1" dirty="0" smtClean="0"/>
              <a:t>irectives</a:t>
            </a:r>
          </a:p>
          <a:p>
            <a:pPr lvl="1"/>
            <a:r>
              <a:rPr lang="en-US" dirty="0" smtClean="0"/>
              <a:t> Use directives to define data memory</a:t>
            </a:r>
          </a:p>
          <a:p>
            <a:pPr lvl="1"/>
            <a:r>
              <a:rPr lang="en-US" dirty="0" smtClean="0"/>
              <a:t> Use directives to instruct the assembler</a:t>
            </a:r>
          </a:p>
          <a:p>
            <a:pPr lvl="1"/>
            <a:r>
              <a:rPr lang="en-US" dirty="0" smtClean="0"/>
              <a:t> Describe the role of an assembler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71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Assembly code must be translated into machine language</a:t>
            </a:r>
          </a:p>
          <a:p>
            <a:pPr eaLnBrk="1" hangingPunct="1"/>
            <a:r>
              <a:rPr lang="en-US" dirty="0" smtClean="0"/>
              <a:t>Input:  </a:t>
            </a:r>
            <a:r>
              <a:rPr lang="en-US" b="0" dirty="0" smtClean="0">
                <a:solidFill>
                  <a:schemeClr val="accent2"/>
                </a:solidFill>
              </a:rPr>
              <a:t>source program</a:t>
            </a:r>
            <a:endParaRPr lang="en-US" dirty="0" smtClean="0"/>
          </a:p>
          <a:p>
            <a:pPr eaLnBrk="1" hangingPunct="1"/>
            <a:r>
              <a:rPr lang="en-US" dirty="0" smtClean="0"/>
              <a:t>Output:  </a:t>
            </a:r>
            <a:r>
              <a:rPr lang="en-US" b="0" dirty="0" smtClean="0">
                <a:solidFill>
                  <a:srgbClr val="FF0000"/>
                </a:solidFill>
              </a:rPr>
              <a:t>object program</a:t>
            </a:r>
            <a:endParaRPr lang="en-US" dirty="0" smtClean="0"/>
          </a:p>
          <a:p>
            <a:pPr eaLnBrk="1" hangingPunct="1"/>
            <a:r>
              <a:rPr lang="en-US" dirty="0" smtClean="0"/>
              <a:t>Assembler does not load or execute a program</a:t>
            </a:r>
          </a:p>
          <a:p>
            <a:pPr eaLnBrk="1" hangingPunct="1"/>
            <a:r>
              <a:rPr lang="en-US" dirty="0" smtClean="0"/>
              <a:t>Assembler is a program that must be written in machine language</a:t>
            </a:r>
          </a:p>
          <a:p>
            <a:pPr eaLnBrk="1" hangingPunct="1"/>
            <a:r>
              <a:rPr lang="en-US" dirty="0" smtClean="0"/>
              <a:t>Assembler must be loaded before </a:t>
            </a:r>
            <a:r>
              <a:rPr lang="en-US" dirty="0" smtClean="0"/>
              <a:t>being used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37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Output from the Pep/8 assembler:</a:t>
            </a:r>
          </a:p>
          <a:p>
            <a:pPr lvl="1" eaLnBrk="1" hangingPunct="1"/>
            <a:r>
              <a:rPr lang="en-US" dirty="0" smtClean="0"/>
              <a:t>Hex machine language file </a:t>
            </a:r>
            <a:r>
              <a:rPr lang="en-US" dirty="0" smtClean="0"/>
              <a:t>in the Object Code </a:t>
            </a:r>
            <a:r>
              <a:rPr lang="en-US" dirty="0" smtClean="0"/>
              <a:t>window </a:t>
            </a:r>
            <a:r>
              <a:rPr lang="en-US" dirty="0" smtClean="0"/>
              <a:t>pane</a:t>
            </a:r>
            <a:endParaRPr lang="en-US" dirty="0" smtClean="0"/>
          </a:p>
          <a:p>
            <a:pPr lvl="1" eaLnBrk="1" hangingPunct="1"/>
            <a:r>
              <a:rPr lang="en-US" dirty="0" smtClean="0"/>
              <a:t>A </a:t>
            </a:r>
            <a:r>
              <a:rPr lang="en-US" i="1" dirty="0" smtClean="0"/>
              <a:t>program listing</a:t>
            </a:r>
            <a:r>
              <a:rPr lang="en-US" dirty="0" smtClean="0"/>
              <a:t> </a:t>
            </a:r>
            <a:r>
              <a:rPr lang="en-US" dirty="0" smtClean="0"/>
              <a:t>in the Assembly Listing window </a:t>
            </a:r>
            <a:r>
              <a:rPr lang="en-US" dirty="0" smtClean="0"/>
              <a:t>pane</a:t>
            </a:r>
          </a:p>
          <a:p>
            <a:pPr lvl="2" eaLnBrk="1" hangingPunct="1"/>
            <a:r>
              <a:rPr lang="en-US" dirty="0" smtClean="0"/>
              <a:t>This </a:t>
            </a:r>
            <a:r>
              <a:rPr lang="en-US" dirty="0" smtClean="0"/>
              <a:t>listing </a:t>
            </a:r>
            <a:r>
              <a:rPr lang="en-US" dirty="0" smtClean="0"/>
              <a:t>shows </a:t>
            </a:r>
            <a:r>
              <a:rPr lang="en-US" dirty="0" smtClean="0"/>
              <a:t>the source program </a:t>
            </a:r>
            <a:r>
              <a:rPr lang="en-US" dirty="0" smtClean="0"/>
              <a:t>converted to </a:t>
            </a:r>
            <a:r>
              <a:rPr lang="en-US" dirty="0" smtClean="0"/>
              <a:t>a consistent format of </a:t>
            </a:r>
            <a:r>
              <a:rPr lang="en-US" dirty="0" smtClean="0"/>
              <a:t>upper and lower case</a:t>
            </a:r>
          </a:p>
          <a:p>
            <a:pPr lvl="2" eaLnBrk="1" hangingPunct="1"/>
            <a:r>
              <a:rPr lang="en-US" dirty="0" smtClean="0"/>
              <a:t>It shows memory location address for each line and the machine code for each line</a:t>
            </a:r>
          </a:p>
          <a:p>
            <a:pPr lvl="2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The .END Pseudo-op does not generate any </a:t>
            </a:r>
            <a:r>
              <a:rPr lang="en-US" dirty="0" smtClean="0"/>
              <a:t>code.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85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our</a:t>
            </a:r>
            <a:r>
              <a:rPr lang="en-US" baseline="0" dirty="0" smtClean="0"/>
              <a:t> familiar, Input – Processing – Output model again.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case, the input is the source code, the Assembler does the processing and the output is the machine code and some OS traps.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5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assembly</a:t>
            </a:r>
            <a:r>
              <a:rPr lang="en-US" baseline="0" dirty="0" smtClean="0"/>
              <a:t> language version of the </a:t>
            </a:r>
            <a:r>
              <a:rPr lang="en-US" sz="1200" dirty="0" smtClean="0"/>
              <a:t>machine language program from Chapter 4 - Fig 4.34.</a:t>
            </a:r>
          </a:p>
          <a:p>
            <a:r>
              <a:rPr lang="en-US" sz="1200" dirty="0" smtClean="0"/>
              <a:t>It uses CHARI to input two characters and store them at memory</a:t>
            </a:r>
            <a:r>
              <a:rPr lang="en-US" sz="1200" baseline="0" dirty="0" smtClean="0"/>
              <a:t> locations</a:t>
            </a:r>
            <a:r>
              <a:rPr lang="en-US" sz="1200" dirty="0" smtClean="0"/>
              <a:t> 000D &amp; 000E</a:t>
            </a:r>
          </a:p>
          <a:p>
            <a:r>
              <a:rPr lang="en-US" sz="1200" dirty="0" smtClean="0"/>
              <a:t>Then uses</a:t>
            </a:r>
            <a:r>
              <a:rPr lang="en-US" sz="1200" baseline="0" dirty="0" smtClean="0"/>
              <a:t> CHARO to output them in reverse order.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When the source code is entered into the PEP8 and Assemble is selected (the hammer) the Object code is output.</a:t>
            </a:r>
          </a:p>
          <a:p>
            <a:r>
              <a:rPr lang="en-US" sz="1200" baseline="0" dirty="0" smtClean="0"/>
              <a:t>Then this program can be ran just like before.</a:t>
            </a:r>
          </a:p>
          <a:p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05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1200" baseline="0" dirty="0" smtClean="0"/>
              <a:t>Note how each &lt;click&gt; .BLOCK reserves one byte of storage.</a:t>
            </a:r>
          </a:p>
          <a:p>
            <a:r>
              <a:rPr lang="en-US" sz="1200" baseline="0" dirty="0" smtClean="0"/>
              <a:t>&lt;click&gt;</a:t>
            </a:r>
          </a:p>
          <a:p>
            <a:r>
              <a:rPr lang="en-US" sz="1200" baseline="0" dirty="0" smtClean="0"/>
              <a:t>Also note that any numbers that are not preceded with 0x are interpreted as decimal numbers</a:t>
            </a:r>
          </a:p>
          <a:p>
            <a:r>
              <a:rPr lang="en-US" sz="1200" baseline="0" dirty="0" smtClean="0"/>
              <a:t>&lt;click&gt;</a:t>
            </a:r>
          </a:p>
          <a:p>
            <a:r>
              <a:rPr lang="en-US" sz="1200" baseline="0" dirty="0" smtClean="0"/>
              <a:t>These two .BLOCK statements could be replaced with a single .BLOCK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000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Assembly language is used, it take two different computer processes to execute the program.</a:t>
            </a:r>
          </a:p>
          <a:p>
            <a:r>
              <a:rPr lang="en-US" baseline="0" dirty="0" smtClean="0"/>
              <a:t>First the Assembler must process it into machine language, then the machine code must be loaded and ran.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54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source code or Assembly language has some flexibility with</a:t>
            </a:r>
            <a:r>
              <a:rPr lang="en-US" baseline="0" dirty="0" smtClean="0"/>
              <a:t> respect to upper &amp; lower case and spacing.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the Assembler has processed it, an Assembler listing is produced with  Addresses, Object code, assembly </a:t>
            </a:r>
            <a:r>
              <a:rPr lang="en-US" baseline="0" dirty="0" err="1" smtClean="0"/>
              <a:t>mneumonics</a:t>
            </a:r>
            <a:r>
              <a:rPr lang="en-US" baseline="0" dirty="0" smtClean="0"/>
              <a:t>, and comments in nice neat consistent columns.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323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machine code is machine specific</a:t>
            </a:r>
            <a:r>
              <a:rPr lang="en-US" baseline="0" dirty="0" smtClean="0"/>
              <a:t> and different CPUs have different instruction sets.</a:t>
            </a:r>
          </a:p>
          <a:p>
            <a:r>
              <a:rPr lang="en-US" baseline="0" dirty="0" smtClean="0"/>
              <a:t>Typically, an application in assembly language is written and executed on the same computer.</a:t>
            </a:r>
          </a:p>
          <a:p>
            <a:r>
              <a:rPr lang="en-US" baseline="0" dirty="0" smtClean="0"/>
              <a:t>The Assembler used in this case is </a:t>
            </a:r>
            <a:r>
              <a:rPr lang="en-US" dirty="0" smtClean="0"/>
              <a:t>written in the same language as the language to which it translates and is called a resident assembler.</a:t>
            </a:r>
          </a:p>
          <a:p>
            <a:endParaRPr lang="en-US" dirty="0" smtClean="0"/>
          </a:p>
          <a:p>
            <a:r>
              <a:rPr lang="en-US" dirty="0" smtClean="0"/>
              <a:t>However, it is also possible for a program to be written on one CPU</a:t>
            </a:r>
            <a:r>
              <a:rPr lang="en-US" baseline="0" dirty="0" smtClean="0"/>
              <a:t> and then be processed by an Assembler that outputs machine code for a different CPU. This is called a cross assembler. This is common when writing code for embedded processor systems. Small circuit boards with processers that will be dedicated to running an appliance or toy for example.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84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diagram</a:t>
            </a:r>
            <a:r>
              <a:rPr lang="en-US" baseline="0" dirty="0" smtClean="0"/>
              <a:t>, it shows that the source code that is processed by a resident assembler on an Intel P4 computer produces machine code that can be run by the Intel P4  but not by the PowerPC G5.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907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 if the same</a:t>
            </a:r>
            <a:r>
              <a:rPr lang="en-US" baseline="0" dirty="0" smtClean="0"/>
              <a:t> code written on an Intel P4 is processed by a Cross Assembler for the PowerPC G5, the machine code produced can only be run on the PowerPC G5.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9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 dirty="0" smtClean="0"/>
              <a:t>In Chapter 4 we worked at the ISA level (Level 3 ) and wrote our programs in Machine Language. </a:t>
            </a:r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1200" dirty="0" smtClean="0"/>
              <a:t>In this chapter we move up in our levels of abstraction to the Assembly Language (level 5)</a:t>
            </a:r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1200" dirty="0" smtClean="0"/>
              <a:t>Here we see a machine language program with the equivalent assembly language program next to it</a:t>
            </a:r>
            <a:r>
              <a:rPr lang="en-US" sz="12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1200" dirty="0" smtClean="0"/>
              <a:t>As you can see the Assembly Language is more human friendly,</a:t>
            </a:r>
            <a:r>
              <a:rPr lang="en-US" sz="1200" baseline="0" dirty="0" smtClean="0"/>
              <a:t> though still fairly cryptic.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352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processor control boards have limited memory and a basic CPU to make them</a:t>
            </a:r>
            <a:r>
              <a:rPr lang="en-US" baseline="0" dirty="0" smtClean="0"/>
              <a:t> cheaper. </a:t>
            </a:r>
          </a:p>
          <a:p>
            <a:r>
              <a:rPr lang="en-US" baseline="0" dirty="0" smtClean="0"/>
              <a:t>Here the example of your microwave oven is given. </a:t>
            </a:r>
          </a:p>
          <a:p>
            <a:r>
              <a:rPr lang="en-US" baseline="0" dirty="0" smtClean="0"/>
              <a:t>It only needs to process the same functions over and over and the operating system and program are fixed.</a:t>
            </a:r>
          </a:p>
          <a:p>
            <a:r>
              <a:rPr lang="en-US" baseline="0" dirty="0" smtClean="0"/>
              <a:t>So the program is developed on a desktop PC then cross-assembled into machine code for the CPU on the control board.</a:t>
            </a:r>
          </a:p>
          <a:p>
            <a:r>
              <a:rPr lang="en-US" baseline="0" dirty="0" smtClean="0"/>
              <a:t>The code is transferred to the controller and ran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316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learned direct addressing in Chapter</a:t>
            </a:r>
            <a:r>
              <a:rPr lang="en-US" baseline="0" dirty="0" smtClean="0"/>
              <a:t> 4. Now let’s learn about Immediate addressing and how it can be used.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04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direct addressing the Operand Specifier</a:t>
            </a:r>
            <a:r>
              <a:rPr lang="en-US" baseline="0" dirty="0" smtClean="0"/>
              <a:t> indicated the location or address in memory that the operand was stored.</a:t>
            </a:r>
          </a:p>
          <a:p>
            <a:r>
              <a:rPr lang="en-US" baseline="0" dirty="0" smtClean="0"/>
              <a:t>In Assembly language it is specified with the letter d at the end of the instruction.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927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With immediate addressing the operand </a:t>
            </a:r>
            <a:r>
              <a:rPr lang="en-US" baseline="0" dirty="0" err="1" smtClean="0"/>
              <a:t>specifier</a:t>
            </a:r>
            <a:r>
              <a:rPr lang="en-US" baseline="0" dirty="0" smtClean="0"/>
              <a:t> IS the operand.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In Assembly language it is specified with the letter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at the end of the instruction.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453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see the difference</a:t>
            </a:r>
            <a:r>
              <a:rPr lang="en-US" baseline="0" dirty="0" smtClean="0"/>
              <a:t> between the instructions for both.</a:t>
            </a:r>
          </a:p>
          <a:p>
            <a:r>
              <a:rPr lang="en-US" baseline="0" dirty="0" smtClean="0"/>
              <a:t>For direct addressing the RTL shows that the value at memory location 3 0 is obtained and added to the Accumulator , then stored in the accumulator.</a:t>
            </a:r>
          </a:p>
          <a:p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immediate addressing the RTL shows that the VALUE  3 0 is added </a:t>
            </a:r>
            <a:r>
              <a:rPr lang="en-US" baseline="0" dirty="0" smtClean="0"/>
              <a:t>to the Accumulator , then stored in the accumulator.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836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shows that</a:t>
            </a:r>
            <a:r>
              <a:rPr lang="en-US" baseline="0" dirty="0" smtClean="0"/>
              <a:t> how the contents of the accumulator after these two different commands are executed.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876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example shows how the program to output</a:t>
            </a:r>
            <a:r>
              <a:rPr lang="en-US" baseline="0" dirty="0" smtClean="0"/>
              <a:t> Hi can be shortened by using immediate addressing.</a:t>
            </a:r>
          </a:p>
          <a:p>
            <a:r>
              <a:rPr lang="en-US" baseline="0" dirty="0" smtClean="0"/>
              <a:t>The characters are contained in the instruction line and then output.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870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r>
              <a:rPr lang="en-US" baseline="0" dirty="0" smtClean="0"/>
              <a:t> that an operand </a:t>
            </a:r>
            <a:r>
              <a:rPr lang="en-US" baseline="0" dirty="0" err="1" smtClean="0"/>
              <a:t>specifier</a:t>
            </a:r>
            <a:r>
              <a:rPr lang="en-US" baseline="0" dirty="0" smtClean="0"/>
              <a:t> contains 16 bits or a word in the PEP8. </a:t>
            </a:r>
          </a:p>
          <a:p>
            <a:r>
              <a:rPr lang="en-US" baseline="0" dirty="0" smtClean="0"/>
              <a:t>However, an ASCII character only uses 7 bits.</a:t>
            </a:r>
          </a:p>
          <a:p>
            <a:r>
              <a:rPr lang="en-US" baseline="0" dirty="0" smtClean="0"/>
              <a:t>So when the operand </a:t>
            </a:r>
            <a:r>
              <a:rPr lang="en-US" baseline="0" dirty="0" err="1" smtClean="0"/>
              <a:t>specifier</a:t>
            </a:r>
            <a:r>
              <a:rPr lang="en-US" baseline="0" dirty="0" smtClean="0"/>
              <a:t> is determined by the assembler, the 7 bits are right justified and the leading 9 bits are filled with zeros.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CHARO executes, only the right most byte is sent to the output device.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364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Immediate addressing</a:t>
            </a:r>
            <a:r>
              <a:rPr lang="en-US" baseline="0" dirty="0" smtClean="0"/>
              <a:t> makes the program shorter and the instructions execute faster because they do not have to access memory.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706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some problems with our</a:t>
            </a:r>
            <a:r>
              <a:rPr lang="en-US" baseline="0" dirty="0" smtClean="0"/>
              <a:t> Assembly language solution at this point:</a:t>
            </a:r>
          </a:p>
          <a:p>
            <a:pPr eaLnBrk="1" hangingPunct="1"/>
            <a:r>
              <a:rPr lang="en-US" dirty="0" smtClean="0"/>
              <a:t>Programmer must know where the data is in memory.</a:t>
            </a:r>
          </a:p>
          <a:p>
            <a:pPr eaLnBrk="1" hangingPunct="1"/>
            <a:r>
              <a:rPr lang="en-US" dirty="0" smtClean="0"/>
              <a:t>Since </a:t>
            </a:r>
            <a:r>
              <a:rPr lang="en-US" dirty="0" smtClean="0"/>
              <a:t>the data </a:t>
            </a:r>
            <a:r>
              <a:rPr lang="en-US" dirty="0" smtClean="0"/>
              <a:t>goes at the bottom of memory, </a:t>
            </a:r>
            <a:r>
              <a:rPr lang="en-US" dirty="0" smtClean="0"/>
              <a:t>so we must </a:t>
            </a:r>
            <a:r>
              <a:rPr lang="en-US" dirty="0" smtClean="0"/>
              <a:t>write program before </a:t>
            </a:r>
            <a:r>
              <a:rPr lang="en-US" dirty="0" smtClean="0"/>
              <a:t>we know </a:t>
            </a:r>
            <a:r>
              <a:rPr lang="en-US" dirty="0" smtClean="0"/>
              <a:t>where data goes.</a:t>
            </a:r>
          </a:p>
          <a:p>
            <a:pPr eaLnBrk="1" hangingPunct="1"/>
            <a:r>
              <a:rPr lang="en-US" dirty="0" smtClean="0"/>
              <a:t>Then, if </a:t>
            </a:r>
            <a:r>
              <a:rPr lang="en-US" dirty="0" smtClean="0"/>
              <a:t>you insert an </a:t>
            </a:r>
            <a:r>
              <a:rPr lang="en-US" dirty="0" smtClean="0"/>
              <a:t>instruction later, all </a:t>
            </a:r>
            <a:r>
              <a:rPr lang="en-US" dirty="0" smtClean="0"/>
              <a:t>data addresses change.</a:t>
            </a:r>
          </a:p>
          <a:p>
            <a:pPr eaLnBrk="1" hangingPunct="1"/>
            <a:r>
              <a:rPr lang="en-US" dirty="0" smtClean="0"/>
              <a:t>Also, </a:t>
            </a:r>
            <a:r>
              <a:rPr lang="en-US" dirty="0" smtClean="0"/>
              <a:t>single digit decimal input/output is a pain! CHARI/CHARO handle a single </a:t>
            </a:r>
            <a:r>
              <a:rPr lang="en-US" i="1" dirty="0" smtClean="0"/>
              <a:t>character, not numbers.</a:t>
            </a:r>
          </a:p>
          <a:p>
            <a:pPr eaLnBrk="1" hangingPunct="1"/>
            <a:endParaRPr lang="en-US" i="1" dirty="0" smtClean="0"/>
          </a:p>
          <a:p>
            <a:pPr eaLnBrk="1" hangingPunct="1"/>
            <a:r>
              <a:rPr lang="en-US" i="0" dirty="0" smtClean="0"/>
              <a:t>This</a:t>
            </a:r>
            <a:r>
              <a:rPr lang="en-US" i="0" baseline="0" dirty="0" smtClean="0"/>
              <a:t> is long enough for this session, let’s ponder these problems and take a break.</a:t>
            </a:r>
          </a:p>
          <a:p>
            <a:pPr eaLnBrk="1" hangingPunct="1"/>
            <a:r>
              <a:rPr lang="en-US" i="0" baseline="0" dirty="0" smtClean="0"/>
              <a:t>We will resolve them in part 2 of the lecture on Assembly language.</a:t>
            </a:r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5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At ISA Level 3:  We had 2 types of bit patterns</a:t>
            </a:r>
          </a:p>
          <a:p>
            <a:pPr lvl="1" eaLnBrk="1" hangingPunct="1">
              <a:defRPr/>
            </a:pPr>
            <a:r>
              <a:rPr lang="en-US" dirty="0" smtClean="0"/>
              <a:t>Instructions</a:t>
            </a:r>
          </a:p>
          <a:p>
            <a:pPr lvl="1" eaLnBrk="1" hangingPunct="1">
              <a:defRPr/>
            </a:pPr>
            <a:r>
              <a:rPr lang="en-US" dirty="0" smtClean="0"/>
              <a:t>Data</a:t>
            </a:r>
          </a:p>
          <a:p>
            <a:pPr eaLnBrk="1" hangingPunct="1">
              <a:defRPr/>
            </a:pPr>
            <a:r>
              <a:rPr lang="en-US" dirty="0" smtClean="0"/>
              <a:t>Assembly Language contains two types of statements corresponding to these:</a:t>
            </a:r>
          </a:p>
          <a:p>
            <a:pPr lvl="1">
              <a:defRPr/>
            </a:pPr>
            <a:r>
              <a:rPr lang="en-US" dirty="0" smtClean="0"/>
              <a:t>The Instructions consist of </a:t>
            </a:r>
          </a:p>
          <a:p>
            <a:pPr lvl="2">
              <a:defRPr/>
            </a:pPr>
            <a:r>
              <a:rPr lang="en-US" dirty="0" smtClean="0"/>
              <a:t>Mnemonics for </a:t>
            </a:r>
            <a:r>
              <a:rPr lang="en-US" dirty="0" err="1" smtClean="0"/>
              <a:t>opcodes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Letters for addressing modes</a:t>
            </a:r>
          </a:p>
          <a:p>
            <a:pPr lvl="1">
              <a:defRPr/>
            </a:pPr>
            <a:r>
              <a:rPr lang="en-US" dirty="0" smtClean="0"/>
              <a:t>And the Data locations</a:t>
            </a:r>
            <a:r>
              <a:rPr lang="en-US" baseline="0" dirty="0" smtClean="0"/>
              <a:t> are </a:t>
            </a:r>
            <a:r>
              <a:rPr lang="en-US" baseline="0" dirty="0" smtClean="0"/>
              <a:t>indicated </a:t>
            </a:r>
            <a:r>
              <a:rPr lang="en-US" baseline="0" dirty="0" smtClean="0"/>
              <a:t>with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Pseudo-ops, also called dot commands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1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Assembly Language Instruction Format consists of One instruction per line</a:t>
            </a:r>
          </a:p>
          <a:p>
            <a:pPr eaLnBrk="1" hangingPunct="1"/>
            <a:r>
              <a:rPr lang="en-US" dirty="0" smtClean="0"/>
              <a:t>However, Mnemonics replace bit codes: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Opcode</a:t>
            </a:r>
            <a:r>
              <a:rPr lang="en-US" dirty="0" smtClean="0"/>
              <a:t>,  Register, &amp; Addressing mode are all specified using the letters shown in the front cover of your book.</a:t>
            </a:r>
          </a:p>
          <a:p>
            <a:pPr lvl="1"/>
            <a:r>
              <a:rPr lang="en-US" dirty="0" smtClean="0"/>
              <a:t> Extra spaces are allowed and Comments may follow the code</a:t>
            </a:r>
          </a:p>
          <a:p>
            <a:pPr lvl="1"/>
            <a:r>
              <a:rPr lang="en-US" dirty="0" smtClean="0"/>
              <a:t>Comments</a:t>
            </a:r>
            <a:r>
              <a:rPr lang="en-US" baseline="0" dirty="0" smtClean="0"/>
              <a:t> are very important for assembly code that is why I </a:t>
            </a:r>
            <a:r>
              <a:rPr lang="en-US" baseline="0" dirty="0" smtClean="0"/>
              <a:t>tried to get you in the habit on </a:t>
            </a:r>
            <a:r>
              <a:rPr lang="en-US" baseline="0" dirty="0" smtClean="0"/>
              <a:t>your C++ programs.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34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Assembly language there are three types of Instructions: </a:t>
            </a:r>
          </a:p>
          <a:p>
            <a:r>
              <a:rPr lang="en-US" dirty="0" smtClean="0"/>
              <a:t>The direct translation of a machine</a:t>
            </a:r>
            <a:r>
              <a:rPr lang="en-US" baseline="0" dirty="0" smtClean="0"/>
              <a:t> instruction, a trap instruction and a pseudo instruction.</a:t>
            </a:r>
          </a:p>
          <a:p>
            <a:r>
              <a:rPr lang="en-US" baseline="0" dirty="0" smtClean="0"/>
              <a:t>Let’s look at each of these in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91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direct</a:t>
            </a:r>
            <a:r>
              <a:rPr lang="en-US" baseline="0" dirty="0" smtClean="0"/>
              <a:t> translation instruction consists of Instruction mnemonics.</a:t>
            </a:r>
          </a:p>
          <a:p>
            <a:r>
              <a:rPr lang="en-US" dirty="0" smtClean="0"/>
              <a:t>The instruction, register </a:t>
            </a:r>
            <a:r>
              <a:rPr lang="en-US" dirty="0" err="1" smtClean="0"/>
              <a:t>specifier</a:t>
            </a:r>
            <a:r>
              <a:rPr lang="en-US" dirty="0" smtClean="0"/>
              <a:t>, and addressing mode are all </a:t>
            </a:r>
            <a:r>
              <a:rPr lang="en-US" dirty="0" smtClean="0"/>
              <a:t>present</a:t>
            </a:r>
          </a:p>
          <a:p>
            <a:r>
              <a:rPr lang="en-US" dirty="0" smtClean="0"/>
              <a:t>&lt;click&gt;</a:t>
            </a:r>
            <a:endParaRPr lang="en-US" dirty="0" smtClean="0"/>
          </a:p>
          <a:p>
            <a:r>
              <a:rPr lang="en-US" dirty="0" smtClean="0"/>
              <a:t>Here</a:t>
            </a:r>
            <a:r>
              <a:rPr lang="en-US" baseline="0" dirty="0" smtClean="0"/>
              <a:t> we see the </a:t>
            </a:r>
            <a:r>
              <a:rPr lang="en-US" baseline="0" dirty="0" err="1" smtClean="0"/>
              <a:t>opcode</a:t>
            </a:r>
            <a:r>
              <a:rPr lang="en-US" baseline="0" dirty="0" smtClean="0"/>
              <a:t> or </a:t>
            </a:r>
            <a:r>
              <a:rPr lang="en-US" baseline="0" dirty="0" smtClean="0"/>
              <a:t>Load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&lt;click&gt;</a:t>
            </a:r>
            <a:endParaRPr lang="en-US" baseline="0" dirty="0" smtClean="0"/>
          </a:p>
          <a:p>
            <a:r>
              <a:rPr lang="en-US" baseline="0" dirty="0" smtClean="0"/>
              <a:t>The register </a:t>
            </a:r>
            <a:r>
              <a:rPr lang="en-US" baseline="0" dirty="0" err="1" smtClean="0"/>
              <a:t>specifier</a:t>
            </a:r>
            <a:r>
              <a:rPr lang="en-US" baseline="0" dirty="0" smtClean="0"/>
              <a:t> X for the index </a:t>
            </a:r>
            <a:r>
              <a:rPr lang="en-US" baseline="0" dirty="0" smtClean="0"/>
              <a:t>register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&lt;click&gt;</a:t>
            </a:r>
            <a:endParaRPr lang="en-US" baseline="0" dirty="0" smtClean="0"/>
          </a:p>
          <a:p>
            <a:r>
              <a:rPr lang="en-US" baseline="0" dirty="0" smtClean="0"/>
              <a:t>The </a:t>
            </a:r>
            <a:r>
              <a:rPr lang="en-US" baseline="0" dirty="0" smtClean="0"/>
              <a:t>Operand </a:t>
            </a:r>
            <a:r>
              <a:rPr lang="en-US" baseline="0" dirty="0" err="1" smtClean="0"/>
              <a:t>specifier</a:t>
            </a:r>
            <a:r>
              <a:rPr lang="en-US" baseline="0" dirty="0" smtClean="0"/>
              <a:t> 009A, which looks the same as the machine code </a:t>
            </a:r>
            <a:r>
              <a:rPr lang="en-US" baseline="0" dirty="0" err="1" smtClean="0"/>
              <a:t>specifier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&lt;click&gt;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0x indicates that the address type is hex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&lt;click&gt;</a:t>
            </a:r>
            <a:endParaRPr lang="en-US" baseline="0" dirty="0" smtClean="0"/>
          </a:p>
          <a:p>
            <a:r>
              <a:rPr lang="en-US" baseline="0" dirty="0" smtClean="0"/>
              <a:t>And the addressing mode I for immediate.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6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the addressing modes for the PEP/8. They are specified by placing a comma followed by a letter at the end of the instruction.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chapter we will continue using direct and we will add immediate, which means that the data is immediately following the instruction.</a:t>
            </a:r>
          </a:p>
          <a:p>
            <a:r>
              <a:rPr lang="en-US" baseline="0" dirty="0" smtClean="0"/>
              <a:t>The others will be defined in Chapter 6 when we begin using the stack and indexing arrays.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see different variations of the load </a:t>
            </a:r>
            <a:r>
              <a:rPr lang="en-US" dirty="0" smtClean="0"/>
              <a:t>instruction.</a:t>
            </a:r>
          </a:p>
          <a:p>
            <a:endParaRPr lang="en-US" dirty="0" smtClean="0"/>
          </a:p>
          <a:p>
            <a:r>
              <a:rPr lang="en-US" dirty="0" smtClean="0"/>
              <a:t>The red 0s &amp; 1s in the machine code relate to the red As &amp; </a:t>
            </a:r>
            <a:r>
              <a:rPr lang="en-US" dirty="0" err="1" smtClean="0"/>
              <a:t>Xs</a:t>
            </a:r>
            <a:r>
              <a:rPr lang="en-US" dirty="0" smtClean="0"/>
              <a:t> in the Assembly</a:t>
            </a:r>
            <a:r>
              <a:rPr lang="en-US" baseline="0" dirty="0" smtClean="0"/>
              <a:t> code. Both indicate the register.</a:t>
            </a:r>
          </a:p>
          <a:p>
            <a:r>
              <a:rPr lang="en-US" baseline="0" dirty="0" smtClean="0"/>
              <a:t>The blue 0s &amp; 1s in the </a:t>
            </a:r>
            <a:r>
              <a:rPr lang="en-US" dirty="0" smtClean="0"/>
              <a:t>machine code relate to the blue s &amp; </a:t>
            </a:r>
            <a:r>
              <a:rPr lang="en-US" dirty="0" err="1" smtClean="0"/>
              <a:t>sx</a:t>
            </a:r>
            <a:r>
              <a:rPr lang="en-US" dirty="0" smtClean="0"/>
              <a:t> in the Assembly</a:t>
            </a:r>
            <a:r>
              <a:rPr lang="en-US" baseline="0" dirty="0" smtClean="0"/>
              <a:t> code. Both indicate the addressing mode.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85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0B14A-68B9-47F8-A25F-8FCE9D665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7307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40E53-A64A-441F-A594-1447E8724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0386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5959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2446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7571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7516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8772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2283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00881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965400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955617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148DE-C235-439A-8D33-975248D6E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80547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0546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941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6FF35-5E15-4767-8269-40226D8C6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1522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9089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6B884-598B-4387-9BC3-DF64B19E0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5322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00A75-4795-4806-930A-9DE8F0F77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95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925C5-9FD0-4157-A26F-19892F015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1945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4B7F-99E5-449E-8309-EB0EB846A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5004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6962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8320E-5E39-4BB0-B09F-DEA7F0810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443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696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2700" y="6229350"/>
            <a:ext cx="2743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0200" y="6248400"/>
            <a:ext cx="17526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6363467-5F9E-4D07-A13C-175969365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447800"/>
            <a:ext cx="914400" cy="5410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685800" cy="1295400"/>
          </a:xfrm>
          <a:prstGeom prst="rect">
            <a:avLst/>
          </a:prstGeom>
          <a:solidFill>
            <a:srgbClr val="99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991350" y="6324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>
                <a:solidFill>
                  <a:srgbClr val="003399"/>
                </a:solidFill>
              </a:rPr>
              <a:t>University of Illinois </a:t>
            </a:r>
            <a:br>
              <a:rPr lang="en-US" sz="1200">
                <a:solidFill>
                  <a:srgbClr val="003399"/>
                </a:solidFill>
              </a:rPr>
            </a:br>
            <a:r>
              <a:rPr lang="en-US" sz="12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2" name="Picture 12" descr="medBlueLogo_lite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6138863"/>
            <a:ext cx="3841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5" r:id="rId2"/>
    <p:sldLayoutId id="2147483814" r:id="rId3"/>
    <p:sldLayoutId id="2147483828" r:id="rId4"/>
    <p:sldLayoutId id="2147483813" r:id="rId5"/>
    <p:sldLayoutId id="2147483812" r:id="rId6"/>
    <p:sldLayoutId id="2147483811" r:id="rId7"/>
    <p:sldLayoutId id="2147483810" r:id="rId8"/>
    <p:sldLayoutId id="2147483809" r:id="rId9"/>
    <p:sldLayoutId id="2147483808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itchFamily="18" charset="2"/>
        <a:buChar char="=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itchFamily="18" charset="2"/>
        <a:buChar char="=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0"/>
          <p:cNvGrpSpPr>
            <a:grpSpLocks/>
          </p:cNvGrpSpPr>
          <p:nvPr/>
        </p:nvGrpSpPr>
        <p:grpSpPr bwMode="auto">
          <a:xfrm>
            <a:off x="0" y="0"/>
            <a:ext cx="9144000" cy="5486400"/>
            <a:chOff x="0" y="0"/>
            <a:chExt cx="5760" cy="3456"/>
          </a:xfrm>
        </p:grpSpPr>
        <p:sp>
          <p:nvSpPr>
            <p:cNvPr id="12" name="Rectangle 8"/>
            <p:cNvSpPr>
              <a:spLocks noChangeArrowheads="1"/>
            </p:cNvSpPr>
            <p:nvPr userDrawn="1"/>
          </p:nvSpPr>
          <p:spPr bwMode="auto">
            <a:xfrm>
              <a:off x="0" y="1056"/>
              <a:ext cx="5760" cy="240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008"/>
            </a:xfrm>
            <a:prstGeom prst="rect">
              <a:avLst/>
            </a:prstGeom>
            <a:solidFill>
              <a:srgbClr val="99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248400" y="6273800"/>
            <a:ext cx="2286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>
                <a:solidFill>
                  <a:srgbClr val="003399"/>
                </a:solidFill>
              </a:rPr>
              <a:t>University of Illinois </a:t>
            </a:r>
            <a:br>
              <a:rPr lang="en-US" sz="1400">
                <a:solidFill>
                  <a:srgbClr val="003399"/>
                </a:solidFill>
              </a:rPr>
            </a:br>
            <a:r>
              <a:rPr lang="en-US" sz="14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2052" name="Picture 12" descr="medBlueLogo_lit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019800"/>
            <a:ext cx="4762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696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6" r:id="rId2"/>
    <p:sldLayoutId id="2147483825" r:id="rId3"/>
    <p:sldLayoutId id="2147483824" r:id="rId4"/>
    <p:sldLayoutId id="2147483823" r:id="rId5"/>
    <p:sldLayoutId id="2147483822" r:id="rId6"/>
    <p:sldLayoutId id="2147483821" r:id="rId7"/>
    <p:sldLayoutId id="2147483820" r:id="rId8"/>
    <p:sldLayoutId id="2147483819" r:id="rId9"/>
    <p:sldLayoutId id="2147483818" r:id="rId10"/>
    <p:sldLayoutId id="2147483817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itchFamily="18" charset="2"/>
        <a:buChar char="=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itchFamily="18" charset="2"/>
        <a:buChar char="=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2130425"/>
            <a:ext cx="8229600" cy="1146175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bg1"/>
                </a:solidFill>
              </a:rPr>
              <a:t>Chapter 5: </a:t>
            </a:r>
            <a:br>
              <a:rPr lang="en-US" sz="4000" smtClean="0">
                <a:solidFill>
                  <a:schemeClr val="bg1"/>
                </a:solidFill>
              </a:rPr>
            </a:br>
            <a:r>
              <a:rPr lang="en-US" sz="4000" smtClean="0">
                <a:solidFill>
                  <a:schemeClr val="bg1"/>
                </a:solidFill>
              </a:rPr>
              <a:t>Assembly Language and the PEP/8 Virtual Computer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000" smtClean="0"/>
              <a:t>1. Direct Translation of a Machine Instruction</a:t>
            </a:r>
          </a:p>
        </p:txBody>
      </p:sp>
      <p:pic>
        <p:nvPicPr>
          <p:cNvPr id="1433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897063"/>
            <a:ext cx="6521450" cy="3267075"/>
          </a:xfr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2. Trap Instructions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590800"/>
            <a:ext cx="6723063" cy="351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90600" y="1295400"/>
            <a:ext cx="7696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ebdings" pitchFamily="18" charset="2"/>
              <a:buChar char="=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ebdings" pitchFamily="18" charset="2"/>
              <a:buChar char="=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smtClean="0"/>
              <a:t>Exist at level 5 but not level 3</a:t>
            </a:r>
          </a:p>
          <a:p>
            <a:pPr lvl="1" eaLnBrk="1" hangingPunct="1"/>
            <a:r>
              <a:rPr lang="en-US" kern="0" dirty="0" smtClean="0"/>
              <a:t>unimplemented </a:t>
            </a:r>
            <a:r>
              <a:rPr lang="en-US" kern="0" dirty="0" err="1" smtClean="0"/>
              <a:t>opcode</a:t>
            </a:r>
            <a:r>
              <a:rPr lang="en-US" kern="0" dirty="0" smtClean="0"/>
              <a:t> instructions from fig.4.6, </a:t>
            </a:r>
            <a:r>
              <a:rPr lang="en-US" kern="0" dirty="0" err="1" smtClean="0"/>
              <a:t>pg</a:t>
            </a:r>
            <a:r>
              <a:rPr lang="en-US" kern="0" dirty="0" smtClean="0"/>
              <a:t> 155</a:t>
            </a:r>
          </a:p>
          <a:p>
            <a:pPr eaLnBrk="1" hangingPunct="1"/>
            <a:endParaRPr lang="en-US" kern="0" dirty="0" smtClean="0"/>
          </a:p>
          <a:p>
            <a:pPr eaLnBrk="1" hangingPunct="1"/>
            <a:endParaRPr lang="en-US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3. Pseudo-Operations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Assembly language statements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Do </a:t>
            </a:r>
            <a:r>
              <a:rPr lang="en-US" sz="2400" b="0" dirty="0" smtClean="0">
                <a:solidFill>
                  <a:srgbClr val="FF0000"/>
                </a:solidFill>
              </a:rPr>
              <a:t>not</a:t>
            </a:r>
            <a:r>
              <a:rPr lang="en-US" sz="2400" dirty="0" smtClean="0"/>
              <a:t> have </a:t>
            </a:r>
            <a:r>
              <a:rPr lang="en-US" sz="2400" dirty="0" err="1" smtClean="0"/>
              <a:t>opcodes</a:t>
            </a:r>
            <a:r>
              <a:rPr lang="en-US" sz="2400" dirty="0" smtClean="0"/>
              <a:t> and do </a:t>
            </a:r>
            <a:r>
              <a:rPr lang="en-US" sz="2400" b="0" dirty="0" smtClean="0">
                <a:solidFill>
                  <a:srgbClr val="FF3300"/>
                </a:solidFill>
              </a:rPr>
              <a:t>not</a:t>
            </a:r>
            <a:r>
              <a:rPr lang="en-US" sz="2400" dirty="0" smtClean="0"/>
              <a:t> correspond to any instruction in Pep/8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b="0" dirty="0" smtClean="0">
                <a:solidFill>
                  <a:schemeClr val="accent2"/>
                </a:solidFill>
              </a:rPr>
              <a:t>All</a:t>
            </a:r>
            <a:r>
              <a:rPr lang="en-US" sz="2400" dirty="0" smtClean="0"/>
              <a:t> pseudo-ops (except .BURN, .END, and .EQUATE) insert data bits into the machine language program</a:t>
            </a:r>
          </a:p>
          <a:p>
            <a:pPr eaLnBrk="1" hangingPunct="1">
              <a:buFont typeface="Webdings" pitchFamily="18" charset="2"/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Called assembly directives or dot commands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Pseudo-Operations</a:t>
            </a:r>
          </a:p>
        </p:txBody>
      </p:sp>
      <p:pic>
        <p:nvPicPr>
          <p:cNvPr id="18435" name="Picture 4" descr="&#10;pseudoOps.jpg                                                  00356723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7554913" cy="48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Pseudo-operations/Assembly directives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Must place at least one space after the mnemonic or dot command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 smtClean="0"/>
              <a:t>other restrictions on </a:t>
            </a:r>
            <a:r>
              <a:rPr lang="en-US" dirty="0" smtClean="0"/>
              <a:t>spacing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No restrictions on capitalization.  </a:t>
            </a:r>
          </a:p>
          <a:p>
            <a:pPr lvl="1" eaLnBrk="1" hangingPunct="1"/>
            <a:r>
              <a:rPr lang="en-US" dirty="0" smtClean="0"/>
              <a:t>Can use any combination of upper/lower case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 txBox="1">
            <a:spLocks noGrp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endParaRPr lang="en-US" sz="1400" b="1"/>
          </a:p>
        </p:txBody>
      </p:sp>
      <p:sp>
        <p:nvSpPr>
          <p:cNvPr id="20483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PEP/8 Example</a:t>
            </a:r>
          </a:p>
        </p:txBody>
      </p:sp>
      <p:sp>
        <p:nvSpPr>
          <p:cNvPr id="20484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4648200" y="1447800"/>
            <a:ext cx="4038600" cy="46783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Program in Figure 5.3</a:t>
            </a:r>
          </a:p>
          <a:p>
            <a:pPr marL="0" indent="0" eaLnBrk="1" hangingPunct="1">
              <a:buNone/>
            </a:pPr>
            <a:r>
              <a:rPr lang="en-US" sz="2400" dirty="0" smtClean="0"/>
              <a:t>is program in Fig 4.32 written in assembly language</a:t>
            </a:r>
          </a:p>
          <a:p>
            <a:pPr eaLnBrk="1" hangingPunct="1">
              <a:buFont typeface="Webdings" pitchFamily="18" charset="2"/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Pep/8 is </a:t>
            </a:r>
            <a:r>
              <a:rPr lang="en-US" sz="2400" b="0" dirty="0" smtClean="0"/>
              <a:t>line oriented</a:t>
            </a:r>
            <a:r>
              <a:rPr lang="en-US" sz="2400" dirty="0" smtClean="0"/>
              <a:t>.</a:t>
            </a:r>
          </a:p>
          <a:p>
            <a:pPr lvl="1" eaLnBrk="1" hangingPunct="1"/>
            <a:r>
              <a:rPr lang="en-US" sz="2000" dirty="0" smtClean="0"/>
              <a:t>One assembly language statement per line</a:t>
            </a:r>
          </a:p>
          <a:p>
            <a:pPr lvl="1" eaLnBrk="1" hangingPunct="1"/>
            <a:r>
              <a:rPr lang="en-US" sz="2000" dirty="0" smtClean="0"/>
              <a:t>Comments begin with semicolon and continue to end of line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3375025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/>
          <p:cNvSpPr txBox="1">
            <a:spLocks noGrp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endParaRPr lang="en-US" sz="1400" b="1"/>
          </a:p>
        </p:txBody>
      </p:sp>
      <p:pic>
        <p:nvPicPr>
          <p:cNvPr id="21507" name="Picture 15" descr="&#10;fig5.3.jpg                                                     00356723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48990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assembly language program to output Hi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4000" y="1371600"/>
            <a:ext cx="7499350" cy="1905000"/>
            <a:chOff x="1248" y="1344"/>
            <a:chExt cx="4724" cy="1200"/>
          </a:xfrm>
        </p:grpSpPr>
        <p:sp>
          <p:nvSpPr>
            <p:cNvPr id="21517" name="Oval 4"/>
            <p:cNvSpPr>
              <a:spLocks noChangeArrowheads="1"/>
            </p:cNvSpPr>
            <p:nvPr/>
          </p:nvSpPr>
          <p:spPr bwMode="auto">
            <a:xfrm>
              <a:off x="1248" y="2112"/>
              <a:ext cx="768" cy="43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Text Box 5"/>
            <p:cNvSpPr txBox="1">
              <a:spLocks noChangeArrowheads="1"/>
            </p:cNvSpPr>
            <p:nvPr/>
          </p:nvSpPr>
          <p:spPr bwMode="auto">
            <a:xfrm>
              <a:off x="2208" y="1344"/>
              <a:ext cx="3764" cy="327"/>
            </a:xfrm>
            <a:prstGeom prst="rect">
              <a:avLst/>
            </a:prstGeom>
            <a:solidFill>
              <a:srgbClr val="CC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b="1" dirty="0">
                  <a:latin typeface="Times" charset="0"/>
                </a:rPr>
                <a:t>Mnemonic for char output instruction</a:t>
              </a:r>
              <a:endParaRPr lang="en-US" sz="2400" dirty="0">
                <a:latin typeface="Times" charset="0"/>
              </a:endParaRPr>
            </a:p>
          </p:txBody>
        </p:sp>
        <p:sp>
          <p:nvSpPr>
            <p:cNvPr id="21519" name="Line 6"/>
            <p:cNvSpPr>
              <a:spLocks noChangeShapeType="1"/>
            </p:cNvSpPr>
            <p:nvPr/>
          </p:nvSpPr>
          <p:spPr bwMode="auto">
            <a:xfrm flipH="1">
              <a:off x="1920" y="1680"/>
              <a:ext cx="864" cy="48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676400" y="3276600"/>
            <a:ext cx="6499225" cy="1143000"/>
            <a:chOff x="1344" y="2784"/>
            <a:chExt cx="4094" cy="720"/>
          </a:xfrm>
        </p:grpSpPr>
        <p:sp>
          <p:nvSpPr>
            <p:cNvPr id="21515" name="Oval 8"/>
            <p:cNvSpPr>
              <a:spLocks noChangeArrowheads="1"/>
            </p:cNvSpPr>
            <p:nvPr/>
          </p:nvSpPr>
          <p:spPr bwMode="auto">
            <a:xfrm>
              <a:off x="1344" y="3072"/>
              <a:ext cx="768" cy="43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Text Box 10"/>
            <p:cNvSpPr txBox="1">
              <a:spLocks noChangeArrowheads="1"/>
            </p:cNvSpPr>
            <p:nvPr/>
          </p:nvSpPr>
          <p:spPr bwMode="auto">
            <a:xfrm>
              <a:off x="2160" y="2784"/>
              <a:ext cx="3278" cy="596"/>
            </a:xfrm>
            <a:prstGeom prst="rect">
              <a:avLst/>
            </a:prstGeom>
            <a:solidFill>
              <a:srgbClr val="CC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b="1">
                  <a:latin typeface="Times" charset="0"/>
                </a:rPr>
                <a:t>Halts assembler.  Need both Stop</a:t>
              </a:r>
            </a:p>
            <a:p>
              <a:pPr eaLnBrk="1" hangingPunct="1"/>
              <a:r>
                <a:rPr lang="en-US" sz="2800" b="1">
                  <a:latin typeface="Times" charset="0"/>
                </a:rPr>
                <a:t>And .END</a:t>
              </a:r>
              <a:endParaRPr lang="en-US" sz="2400">
                <a:latin typeface="Times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676400" y="2667000"/>
            <a:ext cx="7091363" cy="1371600"/>
            <a:chOff x="1344" y="2400"/>
            <a:chExt cx="4467" cy="864"/>
          </a:xfrm>
        </p:grpSpPr>
        <p:sp>
          <p:nvSpPr>
            <p:cNvPr id="21512" name="Oval 7"/>
            <p:cNvSpPr>
              <a:spLocks noChangeArrowheads="1"/>
            </p:cNvSpPr>
            <p:nvPr/>
          </p:nvSpPr>
          <p:spPr bwMode="auto">
            <a:xfrm>
              <a:off x="1344" y="2832"/>
              <a:ext cx="768" cy="43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1996" y="2400"/>
              <a:ext cx="3815" cy="327"/>
            </a:xfrm>
            <a:prstGeom prst="rect">
              <a:avLst/>
            </a:prstGeom>
            <a:solidFill>
              <a:srgbClr val="CC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b="1" dirty="0">
                  <a:latin typeface="Times" charset="0"/>
                </a:rPr>
                <a:t>Assembler directive.  Puts </a:t>
              </a:r>
              <a:r>
                <a:rPr lang="en-US" sz="2800" b="1" dirty="0" err="1">
                  <a:latin typeface="Times" charset="0"/>
                </a:rPr>
                <a:t>ascii</a:t>
              </a:r>
              <a:r>
                <a:rPr lang="en-US" sz="2800" b="1" dirty="0">
                  <a:latin typeface="Times" charset="0"/>
                </a:rPr>
                <a:t> code in</a:t>
              </a:r>
              <a:endParaRPr lang="en-US" sz="2400" dirty="0">
                <a:latin typeface="Times" charset="0"/>
              </a:endParaRPr>
            </a:p>
          </p:txBody>
        </p:sp>
        <p:sp>
          <p:nvSpPr>
            <p:cNvPr id="21514" name="Line 12"/>
            <p:cNvSpPr>
              <a:spLocks noChangeShapeType="1"/>
            </p:cNvSpPr>
            <p:nvPr/>
          </p:nvSpPr>
          <p:spPr bwMode="auto">
            <a:xfrm flipH="1">
              <a:off x="1920" y="2688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.ASCII Pseudo-op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Generates contiguous bytes of ASCII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Must enclose in double quotes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To include a double quote in the string, precede it with a </a:t>
            </a:r>
            <a:r>
              <a:rPr lang="en-US" dirty="0" smtClean="0"/>
              <a:t>backslash  \”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To include a backslash, use two backslash </a:t>
            </a:r>
            <a:r>
              <a:rPr lang="en-US" dirty="0" smtClean="0"/>
              <a:t>characters \\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Newline is \n, tab is \t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To include </a:t>
            </a:r>
            <a:r>
              <a:rPr lang="en-US" b="0" dirty="0" smtClean="0">
                <a:solidFill>
                  <a:srgbClr val="FF0000"/>
                </a:solidFill>
              </a:rPr>
              <a:t>arbitrary</a:t>
            </a:r>
            <a:r>
              <a:rPr lang="en-US" dirty="0" smtClean="0"/>
              <a:t> bytes in the string, use \x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Assembler expects the next two bytes to be hexadecimal digits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.ASCII Pseudo-op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Examples: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.</a:t>
            </a:r>
            <a:r>
              <a:rPr lang="en-US" dirty="0" err="1" smtClean="0"/>
              <a:t>ascii</a:t>
            </a:r>
            <a:r>
              <a:rPr lang="en-US" dirty="0" smtClean="0"/>
              <a:t>	"Hello\</a:t>
            </a:r>
            <a:r>
              <a:rPr lang="en-US" dirty="0" err="1" smtClean="0"/>
              <a:t>nWorld</a:t>
            </a:r>
            <a:r>
              <a:rPr lang="en-US" dirty="0" smtClean="0"/>
              <a:t>."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.</a:t>
            </a:r>
            <a:r>
              <a:rPr lang="en-US" dirty="0" err="1" smtClean="0"/>
              <a:t>ascii</a:t>
            </a:r>
            <a:r>
              <a:rPr lang="en-US" dirty="0" smtClean="0"/>
              <a:t>	Hello\x0AWorld\x2E"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lvl="1" eaLnBrk="1" hangingPunct="1">
              <a:buFontTx/>
              <a:buNone/>
            </a:pPr>
            <a:r>
              <a:rPr lang="en-US" dirty="0" smtClean="0"/>
              <a:t>Both produce the following sequence of bytes: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lvl="1" eaLnBrk="1" hangingPunct="1">
              <a:buFontTx/>
              <a:buNone/>
            </a:pPr>
            <a:r>
              <a:rPr lang="en-US" dirty="0" smtClean="0"/>
              <a:t>48 65 6C </a:t>
            </a:r>
            <a:r>
              <a:rPr lang="en-US" dirty="0" err="1" smtClean="0"/>
              <a:t>6C</a:t>
            </a:r>
            <a:r>
              <a:rPr lang="en-US" dirty="0" smtClean="0"/>
              <a:t> 6F 0A 57 6F 72 6C 64 2E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.END Pseudo-op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.END is just a sentinel to the assembler to know when to stop translating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.END actually produces </a:t>
            </a:r>
            <a:r>
              <a:rPr lang="en-US" dirty="0" err="1" smtClean="0"/>
              <a:t>zz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5715000" cy="547688"/>
          </a:xfrm>
        </p:spPr>
        <p:txBody>
          <a:bodyPr/>
          <a:lstStyle/>
          <a:p>
            <a:r>
              <a:rPr lang="en-US" sz="2100" b="0" smtClean="0">
                <a:latin typeface="Arial" charset="0"/>
              </a:rPr>
              <a:t>Chapter 5 Objectives</a:t>
            </a:r>
          </a:p>
        </p:txBody>
      </p:sp>
      <p:sp>
        <p:nvSpPr>
          <p:cNvPr id="5123" name="Content Placeholder 3"/>
          <p:cNvSpPr>
            <a:spLocks noGrp="1"/>
          </p:cNvSpPr>
          <p:nvPr>
            <p:ph idx="1"/>
          </p:nvPr>
        </p:nvSpPr>
        <p:spPr>
          <a:xfrm>
            <a:off x="2133600" y="1219200"/>
            <a:ext cx="6858000" cy="46482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Learning Objectives:</a:t>
            </a:r>
          </a:p>
          <a:p>
            <a:pPr lvl="1"/>
            <a:r>
              <a:rPr lang="en-US" dirty="0" smtClean="0"/>
              <a:t> Describe the basic </a:t>
            </a:r>
            <a:r>
              <a:rPr lang="en-US" i="1" dirty="0" smtClean="0"/>
              <a:t>assembly language format</a:t>
            </a:r>
          </a:p>
          <a:p>
            <a:pPr lvl="1"/>
            <a:r>
              <a:rPr lang="en-US" dirty="0" smtClean="0"/>
              <a:t> Translate simple instructions between assembly and machine languages</a:t>
            </a:r>
          </a:p>
          <a:p>
            <a:pPr lvl="1"/>
            <a:r>
              <a:rPr lang="en-US" dirty="0" smtClean="0"/>
              <a:t> Define the function of d</a:t>
            </a:r>
            <a:r>
              <a:rPr lang="en-US" i="1" dirty="0" smtClean="0"/>
              <a:t>irectives</a:t>
            </a:r>
          </a:p>
          <a:p>
            <a:pPr lvl="1"/>
            <a:r>
              <a:rPr lang="en-US" dirty="0" smtClean="0"/>
              <a:t> Use directives to define data memory</a:t>
            </a:r>
          </a:p>
          <a:p>
            <a:pPr lvl="1"/>
            <a:r>
              <a:rPr lang="en-US" dirty="0" smtClean="0"/>
              <a:t> Use directives to instruct the assembler</a:t>
            </a:r>
          </a:p>
          <a:p>
            <a:pPr lvl="1"/>
            <a:r>
              <a:rPr lang="en-US" dirty="0" smtClean="0"/>
              <a:t> Describe the role of an assembler</a:t>
            </a:r>
          </a:p>
        </p:txBody>
      </p:sp>
      <p:pic>
        <p:nvPicPr>
          <p:cNvPr id="5124" name="Picture 2" descr="ch05_opener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1646238" cy="3200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 txBox="1">
            <a:spLocks noGrp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endParaRPr lang="en-US" sz="1400" b="1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Assemblers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Assembly code must be translated into machine language</a:t>
            </a:r>
          </a:p>
          <a:p>
            <a:pPr eaLnBrk="1" hangingPunct="1"/>
            <a:r>
              <a:rPr lang="en-US" dirty="0" smtClean="0"/>
              <a:t>Input:  </a:t>
            </a:r>
            <a:r>
              <a:rPr lang="en-US" b="0" dirty="0" smtClean="0">
                <a:solidFill>
                  <a:schemeClr val="accent2"/>
                </a:solidFill>
              </a:rPr>
              <a:t>source program</a:t>
            </a:r>
            <a:endParaRPr lang="en-US" dirty="0" smtClean="0"/>
          </a:p>
          <a:p>
            <a:pPr eaLnBrk="1" hangingPunct="1"/>
            <a:r>
              <a:rPr lang="en-US" dirty="0" smtClean="0"/>
              <a:t>Output:  </a:t>
            </a:r>
            <a:r>
              <a:rPr lang="en-US" b="0" dirty="0" smtClean="0">
                <a:solidFill>
                  <a:srgbClr val="FF0000"/>
                </a:solidFill>
              </a:rPr>
              <a:t>object program</a:t>
            </a:r>
            <a:endParaRPr lang="en-US" dirty="0" smtClean="0"/>
          </a:p>
          <a:p>
            <a:pPr eaLnBrk="1" hangingPunct="1"/>
            <a:r>
              <a:rPr lang="en-US" dirty="0" smtClean="0"/>
              <a:t>Assembler does not load or execute a program</a:t>
            </a:r>
          </a:p>
          <a:p>
            <a:pPr eaLnBrk="1" hangingPunct="1"/>
            <a:r>
              <a:rPr lang="en-US" dirty="0" smtClean="0"/>
              <a:t>Assembler </a:t>
            </a:r>
            <a:r>
              <a:rPr lang="en-US" dirty="0" smtClean="0"/>
              <a:t>- program written </a:t>
            </a:r>
            <a:r>
              <a:rPr lang="en-US" dirty="0" smtClean="0"/>
              <a:t>in machine language</a:t>
            </a:r>
          </a:p>
          <a:p>
            <a:pPr eaLnBrk="1" hangingPunct="1"/>
            <a:r>
              <a:rPr lang="en-US" dirty="0" smtClean="0"/>
              <a:t>Assembler must be loaded before used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Assemblers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371600"/>
            <a:ext cx="7696200" cy="4953000"/>
          </a:xfrm>
        </p:spPr>
        <p:txBody>
          <a:bodyPr/>
          <a:lstStyle/>
          <a:p>
            <a:pPr eaLnBrk="1" hangingPunct="1"/>
            <a:r>
              <a:rPr lang="en-US" dirty="0" smtClean="0"/>
              <a:t>Output from the Pep/8 assembler:</a:t>
            </a:r>
          </a:p>
          <a:p>
            <a:pPr lvl="1" eaLnBrk="1" hangingPunct="1"/>
            <a:r>
              <a:rPr lang="en-US" dirty="0" smtClean="0"/>
              <a:t>Hex machine language </a:t>
            </a:r>
            <a:r>
              <a:rPr lang="en-US" dirty="0" smtClean="0"/>
              <a:t>file</a:t>
            </a:r>
          </a:p>
          <a:p>
            <a:pPr lvl="2" eaLnBrk="1" hangingPunct="1"/>
            <a:r>
              <a:rPr lang="en-US" dirty="0" smtClean="0"/>
              <a:t>In Object Code  </a:t>
            </a:r>
            <a:r>
              <a:rPr lang="en-US" dirty="0" smtClean="0"/>
              <a:t>window </a:t>
            </a:r>
            <a:r>
              <a:rPr lang="en-US" dirty="0" smtClean="0"/>
              <a:t>pane</a:t>
            </a:r>
            <a:endParaRPr lang="en-US" dirty="0" smtClean="0"/>
          </a:p>
          <a:p>
            <a:pPr lvl="1" eaLnBrk="1" hangingPunct="1"/>
            <a:r>
              <a:rPr lang="en-US" dirty="0" smtClean="0"/>
              <a:t>A </a:t>
            </a:r>
            <a:r>
              <a:rPr lang="en-US" i="1" dirty="0" smtClean="0"/>
              <a:t>program listing</a:t>
            </a:r>
            <a:r>
              <a:rPr lang="en-US" dirty="0" smtClean="0"/>
              <a:t> </a:t>
            </a:r>
            <a:endParaRPr lang="en-US" dirty="0" smtClean="0"/>
          </a:p>
          <a:p>
            <a:pPr lvl="2" eaLnBrk="1" hangingPunct="1"/>
            <a:r>
              <a:rPr lang="en-US" dirty="0" smtClean="0"/>
              <a:t>In Assembly Listing window </a:t>
            </a:r>
            <a:r>
              <a:rPr lang="en-US" dirty="0" smtClean="0"/>
              <a:t>pane</a:t>
            </a:r>
          </a:p>
          <a:p>
            <a:pPr lvl="2" eaLnBrk="1" hangingPunct="1"/>
            <a:r>
              <a:rPr lang="en-US" dirty="0" smtClean="0"/>
              <a:t>Converts source code </a:t>
            </a:r>
            <a:r>
              <a:rPr lang="en-US" dirty="0" smtClean="0"/>
              <a:t>to </a:t>
            </a:r>
            <a:r>
              <a:rPr lang="en-US" dirty="0" smtClean="0"/>
              <a:t>consistent </a:t>
            </a:r>
            <a:r>
              <a:rPr lang="en-US" dirty="0" smtClean="0"/>
              <a:t>format of upper/lower </a:t>
            </a:r>
            <a:r>
              <a:rPr lang="en-US" dirty="0" smtClean="0"/>
              <a:t>case</a:t>
            </a:r>
          </a:p>
          <a:p>
            <a:pPr lvl="2" eaLnBrk="1" hangingPunct="1"/>
            <a:r>
              <a:rPr lang="en-US" dirty="0" smtClean="0"/>
              <a:t>Adds memory location address for each line</a:t>
            </a:r>
          </a:p>
          <a:p>
            <a:pPr lvl="2" eaLnBrk="1" hangingPunct="1"/>
            <a:r>
              <a:rPr lang="en-US" dirty="0" smtClean="0"/>
              <a:t>Adds machine code for each line</a:t>
            </a:r>
            <a:endParaRPr lang="en-US" dirty="0" smtClean="0"/>
          </a:p>
          <a:p>
            <a:pPr lvl="1" eaLnBrk="1" hangingPunct="1"/>
            <a:r>
              <a:rPr lang="en-US" dirty="0" smtClean="0"/>
              <a:t>.END Pseudo-op does not generate any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 txBox="1">
            <a:spLocks noGrp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endParaRPr lang="en-US" sz="1400" b="1"/>
          </a:p>
        </p:txBody>
      </p:sp>
      <p:pic>
        <p:nvPicPr>
          <p:cNvPr id="27651" name="Picture 2" descr="c05f01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1955800" cy="381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2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function of an assembler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00200"/>
            <a:ext cx="5207000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460750" y="3352800"/>
            <a:ext cx="537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The PEP/8 assembler takes your assembly code and translates it into machine code</a:t>
            </a: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3352800" y="4038600"/>
            <a:ext cx="54864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Most Asmb5 instructions -&gt; ISA3 instructions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Some Asmb5 instructions -&gt; OS4 traps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 Some Asmb5 instructions -&gt; ISA3 data or a Meta-instruction for the translator itself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4638"/>
            <a:ext cx="7772400" cy="639762"/>
          </a:xfrm>
        </p:spPr>
        <p:txBody>
          <a:bodyPr/>
          <a:lstStyle/>
          <a:p>
            <a:pPr eaLnBrk="1" hangingPunct="1"/>
            <a:r>
              <a:rPr lang="en-US" dirty="0" smtClean="0"/>
              <a:t>Program </a:t>
            </a:r>
            <a:r>
              <a:rPr lang="en-US" dirty="0"/>
              <a:t>F</a:t>
            </a:r>
            <a:r>
              <a:rPr lang="en-US" dirty="0" smtClean="0"/>
              <a:t>igure 5.6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5334000" y="1447800"/>
            <a:ext cx="3581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Assembly version of program Fig 4.34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Inputs two char, prints them in reverse </a:t>
            </a:r>
            <a:r>
              <a:rPr lang="en-US" sz="2000" dirty="0" smtClean="0"/>
              <a:t>order</a:t>
            </a:r>
            <a:endParaRPr lang="en-US" sz="2000" dirty="0" smtClean="0"/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5175250" cy="49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&#10;fig5.6.jpg                                                     00356723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44638"/>
            <a:ext cx="6248400" cy="531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28800" y="1325563"/>
            <a:ext cx="7056438" cy="2286000"/>
            <a:chOff x="1392" y="1824"/>
            <a:chExt cx="4445" cy="1440"/>
          </a:xfrm>
        </p:grpSpPr>
        <p:sp>
          <p:nvSpPr>
            <p:cNvPr id="29707" name="Oval 5"/>
            <p:cNvSpPr>
              <a:spLocks noChangeArrowheads="1"/>
            </p:cNvSpPr>
            <p:nvPr/>
          </p:nvSpPr>
          <p:spPr bwMode="auto">
            <a:xfrm>
              <a:off x="1392" y="2736"/>
              <a:ext cx="672" cy="52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Text Box 6"/>
            <p:cNvSpPr txBox="1">
              <a:spLocks noChangeArrowheads="1"/>
            </p:cNvSpPr>
            <p:nvPr/>
          </p:nvSpPr>
          <p:spPr bwMode="auto">
            <a:xfrm>
              <a:off x="2352" y="1824"/>
              <a:ext cx="3485" cy="672"/>
            </a:xfrm>
            <a:prstGeom prst="rect">
              <a:avLst/>
            </a:prstGeom>
            <a:solidFill>
              <a:srgbClr val="CC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200" b="1">
                  <a:latin typeface="Times" charset="0"/>
                </a:rPr>
                <a:t>Any number </a:t>
              </a:r>
              <a:r>
                <a:rPr lang="en-US" sz="3200" b="1">
                  <a:solidFill>
                    <a:srgbClr val="FF3300"/>
                  </a:solidFill>
                  <a:latin typeface="Times" charset="0"/>
                </a:rPr>
                <a:t>not</a:t>
              </a:r>
              <a:r>
                <a:rPr lang="en-US" sz="3200" b="1">
                  <a:latin typeface="Times" charset="0"/>
                </a:rPr>
                <a:t> prefaced with</a:t>
              </a:r>
            </a:p>
            <a:p>
              <a:pPr eaLnBrk="1" hangingPunct="1"/>
              <a:r>
                <a:rPr lang="en-US" sz="3200" b="1">
                  <a:latin typeface="Times" charset="0"/>
                </a:rPr>
                <a:t>0x is interpreted as decimal</a:t>
              </a:r>
            </a:p>
          </p:txBody>
        </p:sp>
        <p:sp>
          <p:nvSpPr>
            <p:cNvPr id="29709" name="Line 7"/>
            <p:cNvSpPr>
              <a:spLocks noChangeShapeType="1"/>
            </p:cNvSpPr>
            <p:nvPr/>
          </p:nvSpPr>
          <p:spPr bwMode="auto">
            <a:xfrm flipH="1">
              <a:off x="2016" y="2496"/>
              <a:ext cx="72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581400" y="2590800"/>
            <a:ext cx="4384675" cy="1570038"/>
            <a:chOff x="1968" y="2544"/>
            <a:chExt cx="2762" cy="989"/>
          </a:xfrm>
        </p:grpSpPr>
        <p:sp>
          <p:nvSpPr>
            <p:cNvPr id="29702" name="AutoShape 13"/>
            <p:cNvSpPr>
              <a:spLocks/>
            </p:cNvSpPr>
            <p:nvPr/>
          </p:nvSpPr>
          <p:spPr bwMode="auto">
            <a:xfrm>
              <a:off x="1968" y="2640"/>
              <a:ext cx="192" cy="672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3" name="Text Box 14"/>
            <p:cNvSpPr txBox="1">
              <a:spLocks noChangeArrowheads="1"/>
            </p:cNvSpPr>
            <p:nvPr/>
          </p:nvSpPr>
          <p:spPr bwMode="auto">
            <a:xfrm>
              <a:off x="2256" y="2544"/>
              <a:ext cx="2474" cy="989"/>
            </a:xfrm>
            <a:prstGeom prst="rect">
              <a:avLst/>
            </a:prstGeom>
            <a:solidFill>
              <a:srgbClr val="CC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200" b="1" dirty="0">
                  <a:latin typeface="Times" charset="0"/>
                </a:rPr>
                <a:t>Could replace these 2</a:t>
              </a:r>
            </a:p>
            <a:p>
              <a:pPr eaLnBrk="1" hangingPunct="1"/>
              <a:r>
                <a:rPr lang="en-US" sz="3200" b="1" dirty="0">
                  <a:latin typeface="Times" charset="0"/>
                </a:rPr>
                <a:t>With a single</a:t>
              </a:r>
            </a:p>
            <a:p>
              <a:pPr eaLnBrk="1" hangingPunct="1"/>
              <a:r>
                <a:rPr lang="en-US" sz="3200" b="1" dirty="0">
                  <a:latin typeface="Times" charset="0"/>
                </a:rPr>
                <a:t>.BLOCK </a:t>
              </a:r>
              <a:r>
                <a:rPr lang="en-US" sz="3200" b="1" dirty="0" smtClean="0">
                  <a:latin typeface="Times" charset="0"/>
                </a:rPr>
                <a:t> 2</a:t>
              </a:r>
              <a:endParaRPr lang="en-US" sz="3200" b="1" dirty="0">
                <a:latin typeface="Times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8200" y="533400"/>
            <a:ext cx="5852319" cy="4267200"/>
            <a:chOff x="838200" y="533400"/>
            <a:chExt cx="5852319" cy="4267200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838200" y="533400"/>
              <a:ext cx="4786313" cy="3078163"/>
              <a:chOff x="768" y="1325"/>
              <a:chExt cx="3015" cy="1939"/>
            </a:xfrm>
          </p:grpSpPr>
          <p:sp>
            <p:nvSpPr>
              <p:cNvPr id="29704" name="Oval 9"/>
              <p:cNvSpPr>
                <a:spLocks noChangeArrowheads="1"/>
              </p:cNvSpPr>
              <p:nvPr/>
            </p:nvSpPr>
            <p:spPr bwMode="auto">
              <a:xfrm>
                <a:off x="768" y="2736"/>
                <a:ext cx="720" cy="528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5" name="Text Box 10"/>
              <p:cNvSpPr txBox="1">
                <a:spLocks noChangeArrowheads="1"/>
              </p:cNvSpPr>
              <p:nvPr/>
            </p:nvSpPr>
            <p:spPr bwMode="auto">
              <a:xfrm>
                <a:off x="950" y="1325"/>
                <a:ext cx="2833" cy="365"/>
              </a:xfrm>
              <a:prstGeom prst="rect">
                <a:avLst/>
              </a:prstGeom>
              <a:solidFill>
                <a:srgbClr val="CCF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3200" b="1">
                    <a:latin typeface="Times" charset="0"/>
                  </a:rPr>
                  <a:t>BLOCK…allocate bytes.</a:t>
                </a:r>
              </a:p>
            </p:txBody>
          </p:sp>
          <p:sp>
            <p:nvSpPr>
              <p:cNvPr id="29706" name="Line 11"/>
              <p:cNvSpPr>
                <a:spLocks noChangeShapeType="1"/>
              </p:cNvSpPr>
              <p:nvPr/>
            </p:nvSpPr>
            <p:spPr bwMode="auto">
              <a:xfrm flipH="1">
                <a:off x="1104" y="1728"/>
                <a:ext cx="48" cy="1008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5928519" y="4419600"/>
              <a:ext cx="381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309519" y="4419600"/>
              <a:ext cx="381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29704" idx="5"/>
              <a:endCxn id="5" idx="2"/>
            </p:cNvCxnSpPr>
            <p:nvPr/>
          </p:nvCxnSpPr>
          <p:spPr>
            <a:xfrm>
              <a:off x="1813812" y="3488811"/>
              <a:ext cx="4114707" cy="1121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9704" idx="5"/>
              <a:endCxn id="15" idx="1"/>
            </p:cNvCxnSpPr>
            <p:nvPr/>
          </p:nvCxnSpPr>
          <p:spPr>
            <a:xfrm>
              <a:off x="1813812" y="3488811"/>
              <a:ext cx="4551503" cy="986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computer runs necessary for execution</a:t>
            </a:r>
          </a:p>
        </p:txBody>
      </p:sp>
      <p:pic>
        <p:nvPicPr>
          <p:cNvPr id="34819" name="Picture 4" descr="&#10;fig5.8.jpg                                                     00356723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2133600"/>
            <a:ext cx="8818562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7772400" cy="304800"/>
          </a:xfrm>
        </p:spPr>
        <p:txBody>
          <a:bodyPr/>
          <a:lstStyle/>
          <a:p>
            <a:pPr eaLnBrk="1" hangingPunct="1"/>
            <a:r>
              <a:rPr lang="en-US" sz="2800" smtClean="0"/>
              <a:t>Assembler Listing for 5.8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5562600"/>
            <a:ext cx="7772400" cy="83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After Pep/8 assembles a program, can show an </a:t>
            </a:r>
            <a:r>
              <a:rPr lang="en-US" sz="1800" i="1" smtClean="0"/>
              <a:t>assembler</a:t>
            </a:r>
            <a:r>
              <a:rPr lang="en-US" sz="1800" smtClean="0"/>
              <a:t> listing.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Contains Address, hex code, assembly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38200"/>
            <a:ext cx="7086600" cy="462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Cross Assemblers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Different chips have different instructions </a:t>
            </a:r>
            <a:r>
              <a:rPr lang="en-US" dirty="0" smtClean="0"/>
              <a:t>sets</a:t>
            </a:r>
            <a:endParaRPr lang="en-US" dirty="0" smtClean="0"/>
          </a:p>
          <a:p>
            <a:pPr eaLnBrk="1" hangingPunct="1"/>
            <a:r>
              <a:rPr lang="en-US" dirty="0" smtClean="0"/>
              <a:t>Assembler written in the same language as the language to which it </a:t>
            </a:r>
            <a:r>
              <a:rPr lang="en-US" dirty="0" smtClean="0"/>
              <a:t>translates</a:t>
            </a:r>
          </a:p>
          <a:p>
            <a:pPr lvl="1" eaLnBrk="1" hangingPunct="1"/>
            <a:r>
              <a:rPr lang="en-US" dirty="0" smtClean="0"/>
              <a:t>Called </a:t>
            </a:r>
            <a:r>
              <a:rPr lang="en-US" dirty="0" smtClean="0"/>
              <a:t>a </a:t>
            </a:r>
            <a:r>
              <a:rPr lang="en-US" b="0" dirty="0" smtClean="0">
                <a:solidFill>
                  <a:srgbClr val="FF0000"/>
                </a:solidFill>
              </a:rPr>
              <a:t>resident </a:t>
            </a:r>
            <a:r>
              <a:rPr lang="en-US" b="0" dirty="0" smtClean="0">
                <a:solidFill>
                  <a:srgbClr val="FF0000"/>
                </a:solidFill>
              </a:rPr>
              <a:t>assembler</a:t>
            </a:r>
            <a:endParaRPr lang="en-US" dirty="0" smtClean="0"/>
          </a:p>
          <a:p>
            <a:pPr eaLnBrk="1" hangingPunct="1"/>
            <a:r>
              <a:rPr lang="en-US" dirty="0" smtClean="0"/>
              <a:t>Can also write an assembler to translate to a language for a different </a:t>
            </a:r>
            <a:r>
              <a:rPr lang="en-US" dirty="0" smtClean="0"/>
              <a:t>CPU </a:t>
            </a:r>
            <a:endParaRPr lang="en-US" dirty="0" smtClean="0"/>
          </a:p>
          <a:p>
            <a:pPr lvl="1" eaLnBrk="1" hangingPunct="1"/>
            <a:r>
              <a:rPr lang="en-US" dirty="0" smtClean="0"/>
              <a:t>Called a </a:t>
            </a:r>
            <a:r>
              <a:rPr lang="en-US" b="0" dirty="0" smtClean="0">
                <a:solidFill>
                  <a:srgbClr val="FF0000"/>
                </a:solidFill>
              </a:rPr>
              <a:t>cross </a:t>
            </a:r>
            <a:r>
              <a:rPr lang="en-US" b="0" dirty="0" smtClean="0">
                <a:solidFill>
                  <a:srgbClr val="FF0000"/>
                </a:solidFill>
              </a:rPr>
              <a:t>assembler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Cross Assemblers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295400" y="5029200"/>
            <a:ext cx="2438400" cy="990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66FF33"/>
                </a:solidFill>
                <a:latin typeface="Times" charset="0"/>
              </a:rPr>
              <a:t>Intel P4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5410200" y="5029200"/>
            <a:ext cx="2438400" cy="9906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3300"/>
                </a:solidFill>
                <a:latin typeface="Times" charset="0"/>
              </a:rPr>
              <a:t>PowerPC G5</a:t>
            </a:r>
          </a:p>
        </p:txBody>
      </p:sp>
      <p:sp>
        <p:nvSpPr>
          <p:cNvPr id="37893" name="AutoShape 6"/>
          <p:cNvSpPr>
            <a:spLocks noChangeArrowheads="1"/>
          </p:cNvSpPr>
          <p:nvPr/>
        </p:nvSpPr>
        <p:spPr bwMode="auto">
          <a:xfrm>
            <a:off x="1524000" y="1447800"/>
            <a:ext cx="1752600" cy="1447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1442283473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" charset="0"/>
              </a:rPr>
              <a:t>Source</a:t>
            </a:r>
          </a:p>
          <a:p>
            <a:pPr algn="ctr"/>
            <a:r>
              <a:rPr lang="en-US" sz="2400">
                <a:latin typeface="Times" charset="0"/>
              </a:rPr>
              <a:t>Code</a:t>
            </a:r>
          </a:p>
        </p:txBody>
      </p:sp>
      <p:sp>
        <p:nvSpPr>
          <p:cNvPr id="37894" name="AutoShape 8"/>
          <p:cNvSpPr>
            <a:spLocks noChangeArrowheads="1"/>
          </p:cNvSpPr>
          <p:nvPr/>
        </p:nvSpPr>
        <p:spPr bwMode="auto">
          <a:xfrm>
            <a:off x="1143000" y="3581400"/>
            <a:ext cx="2590800" cy="457200"/>
          </a:xfrm>
          <a:prstGeom prst="roundRect">
            <a:avLst>
              <a:gd name="adj" fmla="val 16667"/>
            </a:avLst>
          </a:prstGeom>
          <a:solidFill>
            <a:srgbClr val="3333FF"/>
          </a:solidFill>
          <a:ln w="9525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66FF33"/>
                </a:solidFill>
                <a:latin typeface="Times" charset="0"/>
              </a:rPr>
              <a:t>Assembler</a:t>
            </a:r>
            <a:endParaRPr lang="en-US" sz="2400">
              <a:latin typeface="Times" charset="0"/>
            </a:endParaRPr>
          </a:p>
        </p:txBody>
      </p:sp>
      <p:sp>
        <p:nvSpPr>
          <p:cNvPr id="37895" name="Line 10"/>
          <p:cNvSpPr>
            <a:spLocks noChangeShapeType="1"/>
          </p:cNvSpPr>
          <p:nvPr/>
        </p:nvSpPr>
        <p:spPr bwMode="auto">
          <a:xfrm>
            <a:off x="2362200" y="28956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Line 11"/>
          <p:cNvSpPr>
            <a:spLocks noChangeShapeType="1"/>
          </p:cNvSpPr>
          <p:nvPr/>
        </p:nvSpPr>
        <p:spPr bwMode="auto">
          <a:xfrm>
            <a:off x="2362200" y="4038600"/>
            <a:ext cx="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Line 12"/>
          <p:cNvSpPr>
            <a:spLocks noChangeShapeType="1"/>
          </p:cNvSpPr>
          <p:nvPr/>
        </p:nvSpPr>
        <p:spPr bwMode="auto">
          <a:xfrm>
            <a:off x="2362200" y="4419600"/>
            <a:ext cx="441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13"/>
          <p:cNvSpPr>
            <a:spLocks noChangeShapeType="1"/>
          </p:cNvSpPr>
          <p:nvPr/>
        </p:nvSpPr>
        <p:spPr bwMode="auto">
          <a:xfrm>
            <a:off x="6781800" y="44196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14"/>
          <p:cNvSpPr>
            <a:spLocks noChangeShapeType="1"/>
          </p:cNvSpPr>
          <p:nvPr/>
        </p:nvSpPr>
        <p:spPr bwMode="auto">
          <a:xfrm>
            <a:off x="4419600" y="3962400"/>
            <a:ext cx="762000" cy="8382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15"/>
          <p:cNvSpPr>
            <a:spLocks noChangeShapeType="1"/>
          </p:cNvSpPr>
          <p:nvPr/>
        </p:nvSpPr>
        <p:spPr bwMode="auto">
          <a:xfrm flipH="1">
            <a:off x="4419600" y="3886200"/>
            <a:ext cx="914400" cy="9906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Text Box 16"/>
          <p:cNvSpPr txBox="1">
            <a:spLocks noChangeArrowheads="1"/>
          </p:cNvSpPr>
          <p:nvPr/>
        </p:nvSpPr>
        <p:spPr bwMode="auto">
          <a:xfrm>
            <a:off x="4114800" y="1981200"/>
            <a:ext cx="4057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3300"/>
                </a:solidFill>
                <a:latin typeface="Times" charset="0"/>
              </a:rPr>
              <a:t>Resident Assembler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Cross Assemblers</a:t>
            </a:r>
          </a:p>
        </p:txBody>
      </p:sp>
      <p:sp>
        <p:nvSpPr>
          <p:cNvPr id="38915" name="Rectangle 1027"/>
          <p:cNvSpPr>
            <a:spLocks noChangeArrowheads="1"/>
          </p:cNvSpPr>
          <p:nvPr/>
        </p:nvSpPr>
        <p:spPr bwMode="auto">
          <a:xfrm>
            <a:off x="1295400" y="5638800"/>
            <a:ext cx="2438400" cy="990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66FF33"/>
                </a:solidFill>
                <a:latin typeface="Times" charset="0"/>
              </a:rPr>
              <a:t>Intel P4</a:t>
            </a:r>
          </a:p>
        </p:txBody>
      </p:sp>
      <p:sp>
        <p:nvSpPr>
          <p:cNvPr id="38916" name="Rectangle 1028"/>
          <p:cNvSpPr>
            <a:spLocks noChangeArrowheads="1"/>
          </p:cNvSpPr>
          <p:nvPr/>
        </p:nvSpPr>
        <p:spPr bwMode="auto">
          <a:xfrm>
            <a:off x="5410200" y="5638800"/>
            <a:ext cx="2438400" cy="9906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3300"/>
                </a:solidFill>
                <a:latin typeface="Times" charset="0"/>
              </a:rPr>
              <a:t>PowerPC G5</a:t>
            </a:r>
          </a:p>
        </p:txBody>
      </p:sp>
      <p:sp>
        <p:nvSpPr>
          <p:cNvPr id="38917" name="AutoShape 1029"/>
          <p:cNvSpPr>
            <a:spLocks noChangeArrowheads="1"/>
          </p:cNvSpPr>
          <p:nvPr/>
        </p:nvSpPr>
        <p:spPr bwMode="auto">
          <a:xfrm>
            <a:off x="1524000" y="1447800"/>
            <a:ext cx="1752600" cy="1447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1442283473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" charset="0"/>
              </a:rPr>
              <a:t>Source</a:t>
            </a:r>
          </a:p>
          <a:p>
            <a:pPr algn="ctr"/>
            <a:r>
              <a:rPr lang="en-US" sz="2400">
                <a:latin typeface="Times" charset="0"/>
              </a:rPr>
              <a:t>Code</a:t>
            </a:r>
          </a:p>
        </p:txBody>
      </p:sp>
      <p:sp>
        <p:nvSpPr>
          <p:cNvPr id="38918" name="AutoShape 1030"/>
          <p:cNvSpPr>
            <a:spLocks noChangeArrowheads="1"/>
          </p:cNvSpPr>
          <p:nvPr/>
        </p:nvSpPr>
        <p:spPr bwMode="auto">
          <a:xfrm>
            <a:off x="1143000" y="3581400"/>
            <a:ext cx="2590800" cy="457200"/>
          </a:xfrm>
          <a:prstGeom prst="roundRect">
            <a:avLst>
              <a:gd name="adj" fmla="val 16667"/>
            </a:avLst>
          </a:prstGeom>
          <a:solidFill>
            <a:srgbClr val="3333FF"/>
          </a:solidFill>
          <a:ln w="9525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66FF33"/>
                </a:solidFill>
                <a:latin typeface="Times" charset="0"/>
              </a:rPr>
              <a:t>Assembler</a:t>
            </a:r>
            <a:endParaRPr lang="en-US" sz="2400">
              <a:latin typeface="Times" charset="0"/>
            </a:endParaRPr>
          </a:p>
        </p:txBody>
      </p:sp>
      <p:sp>
        <p:nvSpPr>
          <p:cNvPr id="38919" name="Line 1031"/>
          <p:cNvSpPr>
            <a:spLocks noChangeShapeType="1"/>
          </p:cNvSpPr>
          <p:nvPr/>
        </p:nvSpPr>
        <p:spPr bwMode="auto">
          <a:xfrm>
            <a:off x="2362200" y="28956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1032"/>
          <p:cNvSpPr>
            <a:spLocks noChangeShapeType="1"/>
          </p:cNvSpPr>
          <p:nvPr/>
        </p:nvSpPr>
        <p:spPr bwMode="auto">
          <a:xfrm>
            <a:off x="2362200" y="4038600"/>
            <a:ext cx="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1033"/>
          <p:cNvSpPr>
            <a:spLocks noChangeShapeType="1"/>
          </p:cNvSpPr>
          <p:nvPr/>
        </p:nvSpPr>
        <p:spPr bwMode="auto">
          <a:xfrm>
            <a:off x="2362200" y="4419600"/>
            <a:ext cx="441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1034"/>
          <p:cNvSpPr>
            <a:spLocks noChangeShapeType="1"/>
          </p:cNvSpPr>
          <p:nvPr/>
        </p:nvSpPr>
        <p:spPr bwMode="auto">
          <a:xfrm>
            <a:off x="6781800" y="4419600"/>
            <a:ext cx="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Text Box 1037"/>
          <p:cNvSpPr txBox="1">
            <a:spLocks noChangeArrowheads="1"/>
          </p:cNvSpPr>
          <p:nvPr/>
        </p:nvSpPr>
        <p:spPr bwMode="auto">
          <a:xfrm>
            <a:off x="4114800" y="1981200"/>
            <a:ext cx="347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3300"/>
                </a:solidFill>
                <a:latin typeface="Times" charset="0"/>
              </a:rPr>
              <a:t>Cross Assembler</a:t>
            </a:r>
          </a:p>
        </p:txBody>
      </p:sp>
      <p:sp>
        <p:nvSpPr>
          <p:cNvPr id="38924" name="Line 1038"/>
          <p:cNvSpPr>
            <a:spLocks noChangeShapeType="1"/>
          </p:cNvSpPr>
          <p:nvPr/>
        </p:nvSpPr>
        <p:spPr bwMode="auto">
          <a:xfrm>
            <a:off x="1981200" y="4648200"/>
            <a:ext cx="762000" cy="8382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039"/>
          <p:cNvSpPr>
            <a:spLocks noChangeShapeType="1"/>
          </p:cNvSpPr>
          <p:nvPr/>
        </p:nvSpPr>
        <p:spPr bwMode="auto">
          <a:xfrm flipH="1">
            <a:off x="1981200" y="4572000"/>
            <a:ext cx="914400" cy="9906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90600" y="1219200"/>
            <a:ext cx="7696200" cy="1371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Chapter 4  - ISA level (Level 3 ) 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Programs in Machine Language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Chapter 5 - Assembly Language (level 5)</a:t>
            </a:r>
          </a:p>
        </p:txBody>
      </p:sp>
      <p:sp>
        <p:nvSpPr>
          <p:cNvPr id="614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Languages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43200"/>
            <a:ext cx="63531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Cross Assemblers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 programming the controller in a microwave oven</a:t>
            </a:r>
          </a:p>
          <a:p>
            <a:pPr lvl="1" eaLnBrk="1" hangingPunct="1"/>
            <a:r>
              <a:rPr lang="en-US" dirty="0"/>
              <a:t>C</a:t>
            </a:r>
            <a:r>
              <a:rPr lang="en-US" dirty="0" smtClean="0"/>
              <a:t>ontroller </a:t>
            </a:r>
            <a:r>
              <a:rPr lang="en-US" dirty="0" smtClean="0"/>
              <a:t>will have </a:t>
            </a:r>
            <a:r>
              <a:rPr lang="en-US" dirty="0" smtClean="0"/>
              <a:t>limited memory</a:t>
            </a:r>
            <a:endParaRPr lang="en-US" dirty="0" smtClean="0"/>
          </a:p>
          <a:p>
            <a:pPr lvl="1" eaLnBrk="1" hangingPunct="1"/>
            <a:r>
              <a:rPr lang="en-US" dirty="0" smtClean="0"/>
              <a:t>Basic CPUs</a:t>
            </a:r>
            <a:endParaRPr lang="en-US" dirty="0" smtClean="0"/>
          </a:p>
          <a:p>
            <a:pPr lvl="1" eaLnBrk="1" hangingPunct="1"/>
            <a:r>
              <a:rPr lang="en-US" dirty="0" smtClean="0"/>
              <a:t>So program and cross-assemble on a desktop computer</a:t>
            </a:r>
          </a:p>
          <a:p>
            <a:pPr lvl="1" eaLnBrk="1" hangingPunct="1"/>
            <a:r>
              <a:rPr lang="en-US" dirty="0" smtClean="0"/>
              <a:t>Transfer the code to the </a:t>
            </a:r>
            <a:r>
              <a:rPr lang="en-US" dirty="0" smtClean="0"/>
              <a:t>controller 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Immediate addressing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19200"/>
            <a:ext cx="7696200" cy="4678363"/>
          </a:xfrm>
        </p:spPr>
        <p:txBody>
          <a:bodyPr/>
          <a:lstStyle/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en-US" b="0" smtClean="0"/>
              <a:t>Learning Objectives:</a:t>
            </a:r>
          </a:p>
          <a:p>
            <a:pPr>
              <a:lnSpc>
                <a:spcPct val="90000"/>
              </a:lnSpc>
            </a:pPr>
            <a:r>
              <a:rPr lang="en-US" b="0" smtClean="0"/>
              <a:t> Define </a:t>
            </a:r>
            <a:r>
              <a:rPr lang="en-US" b="0" i="1" smtClean="0"/>
              <a:t>immediate addressing </a:t>
            </a:r>
            <a:r>
              <a:rPr lang="en-US" b="0" smtClean="0"/>
              <a:t>mode</a:t>
            </a:r>
          </a:p>
          <a:p>
            <a:pPr>
              <a:lnSpc>
                <a:spcPct val="90000"/>
              </a:lnSpc>
            </a:pPr>
            <a:endParaRPr lang="en-US" b="0" smtClean="0"/>
          </a:p>
          <a:p>
            <a:pPr>
              <a:lnSpc>
                <a:spcPct val="90000"/>
              </a:lnSpc>
            </a:pPr>
            <a:r>
              <a:rPr lang="en-US" b="0" smtClean="0"/>
              <a:t> Describe </a:t>
            </a:r>
            <a:r>
              <a:rPr lang="en-US" b="0" i="1" smtClean="0"/>
              <a:t>instructions and operand formats for data: </a:t>
            </a:r>
            <a:r>
              <a:rPr lang="en-US" b="0" smtClean="0"/>
              <a:t>integers, characters, and strings</a:t>
            </a:r>
          </a:p>
          <a:p>
            <a:pPr>
              <a:lnSpc>
                <a:spcPct val="90000"/>
              </a:lnSpc>
            </a:pPr>
            <a:endParaRPr lang="en-US" b="0" smtClean="0"/>
          </a:p>
          <a:p>
            <a:pPr>
              <a:lnSpc>
                <a:spcPct val="90000"/>
              </a:lnSpc>
            </a:pPr>
            <a:r>
              <a:rPr lang="en-US" b="0" smtClean="0"/>
              <a:t> Use immediate addressing for data output and computation</a:t>
            </a:r>
          </a:p>
          <a:p>
            <a:pPr>
              <a:lnSpc>
                <a:spcPct val="90000"/>
              </a:lnSpc>
            </a:pPr>
            <a:endParaRPr lang="en-US" b="0" smtClean="0"/>
          </a:p>
          <a:p>
            <a:pPr>
              <a:lnSpc>
                <a:spcPct val="90000"/>
              </a:lnSpc>
            </a:pPr>
            <a:r>
              <a:rPr lang="en-US" b="0" smtClean="0"/>
              <a:t> Use </a:t>
            </a:r>
            <a:r>
              <a:rPr lang="en-US" b="0" i="1" smtClean="0"/>
              <a:t>symbolic labels </a:t>
            </a:r>
            <a:r>
              <a:rPr lang="en-US" b="0" smtClean="0"/>
              <a:t>for memory locations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74638"/>
            <a:ext cx="8153400" cy="1020762"/>
          </a:xfrm>
        </p:spPr>
        <p:txBody>
          <a:bodyPr/>
          <a:lstStyle/>
          <a:p>
            <a:pPr algn="l" eaLnBrk="1" hangingPunct="1"/>
            <a:r>
              <a:rPr lang="en-US" smtClean="0"/>
              <a:t>Direct addressing (from chapter 4)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0" dirty="0" err="1" smtClean="0"/>
              <a:t>Oprnd</a:t>
            </a:r>
            <a:r>
              <a:rPr lang="en-US" b="0" dirty="0" smtClean="0"/>
              <a:t> = </a:t>
            </a:r>
            <a:r>
              <a:rPr lang="en-US" b="0" dirty="0" err="1" smtClean="0"/>
              <a:t>Mem</a:t>
            </a:r>
            <a:r>
              <a:rPr lang="en-US" b="0" dirty="0" smtClean="0"/>
              <a:t>[</a:t>
            </a:r>
            <a:r>
              <a:rPr lang="en-US" b="0" dirty="0" err="1" smtClean="0"/>
              <a:t>OprndSpec</a:t>
            </a:r>
            <a:r>
              <a:rPr lang="en-US" b="0" dirty="0" smtClean="0"/>
              <a:t>]</a:t>
            </a:r>
          </a:p>
          <a:p>
            <a:endParaRPr lang="en-US" b="0" dirty="0" smtClean="0"/>
          </a:p>
          <a:p>
            <a:r>
              <a:rPr lang="en-US" b="0" dirty="0" smtClean="0"/>
              <a:t>Asmb5 letter: d</a:t>
            </a:r>
          </a:p>
          <a:p>
            <a:endParaRPr lang="en-US" b="0" dirty="0" smtClean="0"/>
          </a:p>
          <a:p>
            <a:r>
              <a:rPr lang="en-US" b="0" dirty="0" smtClean="0"/>
              <a:t>Operand </a:t>
            </a:r>
            <a:r>
              <a:rPr lang="en-US" b="0" dirty="0" err="1" smtClean="0"/>
              <a:t>specifier</a:t>
            </a:r>
            <a:r>
              <a:rPr lang="en-US" b="0" dirty="0" smtClean="0"/>
              <a:t> is the </a:t>
            </a:r>
            <a:r>
              <a:rPr lang="en-US" b="0" i="1" dirty="0" smtClean="0"/>
              <a:t>address </a:t>
            </a:r>
            <a:r>
              <a:rPr lang="en-US" b="0" dirty="0" smtClean="0"/>
              <a:t>in memory </a:t>
            </a:r>
            <a:r>
              <a:rPr lang="en-US" b="0" dirty="0" smtClean="0"/>
              <a:t>of the </a:t>
            </a:r>
            <a:r>
              <a:rPr lang="en-US" b="0" dirty="0" smtClean="0"/>
              <a:t>operand</a:t>
            </a:r>
            <a:endParaRPr lang="en-US" b="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74638"/>
            <a:ext cx="8153400" cy="1020762"/>
          </a:xfrm>
        </p:spPr>
        <p:txBody>
          <a:bodyPr/>
          <a:lstStyle/>
          <a:p>
            <a:pPr algn="l" eaLnBrk="1" hangingPunct="1"/>
            <a:r>
              <a:rPr lang="en-US" smtClean="0"/>
              <a:t>Immediate addressing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itchFamily="49" charset="0"/>
              </a:rPr>
              <a:t>Oprnd</a:t>
            </a:r>
            <a:r>
              <a:rPr lang="en-US" dirty="0" smtClean="0">
                <a:latin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</a:rPr>
              <a:t>OprndSpec</a:t>
            </a:r>
            <a:endParaRPr lang="en-US" dirty="0" smtClean="0">
              <a:latin typeface="Courier New" pitchFamily="49" charset="0"/>
            </a:endParaRPr>
          </a:p>
          <a:p>
            <a:pPr eaLnBrk="1" hangingPunct="1"/>
            <a:endParaRPr lang="en-US" dirty="0" smtClean="0">
              <a:latin typeface="Courier New" pitchFamily="49" charset="0"/>
            </a:endParaRPr>
          </a:p>
          <a:p>
            <a:pPr eaLnBrk="1" hangingPunct="1"/>
            <a:r>
              <a:rPr lang="en-US" b="0" dirty="0" smtClean="0"/>
              <a:t>Asmb5 letter: </a:t>
            </a:r>
            <a:r>
              <a:rPr lang="en-US" b="0" dirty="0" err="1" smtClean="0"/>
              <a:t>i</a:t>
            </a:r>
            <a:endParaRPr lang="en-US" dirty="0" smtClean="0">
              <a:latin typeface="New York" charset="0"/>
            </a:endParaRPr>
          </a:p>
          <a:p>
            <a:pPr eaLnBrk="1" hangingPunct="1"/>
            <a:endParaRPr lang="en-US" dirty="0" smtClean="0">
              <a:latin typeface="Courier New" pitchFamily="49" charset="0"/>
            </a:endParaRPr>
          </a:p>
          <a:p>
            <a:pPr eaLnBrk="1" hangingPunct="1"/>
            <a:r>
              <a:rPr lang="en-US" dirty="0" smtClean="0">
                <a:latin typeface="New York" charset="0"/>
              </a:rPr>
              <a:t>The operand </a:t>
            </a:r>
            <a:r>
              <a:rPr lang="en-US" dirty="0" err="1" smtClean="0">
                <a:latin typeface="New York" charset="0"/>
              </a:rPr>
              <a:t>specifier</a:t>
            </a:r>
            <a:r>
              <a:rPr lang="en-US" dirty="0" smtClean="0">
                <a:latin typeface="New York" charset="0"/>
              </a:rPr>
              <a:t> </a:t>
            </a:r>
            <a:r>
              <a:rPr lang="en-US" b="0" dirty="0" smtClean="0">
                <a:solidFill>
                  <a:srgbClr val="FF3300"/>
                </a:solidFill>
                <a:latin typeface="New York" charset="0"/>
              </a:rPr>
              <a:t>is</a:t>
            </a:r>
            <a:r>
              <a:rPr lang="en-US" dirty="0" smtClean="0">
                <a:latin typeface="New York" charset="0"/>
              </a:rPr>
              <a:t> the operand. Do </a:t>
            </a:r>
            <a:r>
              <a:rPr lang="en-US" b="0" dirty="0" smtClean="0">
                <a:solidFill>
                  <a:srgbClr val="FF3300"/>
                </a:solidFill>
                <a:latin typeface="New York" charset="0"/>
              </a:rPr>
              <a:t>not</a:t>
            </a:r>
            <a:r>
              <a:rPr lang="en-US" dirty="0" smtClean="0">
                <a:latin typeface="New York" charset="0"/>
              </a:rPr>
              <a:t> go to memory.</a:t>
            </a:r>
          </a:p>
          <a:p>
            <a:pPr eaLnBrk="1" hangingPunct="1"/>
            <a:endParaRPr lang="en-US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74638"/>
            <a:ext cx="8153400" cy="1020762"/>
          </a:xfrm>
        </p:spPr>
        <p:txBody>
          <a:bodyPr/>
          <a:lstStyle/>
          <a:p>
            <a:pPr algn="l" eaLnBrk="1" hangingPunct="1"/>
            <a:r>
              <a:rPr lang="en-US" sz="2800" smtClean="0"/>
              <a:t>Direct addressing vs. Immediate addressing</a:t>
            </a:r>
          </a:p>
        </p:txBody>
      </p:sp>
      <p:pic>
        <p:nvPicPr>
          <p:cNvPr id="440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81125"/>
            <a:ext cx="7924800" cy="44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74638"/>
            <a:ext cx="8153400" cy="1020762"/>
          </a:xfrm>
        </p:spPr>
        <p:txBody>
          <a:bodyPr/>
          <a:lstStyle/>
          <a:p>
            <a:pPr algn="l" eaLnBrk="1" hangingPunct="1"/>
            <a:r>
              <a:rPr lang="en-US" sz="2800" smtClean="0"/>
              <a:t>Direct addressing vs. Immediate addressing</a:t>
            </a:r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7154863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4" descr="fig5.10.jpg                                                    00356723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5822950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program to output Hi using immediate addressing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898525" y="4532313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u="sng"/>
              <a:t>Output</a:t>
            </a:r>
          </a:p>
          <a:p>
            <a:pPr eaLnBrk="1" hangingPunct="1"/>
            <a:r>
              <a:rPr lang="en-US"/>
              <a:t>Hi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387475" y="1672107"/>
            <a:ext cx="349250" cy="4572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736725" y="4922838"/>
            <a:ext cx="4587875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latin typeface="Times" charset="0"/>
              </a:rPr>
              <a:t>Machine bits:  0101 0000</a:t>
            </a:r>
          </a:p>
          <a:p>
            <a:pPr eaLnBrk="1" hangingPunct="1"/>
            <a:r>
              <a:rPr lang="en-US" sz="3200">
                <a:latin typeface="Times" charset="0"/>
              </a:rPr>
              <a:t>Addressing mode:  000</a:t>
            </a: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1736726" y="2057400"/>
            <a:ext cx="3749674" cy="28194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5334000" y="4876800"/>
            <a:ext cx="762000" cy="6858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Oval 10"/>
          <p:cNvSpPr>
            <a:spLocks noChangeArrowheads="1"/>
          </p:cNvSpPr>
          <p:nvPr/>
        </p:nvSpPr>
        <p:spPr bwMode="auto">
          <a:xfrm>
            <a:off x="3048000" y="1752600"/>
            <a:ext cx="533400" cy="4572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5029200" y="2286000"/>
            <a:ext cx="3568700" cy="2041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latin typeface="Times" charset="0"/>
              </a:rPr>
              <a:t>character constant is enclosed in single quotes and generate 1 byte of code</a:t>
            </a:r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 flipH="1" flipV="1">
            <a:off x="3581400" y="2209800"/>
            <a:ext cx="1371600" cy="10668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 constants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C</a:t>
            </a:r>
            <a:r>
              <a:rPr lang="en-US" sz="2400" dirty="0" smtClean="0"/>
              <a:t>haracter </a:t>
            </a:r>
            <a:r>
              <a:rPr lang="en-US" sz="2400" dirty="0" smtClean="0"/>
              <a:t>constant </a:t>
            </a:r>
            <a:r>
              <a:rPr lang="en-US" sz="2400" dirty="0" smtClean="0"/>
              <a:t>- </a:t>
            </a:r>
            <a:r>
              <a:rPr lang="en-US" sz="2400" dirty="0" smtClean="0"/>
              <a:t>enclosed in single quotes</a:t>
            </a:r>
          </a:p>
          <a:p>
            <a:pPr lvl="1" eaLnBrk="1" hangingPunct="1"/>
            <a:r>
              <a:rPr lang="en-US" sz="2000" dirty="0" smtClean="0"/>
              <a:t>Always allocates one </a:t>
            </a:r>
            <a:r>
              <a:rPr lang="en-US" sz="2000" dirty="0" smtClean="0"/>
              <a:t>byte </a:t>
            </a:r>
            <a:endParaRPr lang="en-US" sz="2000" dirty="0" smtClean="0"/>
          </a:p>
          <a:p>
            <a:pPr lvl="2" eaLnBrk="1" hangingPunct="1"/>
            <a:r>
              <a:rPr lang="en-US" sz="2000" dirty="0" smtClean="0"/>
              <a:t>In operand </a:t>
            </a:r>
            <a:r>
              <a:rPr lang="en-US" sz="2000" dirty="0" err="1" smtClean="0"/>
              <a:t>specifier</a:t>
            </a:r>
            <a:r>
              <a:rPr lang="en-US" sz="2000" dirty="0" smtClean="0"/>
              <a:t>, 9 leading 0’s </a:t>
            </a:r>
            <a:r>
              <a:rPr lang="en-US" sz="2000" dirty="0" smtClean="0"/>
              <a:t>generated</a:t>
            </a:r>
            <a:endParaRPr lang="en-US" sz="2000" dirty="0" smtClean="0"/>
          </a:p>
          <a:p>
            <a:pPr lvl="3" eaLnBrk="1" hangingPunct="1"/>
            <a:r>
              <a:rPr lang="en-US" sz="1800" dirty="0" smtClean="0"/>
              <a:t>8 for first byte, 1 for first bit of second byte (ASCII is 7 bits)</a:t>
            </a:r>
          </a:p>
          <a:p>
            <a:pPr lvl="3" eaLnBrk="1" hangingPunct="1"/>
            <a:r>
              <a:rPr lang="en-US" sz="1800" dirty="0" smtClean="0"/>
              <a:t>Character constant is in the rightmost byte of the word</a:t>
            </a:r>
          </a:p>
          <a:p>
            <a:pPr lvl="1" eaLnBrk="1" hangingPunct="1"/>
            <a:r>
              <a:rPr lang="en-US" sz="2000" dirty="0" smtClean="0"/>
              <a:t>When </a:t>
            </a:r>
            <a:r>
              <a:rPr lang="en-US" sz="2000" dirty="0" err="1" smtClean="0"/>
              <a:t>charo</a:t>
            </a:r>
            <a:r>
              <a:rPr lang="en-US" sz="2000" dirty="0" smtClean="0"/>
              <a:t> executes, it puts the rightmost byte onto the bus for the output device</a:t>
            </a:r>
          </a:p>
          <a:p>
            <a:pPr lvl="1" eaLnBrk="1" hangingPunct="1">
              <a:buFontTx/>
              <a:buNone/>
            </a:pPr>
            <a:endParaRPr lang="en-US" sz="2000" dirty="0" smtClean="0"/>
          </a:p>
          <a:p>
            <a:pPr lvl="1" eaLnBrk="1" hangingPunct="1">
              <a:buFontTx/>
              <a:buNone/>
            </a:pPr>
            <a:r>
              <a:rPr lang="en-US" sz="2000" dirty="0" err="1" smtClean="0"/>
              <a:t>charo</a:t>
            </a:r>
            <a:r>
              <a:rPr lang="en-US" sz="2000" dirty="0" smtClean="0"/>
              <a:t>	'H',</a:t>
            </a:r>
            <a:r>
              <a:rPr lang="en-US" sz="2000" dirty="0" err="1" smtClean="0"/>
              <a:t>i</a:t>
            </a:r>
            <a:endParaRPr lang="en-US" sz="2000" dirty="0" smtClean="0"/>
          </a:p>
          <a:p>
            <a:pPr lvl="1" eaLnBrk="1" hangingPunct="1">
              <a:buFontTx/>
              <a:buNone/>
            </a:pPr>
            <a:r>
              <a:rPr lang="en-US" sz="2000" dirty="0" smtClean="0"/>
              <a:t>0101  0000  0000  0000  0100 1000</a:t>
            </a:r>
          </a:p>
          <a:p>
            <a:pPr lvl="1" eaLnBrk="1" hangingPunct="1">
              <a:buFontTx/>
              <a:buNone/>
            </a:pPr>
            <a:endParaRPr lang="en-US" sz="2000" dirty="0" smtClean="0"/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4191000" y="4495800"/>
            <a:ext cx="1676400" cy="914400"/>
          </a:xfrm>
          <a:prstGeom prst="ellips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5791200" y="4464050"/>
            <a:ext cx="2378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This byte is sent to the output device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Immediate addressing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Advantages:</a:t>
            </a:r>
          </a:p>
          <a:p>
            <a:pPr lvl="1" eaLnBrk="1" hangingPunct="1"/>
            <a:r>
              <a:rPr lang="en-US" smtClean="0"/>
              <a:t>Program is shorter.  7 vs 9 bytes in this example</a:t>
            </a:r>
          </a:p>
          <a:p>
            <a:pPr lvl="1" eaLnBrk="1" hangingPunct="1"/>
            <a:r>
              <a:rPr lang="en-US" smtClean="0"/>
              <a:t>Instruction executes faster; don’t have to go to memory.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Problems with Assembler so far…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Programmer must know where the data is in memory</a:t>
            </a:r>
          </a:p>
          <a:p>
            <a:pPr eaLnBrk="1" hangingPunct="1"/>
            <a:r>
              <a:rPr lang="en-US" sz="2600" dirty="0" smtClean="0"/>
              <a:t>Data </a:t>
            </a:r>
            <a:r>
              <a:rPr lang="en-US" sz="2600" dirty="0" smtClean="0"/>
              <a:t>goes at the bottom of memory, must write program before know where data goes</a:t>
            </a:r>
          </a:p>
          <a:p>
            <a:pPr eaLnBrk="1" hangingPunct="1"/>
            <a:r>
              <a:rPr lang="en-US" sz="2600" dirty="0" smtClean="0"/>
              <a:t>if </a:t>
            </a:r>
            <a:r>
              <a:rPr lang="en-US" sz="2600" dirty="0" smtClean="0"/>
              <a:t>you insert an </a:t>
            </a:r>
            <a:r>
              <a:rPr lang="en-US" sz="2600" dirty="0" smtClean="0"/>
              <a:t>instruction later </a:t>
            </a:r>
            <a:r>
              <a:rPr lang="en-US" sz="2600" dirty="0" smtClean="0"/>
              <a:t>all data addresses change</a:t>
            </a:r>
          </a:p>
          <a:p>
            <a:pPr eaLnBrk="1" hangingPunct="1"/>
            <a:r>
              <a:rPr lang="en-US" sz="2600" dirty="0" smtClean="0"/>
              <a:t>Single </a:t>
            </a:r>
            <a:r>
              <a:rPr lang="en-US" sz="2600" dirty="0" smtClean="0"/>
              <a:t>digit decimal input/output is </a:t>
            </a:r>
            <a:r>
              <a:rPr lang="en-US" sz="2600" dirty="0" smtClean="0"/>
              <a:t>tedious</a:t>
            </a:r>
          </a:p>
          <a:p>
            <a:pPr lvl="1" eaLnBrk="1" hangingPunct="1"/>
            <a:r>
              <a:rPr lang="en-US" dirty="0" smtClean="0"/>
              <a:t>CHARI/CHARO </a:t>
            </a:r>
            <a:r>
              <a:rPr lang="en-US" dirty="0" smtClean="0"/>
              <a:t>handle a single </a:t>
            </a:r>
            <a:r>
              <a:rPr lang="en-US" i="1" dirty="0" smtClean="0"/>
              <a:t>character, not numbers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Assembly Language</a:t>
            </a:r>
          </a:p>
        </p:txBody>
      </p:sp>
      <p:sp>
        <p:nvSpPr>
          <p:cNvPr id="512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ISA Level 3:  2 types of bit patterns</a:t>
            </a:r>
          </a:p>
          <a:p>
            <a:pPr lvl="1" eaLnBrk="1" hangingPunct="1">
              <a:defRPr/>
            </a:pPr>
            <a:r>
              <a:rPr lang="en-US" dirty="0" smtClean="0"/>
              <a:t>Instructions</a:t>
            </a:r>
          </a:p>
          <a:p>
            <a:pPr lvl="1" eaLnBrk="1" hangingPunct="1">
              <a:defRPr/>
            </a:pPr>
            <a:r>
              <a:rPr lang="en-US" dirty="0" smtClean="0"/>
              <a:t>Data</a:t>
            </a:r>
          </a:p>
          <a:p>
            <a:pPr eaLnBrk="1" hangingPunct="1">
              <a:defRPr/>
            </a:pPr>
            <a:r>
              <a:rPr lang="en-US" dirty="0" smtClean="0"/>
              <a:t>Assembly Language:2 types of </a:t>
            </a:r>
            <a:r>
              <a:rPr lang="en-US" dirty="0"/>
              <a:t>corresponding </a:t>
            </a:r>
            <a:r>
              <a:rPr lang="en-US" dirty="0" smtClean="0"/>
              <a:t>statements</a:t>
            </a:r>
          </a:p>
          <a:p>
            <a:pPr lvl="1">
              <a:defRPr/>
            </a:pPr>
            <a:r>
              <a:rPr lang="en-US" dirty="0" smtClean="0"/>
              <a:t>Instructions</a:t>
            </a:r>
          </a:p>
          <a:p>
            <a:pPr lvl="2">
              <a:defRPr/>
            </a:pPr>
            <a:r>
              <a:rPr lang="en-US" dirty="0" smtClean="0"/>
              <a:t>Mnemonics for </a:t>
            </a:r>
            <a:r>
              <a:rPr lang="en-US" dirty="0" err="1" smtClean="0"/>
              <a:t>opcodes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Letters for addressing modes</a:t>
            </a:r>
          </a:p>
          <a:p>
            <a:pPr lvl="1">
              <a:defRPr/>
            </a:pPr>
            <a:r>
              <a:rPr lang="en-US" dirty="0" smtClean="0"/>
              <a:t>Data</a:t>
            </a:r>
          </a:p>
          <a:p>
            <a:pPr lvl="2">
              <a:defRPr/>
            </a:pPr>
            <a:r>
              <a:rPr lang="en-US" dirty="0" smtClean="0"/>
              <a:t>Pseudo-ops, also called dot commands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Assembly Language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Assembly Language Instruction Format</a:t>
            </a:r>
          </a:p>
          <a:p>
            <a:pPr lvl="1"/>
            <a:r>
              <a:rPr lang="en-US" dirty="0" smtClean="0"/>
              <a:t>One instruction per line</a:t>
            </a:r>
          </a:p>
          <a:p>
            <a:pPr lvl="1"/>
            <a:r>
              <a:rPr lang="en-US" dirty="0" smtClean="0"/>
              <a:t> Mnemonics replace bit codes: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Opcode</a:t>
            </a:r>
            <a:endParaRPr lang="en-US" dirty="0" smtClean="0"/>
          </a:p>
          <a:p>
            <a:pPr lvl="2"/>
            <a:r>
              <a:rPr lang="en-US" dirty="0" smtClean="0"/>
              <a:t> Register</a:t>
            </a:r>
          </a:p>
          <a:p>
            <a:pPr lvl="2"/>
            <a:r>
              <a:rPr lang="en-US" dirty="0" smtClean="0"/>
              <a:t> Addressing mode</a:t>
            </a:r>
          </a:p>
          <a:p>
            <a:pPr lvl="1"/>
            <a:r>
              <a:rPr lang="en-US" dirty="0" smtClean="0"/>
              <a:t> Extra spaces allowed</a:t>
            </a:r>
          </a:p>
          <a:p>
            <a:pPr lvl="1"/>
            <a:r>
              <a:rPr lang="en-US" dirty="0" smtClean="0"/>
              <a:t> Comments may follow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Assembly Language</a:t>
            </a:r>
          </a:p>
        </p:txBody>
      </p:sp>
      <p:pic>
        <p:nvPicPr>
          <p:cNvPr id="92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447800"/>
            <a:ext cx="6067425" cy="2809875"/>
          </a:xfr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8001000" cy="792162"/>
          </a:xfrm>
        </p:spPr>
        <p:txBody>
          <a:bodyPr/>
          <a:lstStyle/>
          <a:p>
            <a:pPr algn="l" eaLnBrk="1" hangingPunct="1"/>
            <a:r>
              <a:rPr lang="en-US" sz="2800" smtClean="0"/>
              <a:t>Direct Translation: Instructions Mnemonics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instruction, register </a:t>
            </a:r>
            <a:r>
              <a:rPr lang="en-US" dirty="0" err="1" smtClean="0"/>
              <a:t>specifier</a:t>
            </a:r>
            <a:r>
              <a:rPr lang="en-US" dirty="0" smtClean="0"/>
              <a:t>, and addressing mode are all present: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	  LDX	0x009A, </a:t>
            </a:r>
            <a:r>
              <a:rPr lang="en-US" dirty="0" err="1" smtClean="0"/>
              <a:t>i</a:t>
            </a:r>
            <a:endParaRPr lang="en-US" dirty="0" smtClean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90600" y="3200400"/>
            <a:ext cx="1403350" cy="1463675"/>
            <a:chOff x="470" y="2256"/>
            <a:chExt cx="884" cy="922"/>
          </a:xfrm>
        </p:grpSpPr>
        <p:sp>
          <p:nvSpPr>
            <p:cNvPr id="10257" name="Text Box 4"/>
            <p:cNvSpPr txBox="1">
              <a:spLocks noChangeArrowheads="1"/>
            </p:cNvSpPr>
            <p:nvPr/>
          </p:nvSpPr>
          <p:spPr bwMode="auto">
            <a:xfrm>
              <a:off x="470" y="2813"/>
              <a:ext cx="8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200" b="1">
                  <a:solidFill>
                    <a:srgbClr val="FF0000"/>
                  </a:solidFill>
                  <a:latin typeface="Times" charset="0"/>
                </a:rPr>
                <a:t>opcode</a:t>
              </a:r>
            </a:p>
          </p:txBody>
        </p:sp>
        <p:sp>
          <p:nvSpPr>
            <p:cNvPr id="10258" name="Line 9"/>
            <p:cNvSpPr>
              <a:spLocks noChangeShapeType="1"/>
            </p:cNvSpPr>
            <p:nvPr/>
          </p:nvSpPr>
          <p:spPr bwMode="auto">
            <a:xfrm flipV="1">
              <a:off x="960" y="2256"/>
              <a:ext cx="240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133600" y="3429000"/>
            <a:ext cx="1652588" cy="2667000"/>
            <a:chOff x="1296" y="2208"/>
            <a:chExt cx="1041" cy="1680"/>
          </a:xfrm>
        </p:grpSpPr>
        <p:sp>
          <p:nvSpPr>
            <p:cNvPr id="10255" name="Text Box 5"/>
            <p:cNvSpPr txBox="1">
              <a:spLocks noChangeArrowheads="1"/>
            </p:cNvSpPr>
            <p:nvPr/>
          </p:nvSpPr>
          <p:spPr bwMode="auto">
            <a:xfrm>
              <a:off x="1296" y="3216"/>
              <a:ext cx="1041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200" b="1" dirty="0">
                  <a:solidFill>
                    <a:srgbClr val="FF0000"/>
                  </a:solidFill>
                  <a:latin typeface="Times" charset="0"/>
                </a:rPr>
                <a:t>register</a:t>
              </a:r>
            </a:p>
            <a:p>
              <a:pPr eaLnBrk="1" hangingPunct="1"/>
              <a:r>
                <a:rPr lang="en-US" sz="3200" b="1" dirty="0" err="1">
                  <a:solidFill>
                    <a:srgbClr val="FF0000"/>
                  </a:solidFill>
                  <a:latin typeface="Times" charset="0"/>
                </a:rPr>
                <a:t>specifier</a:t>
              </a:r>
              <a:endParaRPr lang="en-US" sz="3200" b="1" dirty="0">
                <a:solidFill>
                  <a:srgbClr val="FF0000"/>
                </a:solidFill>
                <a:latin typeface="Times" charset="0"/>
              </a:endParaRPr>
            </a:p>
          </p:txBody>
        </p:sp>
        <p:sp>
          <p:nvSpPr>
            <p:cNvPr id="10256" name="Line 11"/>
            <p:cNvSpPr>
              <a:spLocks noChangeShapeType="1"/>
            </p:cNvSpPr>
            <p:nvPr/>
          </p:nvSpPr>
          <p:spPr bwMode="auto">
            <a:xfrm flipH="1" flipV="1">
              <a:off x="1680" y="2208"/>
              <a:ext cx="144" cy="10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505200" y="3505200"/>
            <a:ext cx="3311525" cy="1493838"/>
            <a:chOff x="2352" y="2208"/>
            <a:chExt cx="2086" cy="941"/>
          </a:xfrm>
        </p:grpSpPr>
        <p:sp>
          <p:nvSpPr>
            <p:cNvPr id="10253" name="Text Box 6"/>
            <p:cNvSpPr txBox="1">
              <a:spLocks noChangeArrowheads="1"/>
            </p:cNvSpPr>
            <p:nvPr/>
          </p:nvSpPr>
          <p:spPr bwMode="auto">
            <a:xfrm>
              <a:off x="2352" y="2784"/>
              <a:ext cx="208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200" b="1" dirty="0">
                  <a:solidFill>
                    <a:srgbClr val="FF0000"/>
                  </a:solidFill>
                  <a:latin typeface="Times" charset="0"/>
                </a:rPr>
                <a:t>Operand </a:t>
              </a:r>
              <a:r>
                <a:rPr lang="en-US" sz="3200" b="1" dirty="0" err="1">
                  <a:solidFill>
                    <a:srgbClr val="FF0000"/>
                  </a:solidFill>
                  <a:latin typeface="Times" charset="0"/>
                </a:rPr>
                <a:t>specifier</a:t>
              </a:r>
              <a:endParaRPr lang="en-US" sz="3200" b="1" dirty="0">
                <a:solidFill>
                  <a:srgbClr val="FF0000"/>
                </a:solidFill>
                <a:latin typeface="Times" charset="0"/>
              </a:endParaRPr>
            </a:p>
          </p:txBody>
        </p:sp>
        <p:sp>
          <p:nvSpPr>
            <p:cNvPr id="10254" name="Line 13"/>
            <p:cNvSpPr>
              <a:spLocks noChangeShapeType="1"/>
            </p:cNvSpPr>
            <p:nvPr/>
          </p:nvSpPr>
          <p:spPr bwMode="auto">
            <a:xfrm flipH="1" flipV="1">
              <a:off x="2640" y="2208"/>
              <a:ext cx="0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429000" y="2286000"/>
            <a:ext cx="4792663" cy="685800"/>
            <a:chOff x="2208" y="1536"/>
            <a:chExt cx="3019" cy="432"/>
          </a:xfrm>
        </p:grpSpPr>
        <p:sp>
          <p:nvSpPr>
            <p:cNvPr id="10251" name="Text Box 7"/>
            <p:cNvSpPr txBox="1">
              <a:spLocks noChangeArrowheads="1"/>
            </p:cNvSpPr>
            <p:nvPr/>
          </p:nvSpPr>
          <p:spPr bwMode="auto">
            <a:xfrm>
              <a:off x="3120" y="1536"/>
              <a:ext cx="210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200" b="1">
                  <a:solidFill>
                    <a:srgbClr val="FF0000"/>
                  </a:solidFill>
                  <a:latin typeface="Times" charset="0"/>
                </a:rPr>
                <a:t>address type (hex)</a:t>
              </a:r>
            </a:p>
          </p:txBody>
        </p:sp>
        <p:sp>
          <p:nvSpPr>
            <p:cNvPr id="10252" name="Line 15"/>
            <p:cNvSpPr>
              <a:spLocks noChangeShapeType="1"/>
            </p:cNvSpPr>
            <p:nvPr/>
          </p:nvSpPr>
          <p:spPr bwMode="auto">
            <a:xfrm flipH="1">
              <a:off x="2208" y="1728"/>
              <a:ext cx="864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495800" y="3276600"/>
            <a:ext cx="3641725" cy="884238"/>
            <a:chOff x="3168" y="2208"/>
            <a:chExt cx="2294" cy="557"/>
          </a:xfrm>
        </p:grpSpPr>
        <p:sp>
          <p:nvSpPr>
            <p:cNvPr id="10249" name="Text Box 8"/>
            <p:cNvSpPr txBox="1">
              <a:spLocks noChangeArrowheads="1"/>
            </p:cNvSpPr>
            <p:nvPr/>
          </p:nvSpPr>
          <p:spPr bwMode="auto">
            <a:xfrm>
              <a:off x="3504" y="2400"/>
              <a:ext cx="19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200" b="1">
                  <a:solidFill>
                    <a:srgbClr val="FF0000"/>
                  </a:solidFill>
                  <a:latin typeface="Times" charset="0"/>
                </a:rPr>
                <a:t>addressing mode</a:t>
              </a:r>
            </a:p>
          </p:txBody>
        </p:sp>
        <p:sp>
          <p:nvSpPr>
            <p:cNvPr id="10250" name="Line 17"/>
            <p:cNvSpPr>
              <a:spLocks noChangeShapeType="1"/>
            </p:cNvSpPr>
            <p:nvPr/>
          </p:nvSpPr>
          <p:spPr bwMode="auto">
            <a:xfrm flipH="1" flipV="1">
              <a:off x="3168" y="2208"/>
              <a:ext cx="288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600" y="6245225"/>
            <a:ext cx="1447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/>
              <a:t>5-</a:t>
            </a:r>
            <a:fld id="{2DE35B7A-E6F7-467F-AA08-C23F4FABB3E5}" type="slidenum">
              <a:rPr lang="en-US" smtClean="0"/>
              <a:pPr algn="l" eaLnBrk="1" hangingPunct="1"/>
              <a:t>8</a:t>
            </a:fld>
            <a:endParaRPr lang="en-US" smtClean="0"/>
          </a:p>
        </p:txBody>
      </p:sp>
      <p:sp>
        <p:nvSpPr>
          <p:cNvPr id="1126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eaLnBrk="1" hangingPunct="1"/>
            <a:r>
              <a:rPr lang="en-US" smtClean="0"/>
              <a:t>Addressing Modes</a:t>
            </a:r>
          </a:p>
        </p:txBody>
      </p:sp>
      <p:sp>
        <p:nvSpPr>
          <p:cNvPr id="1126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7724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Specify addressing mode by placing a comma followed by a letter at the end of the instruction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  <p:pic>
        <p:nvPicPr>
          <p:cNvPr id="11269" name="Picture 1028" descr="&#10;fig5.1.jpg                                                     00356723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743200"/>
            <a:ext cx="6735763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1828800" y="1295400"/>
            <a:ext cx="2070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LDX	0x009A, i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886200" y="1447800"/>
            <a:ext cx="2422525" cy="338138"/>
            <a:chOff x="2929" y="2501"/>
            <a:chExt cx="2533" cy="325"/>
          </a:xfrm>
        </p:grpSpPr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3566" y="2501"/>
              <a:ext cx="189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rgbClr val="FF0000"/>
                  </a:solidFill>
                  <a:latin typeface="Times" charset="0"/>
                </a:rPr>
                <a:t>addressing mode</a:t>
              </a:r>
            </a:p>
          </p:txBody>
        </p:sp>
        <p:sp>
          <p:nvSpPr>
            <p:cNvPr id="11273" name="Line 17"/>
            <p:cNvSpPr>
              <a:spLocks noChangeShapeType="1"/>
            </p:cNvSpPr>
            <p:nvPr/>
          </p:nvSpPr>
          <p:spPr bwMode="auto">
            <a:xfrm flipH="1" flipV="1">
              <a:off x="2929" y="2574"/>
              <a:ext cx="717" cy="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19200" y="1295400"/>
            <a:ext cx="7162800" cy="2514600"/>
          </a:xfrm>
        </p:spPr>
        <p:txBody>
          <a:bodyPr/>
          <a:lstStyle/>
          <a:p>
            <a:pPr eaLnBrk="1" hangingPunct="1">
              <a:buFont typeface="Webdings" pitchFamily="18" charset="2"/>
              <a:buNone/>
            </a:pPr>
            <a:r>
              <a:rPr lang="en-US" sz="2000" smtClean="0"/>
              <a:t>(Example 5.1 program comparison)</a:t>
            </a:r>
          </a:p>
          <a:p>
            <a:pPr eaLnBrk="1" hangingPunct="1"/>
            <a:r>
              <a:rPr lang="en-US" sz="2000" smtClean="0"/>
              <a:t>LDX and LDA in assembler correspond to the same machine language statement (1100 raaa). </a:t>
            </a:r>
          </a:p>
          <a:p>
            <a:pPr eaLnBrk="1" hangingPunct="1"/>
            <a:r>
              <a:rPr lang="en-US" sz="2000" smtClean="0"/>
              <a:t>The difference is in </a:t>
            </a:r>
          </a:p>
          <a:p>
            <a:pPr lvl="1" eaLnBrk="1" hangingPunct="1"/>
            <a:r>
              <a:rPr lang="en-US" sz="1600" smtClean="0"/>
              <a:t>the </a:t>
            </a:r>
            <a:r>
              <a:rPr lang="en-US" sz="1600" smtClean="0">
                <a:solidFill>
                  <a:srgbClr val="FF0000"/>
                </a:solidFill>
              </a:rPr>
              <a:t>r</a:t>
            </a:r>
            <a:r>
              <a:rPr lang="en-US" sz="1600" smtClean="0"/>
              <a:t> (register bit). </a:t>
            </a:r>
          </a:p>
          <a:p>
            <a:pPr lvl="2" eaLnBrk="1" hangingPunct="1"/>
            <a:r>
              <a:rPr lang="en-US" sz="1400" smtClean="0"/>
              <a:t>A refers to the accumulator</a:t>
            </a:r>
          </a:p>
          <a:p>
            <a:pPr lvl="2" eaLnBrk="1" hangingPunct="1"/>
            <a:r>
              <a:rPr lang="en-US" sz="1400" smtClean="0"/>
              <a:t>X refers to the index register</a:t>
            </a:r>
          </a:p>
          <a:p>
            <a:pPr lvl="1" eaLnBrk="1" hangingPunct="1"/>
            <a:r>
              <a:rPr lang="en-US" sz="1600" smtClean="0"/>
              <a:t>And the Addressing mode bits </a:t>
            </a:r>
            <a:r>
              <a:rPr lang="en-US" sz="1600" smtClean="0">
                <a:solidFill>
                  <a:srgbClr val="0000FF"/>
                </a:solidFill>
              </a:rPr>
              <a:t>aaa</a:t>
            </a:r>
          </a:p>
          <a:p>
            <a:pPr lvl="2" eaLnBrk="1" hangingPunct="1"/>
            <a:endParaRPr lang="en-US" sz="1400" smtClean="0"/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1100 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0</a:t>
            </a:r>
            <a:r>
              <a:rPr lang="en-US" sz="1600" smtClean="0">
                <a:solidFill>
                  <a:srgbClr val="3333FF"/>
                </a:solidFill>
                <a:latin typeface="Courier New" pitchFamily="49" charset="0"/>
              </a:rPr>
              <a:t>011</a:t>
            </a:r>
            <a:r>
              <a:rPr lang="en-US" sz="1600" smtClean="0">
                <a:latin typeface="Courier New" pitchFamily="49" charset="0"/>
              </a:rPr>
              <a:t> 0000 0000 1001 1010		LD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US" sz="1600" smtClean="0">
                <a:latin typeface="Courier New" pitchFamily="49" charset="0"/>
              </a:rPr>
              <a:t> 0x009A,</a:t>
            </a:r>
            <a:r>
              <a:rPr lang="en-US" sz="1600" smtClean="0">
                <a:solidFill>
                  <a:srgbClr val="3333FF"/>
                </a:solidFill>
                <a:latin typeface="Courier New" pitchFamily="49" charset="0"/>
              </a:rPr>
              <a:t>s</a:t>
            </a:r>
            <a:endParaRPr lang="en-US" sz="16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1100 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0</a:t>
            </a:r>
            <a:r>
              <a:rPr lang="en-US" sz="1600" smtClean="0">
                <a:solidFill>
                  <a:srgbClr val="3333FF"/>
                </a:solidFill>
                <a:latin typeface="Courier New" pitchFamily="49" charset="0"/>
              </a:rPr>
              <a:t>110</a:t>
            </a:r>
            <a:r>
              <a:rPr lang="en-US" sz="1600" smtClean="0">
                <a:latin typeface="Courier New" pitchFamily="49" charset="0"/>
              </a:rPr>
              <a:t> 0000 0000 1001 1010		LD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US" sz="1600" smtClean="0">
                <a:latin typeface="Courier New" pitchFamily="49" charset="0"/>
              </a:rPr>
              <a:t> 0x009A,</a:t>
            </a:r>
            <a:r>
              <a:rPr lang="en-US" sz="1600" smtClean="0">
                <a:solidFill>
                  <a:srgbClr val="3333FF"/>
                </a:solidFill>
                <a:latin typeface="Courier New" pitchFamily="49" charset="0"/>
              </a:rPr>
              <a:t>sx</a:t>
            </a:r>
            <a:endParaRPr lang="en-US" sz="16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1100 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1</a:t>
            </a:r>
            <a:r>
              <a:rPr lang="en-US" sz="1600" smtClean="0">
                <a:solidFill>
                  <a:srgbClr val="3333FF"/>
                </a:solidFill>
                <a:latin typeface="Courier New" pitchFamily="49" charset="0"/>
              </a:rPr>
              <a:t>011</a:t>
            </a:r>
            <a:r>
              <a:rPr lang="en-US" sz="1600" smtClean="0">
                <a:latin typeface="Courier New" pitchFamily="49" charset="0"/>
              </a:rPr>
              <a:t> 0000 0000 1001 1010		LD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X</a:t>
            </a:r>
            <a:r>
              <a:rPr lang="en-US" sz="1600" smtClean="0">
                <a:latin typeface="Courier New" pitchFamily="49" charset="0"/>
              </a:rPr>
              <a:t> 0x009A,</a:t>
            </a:r>
            <a:r>
              <a:rPr lang="en-US" sz="1600" smtClean="0">
                <a:solidFill>
                  <a:srgbClr val="3333FF"/>
                </a:solidFill>
                <a:latin typeface="Courier New" pitchFamily="49" charset="0"/>
              </a:rPr>
              <a:t>s</a:t>
            </a:r>
            <a:endParaRPr lang="en-US" sz="16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1100 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1</a:t>
            </a:r>
            <a:r>
              <a:rPr lang="en-US" sz="1600" smtClean="0">
                <a:solidFill>
                  <a:srgbClr val="3333FF"/>
                </a:solidFill>
                <a:latin typeface="Courier New" pitchFamily="49" charset="0"/>
              </a:rPr>
              <a:t>110</a:t>
            </a:r>
            <a:r>
              <a:rPr lang="en-US" sz="1600" smtClean="0">
                <a:latin typeface="Courier New" pitchFamily="49" charset="0"/>
              </a:rPr>
              <a:t> 0000 0000 1001 1010		LD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X</a:t>
            </a:r>
            <a:r>
              <a:rPr lang="en-US" sz="1600" smtClean="0">
                <a:latin typeface="Courier New" pitchFamily="49" charset="0"/>
              </a:rPr>
              <a:t> 0x009A,</a:t>
            </a:r>
            <a:r>
              <a:rPr lang="en-US" sz="1600" smtClean="0">
                <a:solidFill>
                  <a:srgbClr val="3333FF"/>
                </a:solidFill>
                <a:latin typeface="Courier New" pitchFamily="49" charset="0"/>
              </a:rPr>
              <a:t>sx</a:t>
            </a:r>
            <a:endParaRPr lang="en-US" sz="1600" smtClean="0">
              <a:latin typeface="Courier New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696200" cy="639762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2800" dirty="0" smtClean="0"/>
              <a:t>Direct Translation: Instructions Mnemonics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IScolorblock">
  <a:themeElements>
    <a:clrScheme name="Color 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Color 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lor 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IScolorblock">
  <a:themeElements>
    <a:clrScheme name="1_UIScolor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1_UIScolor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UIScolor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UIScolorblock</Template>
  <TotalTime>3841</TotalTime>
  <Words>3319</Words>
  <Application>Microsoft Office PowerPoint</Application>
  <PresentationFormat>On-screen Show (4:3)</PresentationFormat>
  <Paragraphs>442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UIScolorblock</vt:lpstr>
      <vt:lpstr>1_UIScolorblock</vt:lpstr>
      <vt:lpstr>Chapter 5:  Assembly Language and the PEP/8 Virtual Computer</vt:lpstr>
      <vt:lpstr>Chapter 5 Objectives</vt:lpstr>
      <vt:lpstr>Comparison of Languages</vt:lpstr>
      <vt:lpstr> Assembly Language</vt:lpstr>
      <vt:lpstr> Assembly Language</vt:lpstr>
      <vt:lpstr> Assembly Language</vt:lpstr>
      <vt:lpstr>Direct Translation: Instructions Mnemonics</vt:lpstr>
      <vt:lpstr>Addressing Modes</vt:lpstr>
      <vt:lpstr>Direct Translation: Instructions Mnemonics</vt:lpstr>
      <vt:lpstr>1. Direct Translation of a Machine Instruction</vt:lpstr>
      <vt:lpstr>2. Trap Instructions</vt:lpstr>
      <vt:lpstr>3. Pseudo-Operations</vt:lpstr>
      <vt:lpstr>Pseudo-Operations</vt:lpstr>
      <vt:lpstr>Pseudo-operations/Assembly directives</vt:lpstr>
      <vt:lpstr>PEP/8 Example</vt:lpstr>
      <vt:lpstr>An assembly language program to output Hi</vt:lpstr>
      <vt:lpstr>.ASCII Pseudo-op</vt:lpstr>
      <vt:lpstr>.ASCII Pseudo-op</vt:lpstr>
      <vt:lpstr>.END Pseudo-op</vt:lpstr>
      <vt:lpstr>Assemblers</vt:lpstr>
      <vt:lpstr>Assemblers</vt:lpstr>
      <vt:lpstr>The function of an assembler</vt:lpstr>
      <vt:lpstr>Program Figure 5.6</vt:lpstr>
      <vt:lpstr>PowerPoint Presentation</vt:lpstr>
      <vt:lpstr>Two computer runs necessary for execution</vt:lpstr>
      <vt:lpstr>Assembler Listing for 5.8</vt:lpstr>
      <vt:lpstr>Cross Assemblers</vt:lpstr>
      <vt:lpstr>Cross Assemblers</vt:lpstr>
      <vt:lpstr>Cross Assemblers</vt:lpstr>
      <vt:lpstr>Cross Assemblers</vt:lpstr>
      <vt:lpstr>Immediate addressing</vt:lpstr>
      <vt:lpstr>Direct addressing (from chapter 4)</vt:lpstr>
      <vt:lpstr>Immediate addressing</vt:lpstr>
      <vt:lpstr>Direct addressing vs. Immediate addressing</vt:lpstr>
      <vt:lpstr>Direct addressing vs. Immediate addressing</vt:lpstr>
      <vt:lpstr>A program to output Hi using immediate addressing</vt:lpstr>
      <vt:lpstr>Character constants</vt:lpstr>
      <vt:lpstr>Immediate addressing</vt:lpstr>
      <vt:lpstr>Problems with Assembler so far…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High-Level Languages</dc:title>
  <dc:creator>Lucinda M Caughey</dc:creator>
  <cp:lastModifiedBy>Cindy</cp:lastModifiedBy>
  <cp:revision>108</cp:revision>
  <dcterms:created xsi:type="dcterms:W3CDTF">2009-09-01T03:33:51Z</dcterms:created>
  <dcterms:modified xsi:type="dcterms:W3CDTF">2013-02-18T01:18:33Z</dcterms:modified>
</cp:coreProperties>
</file>