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34"/>
  </p:notesMasterIdLst>
  <p:sldIdLst>
    <p:sldId id="256" r:id="rId3"/>
    <p:sldId id="312" r:id="rId4"/>
    <p:sldId id="313" r:id="rId5"/>
    <p:sldId id="392" r:id="rId6"/>
    <p:sldId id="314" r:id="rId7"/>
    <p:sldId id="410" r:id="rId8"/>
    <p:sldId id="316" r:id="rId9"/>
    <p:sldId id="391" r:id="rId10"/>
    <p:sldId id="317" r:id="rId11"/>
    <p:sldId id="318" r:id="rId12"/>
    <p:sldId id="393" r:id="rId13"/>
    <p:sldId id="319" r:id="rId14"/>
    <p:sldId id="320" r:id="rId15"/>
    <p:sldId id="395" r:id="rId16"/>
    <p:sldId id="396" r:id="rId17"/>
    <p:sldId id="321" r:id="rId18"/>
    <p:sldId id="394" r:id="rId19"/>
    <p:sldId id="322" r:id="rId20"/>
    <p:sldId id="323" r:id="rId21"/>
    <p:sldId id="324" r:id="rId22"/>
    <p:sldId id="325" r:id="rId23"/>
    <p:sldId id="397" r:id="rId24"/>
    <p:sldId id="408" r:id="rId25"/>
    <p:sldId id="409" r:id="rId26"/>
    <p:sldId id="398" r:id="rId27"/>
    <p:sldId id="399" r:id="rId28"/>
    <p:sldId id="400" r:id="rId29"/>
    <p:sldId id="401" r:id="rId30"/>
    <p:sldId id="402" r:id="rId31"/>
    <p:sldId id="403" r:id="rId32"/>
    <p:sldId id="40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48" autoAdjust="0"/>
  </p:normalViewPr>
  <p:slideViewPr>
    <p:cSldViewPr>
      <p:cViewPr>
        <p:scale>
          <a:sx n="74" d="100"/>
          <a:sy n="74" d="100"/>
        </p:scale>
        <p:origin x="-18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426DEC-F2A2-4E00-B9F0-3784E0C1B1E5}" type="datetimeFigureOut">
              <a:rPr lang="en-US"/>
              <a:pPr>
                <a:defRPr/>
              </a:pPr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6E0D1B-24E0-49DE-80FE-6CC4EC780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6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– Are you ready for the rest</a:t>
            </a:r>
            <a:r>
              <a:rPr lang="en-US" baseline="0" dirty="0" smtClean="0"/>
              <a:t> of the story?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 converts a 16-bit signed integer from memory into a string of ASCII characters and then sends the string to the output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1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Here are some Notes on DECO:</a:t>
            </a:r>
          </a:p>
          <a:p>
            <a:pPr lvl="1" eaLnBrk="1" hangingPunct="1"/>
            <a:r>
              <a:rPr lang="en-US" dirty="0" smtClean="0"/>
              <a:t>It prints a – for negative but does not print +</a:t>
            </a:r>
          </a:p>
          <a:p>
            <a:pPr lvl="1" eaLnBrk="1" hangingPunct="1"/>
            <a:r>
              <a:rPr lang="en-US" dirty="0" smtClean="0"/>
              <a:t>And it does not print leading 0’s</a:t>
            </a:r>
          </a:p>
          <a:p>
            <a:pPr lvl="1" eaLnBrk="1" hangingPunct="1"/>
            <a:r>
              <a:rPr lang="en-US" dirty="0" smtClean="0"/>
              <a:t>Outputs minimum number of digits possible to represent the value</a:t>
            </a:r>
          </a:p>
          <a:p>
            <a:pPr lvl="1" eaLnBrk="1" hangingPunct="1"/>
            <a:r>
              <a:rPr lang="en-US" dirty="0" smtClean="0"/>
              <a:t>And you cannot specify field width</a:t>
            </a:r>
          </a:p>
          <a:p>
            <a:pPr lvl="1" eaLnBrk="1" hangingPunct="1"/>
            <a:r>
              <a:rPr lang="en-US" dirty="0" smtClean="0"/>
              <a:t>It does not affect any of the status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example of DECI,</a:t>
            </a:r>
            <a:r>
              <a:rPr lang="en-US" baseline="0" dirty="0" smtClean="0"/>
              <a:t> where the number -</a:t>
            </a:r>
            <a:r>
              <a:rPr lang="en-US" baseline="0" dirty="0" smtClean="0"/>
              <a:t>479 </a:t>
            </a:r>
            <a:r>
              <a:rPr lang="en-US" baseline="0" dirty="0" smtClean="0"/>
              <a:t>is input and converted to two’s complement.</a:t>
            </a:r>
          </a:p>
          <a:p>
            <a:r>
              <a:rPr lang="en-US" baseline="0" dirty="0" smtClean="0"/>
              <a:t>This is stored at memory location 0003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8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program has</a:t>
            </a:r>
            <a:r>
              <a:rPr lang="en-US" baseline="0" dirty="0" smtClean="0"/>
              <a:t> examples of all three of the new instructions.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 is used to branch around the storage for one integer.</a:t>
            </a:r>
          </a:p>
          <a:p>
            <a:r>
              <a:rPr lang="en-US" baseline="0" dirty="0" smtClean="0"/>
              <a:t>DECI is used to input -479 and store it in location 0003</a:t>
            </a:r>
          </a:p>
          <a:p>
            <a:r>
              <a:rPr lang="en-US" baseline="0" dirty="0" smtClean="0"/>
              <a:t>DECO is used to output the original input value and then again to output the result after adding 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need a way to handle a string of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6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here is the way to represent some special characters.</a:t>
            </a:r>
          </a:p>
          <a:p>
            <a:r>
              <a:rPr lang="en-US" baseline="0" dirty="0" smtClean="0"/>
              <a:t>The backslash x is used to indicate a character is being represented by its ASCII hex code.</a:t>
            </a:r>
          </a:p>
          <a:p>
            <a:r>
              <a:rPr lang="en-US" baseline="0" dirty="0" smtClean="0"/>
              <a:t>\n is for new line and \t is for tab. Some of you use these already.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Pep/8 a string is an array of characters and the end of the array is marked with \00.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 handle</a:t>
            </a:r>
            <a:r>
              <a:rPr lang="en-US" baseline="0" dirty="0" smtClean="0"/>
              <a:t> a character string, you use a symbol label and the .ASCII to declare the string. The string must be enclosed in double quotes and it must end with \x00</a:t>
            </a:r>
          </a:p>
          <a:p>
            <a:endParaRPr lang="en-US" dirty="0" smtClean="0"/>
          </a:p>
          <a:p>
            <a:r>
              <a:rPr lang="en-US" dirty="0" smtClean="0"/>
              <a:t>STRO or String Out can reference that string</a:t>
            </a:r>
            <a:r>
              <a:rPr lang="en-US" baseline="0" dirty="0" smtClean="0"/>
              <a:t> and output it by repeating CHARO until the \x00 is reached.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1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 triggers</a:t>
            </a:r>
            <a:r>
              <a:rPr lang="en-US" baseline="0" dirty="0" smtClean="0"/>
              <a:t> a trap to the OS that sends a string of characters to the output device.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program on the following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notes on STOR,</a:t>
            </a:r>
            <a:r>
              <a:rPr lang="en-US" baseline="0" dirty="0" smtClean="0"/>
              <a:t> the operand is a contiguous sequence of bytes that will be interpreted as ASCII characters.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of the bytes will be output up to but not including the sentinel 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look at an example…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4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program, the red box shows how the string</a:t>
            </a:r>
            <a:r>
              <a:rPr lang="en-US" baseline="0" dirty="0" smtClean="0"/>
              <a:t> is saved into 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green box shows how STRO outputs the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5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the CPU is processing bits. It does not know (or care) what they represent.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next slide demonstrates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Part 1, we identified these problems with writing assembly code.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programmer must know where the data is in memory.</a:t>
            </a:r>
          </a:p>
          <a:p>
            <a:pPr eaLnBrk="1" hangingPunct="1"/>
            <a:r>
              <a:rPr lang="en-US" dirty="0" smtClean="0"/>
              <a:t>Since the data goes at the bottom of memory, we must write program before we know where data goes.</a:t>
            </a:r>
          </a:p>
          <a:p>
            <a:pPr eaLnBrk="1" hangingPunct="1"/>
            <a:r>
              <a:rPr lang="en-US" dirty="0" smtClean="0"/>
              <a:t>Then, if you insert an instruction later, all the data addresses change.</a:t>
            </a:r>
          </a:p>
          <a:p>
            <a:pPr eaLnBrk="1" hangingPunct="1"/>
            <a:r>
              <a:rPr lang="en-US" dirty="0" smtClean="0"/>
              <a:t>Also, single digit decimal input/output is a pain! CHARI/CHARO handle a single </a:t>
            </a:r>
            <a:r>
              <a:rPr lang="en-US" i="1" dirty="0" smtClean="0"/>
              <a:t>character, not numbers.</a:t>
            </a:r>
          </a:p>
          <a:p>
            <a:endParaRPr lang="en-US" dirty="0" smtClean="0"/>
          </a:p>
          <a:p>
            <a:r>
              <a:rPr lang="en-US" dirty="0" smtClean="0"/>
              <a:t>Let’s look at the solutions to these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The first example, shows a word that is input as hex</a:t>
            </a:r>
            <a:r>
              <a:rPr lang="en-US" baseline="0" dirty="0" smtClean="0"/>
              <a:t> FFFE.</a:t>
            </a:r>
          </a:p>
          <a:p>
            <a:r>
              <a:rPr lang="en-US" baseline="0" dirty="0" smtClean="0"/>
              <a:t>When this is output with DECO, it is converted to decimal -2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The second example, inputs 2 bytes – hex 00 and the </a:t>
            </a:r>
            <a:r>
              <a:rPr lang="en-US" baseline="0" dirty="0" err="1" smtClean="0"/>
              <a:t>ascii</a:t>
            </a:r>
            <a:r>
              <a:rPr lang="en-US" baseline="0" dirty="0" smtClean="0"/>
              <a:t> character upper case U</a:t>
            </a:r>
          </a:p>
          <a:p>
            <a:r>
              <a:rPr lang="en-US" baseline="0" dirty="0" smtClean="0"/>
              <a:t>When this is output with DECO, it is converted to decimal 85 !! (Note upper case U is 55 hex which equals 85 decimal)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The third character, an upper case U is input and output as expected.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In the third example, the decimal number 1136 (0470 hex) is input. </a:t>
            </a:r>
          </a:p>
          <a:p>
            <a:r>
              <a:rPr lang="en-US" baseline="0" dirty="0" smtClean="0"/>
              <a:t>When this is output with CHARO, it is converted to an ASCII letter p 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computer will do as it is told is even more meaningful at this level of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5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may seem like an odd time to discuss disassemblers,</a:t>
            </a:r>
            <a:r>
              <a:rPr lang="en-US" baseline="0" dirty="0" smtClean="0"/>
              <a:t> however the last slide will help you understand this now.</a:t>
            </a:r>
          </a:p>
          <a:p>
            <a:endParaRPr lang="en-US" baseline="0" dirty="0" smtClean="0"/>
          </a:p>
          <a:p>
            <a:pPr eaLnBrk="1" hangingPunct="1"/>
            <a:r>
              <a:rPr lang="en-US" dirty="0" smtClean="0"/>
              <a:t>An assembler translates each assembly language statement into exactly one machine language statement</a:t>
            </a:r>
          </a:p>
          <a:p>
            <a:pPr lvl="1" eaLnBrk="1" hangingPunct="1"/>
            <a:r>
              <a:rPr lang="en-US" dirty="0" smtClean="0"/>
              <a:t>It has</a:t>
            </a:r>
            <a:r>
              <a:rPr lang="en-US" baseline="0" dirty="0" smtClean="0"/>
              <a:t> </a:t>
            </a:r>
            <a:r>
              <a:rPr lang="en-US" dirty="0" smtClean="0"/>
              <a:t>One-to-one mapping. In other words, given a single assembly language statement, one can always determine the corresponding machine language statement.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5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a single machine language statement, there is not always a unique assembly language statement.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0101 0111 can be interpreted two different ways depending whether it is data or an instruction.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3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 that these two assembly language instructions</a:t>
            </a:r>
            <a:r>
              <a:rPr lang="en-US" baseline="0" dirty="0" smtClean="0"/>
              <a:t> produce the same machine code and the same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3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The problem</a:t>
            </a:r>
            <a:r>
              <a:rPr lang="en-US" sz="2400" baseline="0" dirty="0" smtClean="0"/>
              <a:t> is that </a:t>
            </a:r>
            <a:r>
              <a:rPr lang="en-US" sz="2400" dirty="0" smtClean="0"/>
              <a:t>pseudo-ops insert bit patterns</a:t>
            </a:r>
          </a:p>
          <a:p>
            <a:pPr lvl="1" eaLnBrk="1" hangingPunct="1"/>
            <a:r>
              <a:rPr lang="en-US" sz="2000" dirty="0" smtClean="0"/>
              <a:t>If there were no pseudo-ops there would be a one-to-one mapping</a:t>
            </a:r>
          </a:p>
          <a:p>
            <a:pPr eaLnBrk="1" hangingPunct="1"/>
            <a:r>
              <a:rPr lang="en-US" sz="2400" dirty="0" smtClean="0"/>
              <a:t>The root problem is</a:t>
            </a:r>
            <a:r>
              <a:rPr lang="en-US" sz="2400" baseline="0" dirty="0" smtClean="0"/>
              <a:t> that d</a:t>
            </a:r>
            <a:r>
              <a:rPr lang="en-US" sz="2000" dirty="0" smtClean="0"/>
              <a:t>ata and instructions share memory and make</a:t>
            </a:r>
            <a:r>
              <a:rPr lang="en-US" sz="2000" baseline="0" dirty="0" smtClean="0"/>
              <a:t> it difficult to decode the machine code.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This is an</a:t>
            </a:r>
            <a:r>
              <a:rPr lang="en-US" sz="2400" baseline="0" dirty="0" smtClean="0"/>
              <a:t> advantage for software developers  because p</a:t>
            </a:r>
            <a:r>
              <a:rPr lang="en-US" sz="2400" dirty="0" smtClean="0"/>
              <a:t>rogrammers can sell machine code and buyers cannot change it.</a:t>
            </a:r>
          </a:p>
          <a:p>
            <a:pPr eaLnBrk="1" hangingPunct="1"/>
            <a:r>
              <a:rPr lang="en-US" sz="2400" dirty="0" smtClean="0"/>
              <a:t>In</a:t>
            </a:r>
            <a:r>
              <a:rPr lang="en-US" sz="2400" baseline="0" dirty="0" smtClean="0"/>
              <a:t> the past several years there has been an o</a:t>
            </a:r>
            <a:r>
              <a:rPr lang="en-US" sz="2400" dirty="0" smtClean="0"/>
              <a:t>pen-source software movement:  give away the source code with the program</a:t>
            </a:r>
          </a:p>
          <a:p>
            <a:pPr lvl="1" eaLnBrk="1" hangingPunct="1"/>
            <a:r>
              <a:rPr lang="en-US" sz="2000" dirty="0" smtClean="0"/>
              <a:t>Customer can view code for security reasons and make bug fixes their self. Linux is an example of this strategy.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60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400" dirty="0" smtClean="0"/>
              <a:t>A Disassembler</a:t>
            </a:r>
            <a:r>
              <a:rPr lang="en-US" sz="2400" baseline="0" dirty="0" smtClean="0"/>
              <a:t> is</a:t>
            </a:r>
            <a:r>
              <a:rPr lang="en-US" sz="2400" dirty="0" smtClean="0"/>
              <a:t> a program that tries to recover the source program from the object program</a:t>
            </a:r>
          </a:p>
          <a:p>
            <a:pPr lvl="1" eaLnBrk="1" hangingPunct="1"/>
            <a:r>
              <a:rPr lang="en-US" sz="2000" dirty="0" smtClean="0"/>
              <a:t>As we have seen it can never be 100% successful.</a:t>
            </a:r>
          </a:p>
          <a:p>
            <a:pPr lvl="1" eaLnBrk="1" hangingPunct="1"/>
            <a:r>
              <a:rPr lang="en-US" sz="2000" dirty="0" smtClean="0"/>
              <a:t>In a large program, data is scattered throughout the program.</a:t>
            </a:r>
          </a:p>
          <a:p>
            <a:pPr lvl="1" eaLnBrk="1" hangingPunct="1"/>
            <a:r>
              <a:rPr lang="en-US" sz="2000" dirty="0" smtClean="0"/>
              <a:t>Disassembler reads each byte and prints it out several times</a:t>
            </a:r>
          </a:p>
          <a:p>
            <a:pPr lvl="2" eaLnBrk="1" hangingPunct="1"/>
            <a:r>
              <a:rPr lang="en-US" sz="2000" dirty="0" smtClean="0"/>
              <a:t>Once as instruction</a:t>
            </a:r>
          </a:p>
          <a:p>
            <a:pPr lvl="2" eaLnBrk="1" hangingPunct="1"/>
            <a:r>
              <a:rPr lang="en-US" sz="2000" dirty="0" smtClean="0"/>
              <a:t>Once as ASCII</a:t>
            </a:r>
          </a:p>
          <a:p>
            <a:pPr lvl="2" eaLnBrk="1" hangingPunct="1"/>
            <a:r>
              <a:rPr lang="en-US" sz="2000" dirty="0" smtClean="0"/>
              <a:t>Once as 2’s complement</a:t>
            </a:r>
          </a:p>
          <a:p>
            <a:pPr lvl="1" eaLnBrk="1" hangingPunct="1"/>
            <a:r>
              <a:rPr lang="en-US" sz="2000" dirty="0" smtClean="0"/>
              <a:t>People must reconstruct the program, though it is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7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let’s go back to</a:t>
            </a:r>
            <a:r>
              <a:rPr lang="en-US" baseline="0" dirty="0" smtClean="0"/>
              <a:t> the problems with assembly that we identified.</a:t>
            </a:r>
          </a:p>
          <a:p>
            <a:r>
              <a:rPr lang="en-US" baseline="0" dirty="0" smtClean="0"/>
              <a:t>If we insert or remove a line, all the addresses change.</a:t>
            </a:r>
          </a:p>
          <a:p>
            <a:r>
              <a:rPr lang="en-US" baseline="0" dirty="0" smtClean="0"/>
              <a:t>The solution is to use a symbols that is associated with a memory address.</a:t>
            </a:r>
          </a:p>
          <a:p>
            <a:r>
              <a:rPr lang="en-US" dirty="0" smtClean="0"/>
              <a:t>Then when</a:t>
            </a:r>
            <a:r>
              <a:rPr lang="en-US" baseline="0" dirty="0" smtClean="0"/>
              <a:t> the program is assembled, the assembler recalculates the </a:t>
            </a:r>
            <a:r>
              <a:rPr lang="en-US" baseline="0" dirty="0" err="1" smtClean="0"/>
              <a:t>adresses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6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are</a:t>
            </a:r>
            <a:r>
              <a:rPr lang="en-US" baseline="0" dirty="0" smtClean="0"/>
              <a:t> the rules for symbols:</a:t>
            </a:r>
            <a:endParaRPr lang="en-US" dirty="0" smtClean="0"/>
          </a:p>
          <a:p>
            <a:endParaRPr lang="en-US" baseline="0" dirty="0" smtClean="0"/>
          </a:p>
          <a:p>
            <a:pPr lvl="1" eaLnBrk="1" hangingPunct="1"/>
            <a:r>
              <a:rPr lang="en-US" dirty="0" smtClean="0"/>
              <a:t>The first char must be a letter</a:t>
            </a:r>
          </a:p>
          <a:p>
            <a:pPr lvl="1" eaLnBrk="1" hangingPunct="1"/>
            <a:r>
              <a:rPr lang="en-US" dirty="0" smtClean="0"/>
              <a:t>Following char must be letters or numbers</a:t>
            </a:r>
          </a:p>
          <a:p>
            <a:pPr lvl="1" eaLnBrk="1" hangingPunct="1"/>
            <a:r>
              <a:rPr lang="en-US" dirty="0" smtClean="0"/>
              <a:t>Max of 8 char long</a:t>
            </a:r>
          </a:p>
          <a:p>
            <a:pPr lvl="1" eaLnBrk="1" hangingPunct="1"/>
            <a:r>
              <a:rPr lang="en-US" b="0" dirty="0" smtClean="0">
                <a:solidFill>
                  <a:srgbClr val="FF0000"/>
                </a:solidFill>
              </a:rPr>
              <a:t>Case sensitive</a:t>
            </a:r>
            <a:endParaRPr lang="en-US" dirty="0" smtClean="0"/>
          </a:p>
          <a:p>
            <a:pPr lvl="1" eaLnBrk="1" hangingPunct="1"/>
            <a:r>
              <a:rPr lang="en-US" dirty="0" smtClean="0"/>
              <a:t>Define by placing the symbol at beginning of line.</a:t>
            </a:r>
          </a:p>
          <a:p>
            <a:pPr lvl="1" eaLnBrk="1" hangingPunct="1"/>
            <a:r>
              <a:rPr lang="en-US" dirty="0" smtClean="0"/>
              <a:t>Must terminate definition with a colon ( </a:t>
            </a:r>
            <a:r>
              <a:rPr lang="en-US" b="0" dirty="0" smtClean="0"/>
              <a:t>:</a:t>
            </a:r>
            <a:r>
              <a:rPr lang="en-US" dirty="0" smtClean="0"/>
              <a:t> )</a:t>
            </a:r>
          </a:p>
          <a:p>
            <a:pPr lvl="1" eaLnBrk="1" hangingPunct="1"/>
            <a:r>
              <a:rPr lang="en-US" dirty="0" smtClean="0"/>
              <a:t>No spaces between last char of symbol and colon.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10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 symbol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: is defined as the address of the first byte of the block of two bytes.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DECI instruction references that  address by using the symbol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– with no colon.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53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an assembler detects a symbol definition, stores the symbol and its value in a </a:t>
            </a:r>
            <a:r>
              <a:rPr lang="en-US" b="0" dirty="0" smtClean="0">
                <a:solidFill>
                  <a:srgbClr val="FF3300"/>
                </a:solidFill>
              </a:rPr>
              <a:t>symbol table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The value of the symbol is the </a:t>
            </a:r>
            <a:r>
              <a:rPr lang="en-US" b="0" dirty="0" smtClean="0">
                <a:solidFill>
                  <a:srgbClr val="FF3300"/>
                </a:solidFill>
              </a:rPr>
              <a:t>address</a:t>
            </a:r>
            <a:r>
              <a:rPr lang="en-US" dirty="0" smtClean="0"/>
              <a:t> in memory where the first byte of the object code generated from that line will be loaded.</a:t>
            </a:r>
          </a:p>
          <a:p>
            <a:pPr eaLnBrk="1" hangingPunct="1"/>
            <a:r>
              <a:rPr lang="en-US" dirty="0" smtClean="0"/>
              <a:t>If you define symbols, the assembler listing will print out the symbol table.</a:t>
            </a:r>
          </a:p>
          <a:p>
            <a:pPr lvl="1" eaLnBrk="1" hangingPunct="1"/>
            <a:r>
              <a:rPr lang="en-US" dirty="0" smtClean="0"/>
              <a:t>This requires</a:t>
            </a:r>
            <a:r>
              <a:rPr lang="en-US" baseline="0" dirty="0" smtClean="0"/>
              <a:t> a </a:t>
            </a:r>
            <a:r>
              <a:rPr lang="en-US" dirty="0" smtClean="0"/>
              <a:t>2 pass assembler. In</a:t>
            </a:r>
            <a:r>
              <a:rPr lang="en-US" baseline="0" dirty="0" smtClean="0"/>
              <a:t> t</a:t>
            </a:r>
            <a:r>
              <a:rPr lang="en-US" dirty="0" smtClean="0"/>
              <a:t>he first pass it stores all the symbols and their values. In the second pass it,</a:t>
            </a:r>
            <a:r>
              <a:rPr lang="en-US" baseline="0" dirty="0" smtClean="0"/>
              <a:t> replaces all the symbol references with the address value.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solution will involve three</a:t>
            </a:r>
            <a:r>
              <a:rPr lang="en-US" baseline="0" dirty="0" smtClean="0"/>
              <a:t> </a:t>
            </a:r>
            <a:r>
              <a:rPr lang="en-US" dirty="0" smtClean="0"/>
              <a:t>new instructions BR, DECI, &amp; DECO</a:t>
            </a:r>
          </a:p>
          <a:p>
            <a:endParaRPr lang="en-US" dirty="0" smtClean="0"/>
          </a:p>
          <a:p>
            <a:r>
              <a:rPr lang="en-US" dirty="0" smtClean="0"/>
              <a:t>The first one BR is an unconditional</a:t>
            </a:r>
            <a:r>
              <a:rPr lang="en-US" baseline="0" dirty="0" smtClean="0"/>
              <a:t> branch. It jumps to the memory location in the Operand by placing it in the PC or program counter.</a:t>
            </a:r>
          </a:p>
          <a:p>
            <a:r>
              <a:rPr lang="en-US" baseline="0" dirty="0" smtClean="0"/>
              <a:t>There fore the next instruction that is loaded &amp; executed is as the memory location indicated.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5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Here we see that the symbol main</a:t>
            </a:r>
            <a:r>
              <a:rPr lang="en-US" baseline="0" dirty="0" smtClean="0"/>
              <a:t> represents address 000D so that is assigned to the Branch instruction on the first line.</a:t>
            </a:r>
          </a:p>
          <a:p>
            <a:r>
              <a:rPr lang="en-US" baseline="0" dirty="0" smtClean="0"/>
              <a:t>This will change the Program counter to 000D for the next instruction.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&lt;click&gt;</a:t>
            </a:r>
          </a:p>
          <a:p>
            <a:r>
              <a:rPr lang="en-US" dirty="0" smtClean="0"/>
              <a:t>On</a:t>
            </a:r>
            <a:r>
              <a:rPr lang="en-US" baseline="0" dirty="0" smtClean="0"/>
              <a:t> this line, we see that the symbol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is assigned to the data storage address 0003, so that is assigned to the DECI instruction to store data there.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bottom is the symbol table listing the current address assignment for each symbol.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7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Woah</a:t>
            </a:r>
            <a:r>
              <a:rPr lang="en-US" baseline="0" dirty="0" smtClean="0"/>
              <a:t> – In this example the symbol ‘this’ is both the address and the operand. Can you figure out what happens here?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‘this’ represents the address 0000.</a:t>
            </a:r>
          </a:p>
          <a:p>
            <a:r>
              <a:rPr lang="en-US" baseline="0" dirty="0" smtClean="0"/>
              <a:t>So the instruction DECO gets the word ( 2 bytes) from memory location 0000 which is 3900 hex and outputs it as a decimal number which is 14592.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- the computer just operates on bits – It does not distinguish between data and instructions.</a:t>
            </a:r>
          </a:p>
          <a:p>
            <a:r>
              <a:rPr lang="en-US" baseline="0" dirty="0" smtClean="0"/>
              <a:t>( I think you have heard that before!)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is the end of this presentation. Please review all of the lectures before taking the quiz </a:t>
            </a:r>
            <a:r>
              <a:rPr lang="en-US" baseline="0" smtClean="0"/>
              <a:t>for Chapter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instruction,</a:t>
            </a:r>
            <a:r>
              <a:rPr lang="en-US" baseline="0" dirty="0" smtClean="0"/>
              <a:t> immediate addressing is assumed if none is specified.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correct operation of branch is dependent on the order of the von Neumann cycle.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Note, the program counter is incremented BEFORE the execution of the instruction.</a:t>
            </a:r>
          </a:p>
          <a:p>
            <a:r>
              <a:rPr lang="en-US" baseline="0" dirty="0" smtClean="0"/>
              <a:t>This may have seemed odd before, however it is critical that it happen in this order for the branch to the location indicated.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increment came after the execution, the location indicated by BR would be incremented and the program would branch somewhere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Branching has several uses in assembly language.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allows the programmer to control the flow of the program for if-else statements or for loops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also allows the program to be written modularly.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 statement is controversial in higher level languages, however it is needed at this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two more instructions to solve our problems.</a:t>
            </a:r>
          </a:p>
          <a:p>
            <a:r>
              <a:rPr lang="en-US" dirty="0" smtClean="0"/>
              <a:t>DECI &amp; DECO which</a:t>
            </a:r>
            <a:r>
              <a:rPr lang="en-US" baseline="0" dirty="0" smtClean="0"/>
              <a:t> stand for decimal in and decimal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do not exist at the machine level and are provided by the OS.</a:t>
            </a:r>
          </a:p>
          <a:p>
            <a:r>
              <a:rPr lang="en-US" baseline="0" dirty="0" smtClean="0"/>
              <a:t>DECI converts a sequence of ASCII digit characters to a single word in 2’s complement representation.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DECO converts a 2’s complement representation of a word to a sequence of ASCII characters.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Yay! This is better than the Programmer Calculator that I hope you have all discovered on your computer.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More specifically, DECI converts a string of ASCII characters from the input device into a 16-bit signed integer (corresponds to the 2’s complement representation of the value) and stores it into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notes</a:t>
            </a:r>
            <a:r>
              <a:rPr lang="en-US" baseline="0" dirty="0" smtClean="0"/>
              <a:t> on DECI:</a:t>
            </a:r>
          </a:p>
          <a:p>
            <a:pPr lvl="1" eaLnBrk="1" hangingPunct="1"/>
            <a:r>
              <a:rPr lang="en-US" baseline="0" dirty="0" smtClean="0"/>
              <a:t>It may </a:t>
            </a:r>
            <a:r>
              <a:rPr lang="en-US" dirty="0" smtClean="0"/>
              <a:t>have any number of leading spaces</a:t>
            </a:r>
            <a:r>
              <a:rPr lang="en-US" baseline="0" dirty="0" smtClean="0"/>
              <a:t> or </a:t>
            </a:r>
            <a:r>
              <a:rPr lang="en-US" dirty="0" smtClean="0"/>
              <a:t>line feeds </a:t>
            </a:r>
          </a:p>
          <a:p>
            <a:pPr lvl="1" eaLnBrk="1" hangingPunct="1"/>
            <a:r>
              <a:rPr lang="en-US" dirty="0" smtClean="0"/>
              <a:t>The first printable character must be a digit or + or –</a:t>
            </a:r>
          </a:p>
          <a:p>
            <a:pPr lvl="1" eaLnBrk="1" hangingPunct="1"/>
            <a:r>
              <a:rPr lang="en-US" dirty="0" smtClean="0"/>
              <a:t>And the following characters must be digits.</a:t>
            </a:r>
          </a:p>
          <a:p>
            <a:pPr lvl="1" eaLnBrk="1" hangingPunct="1"/>
            <a:r>
              <a:rPr lang="en-US" dirty="0" smtClean="0"/>
              <a:t>It sets Z to 1 if input 0 and N to 1 if input negative</a:t>
            </a:r>
          </a:p>
          <a:p>
            <a:pPr lvl="1" eaLnBrk="1" hangingPunct="1"/>
            <a:r>
              <a:rPr lang="en-US" dirty="0" smtClean="0"/>
              <a:t>It sets V to 1 if input a number out of range (–32768 to 32767)</a:t>
            </a:r>
          </a:p>
          <a:p>
            <a:pPr lvl="1" eaLnBrk="1" hangingPunct="1"/>
            <a:r>
              <a:rPr lang="en-US" dirty="0" smtClean="0"/>
              <a:t>However it does not affect C bit.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E0D1B-24E0-49DE-80FE-6CC4EC780B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0B14A-68B9-47F8-A25F-8FCE9D665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307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40E53-A64A-441F-A594-1447E8724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38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959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44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7571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516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772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283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00881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65400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5561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48DE-C235-439A-8D33-975248D6E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054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546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941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6FF35-5E15-4767-8269-40226D8C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522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9089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6B884-598B-4387-9BC3-DF64B19E0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32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00A75-4795-4806-930A-9DE8F0F77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925C5-9FD0-4157-A26F-19892F015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4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4B7F-99E5-449E-8309-EB0EB846A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00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8320E-5E39-4BB0-B09F-DEA7F0810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43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6363467-5F9E-4D07-A13C-175969365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" name="Picture 12" descr="medBlueLogo_lite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  <p:sldLayoutId id="2147483814" r:id="rId3"/>
    <p:sldLayoutId id="2147483828" r:id="rId4"/>
    <p:sldLayoutId id="2147483813" r:id="rId5"/>
    <p:sldLayoutId id="2147483812" r:id="rId6"/>
    <p:sldLayoutId id="2147483811" r:id="rId7"/>
    <p:sldLayoutId id="2147483810" r:id="rId8"/>
    <p:sldLayoutId id="2147483809" r:id="rId9"/>
    <p:sldLayoutId id="214748380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2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130425"/>
            <a:ext cx="8229600" cy="259397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Chapter 5: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Assembly Language and the PEP/8 Virtual Computer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Part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 and DECO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143000"/>
            <a:ext cx="7696200" cy="4983163"/>
          </a:xfrm>
        </p:spPr>
        <p:txBody>
          <a:bodyPr/>
          <a:lstStyle/>
          <a:p>
            <a:pPr eaLnBrk="1" hangingPunct="1"/>
            <a:r>
              <a:rPr lang="en-US" dirty="0" smtClean="0"/>
              <a:t>DECO:  decimal output.  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specifier</a:t>
            </a:r>
            <a:r>
              <a:rPr lang="en-US" dirty="0" smtClean="0"/>
              <a:t>: 0011 1aaa</a:t>
            </a:r>
          </a:p>
          <a:p>
            <a:pPr lvl="1"/>
            <a:r>
              <a:rPr lang="en-US" dirty="0" smtClean="0"/>
              <a:t>Mnemonic: DECO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Convert a 16-bit signed integer </a:t>
            </a:r>
          </a:p>
          <a:p>
            <a:pPr lvl="1"/>
            <a:r>
              <a:rPr lang="en-US" dirty="0" smtClean="0"/>
              <a:t>from memory </a:t>
            </a:r>
          </a:p>
          <a:p>
            <a:pPr lvl="1"/>
            <a:r>
              <a:rPr lang="en-US" dirty="0" smtClean="0"/>
              <a:t>into a string of ASCII characters </a:t>
            </a:r>
          </a:p>
          <a:p>
            <a:pPr lvl="1"/>
            <a:r>
              <a:rPr lang="en-US" dirty="0" smtClean="0"/>
              <a:t>sends the string to the output device</a:t>
            </a:r>
          </a:p>
          <a:p>
            <a:endParaRPr lang="en-US" dirty="0" smtClean="0"/>
          </a:p>
          <a:p>
            <a:r>
              <a:rPr lang="en-US" i="1" dirty="0" smtClean="0"/>
              <a:t>{decimal output} &lt;- </a:t>
            </a:r>
            <a:r>
              <a:rPr lang="en-US" i="1" dirty="0" err="1" smtClean="0"/>
              <a:t>Oprnd</a:t>
            </a:r>
            <a:endParaRPr lang="en-US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 and DECO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143000"/>
            <a:ext cx="7696200" cy="4983163"/>
          </a:xfrm>
        </p:spPr>
        <p:txBody>
          <a:bodyPr/>
          <a:lstStyle/>
          <a:p>
            <a:pPr>
              <a:buFont typeface="Webdings" pitchFamily="18" charset="2"/>
              <a:buNone/>
            </a:pPr>
            <a:endParaRPr lang="en-US" i="1" dirty="0" smtClean="0"/>
          </a:p>
          <a:p>
            <a:r>
              <a:rPr lang="en-US" dirty="0" smtClean="0"/>
              <a:t>Notes on DECO:</a:t>
            </a:r>
          </a:p>
          <a:p>
            <a:pPr lvl="1" eaLnBrk="1" hangingPunct="1"/>
            <a:r>
              <a:rPr lang="en-US" dirty="0" smtClean="0"/>
              <a:t>Prints a – for negative but does not print +</a:t>
            </a:r>
          </a:p>
          <a:p>
            <a:pPr lvl="1" eaLnBrk="1" hangingPunct="1"/>
            <a:r>
              <a:rPr lang="en-US" dirty="0" smtClean="0"/>
              <a:t>Does not print leading 0’s</a:t>
            </a:r>
          </a:p>
          <a:p>
            <a:pPr lvl="1" eaLnBrk="1" hangingPunct="1"/>
            <a:r>
              <a:rPr lang="en-US" dirty="0" smtClean="0"/>
              <a:t>Outputs minimum number of digits possible to represent the value</a:t>
            </a:r>
          </a:p>
          <a:p>
            <a:pPr lvl="1" eaLnBrk="1" hangingPunct="1"/>
            <a:r>
              <a:rPr lang="en-US" dirty="0" smtClean="0"/>
              <a:t>You cannot specify field width</a:t>
            </a:r>
          </a:p>
          <a:p>
            <a:pPr lvl="1" eaLnBrk="1" hangingPunct="1"/>
            <a:r>
              <a:rPr lang="en-US" dirty="0" smtClean="0"/>
              <a:t>Does not affect NZVC bits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 and DECO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	DECI	0003,d		; get a number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With input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	–</a:t>
            </a:r>
            <a:r>
              <a:rPr lang="en-US" dirty="0" smtClean="0"/>
              <a:t>479</a:t>
            </a:r>
            <a:endParaRPr lang="en-US" dirty="0" smtClean="0"/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Converts the number to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	1111  1110  0010  0001  (bin)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And stores it in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Mem</a:t>
            </a:r>
            <a:r>
              <a:rPr lang="en-US" dirty="0" smtClean="0"/>
              <a:t>[0003]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sz="2800" smtClean="0"/>
              <a:t>A program to add 1 to a decimal value. It illustrates Decimal I/O and Branch</a:t>
            </a:r>
          </a:p>
        </p:txBody>
      </p:sp>
      <p:pic>
        <p:nvPicPr>
          <p:cNvPr id="60419" name="Picture 4" descr="fig5.11.jpg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36587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Special characters and strings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743075"/>
            <a:ext cx="61341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Special characters and strings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671638"/>
            <a:ext cx="62293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STRO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STRO (string output)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specifier</a:t>
            </a:r>
            <a:r>
              <a:rPr lang="en-US" dirty="0" smtClean="0"/>
              <a:t>: 0100 0aaa</a:t>
            </a:r>
          </a:p>
          <a:p>
            <a:pPr lvl="1"/>
            <a:r>
              <a:rPr lang="en-US" dirty="0" smtClean="0"/>
              <a:t>Mnemonic: STRO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 not exist at machine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Triggers a </a:t>
            </a:r>
            <a:r>
              <a:rPr lang="en-US" i="1" dirty="0" smtClean="0"/>
              <a:t>trap</a:t>
            </a:r>
            <a:r>
              <a:rPr lang="en-US" dirty="0" smtClean="0"/>
              <a:t> to the OS when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you to output an entire string</a:t>
            </a:r>
          </a:p>
          <a:p>
            <a:pPr lvl="2"/>
            <a:r>
              <a:rPr lang="en-US" dirty="0" smtClean="0"/>
              <a:t>Send a string of null-terminated ASCII characters to the output device</a:t>
            </a:r>
          </a:p>
          <a:p>
            <a:r>
              <a:rPr lang="en-US" i="1" dirty="0" smtClean="0"/>
              <a:t>{string output} &lt;- </a:t>
            </a:r>
            <a:r>
              <a:rPr lang="en-US" i="1" dirty="0" err="1" smtClean="0"/>
              <a:t>Oprnd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dirty="0" smtClean="0"/>
              <a:t>STRO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Notes on STRO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Operand is a contiguous sequence of bytes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Each is interpreted as an ASCII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Last byte must be a </a:t>
            </a:r>
            <a:r>
              <a:rPr lang="en-US" b="0" dirty="0" smtClean="0">
                <a:solidFill>
                  <a:schemeClr val="accent2"/>
                </a:solidFill>
              </a:rPr>
              <a:t>byte</a:t>
            </a:r>
            <a:r>
              <a:rPr lang="en-US" dirty="0" smtClean="0"/>
              <a:t> of all </a:t>
            </a:r>
            <a:r>
              <a:rPr lang="en-US" b="0" dirty="0" smtClean="0">
                <a:solidFill>
                  <a:schemeClr val="accent2"/>
                </a:solidFill>
              </a:rPr>
              <a:t>0's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Outputs all bytes up to (but not including) the sentinel 00</a:t>
            </a:r>
            <a:endParaRPr lang="en-US" b="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Fig. 5.12: A program that interprets a value as decimal and as hexadecimal</a:t>
            </a:r>
          </a:p>
        </p:txBody>
      </p:sp>
      <p:pic>
        <p:nvPicPr>
          <p:cNvPr id="61443" name="Picture 4" descr="fig5.12.jpg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1263650"/>
            <a:ext cx="6975475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25525" y="1752600"/>
            <a:ext cx="4156075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5525" y="3124200"/>
            <a:ext cx="6137275" cy="228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Interpreting Bit Patterns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Remember –</a:t>
            </a:r>
          </a:p>
          <a:p>
            <a:pPr lvl="1" eaLnBrk="1" hangingPunct="1"/>
            <a:r>
              <a:rPr lang="en-US" dirty="0" smtClean="0"/>
              <a:t>CPU has no knowledge of what bits mean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Next slide demonstrates this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Assembler so far…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Programmer must know where the data is in memory</a:t>
            </a:r>
          </a:p>
          <a:p>
            <a:pPr eaLnBrk="1" hangingPunct="1"/>
            <a:r>
              <a:rPr lang="en-US" sz="2600" dirty="0"/>
              <a:t>Data goes at the bottom of memory, must write program before know where data goes</a:t>
            </a:r>
          </a:p>
          <a:p>
            <a:pPr eaLnBrk="1" hangingPunct="1"/>
            <a:r>
              <a:rPr lang="en-US" sz="2600" dirty="0"/>
              <a:t>if you insert an instruction later all data addresses change</a:t>
            </a:r>
          </a:p>
          <a:p>
            <a:pPr eaLnBrk="1" hangingPunct="1"/>
            <a:r>
              <a:rPr lang="en-US" sz="2600" dirty="0"/>
              <a:t>Single digit decimal input/output is tedious</a:t>
            </a:r>
          </a:p>
          <a:p>
            <a:pPr lvl="1" eaLnBrk="1" hangingPunct="1"/>
            <a:r>
              <a:rPr lang="en-US" dirty="0"/>
              <a:t>CHARI/CHARO handle a single </a:t>
            </a:r>
            <a:r>
              <a:rPr lang="en-US" i="1" dirty="0"/>
              <a:t>character, not numbers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Interpreting Bit Patterns</a:t>
            </a:r>
          </a:p>
        </p:txBody>
      </p:sp>
      <p:pic>
        <p:nvPicPr>
          <p:cNvPr id="67587" name="Picture 4" descr="figure5.13.jpg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458913"/>
            <a:ext cx="8767763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76400" y="1676400"/>
            <a:ext cx="6915150" cy="1524000"/>
            <a:chOff x="1056" y="1056"/>
            <a:chExt cx="4356" cy="960"/>
          </a:xfrm>
        </p:grpSpPr>
        <p:sp>
          <p:nvSpPr>
            <p:cNvPr id="67603" name="Oval 5"/>
            <p:cNvSpPr>
              <a:spLocks noChangeArrowheads="1"/>
            </p:cNvSpPr>
            <p:nvPr/>
          </p:nvSpPr>
          <p:spPr bwMode="auto">
            <a:xfrm>
              <a:off x="1104" y="1056"/>
              <a:ext cx="120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4128" y="1152"/>
              <a:ext cx="1284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Generated as Hex</a:t>
              </a:r>
            </a:p>
            <a:p>
              <a:pPr eaLnBrk="1" hangingPunct="1"/>
              <a:r>
                <a:rPr lang="en-US"/>
                <a:t>Output as decimal</a:t>
              </a:r>
            </a:p>
          </p:txBody>
        </p:sp>
        <p:sp>
          <p:nvSpPr>
            <p:cNvPr id="67605" name="Oval 7"/>
            <p:cNvSpPr>
              <a:spLocks noChangeArrowheads="1"/>
            </p:cNvSpPr>
            <p:nvPr/>
          </p:nvSpPr>
          <p:spPr bwMode="auto">
            <a:xfrm>
              <a:off x="1056" y="1776"/>
              <a:ext cx="1344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752600" y="1905000"/>
            <a:ext cx="6934200" cy="1830388"/>
            <a:chOff x="1056" y="1200"/>
            <a:chExt cx="4368" cy="1153"/>
          </a:xfrm>
        </p:grpSpPr>
        <p:sp>
          <p:nvSpPr>
            <p:cNvPr id="67600" name="Oval 10"/>
            <p:cNvSpPr>
              <a:spLocks noChangeArrowheads="1"/>
            </p:cNvSpPr>
            <p:nvPr/>
          </p:nvSpPr>
          <p:spPr bwMode="auto">
            <a:xfrm>
              <a:off x="1056" y="1200"/>
              <a:ext cx="1248" cy="336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Text Box 11"/>
            <p:cNvSpPr txBox="1">
              <a:spLocks noChangeArrowheads="1"/>
            </p:cNvSpPr>
            <p:nvPr/>
          </p:nvSpPr>
          <p:spPr bwMode="auto">
            <a:xfrm>
              <a:off x="3696" y="1776"/>
              <a:ext cx="1728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Interprets 2 bytes at address 05 as decimal.  Prints the number 85.</a:t>
              </a:r>
            </a:p>
          </p:txBody>
        </p:sp>
        <p:sp>
          <p:nvSpPr>
            <p:cNvPr id="67602" name="Oval 12"/>
            <p:cNvSpPr>
              <a:spLocks noChangeArrowheads="1"/>
            </p:cNvSpPr>
            <p:nvPr/>
          </p:nvSpPr>
          <p:spPr bwMode="auto">
            <a:xfrm>
              <a:off x="1104" y="2064"/>
              <a:ext cx="1296" cy="240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76400" y="2362200"/>
            <a:ext cx="5562600" cy="4224338"/>
            <a:chOff x="1056" y="1440"/>
            <a:chExt cx="3504" cy="2661"/>
          </a:xfrm>
        </p:grpSpPr>
        <p:sp>
          <p:nvSpPr>
            <p:cNvPr id="67597" name="Oval 15"/>
            <p:cNvSpPr>
              <a:spLocks noChangeArrowheads="1"/>
            </p:cNvSpPr>
            <p:nvPr/>
          </p:nvSpPr>
          <p:spPr bwMode="auto">
            <a:xfrm>
              <a:off x="1056" y="1440"/>
              <a:ext cx="1200" cy="24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Text Box 16"/>
            <p:cNvSpPr txBox="1">
              <a:spLocks noChangeArrowheads="1"/>
            </p:cNvSpPr>
            <p:nvPr/>
          </p:nvSpPr>
          <p:spPr bwMode="auto">
            <a:xfrm>
              <a:off x="2832" y="2832"/>
              <a:ext cx="1728" cy="12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Interprets the number at address 0008 as a character.  The number placed in address 0007 and 0008  is 1136 or 0470(hex).  70 is ASCII for 'p'.</a:t>
              </a:r>
            </a:p>
          </p:txBody>
        </p:sp>
        <p:sp>
          <p:nvSpPr>
            <p:cNvPr id="67599" name="Oval 17"/>
            <p:cNvSpPr>
              <a:spLocks noChangeArrowheads="1"/>
            </p:cNvSpPr>
            <p:nvPr/>
          </p:nvSpPr>
          <p:spPr bwMode="auto">
            <a:xfrm>
              <a:off x="1104" y="2496"/>
              <a:ext cx="1296" cy="19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3810000" y="1905000"/>
            <a:ext cx="2667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3886200" y="2057400"/>
            <a:ext cx="2590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7601" idx="1"/>
          </p:cNvCxnSpPr>
          <p:nvPr/>
        </p:nvCxnSpPr>
        <p:spPr>
          <a:xfrm rot="10800000">
            <a:off x="3657600" y="2362200"/>
            <a:ext cx="2286000" cy="9159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3886200" y="3352800"/>
            <a:ext cx="19812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7597" idx="6"/>
          </p:cNvCxnSpPr>
          <p:nvPr/>
        </p:nvCxnSpPr>
        <p:spPr>
          <a:xfrm rot="16200000" flipV="1">
            <a:off x="2495550" y="3638550"/>
            <a:ext cx="3009900" cy="838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3238500" y="4457700"/>
            <a:ext cx="1295400" cy="1066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676400" y="2171700"/>
            <a:ext cx="2057399" cy="1885950"/>
            <a:chOff x="1676400" y="2171700"/>
            <a:chExt cx="2057399" cy="188595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171700"/>
              <a:ext cx="1676400" cy="2667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745086" y="3790950"/>
              <a:ext cx="1988713" cy="2667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Disassemblers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Assembler </a:t>
            </a:r>
          </a:p>
          <a:p>
            <a:pPr lvl="1" eaLnBrk="1" hangingPunct="1"/>
            <a:r>
              <a:rPr lang="en-US" dirty="0" smtClean="0"/>
              <a:t>translates each assembly language statement into exactly one machine language statement</a:t>
            </a:r>
          </a:p>
          <a:p>
            <a:pPr lvl="1" eaLnBrk="1" hangingPunct="1"/>
            <a:r>
              <a:rPr lang="en-US" dirty="0" smtClean="0"/>
              <a:t>One-to-one mapping</a:t>
            </a:r>
          </a:p>
          <a:p>
            <a:pPr eaLnBrk="1" hangingPunct="1"/>
            <a:r>
              <a:rPr lang="en-US" dirty="0" smtClean="0"/>
              <a:t>Given a single assembly language statement, can always determine the corresponding machine language statement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Disassemblers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Inverse not true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   0101  0111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Is this a .ASCII with character W?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 the CHARO mnemonic (stack-indexed deferred addressing)?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Same bits!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CPU knows nothing about the assembly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Next slide:  two programs that produce same machine language and output.</a:t>
            </a:r>
          </a:p>
        </p:txBody>
      </p:sp>
    </p:spTree>
    <p:extLst>
      <p:ext uri="{BB962C8B-B14F-4D97-AF65-F5344CB8AC3E}">
        <p14:creationId xmlns:p14="http://schemas.microsoft.com/office/powerpoint/2010/main" val="3363108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6" descr="fig5.14.jpg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39" y="1185015"/>
            <a:ext cx="4464050" cy="537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6200"/>
            <a:ext cx="80772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Disassemblers</a:t>
            </a:r>
            <a:endParaRPr lang="en-US" sz="2800" dirty="0" smtClean="0"/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2590800" y="2660595"/>
            <a:ext cx="2438400" cy="6858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FF3300"/>
              </a:solidFill>
              <a:latin typeface="Times" charset="0"/>
            </a:endParaRP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2590800" y="4940156"/>
            <a:ext cx="2743200" cy="692239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FF3300"/>
              </a:solidFill>
              <a:latin typeface="Times" charset="0"/>
            </a:endParaRPr>
          </a:p>
        </p:txBody>
      </p:sp>
      <p:sp>
        <p:nvSpPr>
          <p:cNvPr id="70662" name="TextBox 6"/>
          <p:cNvSpPr txBox="1">
            <a:spLocks noChangeArrowheads="1"/>
          </p:cNvSpPr>
          <p:nvPr/>
        </p:nvSpPr>
        <p:spPr bwMode="auto">
          <a:xfrm flipH="1">
            <a:off x="1108746" y="6188022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Pun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1752600"/>
            <a:ext cx="259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assembly language programs that produce the same object code and, therefore, the same output</a:t>
            </a:r>
          </a:p>
        </p:txBody>
      </p:sp>
    </p:spTree>
    <p:extLst>
      <p:ext uri="{BB962C8B-B14F-4D97-AF65-F5344CB8AC3E}">
        <p14:creationId xmlns:p14="http://schemas.microsoft.com/office/powerpoint/2010/main" val="3988698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Disassemblers</a:t>
            </a:r>
            <a:endParaRPr lang="en-US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Problem:  pseudo-ops insert bit patterns</a:t>
            </a:r>
          </a:p>
          <a:p>
            <a:pPr lvl="1" eaLnBrk="1" hangingPunct="1"/>
            <a:r>
              <a:rPr lang="en-US" sz="2000" dirty="0" smtClean="0"/>
              <a:t>If there were no pseudo-ops there would be a one-to-one mapping</a:t>
            </a:r>
          </a:p>
          <a:p>
            <a:pPr eaLnBrk="1" hangingPunct="1"/>
            <a:r>
              <a:rPr lang="en-US" sz="2400" dirty="0" smtClean="0"/>
              <a:t>Root problem:</a:t>
            </a:r>
          </a:p>
          <a:p>
            <a:pPr lvl="1" eaLnBrk="1" hangingPunct="1"/>
            <a:r>
              <a:rPr lang="en-US" sz="2000" dirty="0"/>
              <a:t>D</a:t>
            </a:r>
            <a:r>
              <a:rPr lang="en-US" sz="2000" dirty="0" smtClean="0"/>
              <a:t>ata and instructions share memory</a:t>
            </a:r>
          </a:p>
          <a:p>
            <a:pPr eaLnBrk="1" hangingPunct="1"/>
            <a:r>
              <a:rPr lang="en-US" sz="2400" dirty="0" smtClean="0"/>
              <a:t>Programmers can sell machine code and buyers cannot change</a:t>
            </a:r>
          </a:p>
          <a:p>
            <a:pPr eaLnBrk="1" hangingPunct="1"/>
            <a:r>
              <a:rPr lang="en-US" sz="2400" dirty="0" smtClean="0"/>
              <a:t>Open-source software movement:  give away the source code with the program</a:t>
            </a:r>
          </a:p>
          <a:p>
            <a:pPr lvl="1" eaLnBrk="1" hangingPunct="1"/>
            <a:r>
              <a:rPr lang="en-US" sz="2000" dirty="0" smtClean="0"/>
              <a:t>Companies get income by supporting the product</a:t>
            </a:r>
          </a:p>
          <a:p>
            <a:pPr lvl="1" eaLnBrk="1" hangingPunct="1"/>
            <a:r>
              <a:rPr lang="en-US" sz="2000" dirty="0" smtClean="0"/>
              <a:t>Customer can view code for security reasons and make bug fixes themselves</a:t>
            </a:r>
          </a:p>
        </p:txBody>
      </p:sp>
    </p:spTree>
    <p:extLst>
      <p:ext uri="{BB962C8B-B14F-4D97-AF65-F5344CB8AC3E}">
        <p14:creationId xmlns:p14="http://schemas.microsoft.com/office/powerpoint/2010/main" val="1030002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Disassemblers</a:t>
            </a:r>
            <a:endParaRPr lang="en-US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Disassembler:  a program that tries to recover the source program from the object program</a:t>
            </a:r>
          </a:p>
          <a:p>
            <a:pPr lvl="1" eaLnBrk="1" hangingPunct="1"/>
            <a:r>
              <a:rPr lang="en-US" sz="2000" dirty="0" smtClean="0"/>
              <a:t>Can never be 100% successful.</a:t>
            </a:r>
          </a:p>
          <a:p>
            <a:pPr lvl="1" eaLnBrk="1" hangingPunct="1"/>
            <a:r>
              <a:rPr lang="en-US" sz="2000" dirty="0" smtClean="0"/>
              <a:t>In large program data is scattered throughout the program.</a:t>
            </a:r>
          </a:p>
          <a:p>
            <a:pPr lvl="1" eaLnBrk="1" hangingPunct="1"/>
            <a:r>
              <a:rPr lang="en-US" sz="2000" dirty="0" smtClean="0"/>
              <a:t>Disassembler reads each byte and prints it out several times</a:t>
            </a:r>
          </a:p>
          <a:p>
            <a:pPr lvl="2" eaLnBrk="1" hangingPunct="1"/>
            <a:r>
              <a:rPr lang="en-US" sz="2000" dirty="0" smtClean="0"/>
              <a:t>Once as instruction</a:t>
            </a:r>
          </a:p>
          <a:p>
            <a:pPr lvl="2" eaLnBrk="1" hangingPunct="1"/>
            <a:r>
              <a:rPr lang="en-US" sz="2000" dirty="0" smtClean="0"/>
              <a:t>Once as ASCII</a:t>
            </a:r>
          </a:p>
          <a:p>
            <a:pPr lvl="2" eaLnBrk="1" hangingPunct="1"/>
            <a:r>
              <a:rPr lang="en-US" sz="2000" dirty="0" smtClean="0"/>
              <a:t>Once as 2’s complement</a:t>
            </a:r>
          </a:p>
          <a:p>
            <a:pPr lvl="1" eaLnBrk="1" hangingPunct="1"/>
            <a:r>
              <a:rPr lang="en-US" sz="2000" dirty="0" smtClean="0"/>
              <a:t>People must reconstruct the program</a:t>
            </a:r>
          </a:p>
        </p:txBody>
      </p:sp>
    </p:spTree>
    <p:extLst>
      <p:ext uri="{BB962C8B-B14F-4D97-AF65-F5344CB8AC3E}">
        <p14:creationId xmlns:p14="http://schemas.microsoft.com/office/powerpoint/2010/main" val="2939474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Symbols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Problem:  to know where data begins, must determine addresses</a:t>
            </a:r>
          </a:p>
          <a:p>
            <a:pPr eaLnBrk="1" hangingPunct="1"/>
            <a:r>
              <a:rPr lang="en-US" dirty="0" smtClean="0"/>
              <a:t>Problem 2:  if you remove data (</a:t>
            </a:r>
            <a:r>
              <a:rPr lang="en-US" dirty="0" err="1" smtClean="0"/>
              <a:t>eg</a:t>
            </a:r>
            <a:r>
              <a:rPr lang="en-US" dirty="0" smtClean="0"/>
              <a:t> a .WORD command), all addresses change</a:t>
            </a:r>
          </a:p>
          <a:p>
            <a:pPr eaLnBrk="1" hangingPunct="1"/>
            <a:r>
              <a:rPr lang="en-US" dirty="0" smtClean="0"/>
              <a:t>Solution:  </a:t>
            </a:r>
            <a:r>
              <a:rPr lang="en-US" b="0" dirty="0" smtClean="0">
                <a:solidFill>
                  <a:srgbClr val="FF3300"/>
                </a:solidFill>
              </a:rPr>
              <a:t>symbols</a:t>
            </a:r>
            <a:endParaRPr lang="en-US" dirty="0" smtClean="0"/>
          </a:p>
          <a:p>
            <a:pPr eaLnBrk="1" hangingPunct="1"/>
            <a:r>
              <a:rPr lang="en-US" dirty="0" smtClean="0"/>
              <a:t>Instead of using addresses (at assembly level) can use symbols.</a:t>
            </a:r>
          </a:p>
          <a:p>
            <a:pPr eaLnBrk="1" hangingPunct="1"/>
            <a:r>
              <a:rPr lang="en-US" dirty="0" smtClean="0"/>
              <a:t>Every time you assemble the program, assembler recalculates the addresses</a:t>
            </a:r>
          </a:p>
        </p:txBody>
      </p:sp>
    </p:spTree>
    <p:extLst>
      <p:ext uri="{BB962C8B-B14F-4D97-AF65-F5344CB8AC3E}">
        <p14:creationId xmlns:p14="http://schemas.microsoft.com/office/powerpoint/2010/main" val="981850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Symbols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Rules: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irst char must be a letter</a:t>
            </a:r>
          </a:p>
          <a:p>
            <a:pPr lvl="1" eaLnBrk="1" hangingPunct="1"/>
            <a:r>
              <a:rPr lang="en-US" dirty="0" smtClean="0"/>
              <a:t>Following char must be letters or numbers</a:t>
            </a:r>
          </a:p>
          <a:p>
            <a:pPr lvl="1" eaLnBrk="1" hangingPunct="1"/>
            <a:r>
              <a:rPr lang="en-US" dirty="0" smtClean="0"/>
              <a:t>Max of 8 char long</a:t>
            </a:r>
          </a:p>
          <a:p>
            <a:pPr lvl="1" eaLnBrk="1" hangingPunct="1"/>
            <a:r>
              <a:rPr lang="en-US" b="0" dirty="0" smtClean="0">
                <a:solidFill>
                  <a:srgbClr val="FF0000"/>
                </a:solidFill>
              </a:rPr>
              <a:t>Case sensitive</a:t>
            </a:r>
            <a:endParaRPr lang="en-US" dirty="0" smtClean="0"/>
          </a:p>
          <a:p>
            <a:pPr lvl="1" eaLnBrk="1" hangingPunct="1"/>
            <a:r>
              <a:rPr lang="en-US" dirty="0" smtClean="0"/>
              <a:t>Define by placing the symbol at beginning of line</a:t>
            </a:r>
          </a:p>
          <a:p>
            <a:pPr lvl="1" eaLnBrk="1" hangingPunct="1"/>
            <a:r>
              <a:rPr lang="en-US" dirty="0" smtClean="0"/>
              <a:t>Must terminate definition with a colon ( </a:t>
            </a:r>
            <a:r>
              <a:rPr lang="en-US" b="0" dirty="0" smtClean="0"/>
              <a:t>:</a:t>
            </a:r>
            <a:r>
              <a:rPr lang="en-US" dirty="0" smtClean="0"/>
              <a:t> )</a:t>
            </a:r>
          </a:p>
          <a:p>
            <a:pPr lvl="1" eaLnBrk="1" hangingPunct="1"/>
            <a:r>
              <a:rPr lang="en-US" dirty="0" smtClean="0"/>
              <a:t>No spaces between last char of symbol and colon</a:t>
            </a:r>
          </a:p>
        </p:txBody>
      </p:sp>
    </p:spTree>
    <p:extLst>
      <p:ext uri="{BB962C8B-B14F-4D97-AF65-F5344CB8AC3E}">
        <p14:creationId xmlns:p14="http://schemas.microsoft.com/office/powerpoint/2010/main" val="1331092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Symbols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Example:</a:t>
            </a:r>
          </a:p>
          <a:p>
            <a:pPr eaLnBrk="1" hangingPunct="1"/>
            <a:r>
              <a:rPr lang="en-US" dirty="0" smtClean="0"/>
              <a:t>Define the symbol </a:t>
            </a:r>
            <a:r>
              <a:rPr lang="en-US" b="0" dirty="0" err="1"/>
              <a:t>num</a:t>
            </a:r>
            <a:r>
              <a:rPr lang="en-US" dirty="0"/>
              <a:t> </a:t>
            </a:r>
            <a:r>
              <a:rPr lang="en-US" dirty="0" smtClean="0"/>
              <a:t>as address for a block of two bytes</a:t>
            </a:r>
          </a:p>
          <a:p>
            <a:pPr lvl="1" eaLnBrk="1" hangingPunct="1">
              <a:buFontTx/>
              <a:buNone/>
            </a:pPr>
            <a:r>
              <a:rPr lang="en-US" dirty="0" err="1" smtClean="0"/>
              <a:t>num</a:t>
            </a:r>
            <a:r>
              <a:rPr lang="en-US" dirty="0" smtClean="0"/>
              <a:t>:	.BLOCK	d#2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Use the symbol to reference the address</a:t>
            </a:r>
          </a:p>
          <a:p>
            <a:pPr lvl="1" eaLnBrk="1" hangingPunct="1"/>
            <a:r>
              <a:rPr lang="en-US" dirty="0" smtClean="0"/>
              <a:t>do </a:t>
            </a:r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use the colon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	DECI	</a:t>
            </a:r>
            <a:r>
              <a:rPr lang="en-US" dirty="0" err="1" smtClean="0"/>
              <a:t>num,d</a:t>
            </a:r>
            <a:r>
              <a:rPr lang="en-US" dirty="0" smtClean="0"/>
              <a:t>		; get the number</a:t>
            </a:r>
          </a:p>
        </p:txBody>
      </p:sp>
    </p:spTree>
    <p:extLst>
      <p:ext uri="{BB962C8B-B14F-4D97-AF65-F5344CB8AC3E}">
        <p14:creationId xmlns:p14="http://schemas.microsoft.com/office/powerpoint/2010/main" val="3551791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Symbol Tables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Assembler detects a symbol definition: stores the symbol and its value in a </a:t>
            </a:r>
            <a:r>
              <a:rPr lang="en-US" b="0" dirty="0" smtClean="0">
                <a:solidFill>
                  <a:srgbClr val="FF3300"/>
                </a:solidFill>
              </a:rPr>
              <a:t>symbol table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value of the symbol is the </a:t>
            </a:r>
            <a:r>
              <a:rPr lang="en-US" b="0" dirty="0" smtClean="0">
                <a:solidFill>
                  <a:srgbClr val="FF3300"/>
                </a:solidFill>
              </a:rPr>
              <a:t>address</a:t>
            </a:r>
            <a:r>
              <a:rPr lang="en-US" dirty="0" smtClean="0"/>
              <a:t> in memory where the first byte of the object code generated from that line will be loaded.</a:t>
            </a:r>
          </a:p>
          <a:p>
            <a:pPr eaLnBrk="1" hangingPunct="1"/>
            <a:r>
              <a:rPr lang="en-US" dirty="0" smtClean="0"/>
              <a:t>If you define symbols, the assembler listing will print out the symbol table</a:t>
            </a:r>
          </a:p>
          <a:p>
            <a:pPr lvl="1" eaLnBrk="1" hangingPunct="1"/>
            <a:r>
              <a:rPr lang="en-US" dirty="0" smtClean="0"/>
              <a:t>2 pass assembler</a:t>
            </a:r>
          </a:p>
        </p:txBody>
      </p:sp>
    </p:spTree>
    <p:extLst>
      <p:ext uri="{BB962C8B-B14F-4D97-AF65-F5344CB8AC3E}">
        <p14:creationId xmlns:p14="http://schemas.microsoft.com/office/powerpoint/2010/main" val="3234834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New Instructions </a:t>
            </a:r>
            <a:br>
              <a:rPr lang="en-US" dirty="0" smtClean="0"/>
            </a:br>
            <a:r>
              <a:rPr lang="en-US" dirty="0" smtClean="0"/>
              <a:t>BR, DECI, DECO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New instruction:  </a:t>
            </a:r>
            <a:r>
              <a:rPr lang="en-US" b="0" dirty="0" smtClean="0">
                <a:solidFill>
                  <a:schemeClr val="accent2"/>
                </a:solidFill>
              </a:rPr>
              <a:t>unconditional branch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specifier</a:t>
            </a:r>
            <a:r>
              <a:rPr lang="en-US" dirty="0" smtClean="0"/>
              <a:t>: 0000 010a</a:t>
            </a:r>
          </a:p>
          <a:p>
            <a:pPr lvl="1"/>
            <a:r>
              <a:rPr lang="en-US" dirty="0" smtClean="0"/>
              <a:t>Mnemonic: BR</a:t>
            </a:r>
          </a:p>
          <a:p>
            <a:r>
              <a:rPr lang="en-US" dirty="0" smtClean="0"/>
              <a:t>Jumps to a different memory location for the next instruction to be executed</a:t>
            </a:r>
          </a:p>
          <a:p>
            <a:r>
              <a:rPr lang="en-US" dirty="0" smtClean="0"/>
              <a:t>PC</a:t>
            </a:r>
            <a:r>
              <a:rPr lang="en-US" i="1" dirty="0" smtClean="0"/>
              <a:t>&lt;- {</a:t>
            </a:r>
            <a:r>
              <a:rPr lang="en-US" i="1" dirty="0" err="1" smtClean="0"/>
              <a:t>Oprnd</a:t>
            </a:r>
            <a:r>
              <a:rPr lang="en-US" i="1" dirty="0" smtClean="0"/>
              <a:t>}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BR	0005	; branch around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Places the operand (0005) into PC.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Result:  next instruction executed is at memory location 0005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2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400" b="1"/>
              <a:t>5-</a:t>
            </a:r>
            <a:fld id="{48F34332-9D8F-4535-9F15-17C49E296B78}" type="slidenum">
              <a:rPr lang="en-US" sz="1400" b="1"/>
              <a:pPr algn="r" eaLnBrk="1" hangingPunct="1"/>
              <a:t>30</a:t>
            </a:fld>
            <a:endParaRPr lang="en-US" sz="1400" b="1"/>
          </a:p>
        </p:txBody>
      </p:sp>
      <p:pic>
        <p:nvPicPr>
          <p:cNvPr id="77827" name="Picture 11" descr="fig5.15.jpg                                                    00356723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6025"/>
            <a:ext cx="7820025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program to add 1 to a decimal value</a:t>
            </a:r>
          </a:p>
        </p:txBody>
      </p:sp>
      <p:sp>
        <p:nvSpPr>
          <p:cNvPr id="77831" name="Rectangle 12"/>
          <p:cNvSpPr>
            <a:spLocks noChangeArrowheads="1"/>
          </p:cNvSpPr>
          <p:nvPr/>
        </p:nvSpPr>
        <p:spPr bwMode="auto">
          <a:xfrm>
            <a:off x="838200" y="5867400"/>
            <a:ext cx="4419600" cy="9906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662" y="1951038"/>
            <a:ext cx="8142601" cy="2036048"/>
            <a:chOff x="815662" y="1951038"/>
            <a:chExt cx="8142601" cy="2036048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4038600" y="1951038"/>
              <a:ext cx="4919663" cy="822325"/>
              <a:chOff x="2544" y="768"/>
              <a:chExt cx="3099" cy="518"/>
            </a:xfrm>
          </p:grpSpPr>
          <p:sp>
            <p:nvSpPr>
              <p:cNvPr id="77834" name="Oval 5"/>
              <p:cNvSpPr>
                <a:spLocks noChangeArrowheads="1"/>
              </p:cNvSpPr>
              <p:nvPr/>
            </p:nvSpPr>
            <p:spPr bwMode="auto">
              <a:xfrm>
                <a:off x="2544" y="1008"/>
                <a:ext cx="480" cy="240"/>
              </a:xfrm>
              <a:prstGeom prst="ellips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5" name="Text Box 6"/>
              <p:cNvSpPr txBox="1">
                <a:spLocks noChangeArrowheads="1"/>
              </p:cNvSpPr>
              <p:nvPr/>
            </p:nvSpPr>
            <p:spPr bwMode="auto">
              <a:xfrm>
                <a:off x="3072" y="768"/>
                <a:ext cx="2571" cy="518"/>
              </a:xfrm>
              <a:prstGeom prst="rect">
                <a:avLst/>
              </a:prstGeom>
              <a:solidFill>
                <a:srgbClr val="66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Times" charset="0"/>
                  </a:rPr>
                  <a:t>Replaced with BR 0x000D.</a:t>
                </a:r>
              </a:p>
              <a:p>
                <a:pPr eaLnBrk="1" hangingPunct="1"/>
                <a:r>
                  <a:rPr lang="en-US" sz="2400">
                    <a:latin typeface="Times" charset="0"/>
                  </a:rPr>
                  <a:t>Note that there is no colon here.</a:t>
                </a:r>
              </a:p>
            </p:txBody>
          </p:sp>
        </p:grp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815662" y="3606086"/>
              <a:ext cx="762000" cy="381000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" name="Straight Connector 4"/>
            <p:cNvCxnSpPr>
              <a:stCxn id="12" idx="7"/>
              <a:endCxn id="77834" idx="3"/>
            </p:cNvCxnSpPr>
            <p:nvPr/>
          </p:nvCxnSpPr>
          <p:spPr>
            <a:xfrm flipV="1">
              <a:off x="1466070" y="2657242"/>
              <a:ext cx="2684122" cy="1004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80245" y="2522538"/>
            <a:ext cx="8330418" cy="1698625"/>
            <a:chOff x="780245" y="2522538"/>
            <a:chExt cx="8330418" cy="1698625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962400" y="3398838"/>
              <a:ext cx="5148263" cy="822325"/>
              <a:chOff x="2496" y="1344"/>
              <a:chExt cx="3243" cy="518"/>
            </a:xfrm>
          </p:grpSpPr>
          <p:sp>
            <p:nvSpPr>
              <p:cNvPr id="77832" name="Oval 7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480" cy="240"/>
              </a:xfrm>
              <a:prstGeom prst="ellips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3" name="Text Box 8"/>
              <p:cNvSpPr txBox="1">
                <a:spLocks noChangeArrowheads="1"/>
              </p:cNvSpPr>
              <p:nvPr/>
            </p:nvSpPr>
            <p:spPr bwMode="auto">
              <a:xfrm>
                <a:off x="3168" y="1344"/>
                <a:ext cx="2571" cy="518"/>
              </a:xfrm>
              <a:prstGeom prst="rect">
                <a:avLst/>
              </a:prstGeom>
              <a:solidFill>
                <a:srgbClr val="66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>
                    <a:latin typeface="Times" charset="0"/>
                  </a:rPr>
                  <a:t>Replaced with DECI 0x0003,d</a:t>
                </a:r>
              </a:p>
              <a:p>
                <a:pPr eaLnBrk="1" hangingPunct="1"/>
                <a:r>
                  <a:rPr lang="en-US" sz="2400">
                    <a:latin typeface="Times" charset="0"/>
                  </a:rPr>
                  <a:t>Note that there is no colon here.</a:t>
                </a:r>
              </a:p>
            </p:txBody>
          </p:sp>
        </p:grp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780245" y="2522538"/>
              <a:ext cx="762000" cy="381000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" name="Straight Connector 7"/>
            <p:cNvCxnSpPr>
              <a:stCxn id="16" idx="5"/>
              <a:endCxn id="77832" idx="1"/>
            </p:cNvCxnSpPr>
            <p:nvPr/>
          </p:nvCxnSpPr>
          <p:spPr>
            <a:xfrm>
              <a:off x="1430653" y="2847742"/>
              <a:ext cx="2643339" cy="835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213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7924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/>
              <a:t>A nonsense program that illustrates the underlying von Neumann nature of the machine</a:t>
            </a:r>
          </a:p>
        </p:txBody>
      </p:sp>
      <p:pic>
        <p:nvPicPr>
          <p:cNvPr id="79875" name="Picture 8" descr="fig5.16.jpg                                                    00356723Ephesis                        BC48AB6E: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9938" y="1447800"/>
            <a:ext cx="5597525" cy="4678363"/>
          </a:xfrm>
        </p:spPr>
      </p:pic>
      <p:sp>
        <p:nvSpPr>
          <p:cNvPr id="79876" name="Oval 9"/>
          <p:cNvSpPr>
            <a:spLocks noChangeArrowheads="1"/>
          </p:cNvSpPr>
          <p:nvPr/>
        </p:nvSpPr>
        <p:spPr bwMode="auto">
          <a:xfrm>
            <a:off x="1981200" y="2057400"/>
            <a:ext cx="914400" cy="4572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10"/>
          <p:cNvSpPr>
            <a:spLocks noChangeArrowheads="1"/>
          </p:cNvSpPr>
          <p:nvPr/>
        </p:nvSpPr>
        <p:spPr bwMode="auto">
          <a:xfrm>
            <a:off x="3505200" y="2057400"/>
            <a:ext cx="914400" cy="4572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11"/>
          <p:cNvSpPr txBox="1">
            <a:spLocks noChangeArrowheads="1"/>
          </p:cNvSpPr>
          <p:nvPr/>
        </p:nvSpPr>
        <p:spPr bwMode="auto">
          <a:xfrm>
            <a:off x="4800600" y="1600200"/>
            <a:ext cx="3046413" cy="409575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Chicago" charset="0"/>
              </a:rPr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1617765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Unconditional Branch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New instruction:  </a:t>
            </a:r>
            <a:r>
              <a:rPr lang="en-US" b="0" smtClean="0">
                <a:solidFill>
                  <a:schemeClr val="accent2"/>
                </a:solidFill>
              </a:rPr>
              <a:t>unconditional branch</a:t>
            </a:r>
          </a:p>
          <a:p>
            <a:pPr lvl="1"/>
            <a:r>
              <a:rPr lang="en-US" smtClean="0"/>
              <a:t>Instruction specifier: 0000 010a</a:t>
            </a:r>
          </a:p>
          <a:p>
            <a:pPr lvl="1"/>
            <a:r>
              <a:rPr lang="en-US" smtClean="0"/>
              <a:t>Mnemonic: BR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Default: </a:t>
            </a:r>
            <a:r>
              <a:rPr lang="en-US" b="0" smtClean="0">
                <a:solidFill>
                  <a:schemeClr val="accent2"/>
                </a:solidFill>
              </a:rPr>
              <a:t>immediate</a:t>
            </a:r>
            <a:r>
              <a:rPr lang="en-US" smtClean="0"/>
              <a:t> addressing.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you do not specify addressing mode, assembler assumes immediate addressing.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Assembler places 000 in the addressing mode bits.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Correct operation of BR depends on details of von Neumann execution cycle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		fetch	  increment  execute  repeat</a:t>
            </a:r>
          </a:p>
          <a:p>
            <a:pPr eaLnBrk="1" hangingPunct="1"/>
            <a:r>
              <a:rPr lang="en-US" dirty="0" smtClean="0"/>
              <a:t>Not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dirty="0" smtClean="0"/>
              <a:t>		fetch  execute  increment  repeat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79248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Branching</a:t>
            </a: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457325"/>
            <a:ext cx="61055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24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 and DECO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 not exist at machine level</a:t>
            </a:r>
          </a:p>
          <a:p>
            <a:pPr eaLnBrk="1" hangingPunct="1"/>
            <a:r>
              <a:rPr lang="en-US" dirty="0" smtClean="0"/>
              <a:t>Provided by the OS</a:t>
            </a:r>
          </a:p>
          <a:p>
            <a:pPr eaLnBrk="1" hangingPunct="1"/>
            <a:r>
              <a:rPr lang="en-US" dirty="0" smtClean="0"/>
              <a:t>DECI:  decimal input.  </a:t>
            </a:r>
          </a:p>
          <a:p>
            <a:pPr lvl="1" eaLnBrk="1" hangingPunct="1"/>
            <a:r>
              <a:rPr lang="en-US" dirty="0" smtClean="0"/>
              <a:t>Converts sequence of ASCII digit characters</a:t>
            </a:r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o a single word </a:t>
            </a:r>
          </a:p>
          <a:p>
            <a:pPr lvl="1" eaLnBrk="1" hangingPunct="1"/>
            <a:r>
              <a:rPr lang="en-US" dirty="0" smtClean="0"/>
              <a:t>In 2’s complement representation</a:t>
            </a:r>
          </a:p>
          <a:p>
            <a:pPr eaLnBrk="1" hangingPunct="1"/>
            <a:r>
              <a:rPr lang="en-US" dirty="0" smtClean="0"/>
              <a:t>DECO:  decimal output.</a:t>
            </a:r>
          </a:p>
          <a:p>
            <a:pPr lvl="1" eaLnBrk="1" hangingPunct="1"/>
            <a:r>
              <a:rPr lang="en-US" dirty="0" smtClean="0"/>
              <a:t>Converts 2’s complement representation </a:t>
            </a:r>
          </a:p>
          <a:p>
            <a:pPr lvl="1" eaLnBrk="1" hangingPunct="1"/>
            <a:r>
              <a:rPr lang="en-US" dirty="0" smtClean="0"/>
              <a:t>Of a word </a:t>
            </a:r>
          </a:p>
          <a:p>
            <a:pPr lvl="1" eaLnBrk="1" hangingPunct="1"/>
            <a:r>
              <a:rPr lang="en-US" dirty="0" smtClean="0"/>
              <a:t>To sequence of ASCII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 and DECO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19200"/>
            <a:ext cx="76962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DECI:  The decimal input instruction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specifier</a:t>
            </a:r>
            <a:r>
              <a:rPr lang="en-US" dirty="0" smtClean="0"/>
              <a:t>: 0011 0aaa</a:t>
            </a:r>
          </a:p>
          <a:p>
            <a:pPr lvl="1"/>
            <a:r>
              <a:rPr lang="en-US" dirty="0" smtClean="0"/>
              <a:t>Mnemonic: DECI</a:t>
            </a:r>
          </a:p>
          <a:p>
            <a:r>
              <a:rPr lang="en-US" dirty="0" smtClean="0"/>
              <a:t>Convert a string of ASCII characters </a:t>
            </a:r>
          </a:p>
          <a:p>
            <a:pPr lvl="1"/>
            <a:r>
              <a:rPr lang="en-US" dirty="0" smtClean="0"/>
              <a:t>from the input device </a:t>
            </a:r>
          </a:p>
          <a:p>
            <a:pPr lvl="1"/>
            <a:r>
              <a:rPr lang="en-US" dirty="0" smtClean="0"/>
              <a:t>into a 16-bit signed integer (corresponds to the 2’s complement representation of the value) </a:t>
            </a:r>
          </a:p>
          <a:p>
            <a:pPr lvl="1"/>
            <a:r>
              <a:rPr lang="en-US" dirty="0" smtClean="0"/>
              <a:t>stores it into memory</a:t>
            </a:r>
          </a:p>
          <a:p>
            <a:r>
              <a:rPr lang="en-US" dirty="0" err="1" smtClean="0"/>
              <a:t>Oprnd</a:t>
            </a:r>
            <a:r>
              <a:rPr lang="en-US" i="1" dirty="0" smtClean="0"/>
              <a:t> &lt;- {decimal input}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 and DECO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Notes on DECI:  decimal input </a:t>
            </a:r>
          </a:p>
          <a:p>
            <a:pPr lvl="1" eaLnBrk="1" hangingPunct="1"/>
            <a:r>
              <a:rPr lang="en-US" dirty="0" smtClean="0"/>
              <a:t>Any number of leading spaces or line feeds </a:t>
            </a:r>
          </a:p>
          <a:p>
            <a:pPr lvl="1" eaLnBrk="1" hangingPunct="1"/>
            <a:r>
              <a:rPr lang="en-US" dirty="0" smtClean="0"/>
              <a:t>First printable char:  digit or + or –</a:t>
            </a:r>
          </a:p>
          <a:p>
            <a:pPr lvl="1" eaLnBrk="1" hangingPunct="1"/>
            <a:r>
              <a:rPr lang="en-US" dirty="0" smtClean="0"/>
              <a:t>Following char must be digits</a:t>
            </a:r>
          </a:p>
          <a:p>
            <a:pPr lvl="1" eaLnBrk="1" hangingPunct="1"/>
            <a:r>
              <a:rPr lang="en-US" dirty="0" smtClean="0"/>
              <a:t>Sets Z to 1 if input 0 and N to 1 if input negative</a:t>
            </a:r>
          </a:p>
          <a:p>
            <a:pPr lvl="1" eaLnBrk="1" hangingPunct="1"/>
            <a:r>
              <a:rPr lang="en-US" dirty="0" smtClean="0"/>
              <a:t>Sets V to 1 if input a number out of range (–32768 to 32767)</a:t>
            </a:r>
          </a:p>
          <a:p>
            <a:pPr lvl="1" eaLnBrk="1" hangingPunct="1"/>
            <a:r>
              <a:rPr lang="en-US" dirty="0" smtClean="0"/>
              <a:t>Does not affect C bit.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Scolor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IScolorblock">
  <a:themeElements>
    <a:clrScheme name="1_UIScolor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1_UIScolor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IScolor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2159</TotalTime>
  <Words>2907</Words>
  <Application>Microsoft Office PowerPoint</Application>
  <PresentationFormat>On-screen Show (4:3)</PresentationFormat>
  <Paragraphs>368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UIScolorblock</vt:lpstr>
      <vt:lpstr>1_UIScolorblock</vt:lpstr>
      <vt:lpstr>Chapter 5:  Assembly Language and the PEP/8 Virtual Computer Part 2</vt:lpstr>
      <vt:lpstr>Problems with Assembler so far…</vt:lpstr>
      <vt:lpstr>Solution: New Instructions  BR, DECI, DECO</vt:lpstr>
      <vt:lpstr>Unconditional Branch</vt:lpstr>
      <vt:lpstr>Branch</vt:lpstr>
      <vt:lpstr>Branching</vt:lpstr>
      <vt:lpstr>DECI and DECO</vt:lpstr>
      <vt:lpstr>DECI and DECO</vt:lpstr>
      <vt:lpstr>DECI and DECO</vt:lpstr>
      <vt:lpstr>DECI and DECO</vt:lpstr>
      <vt:lpstr>DECI and DECO</vt:lpstr>
      <vt:lpstr>DECI and DECO</vt:lpstr>
      <vt:lpstr>A program to add 1 to a decimal value. It illustrates Decimal I/O and Branch</vt:lpstr>
      <vt:lpstr>Special characters and strings</vt:lpstr>
      <vt:lpstr>Special characters and strings</vt:lpstr>
      <vt:lpstr> STRO</vt:lpstr>
      <vt:lpstr> STRO</vt:lpstr>
      <vt:lpstr>Fig. 5.12: A program that interprets a value as decimal and as hexadecimal</vt:lpstr>
      <vt:lpstr>Interpreting Bit Patterns</vt:lpstr>
      <vt:lpstr>Interpreting Bit Patterns</vt:lpstr>
      <vt:lpstr>Disassemblers</vt:lpstr>
      <vt:lpstr>Disassemblers</vt:lpstr>
      <vt:lpstr>Disassemblers</vt:lpstr>
      <vt:lpstr>Disassemblers</vt:lpstr>
      <vt:lpstr>Disassemblers</vt:lpstr>
      <vt:lpstr>Symbols</vt:lpstr>
      <vt:lpstr>Symbols</vt:lpstr>
      <vt:lpstr>Symbols</vt:lpstr>
      <vt:lpstr>Symbol Tables</vt:lpstr>
      <vt:lpstr>A program to add 1 to a decimal value</vt:lpstr>
      <vt:lpstr>A nonsense program that illustrates the underlying von Neumann nature of the machine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Lucinda M Caughey</dc:creator>
  <cp:lastModifiedBy>Cindy</cp:lastModifiedBy>
  <cp:revision>107</cp:revision>
  <dcterms:created xsi:type="dcterms:W3CDTF">2009-09-01T03:33:51Z</dcterms:created>
  <dcterms:modified xsi:type="dcterms:W3CDTF">2014-03-02T19:13:15Z</dcterms:modified>
</cp:coreProperties>
</file>