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9" r:id="rId2"/>
  </p:sldMasterIdLst>
  <p:notesMasterIdLst>
    <p:notesMasterId r:id="rId44"/>
  </p:notesMasterIdLst>
  <p:sldIdLst>
    <p:sldId id="256" r:id="rId3"/>
    <p:sldId id="399" r:id="rId4"/>
    <p:sldId id="338" r:id="rId5"/>
    <p:sldId id="339" r:id="rId6"/>
    <p:sldId id="400" r:id="rId7"/>
    <p:sldId id="340" r:id="rId8"/>
    <p:sldId id="341" r:id="rId9"/>
    <p:sldId id="342" r:id="rId10"/>
    <p:sldId id="343" r:id="rId11"/>
    <p:sldId id="401" r:id="rId12"/>
    <p:sldId id="344" r:id="rId13"/>
    <p:sldId id="345" r:id="rId14"/>
    <p:sldId id="402" r:id="rId15"/>
    <p:sldId id="403" r:id="rId16"/>
    <p:sldId id="346" r:id="rId17"/>
    <p:sldId id="404" r:id="rId18"/>
    <p:sldId id="347" r:id="rId19"/>
    <p:sldId id="349" r:id="rId20"/>
    <p:sldId id="350" r:id="rId21"/>
    <p:sldId id="351" r:id="rId22"/>
    <p:sldId id="352" r:id="rId23"/>
    <p:sldId id="353" r:id="rId24"/>
    <p:sldId id="354" r:id="rId25"/>
    <p:sldId id="355" r:id="rId26"/>
    <p:sldId id="359" r:id="rId27"/>
    <p:sldId id="360" r:id="rId28"/>
    <p:sldId id="361" r:id="rId29"/>
    <p:sldId id="362" r:id="rId30"/>
    <p:sldId id="363" r:id="rId31"/>
    <p:sldId id="364" r:id="rId32"/>
    <p:sldId id="365" r:id="rId33"/>
    <p:sldId id="366" r:id="rId34"/>
    <p:sldId id="367" r:id="rId35"/>
    <p:sldId id="368" r:id="rId36"/>
    <p:sldId id="369" r:id="rId37"/>
    <p:sldId id="370" r:id="rId38"/>
    <p:sldId id="371" r:id="rId39"/>
    <p:sldId id="405" r:id="rId40"/>
    <p:sldId id="406" r:id="rId41"/>
    <p:sldId id="372" r:id="rId42"/>
    <p:sldId id="373" r:id="rId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2848" autoAdjust="0"/>
  </p:normalViewPr>
  <p:slideViewPr>
    <p:cSldViewPr>
      <p:cViewPr>
        <p:scale>
          <a:sx n="74" d="100"/>
          <a:sy n="74" d="100"/>
        </p:scale>
        <p:origin x="-72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9426DEC-F2A2-4E00-B9F0-3784E0C1B1E5}" type="datetimeFigureOut">
              <a:rPr lang="en-US"/>
              <a:pPr>
                <a:defRPr/>
              </a:pPr>
              <a:t>10/5/2014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F6E0D1B-24E0-49DE-80FE-6CC4EC780B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169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6E0D1B-24E0-49DE-80FE-6CC4EC780BA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81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6E0D1B-24E0-49DE-80FE-6CC4EC780BA4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04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A0B14A-68B9-47F8-A25F-8FCE9D665F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873079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B40E53-A64A-441F-A594-1447E87244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03869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59590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24466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875719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447800"/>
            <a:ext cx="37719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447800"/>
            <a:ext cx="37719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75169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087720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222836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008815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9654003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955617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447800"/>
            <a:ext cx="37719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447800"/>
            <a:ext cx="37719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0148DE-C235-439A-8D33-975248D6EB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280547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05461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4638"/>
            <a:ext cx="19431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38"/>
            <a:ext cx="56769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79412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E6FF35-5E15-4767-8269-40226D8C61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15228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990893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86B884-598B-4387-9BC3-DF64B19E09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53220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300A75-4795-4806-930A-9DE8F0F774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95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C925C5-9FD0-4157-A26F-19892F0151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1945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4638"/>
            <a:ext cx="19431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38"/>
            <a:ext cx="56769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C04B7F-99E5-449E-8309-EB0EB846AC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950042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696200" cy="4678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8320E-5E39-4BB0-B09F-DEA7F0810A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4436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4638"/>
            <a:ext cx="7772400" cy="102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447800"/>
            <a:ext cx="76962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5225"/>
            <a:ext cx="1447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52700" y="6229350"/>
            <a:ext cx="2743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410200" y="6248400"/>
            <a:ext cx="17526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66363467-5F9E-4D07-A13C-175969365E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447800"/>
            <a:ext cx="914400" cy="54102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685800" cy="1295400"/>
          </a:xfrm>
          <a:prstGeom prst="rect">
            <a:avLst/>
          </a:prstGeom>
          <a:solidFill>
            <a:srgbClr val="99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6991350" y="63246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200">
                <a:solidFill>
                  <a:srgbClr val="003399"/>
                </a:solidFill>
              </a:rPr>
              <a:t>University of Illinois </a:t>
            </a:r>
            <a:br>
              <a:rPr lang="en-US" sz="1200">
                <a:solidFill>
                  <a:srgbClr val="003399"/>
                </a:solidFill>
              </a:rPr>
            </a:br>
            <a:r>
              <a:rPr lang="en-US" sz="1200">
                <a:solidFill>
                  <a:srgbClr val="003399"/>
                </a:solidFill>
              </a:rPr>
              <a:t>at Springfield</a:t>
            </a:r>
          </a:p>
        </p:txBody>
      </p:sp>
      <p:pic>
        <p:nvPicPr>
          <p:cNvPr id="2" name="Picture 12" descr="medBlueLogo_lite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1550" y="6138863"/>
            <a:ext cx="38417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5" r:id="rId2"/>
    <p:sldLayoutId id="2147483814" r:id="rId3"/>
    <p:sldLayoutId id="2147483828" r:id="rId4"/>
    <p:sldLayoutId id="2147483813" r:id="rId5"/>
    <p:sldLayoutId id="2147483812" r:id="rId6"/>
    <p:sldLayoutId id="2147483811" r:id="rId7"/>
    <p:sldLayoutId id="2147483810" r:id="rId8"/>
    <p:sldLayoutId id="2147483809" r:id="rId9"/>
    <p:sldLayoutId id="2147483808" r:id="rId10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ebdings" pitchFamily="18" charset="2"/>
        <a:buChar char="=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sz="24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ebdings" pitchFamily="18" charset="2"/>
        <a:buChar char="=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0"/>
          <p:cNvGrpSpPr>
            <a:grpSpLocks/>
          </p:cNvGrpSpPr>
          <p:nvPr/>
        </p:nvGrpSpPr>
        <p:grpSpPr bwMode="auto">
          <a:xfrm>
            <a:off x="0" y="0"/>
            <a:ext cx="9144000" cy="5486400"/>
            <a:chOff x="0" y="0"/>
            <a:chExt cx="5760" cy="3456"/>
          </a:xfrm>
        </p:grpSpPr>
        <p:sp>
          <p:nvSpPr>
            <p:cNvPr id="12" name="Rectangle 8"/>
            <p:cNvSpPr>
              <a:spLocks noChangeArrowheads="1"/>
            </p:cNvSpPr>
            <p:nvPr userDrawn="1"/>
          </p:nvSpPr>
          <p:spPr bwMode="auto">
            <a:xfrm>
              <a:off x="0" y="1056"/>
              <a:ext cx="5760" cy="2400"/>
            </a:xfrm>
            <a:prstGeom prst="rect">
              <a:avLst/>
            </a:prstGeom>
            <a:solidFill>
              <a:srgbClr val="00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Rectangle 9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1008"/>
            </a:xfrm>
            <a:prstGeom prst="rect">
              <a:avLst/>
            </a:prstGeom>
            <a:solidFill>
              <a:srgbClr val="9933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6248400" y="6273800"/>
            <a:ext cx="22860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400">
                <a:solidFill>
                  <a:srgbClr val="003399"/>
                </a:solidFill>
              </a:rPr>
              <a:t>University of Illinois </a:t>
            </a:r>
            <a:br>
              <a:rPr lang="en-US" sz="1400">
                <a:solidFill>
                  <a:srgbClr val="003399"/>
                </a:solidFill>
              </a:rPr>
            </a:br>
            <a:r>
              <a:rPr lang="en-US" sz="1400">
                <a:solidFill>
                  <a:srgbClr val="003399"/>
                </a:solidFill>
              </a:rPr>
              <a:t>at Springfield</a:t>
            </a:r>
          </a:p>
        </p:txBody>
      </p:sp>
      <p:pic>
        <p:nvPicPr>
          <p:cNvPr id="2052" name="Picture 12" descr="medBlueLogo_lite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019800"/>
            <a:ext cx="4762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4638"/>
            <a:ext cx="7772400" cy="102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447800"/>
            <a:ext cx="76962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6" r:id="rId2"/>
    <p:sldLayoutId id="2147483825" r:id="rId3"/>
    <p:sldLayoutId id="2147483824" r:id="rId4"/>
    <p:sldLayoutId id="2147483823" r:id="rId5"/>
    <p:sldLayoutId id="2147483822" r:id="rId6"/>
    <p:sldLayoutId id="2147483821" r:id="rId7"/>
    <p:sldLayoutId id="2147483820" r:id="rId8"/>
    <p:sldLayoutId id="2147483819" r:id="rId9"/>
    <p:sldLayoutId id="2147483818" r:id="rId10"/>
    <p:sldLayoutId id="2147483817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ebdings" pitchFamily="18" charset="2"/>
        <a:buChar char="=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sz="24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ebdings" pitchFamily="18" charset="2"/>
        <a:buChar char="=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57200" y="2130425"/>
            <a:ext cx="8229600" cy="2517775"/>
          </a:xfrm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bg1"/>
                </a:solidFill>
              </a:rPr>
              <a:t>Chapter 5: </a:t>
            </a:r>
            <a:br>
              <a:rPr lang="en-US" sz="4000" dirty="0" smtClean="0">
                <a:solidFill>
                  <a:schemeClr val="bg1"/>
                </a:solidFill>
              </a:rPr>
            </a:br>
            <a:r>
              <a:rPr lang="en-US" sz="4000" dirty="0" smtClean="0">
                <a:solidFill>
                  <a:schemeClr val="bg1"/>
                </a:solidFill>
              </a:rPr>
              <a:t>Compiling C++ to </a:t>
            </a:r>
            <a:br>
              <a:rPr lang="en-US" sz="4000" dirty="0" smtClean="0">
                <a:solidFill>
                  <a:schemeClr val="bg1"/>
                </a:solidFill>
              </a:rPr>
            </a:br>
            <a:r>
              <a:rPr lang="en-US" sz="4000" dirty="0" smtClean="0">
                <a:solidFill>
                  <a:schemeClr val="bg1"/>
                </a:solidFill>
              </a:rPr>
              <a:t>Assembly Language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Variables and Types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Every C++ variable has 3 attributes:</a:t>
            </a:r>
          </a:p>
          <a:p>
            <a:pPr lvl="1" eaLnBrk="1" hangingPunct="1"/>
            <a:r>
              <a:rPr lang="en-US" smtClean="0"/>
              <a:t>Name</a:t>
            </a:r>
          </a:p>
          <a:p>
            <a:pPr lvl="1" eaLnBrk="1" hangingPunct="1"/>
            <a:r>
              <a:rPr lang="en-US" smtClean="0"/>
              <a:t>Type</a:t>
            </a:r>
          </a:p>
          <a:p>
            <a:pPr lvl="1" eaLnBrk="1" hangingPunct="1"/>
            <a:r>
              <a:rPr lang="en-US" smtClean="0"/>
              <a:t>Value</a:t>
            </a:r>
          </a:p>
          <a:p>
            <a:pPr eaLnBrk="1" hangingPunct="1"/>
            <a:r>
              <a:rPr lang="en-US" smtClean="0"/>
              <a:t>Variables correspond to memory locations</a:t>
            </a:r>
          </a:p>
          <a:p>
            <a:pPr lvl="1" eaLnBrk="1" hangingPunct="1"/>
            <a:r>
              <a:rPr lang="en-US" smtClean="0"/>
              <a:t>Level 6:  refer to variables by names</a:t>
            </a:r>
          </a:p>
          <a:p>
            <a:pPr lvl="1" eaLnBrk="1" hangingPunct="1"/>
            <a:r>
              <a:rPr lang="en-US" smtClean="0"/>
              <a:t>Level 3:  refer to variables by addresses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Variables and Types</a:t>
            </a:r>
          </a:p>
        </p:txBody>
      </p:sp>
      <p:pic>
        <p:nvPicPr>
          <p:cNvPr id="9216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938" y="1700213"/>
            <a:ext cx="6334125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74638"/>
            <a:ext cx="7772400" cy="639762"/>
          </a:xfrm>
        </p:spPr>
        <p:txBody>
          <a:bodyPr/>
          <a:lstStyle/>
          <a:p>
            <a:pPr eaLnBrk="1" hangingPunct="1"/>
            <a:r>
              <a:rPr lang="en-US" smtClean="0"/>
              <a:t>Variables and Types</a:t>
            </a:r>
          </a:p>
        </p:txBody>
      </p:sp>
      <p:sp>
        <p:nvSpPr>
          <p:cNvPr id="870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143000"/>
            <a:ext cx="7696200" cy="16764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defRPr/>
            </a:pPr>
            <a:r>
              <a:rPr lang="en-US" dirty="0" smtClean="0"/>
              <a:t>Compiler translates variables to addresses</a:t>
            </a:r>
          </a:p>
          <a:p>
            <a:pPr lvl="1" eaLnBrk="1" hangingPunct="1">
              <a:defRPr/>
            </a:pPr>
            <a:r>
              <a:rPr lang="en-US" dirty="0" smtClean="0"/>
              <a:t>Uses symbol table</a:t>
            </a:r>
          </a:p>
          <a:p>
            <a:pPr lvl="1" eaLnBrk="1" hangingPunct="1">
              <a:defRPr/>
            </a:pPr>
            <a:r>
              <a:rPr lang="en-US" dirty="0" smtClean="0"/>
              <a:t>Similar to symbol table of assembler, but more complicated</a:t>
            </a:r>
          </a:p>
          <a:p>
            <a:pPr lvl="1" eaLnBrk="1" hangingPunct="1">
              <a:defRPr/>
            </a:pPr>
            <a:r>
              <a:rPr lang="en-US" dirty="0" smtClean="0"/>
              <a:t>Must also contain type</a:t>
            </a:r>
          </a:p>
        </p:txBody>
      </p:sp>
      <p:pic>
        <p:nvPicPr>
          <p:cNvPr id="9318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590800"/>
            <a:ext cx="68580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74638"/>
            <a:ext cx="7772400" cy="639762"/>
          </a:xfrm>
        </p:spPr>
        <p:txBody>
          <a:bodyPr/>
          <a:lstStyle/>
          <a:p>
            <a:pPr eaLnBrk="1" hangingPunct="1"/>
            <a:r>
              <a:rPr lang="en-US" smtClean="0"/>
              <a:t>Symbol Table Contents</a:t>
            </a:r>
          </a:p>
        </p:txBody>
      </p:sp>
      <p:pic>
        <p:nvPicPr>
          <p:cNvPr id="942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225" y="1633538"/>
            <a:ext cx="6305550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74638"/>
            <a:ext cx="7772400" cy="639762"/>
          </a:xfrm>
        </p:spPr>
        <p:txBody>
          <a:bodyPr/>
          <a:lstStyle/>
          <a:p>
            <a:pPr eaLnBrk="1" hangingPunct="1"/>
            <a:r>
              <a:rPr lang="en-US" smtClean="0"/>
              <a:t>Variables Vs. Constants</a:t>
            </a:r>
          </a:p>
        </p:txBody>
      </p:sp>
      <p:pic>
        <p:nvPicPr>
          <p:cNvPr id="952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838" y="1700213"/>
            <a:ext cx="6410325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Compiling Global Variable and Constants</a:t>
            </a:r>
          </a:p>
        </p:txBody>
      </p:sp>
      <p:pic>
        <p:nvPicPr>
          <p:cNvPr id="9625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447800"/>
            <a:ext cx="7419975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Compilers Vs Interpreters</a:t>
            </a:r>
          </a:p>
        </p:txBody>
      </p:sp>
      <p:pic>
        <p:nvPicPr>
          <p:cNvPr id="972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00200"/>
            <a:ext cx="725805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hypothetical compiler for illustrative purposes</a:t>
            </a:r>
          </a:p>
        </p:txBody>
      </p:sp>
      <p:sp>
        <p:nvSpPr>
          <p:cNvPr id="98307" name="Text Box 4"/>
          <p:cNvSpPr txBox="1">
            <a:spLocks noChangeArrowheads="1"/>
          </p:cNvSpPr>
          <p:nvPr/>
        </p:nvSpPr>
        <p:spPr bwMode="auto">
          <a:xfrm>
            <a:off x="1371600" y="1524000"/>
            <a:ext cx="678338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>
                <a:latin typeface="Times" charset="0"/>
              </a:rPr>
              <a:t>We will show translation from C/C++ to</a:t>
            </a:r>
          </a:p>
          <a:p>
            <a:pPr eaLnBrk="1" hangingPunct="1"/>
            <a:r>
              <a:rPr lang="en-US" sz="3200">
                <a:latin typeface="Times" charset="0"/>
              </a:rPr>
              <a:t>Assembly for illustrative purposes.</a:t>
            </a:r>
          </a:p>
        </p:txBody>
      </p:sp>
      <p:sp>
        <p:nvSpPr>
          <p:cNvPr id="98308" name="Text Box 5"/>
          <p:cNvSpPr txBox="1">
            <a:spLocks noChangeArrowheads="1"/>
          </p:cNvSpPr>
          <p:nvPr/>
        </p:nvSpPr>
        <p:spPr bwMode="auto">
          <a:xfrm>
            <a:off x="1127125" y="4846638"/>
            <a:ext cx="69135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>
                <a:latin typeface="Times" charset="0"/>
              </a:rPr>
              <a:t>Variable names will correspond to Pep/8 </a:t>
            </a:r>
          </a:p>
          <a:p>
            <a:pPr eaLnBrk="1" hangingPunct="1"/>
            <a:r>
              <a:rPr lang="en-US" sz="3200">
                <a:latin typeface="Times" charset="0"/>
              </a:rPr>
              <a:t>Symbols.  </a:t>
            </a:r>
            <a:r>
              <a:rPr lang="en-US" sz="3200" b="1">
                <a:solidFill>
                  <a:srgbClr val="FF0000"/>
                </a:solidFill>
                <a:latin typeface="Times" charset="0"/>
              </a:rPr>
              <a:t>Really</a:t>
            </a:r>
            <a:r>
              <a:rPr lang="en-US" sz="3200">
                <a:latin typeface="Times" charset="0"/>
              </a:rPr>
              <a:t> would be </a:t>
            </a:r>
            <a:r>
              <a:rPr lang="en-US" sz="3200" b="1">
                <a:solidFill>
                  <a:srgbClr val="FF0000"/>
                </a:solidFill>
                <a:latin typeface="Times" charset="0"/>
              </a:rPr>
              <a:t>addresses</a:t>
            </a:r>
            <a:r>
              <a:rPr lang="en-US" sz="3200">
                <a:latin typeface="Times" charset="0"/>
              </a:rPr>
              <a:t>.</a:t>
            </a:r>
          </a:p>
        </p:txBody>
      </p:sp>
      <p:pic>
        <p:nvPicPr>
          <p:cNvPr id="98309" name="Picture 6" descr="fig5.20b.jpg                                                   00356723Ephesis                        BC48AB6E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2614613"/>
            <a:ext cx="9164638" cy="226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Assignment Statements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Global variables: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Allocated at a fixed location with a </a:t>
            </a:r>
            <a:r>
              <a:rPr lang="en-US" b="0" smtClean="0">
                <a:latin typeface="Courier New" pitchFamily="49" charset="0"/>
              </a:rPr>
              <a:t>.block</a:t>
            </a:r>
            <a:endParaRPr 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Accessed with direct addressing (</a:t>
            </a:r>
            <a:r>
              <a:rPr lang="en-US" b="0" smtClean="0">
                <a:latin typeface="Courier New" pitchFamily="49" charset="0"/>
              </a:rPr>
              <a:t>d</a:t>
            </a:r>
            <a:r>
              <a:rPr lang="en-US" smtClean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Assignment statements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Load accumulator from the right hand side of the assignment with a LDA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Compute the RHS of the assignment if necessary.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Store the value to the variable named in the LHS with a STA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Assignment Statements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 </a:t>
            </a:r>
          </a:p>
          <a:p>
            <a:pPr eaLnBrk="1" hangingPunct="1">
              <a:buFont typeface="Webdings" pitchFamily="18" charset="2"/>
              <a:buNone/>
            </a:pPr>
            <a:r>
              <a:rPr lang="en-US" smtClean="0"/>
              <a:t>	i +=5;</a:t>
            </a:r>
          </a:p>
          <a:p>
            <a:pPr eaLnBrk="1" hangingPunct="1">
              <a:buFont typeface="Webdings" pitchFamily="18" charset="2"/>
              <a:buNone/>
            </a:pPr>
            <a:r>
              <a:rPr lang="en-US" smtClean="0"/>
              <a:t>Becomes</a:t>
            </a:r>
          </a:p>
          <a:p>
            <a:pPr eaLnBrk="1" hangingPunct="1">
              <a:buFont typeface="Webdings" pitchFamily="18" charset="2"/>
              <a:buNone/>
            </a:pPr>
            <a:r>
              <a:rPr lang="en-US" smtClean="0"/>
              <a:t>	LDA i,d</a:t>
            </a:r>
          </a:p>
          <a:p>
            <a:pPr eaLnBrk="1" hangingPunct="1">
              <a:buFont typeface="Webdings" pitchFamily="18" charset="2"/>
              <a:buNone/>
            </a:pPr>
            <a:r>
              <a:rPr lang="en-US" smtClean="0"/>
              <a:t>   ADDA 5,i</a:t>
            </a:r>
          </a:p>
          <a:p>
            <a:pPr eaLnBrk="1" hangingPunct="1">
              <a:buFont typeface="Webdings" pitchFamily="18" charset="2"/>
              <a:buNone/>
            </a:pPr>
            <a:r>
              <a:rPr lang="en-US" smtClean="0"/>
              <a:t>	STA i,d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Compilers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Translates a high-level program into a lower level program.</a:t>
            </a:r>
          </a:p>
          <a:p>
            <a:pPr lvl="1" eaLnBrk="1" hangingPunct="1"/>
            <a:r>
              <a:rPr lang="en-US" smtClean="0"/>
              <a:t>Some into machine language</a:t>
            </a:r>
          </a:p>
          <a:p>
            <a:pPr lvl="1" eaLnBrk="1" hangingPunct="1"/>
            <a:r>
              <a:rPr lang="en-US" smtClean="0"/>
              <a:t>Others into assembly language or some intermediate code.</a:t>
            </a:r>
          </a:p>
          <a:p>
            <a:pPr lvl="2" eaLnBrk="1" hangingPunct="1"/>
            <a:r>
              <a:rPr lang="en-US" smtClean="0"/>
              <a:t>Then need an assembler.</a:t>
            </a:r>
          </a:p>
          <a:p>
            <a:pPr lvl="1" eaLnBrk="1" hangingPunct="1"/>
            <a:r>
              <a:rPr lang="en-US" smtClean="0"/>
              <a:t>Input:  source program</a:t>
            </a:r>
          </a:p>
          <a:p>
            <a:pPr lvl="1" eaLnBrk="1" hangingPunct="1"/>
            <a:r>
              <a:rPr lang="en-US" smtClean="0"/>
              <a:t>Output:  object program (regardless of what language)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Assignment Statements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 </a:t>
            </a:r>
          </a:p>
          <a:p>
            <a:pPr eaLnBrk="1" hangingPunct="1">
              <a:buFont typeface="Webdings" pitchFamily="18" charset="2"/>
              <a:buNone/>
            </a:pPr>
            <a:r>
              <a:rPr lang="en-US" smtClean="0"/>
              <a:t>	ch++;</a:t>
            </a:r>
          </a:p>
          <a:p>
            <a:pPr eaLnBrk="1" hangingPunct="1">
              <a:buFont typeface="Webdings" pitchFamily="18" charset="2"/>
              <a:buNone/>
            </a:pPr>
            <a:r>
              <a:rPr lang="en-US" smtClean="0"/>
              <a:t>Becomes</a:t>
            </a:r>
          </a:p>
          <a:p>
            <a:pPr eaLnBrk="1" hangingPunct="1">
              <a:buFont typeface="Webdings" pitchFamily="18" charset="2"/>
              <a:buNone/>
            </a:pPr>
            <a:r>
              <a:rPr lang="en-US" smtClean="0"/>
              <a:t>	LDBYTEA ch,d</a:t>
            </a:r>
          </a:p>
          <a:p>
            <a:pPr eaLnBrk="1" hangingPunct="1">
              <a:buFont typeface="Webdings" pitchFamily="18" charset="2"/>
              <a:buNone/>
            </a:pPr>
            <a:r>
              <a:rPr lang="en-US" smtClean="0"/>
              <a:t>   ADDA 1,i</a:t>
            </a:r>
          </a:p>
          <a:p>
            <a:pPr eaLnBrk="1" hangingPunct="1">
              <a:buFont typeface="Webdings" pitchFamily="18" charset="2"/>
              <a:buNone/>
            </a:pPr>
            <a:r>
              <a:rPr lang="en-US" smtClean="0"/>
              <a:t>	STBYTEA ch,d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The assignment statement at Level HOL6 and Level Asmb5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447800"/>
            <a:ext cx="7340600" cy="4391025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 typeface="Webdings" pitchFamily="18" charset="2"/>
              <a:buNone/>
            </a:pPr>
            <a:r>
              <a:rPr lang="en-US" sz="2000" smtClean="0"/>
              <a:t>#include &lt;iostream&gt;</a:t>
            </a:r>
          </a:p>
          <a:p>
            <a:pPr eaLnBrk="1" hangingPunct="1">
              <a:lnSpc>
                <a:spcPct val="90000"/>
              </a:lnSpc>
              <a:buFont typeface="Webdings" pitchFamily="18" charset="2"/>
              <a:buNone/>
            </a:pPr>
            <a:r>
              <a:rPr lang="en-US" sz="2000" smtClean="0"/>
              <a:t>using namespace std;</a:t>
            </a:r>
          </a:p>
          <a:p>
            <a:pPr eaLnBrk="1" hangingPunct="1">
              <a:lnSpc>
                <a:spcPct val="90000"/>
              </a:lnSpc>
              <a:buFont typeface="Webdings" pitchFamily="18" charset="2"/>
              <a:buNone/>
            </a:pPr>
            <a:endParaRPr lang="en-US" sz="2000" smtClean="0"/>
          </a:p>
          <a:p>
            <a:pPr eaLnBrk="1" hangingPunct="1">
              <a:lnSpc>
                <a:spcPct val="90000"/>
              </a:lnSpc>
              <a:buFont typeface="Webdings" pitchFamily="18" charset="2"/>
              <a:buNone/>
            </a:pPr>
            <a:r>
              <a:rPr lang="en-US" sz="2000" smtClean="0"/>
              <a:t>char ch;</a:t>
            </a:r>
          </a:p>
          <a:p>
            <a:pPr eaLnBrk="1" hangingPunct="1">
              <a:lnSpc>
                <a:spcPct val="90000"/>
              </a:lnSpc>
              <a:buFont typeface="Webdings" pitchFamily="18" charset="2"/>
              <a:buNone/>
            </a:pPr>
            <a:r>
              <a:rPr lang="en-US" sz="2000" smtClean="0"/>
              <a:t>int i;</a:t>
            </a:r>
          </a:p>
          <a:p>
            <a:pPr eaLnBrk="1" hangingPunct="1">
              <a:lnSpc>
                <a:spcPct val="90000"/>
              </a:lnSpc>
              <a:buFont typeface="Webdings" pitchFamily="18" charset="2"/>
              <a:buNone/>
            </a:pPr>
            <a:r>
              <a:rPr lang="en-US" sz="2000" smtClean="0"/>
              <a:t>main(){</a:t>
            </a:r>
          </a:p>
          <a:p>
            <a:pPr eaLnBrk="1" hangingPunct="1">
              <a:lnSpc>
                <a:spcPct val="90000"/>
              </a:lnSpc>
              <a:buFont typeface="Webdings" pitchFamily="18" charset="2"/>
              <a:buNone/>
            </a:pPr>
            <a:r>
              <a:rPr lang="en-US" sz="2000" smtClean="0"/>
              <a:t>  cin &gt;&gt; ch &gt;&gt;i;</a:t>
            </a:r>
          </a:p>
          <a:p>
            <a:pPr eaLnBrk="1" hangingPunct="1">
              <a:lnSpc>
                <a:spcPct val="90000"/>
              </a:lnSpc>
              <a:buFont typeface="Webdings" pitchFamily="18" charset="2"/>
              <a:buNone/>
            </a:pPr>
            <a:r>
              <a:rPr lang="en-US" sz="2000" smtClean="0"/>
              <a:t>  i+=5;</a:t>
            </a:r>
          </a:p>
          <a:p>
            <a:pPr eaLnBrk="1" hangingPunct="1">
              <a:lnSpc>
                <a:spcPct val="90000"/>
              </a:lnSpc>
              <a:buFont typeface="Webdings" pitchFamily="18" charset="2"/>
              <a:buNone/>
            </a:pPr>
            <a:r>
              <a:rPr lang="en-US" sz="2000" smtClean="0"/>
              <a:t>  ch++;</a:t>
            </a:r>
          </a:p>
          <a:p>
            <a:pPr eaLnBrk="1" hangingPunct="1">
              <a:lnSpc>
                <a:spcPct val="90000"/>
              </a:lnSpc>
              <a:buFont typeface="Webdings" pitchFamily="18" charset="2"/>
              <a:buNone/>
            </a:pPr>
            <a:r>
              <a:rPr lang="en-US" sz="2000" smtClean="0"/>
              <a:t>  cout &lt;&lt; ch &lt;&lt; endl &lt;&lt; i &lt;&lt; endl;</a:t>
            </a:r>
          </a:p>
          <a:p>
            <a:pPr eaLnBrk="1" hangingPunct="1">
              <a:lnSpc>
                <a:spcPct val="90000"/>
              </a:lnSpc>
              <a:buFont typeface="Webdings" pitchFamily="18" charset="2"/>
              <a:buNone/>
            </a:pPr>
            <a:r>
              <a:rPr lang="en-US" sz="2000" smtClean="0"/>
              <a:t>  return 0;</a:t>
            </a:r>
          </a:p>
          <a:p>
            <a:pPr eaLnBrk="1" hangingPunct="1">
              <a:lnSpc>
                <a:spcPct val="90000"/>
              </a:lnSpc>
              <a:buFont typeface="Webdings" pitchFamily="18" charset="2"/>
              <a:buNone/>
            </a:pPr>
            <a:r>
              <a:rPr lang="en-US" sz="2000" smtClean="0"/>
              <a:t>}</a:t>
            </a:r>
            <a:endParaRPr lang="en-US" sz="180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The assignment statement at Level HOL6 and Level Asmb5</a:t>
            </a:r>
          </a:p>
        </p:txBody>
      </p:sp>
      <p:pic>
        <p:nvPicPr>
          <p:cNvPr id="103427" name="Picture 13" descr="fig5.21.jpg                                                    00356723Ephesis                        BC48AB6E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49363"/>
            <a:ext cx="7916863" cy="514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3581400" y="1371600"/>
            <a:ext cx="3052763" cy="1066800"/>
            <a:chOff x="1680" y="1152"/>
            <a:chExt cx="1923" cy="672"/>
          </a:xfrm>
        </p:grpSpPr>
        <p:sp>
          <p:nvSpPr>
            <p:cNvPr id="103432" name="Oval 15"/>
            <p:cNvSpPr>
              <a:spLocks noChangeArrowheads="1"/>
            </p:cNvSpPr>
            <p:nvPr/>
          </p:nvSpPr>
          <p:spPr bwMode="auto">
            <a:xfrm>
              <a:off x="1680" y="1488"/>
              <a:ext cx="816" cy="336"/>
            </a:xfrm>
            <a:prstGeom prst="ellips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33" name="Text Box 16"/>
            <p:cNvSpPr txBox="1">
              <a:spLocks noChangeArrowheads="1"/>
            </p:cNvSpPr>
            <p:nvPr/>
          </p:nvSpPr>
          <p:spPr bwMode="auto">
            <a:xfrm>
              <a:off x="2304" y="1152"/>
              <a:ext cx="1299" cy="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400">
                  <a:latin typeface="Times" charset="0"/>
                </a:rPr>
                <a:t>Why one </a:t>
              </a:r>
              <a:r>
                <a:rPr lang="en-US" sz="2400" b="1">
                  <a:latin typeface="Times" charset="0"/>
                </a:rPr>
                <a:t>byte</a:t>
              </a:r>
              <a:r>
                <a:rPr lang="en-US" sz="2400">
                  <a:latin typeface="Times" charset="0"/>
                </a:rPr>
                <a:t>?</a:t>
              </a: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3505200" y="3276600"/>
            <a:ext cx="3348038" cy="1066800"/>
            <a:chOff x="1680" y="1152"/>
            <a:chExt cx="2109" cy="672"/>
          </a:xfrm>
        </p:grpSpPr>
        <p:sp>
          <p:nvSpPr>
            <p:cNvPr id="103430" name="Oval 18"/>
            <p:cNvSpPr>
              <a:spLocks noChangeArrowheads="1"/>
            </p:cNvSpPr>
            <p:nvPr/>
          </p:nvSpPr>
          <p:spPr bwMode="auto">
            <a:xfrm>
              <a:off x="1680" y="1488"/>
              <a:ext cx="816" cy="336"/>
            </a:xfrm>
            <a:prstGeom prst="ellips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31" name="Text Box 19"/>
            <p:cNvSpPr txBox="1">
              <a:spLocks noChangeArrowheads="1"/>
            </p:cNvSpPr>
            <p:nvPr/>
          </p:nvSpPr>
          <p:spPr bwMode="auto">
            <a:xfrm>
              <a:off x="2304" y="1152"/>
              <a:ext cx="1485" cy="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400">
                  <a:latin typeface="Times" charset="0"/>
                </a:rPr>
                <a:t>Why load a </a:t>
              </a:r>
              <a:r>
                <a:rPr lang="en-US" sz="2400" b="1">
                  <a:latin typeface="Times" charset="0"/>
                </a:rPr>
                <a:t>byte</a:t>
              </a:r>
              <a:r>
                <a:rPr lang="en-US" sz="2400">
                  <a:latin typeface="Times" charset="0"/>
                </a:rPr>
                <a:t>?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The assignment statement at Level HOL6 and Level Asmb5</a:t>
            </a:r>
          </a:p>
        </p:txBody>
      </p:sp>
      <p:pic>
        <p:nvPicPr>
          <p:cNvPr id="104451" name="Picture 8" descr="fig5.21b.jpg                                                   00356723Ephesis                        BC48AB6E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905000"/>
            <a:ext cx="1833563" cy="358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Compilers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Compilers are just programs</a:t>
            </a:r>
          </a:p>
          <a:p>
            <a:pPr lvl="1" eaLnBrk="1" hangingPunct="1"/>
            <a:r>
              <a:rPr lang="en-US" smtClean="0"/>
              <a:t>Can be written in any language</a:t>
            </a:r>
          </a:p>
          <a:p>
            <a:pPr lvl="1" eaLnBrk="1" hangingPunct="1"/>
            <a:r>
              <a:rPr lang="en-US" smtClean="0"/>
              <a:t>Need symbol tables.  See next slide.</a:t>
            </a:r>
          </a:p>
          <a:p>
            <a:pPr lvl="1" eaLnBrk="1" hangingPunct="1"/>
            <a:r>
              <a:rPr lang="en-US" smtClean="0"/>
              <a:t>An entry contains 3 parts:  the symbol, its value (address) and the type.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102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Type Compatibility</a:t>
            </a:r>
          </a:p>
        </p:txBody>
      </p:sp>
      <p:sp>
        <p:nvSpPr>
          <p:cNvPr id="106499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524000"/>
            <a:ext cx="7620000" cy="4267200"/>
          </a:xfrm>
        </p:spPr>
        <p:txBody>
          <a:bodyPr/>
          <a:lstStyle/>
          <a:p>
            <a:pPr eaLnBrk="1" hangingPunct="1"/>
            <a:r>
              <a:rPr lang="en-US" smtClean="0"/>
              <a:t>Example:  two variables in a C++ program</a:t>
            </a:r>
          </a:p>
          <a:p>
            <a:pPr lvl="1" eaLnBrk="1" hangingPunct="1"/>
            <a:r>
              <a:rPr lang="en-US" smtClean="0"/>
              <a:t>Note that Pep/8 </a:t>
            </a:r>
            <a:r>
              <a:rPr lang="en-US" b="0" smtClean="0">
                <a:solidFill>
                  <a:srgbClr val="FF3300"/>
                </a:solidFill>
              </a:rPr>
              <a:t>cannot</a:t>
            </a:r>
            <a:r>
              <a:rPr lang="en-US" smtClean="0"/>
              <a:t> represent float variables</a:t>
            </a:r>
          </a:p>
          <a:p>
            <a:pPr lvl="1" eaLnBrk="1" hangingPunct="1">
              <a:buFontTx/>
              <a:buNone/>
            </a:pPr>
            <a:r>
              <a:rPr lang="en-US" smtClean="0"/>
              <a:t>	int j;</a:t>
            </a:r>
          </a:p>
          <a:p>
            <a:pPr lvl="1" eaLnBrk="1" hangingPunct="1">
              <a:buFontTx/>
              <a:buNone/>
            </a:pPr>
            <a:r>
              <a:rPr lang="en-US" smtClean="0"/>
              <a:t>	float y;</a:t>
            </a:r>
          </a:p>
          <a:p>
            <a:pPr eaLnBrk="1" hangingPunct="1"/>
            <a:r>
              <a:rPr lang="en-US" smtClean="0"/>
              <a:t>Symbol table is on next slide.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22" name="Picture 2" descr="c05f08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300" y="2209800"/>
            <a:ext cx="6845300" cy="33305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523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symbol table for a </a:t>
            </a:r>
            <a:r>
              <a:rPr lang="en-US" dirty="0" smtClean="0"/>
              <a:t>Pep/99 </a:t>
            </a:r>
            <a:r>
              <a:rPr lang="en-US" dirty="0" smtClean="0"/>
              <a:t>compiler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102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Symbol tables and compilers</a:t>
            </a:r>
          </a:p>
        </p:txBody>
      </p:sp>
      <p:sp>
        <p:nvSpPr>
          <p:cNvPr id="108547" name="Rectangle 1027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During code generation phase, the compiler translates:</a:t>
            </a:r>
          </a:p>
          <a:p>
            <a:pPr eaLnBrk="1" hangingPunct="1">
              <a:lnSpc>
                <a:spcPct val="90000"/>
              </a:lnSpc>
              <a:buFont typeface="Webdings" pitchFamily="18" charset="2"/>
              <a:buNone/>
            </a:pPr>
            <a:r>
              <a:rPr lang="en-US" dirty="0" smtClean="0"/>
              <a:t>	 </a:t>
            </a:r>
            <a:r>
              <a:rPr lang="en-US" dirty="0" err="1" smtClean="0"/>
              <a:t>cin</a:t>
            </a:r>
            <a:r>
              <a:rPr lang="en-US" dirty="0" smtClean="0"/>
              <a:t> </a:t>
            </a:r>
            <a:r>
              <a:rPr lang="en-US" dirty="0" smtClean="0"/>
              <a:t>&lt;&lt; </a:t>
            </a:r>
            <a:r>
              <a:rPr lang="en-US" dirty="0" err="1" smtClean="0"/>
              <a:t>ch</a:t>
            </a:r>
            <a:r>
              <a:rPr lang="en-US" dirty="0" smtClean="0"/>
              <a:t> &lt;&lt;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Into </a:t>
            </a:r>
          </a:p>
          <a:p>
            <a:pPr eaLnBrk="1" hangingPunct="1">
              <a:lnSpc>
                <a:spcPct val="90000"/>
              </a:lnSpc>
              <a:buFont typeface="Webdings" pitchFamily="18" charset="2"/>
              <a:buNone/>
            </a:pPr>
            <a:r>
              <a:rPr lang="en-US" dirty="0" smtClean="0"/>
              <a:t>	CHARI 0x003, d</a:t>
            </a:r>
          </a:p>
          <a:p>
            <a:pPr eaLnBrk="1" hangingPunct="1">
              <a:lnSpc>
                <a:spcPct val="90000"/>
              </a:lnSpc>
              <a:buFont typeface="Webdings" pitchFamily="18" charset="2"/>
              <a:buNone/>
            </a:pPr>
            <a:r>
              <a:rPr lang="en-US" dirty="0" smtClean="0"/>
              <a:t>	DECI   0x004, d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Based on the values in the symbol table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Listings in these slides will show symbolic names to enhance understandability.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Type Compatibility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676400"/>
            <a:ext cx="8077200" cy="4648200"/>
          </a:xfrm>
        </p:spPr>
        <p:txBody>
          <a:bodyPr/>
          <a:lstStyle/>
          <a:p>
            <a:pPr eaLnBrk="1" hangingPunct="1"/>
            <a:r>
              <a:rPr lang="en-US" smtClean="0"/>
              <a:t>Consider a C++ program that declares two variables: int j; float y;</a:t>
            </a:r>
          </a:p>
          <a:p>
            <a:pPr eaLnBrk="1" hangingPunct="1"/>
            <a:r>
              <a:rPr lang="en-US" smtClean="0"/>
              <a:t>Will get symbol table entries:</a:t>
            </a:r>
          </a:p>
          <a:p>
            <a:pPr lvl="1" eaLnBrk="1" hangingPunct="1"/>
            <a:endParaRPr lang="en-US" smtClean="0"/>
          </a:p>
        </p:txBody>
      </p:sp>
      <p:pic>
        <p:nvPicPr>
          <p:cNvPr id="109572" name="Picture 4" descr="fig5.23b.jpg                                                   00356723Ephesis                        BC48AB6E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276600"/>
            <a:ext cx="5822950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102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Type Compatibility</a:t>
            </a:r>
          </a:p>
        </p:txBody>
      </p:sp>
      <p:sp>
        <p:nvSpPr>
          <p:cNvPr id="110595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1676400"/>
            <a:ext cx="7162800" cy="4648200"/>
          </a:xfrm>
        </p:spPr>
        <p:txBody>
          <a:bodyPr/>
          <a:lstStyle/>
          <a:p>
            <a:pPr eaLnBrk="1" hangingPunct="1"/>
            <a:r>
              <a:rPr lang="en-US" smtClean="0"/>
              <a:t>Consider</a:t>
            </a:r>
          </a:p>
          <a:p>
            <a:pPr lvl="1" eaLnBrk="1" hangingPunct="1">
              <a:buFontTx/>
              <a:buNone/>
            </a:pPr>
            <a:r>
              <a:rPr lang="en-US" smtClean="0"/>
              <a:t>j % 8</a:t>
            </a:r>
          </a:p>
          <a:p>
            <a:pPr eaLnBrk="1" hangingPunct="1"/>
            <a:r>
              <a:rPr lang="en-US" smtClean="0"/>
              <a:t>In binary set all bits </a:t>
            </a:r>
            <a:r>
              <a:rPr lang="en-US" b="0" smtClean="0">
                <a:solidFill>
                  <a:srgbClr val="FF3300"/>
                </a:solidFill>
              </a:rPr>
              <a:t>except</a:t>
            </a:r>
            <a:r>
              <a:rPr lang="en-US" smtClean="0"/>
              <a:t> rightmost 3 to 0</a:t>
            </a:r>
          </a:p>
          <a:p>
            <a:pPr eaLnBrk="1" hangingPunct="1"/>
            <a:r>
              <a:rPr lang="en-US" smtClean="0"/>
              <a:t>Example:</a:t>
            </a:r>
          </a:p>
          <a:p>
            <a:pPr lvl="1" eaLnBrk="1" hangingPunct="1"/>
            <a:r>
              <a:rPr lang="en-US" smtClean="0"/>
              <a:t>If j has value 59 (dec) = 0011 1011 (bin)</a:t>
            </a:r>
          </a:p>
          <a:p>
            <a:pPr lvl="1" eaLnBrk="1" hangingPunct="1"/>
            <a:r>
              <a:rPr lang="en-US" smtClean="0"/>
              <a:t>Then j % 8 is 3 (dec) = 0000 0011 (bin)</a:t>
            </a:r>
          </a:p>
          <a:p>
            <a:pPr lvl="1" eaLnBrk="1" hangingPunct="1"/>
            <a:r>
              <a:rPr lang="en-US" smtClean="0"/>
              <a:t>Same as value 59 with all </a:t>
            </a:r>
            <a:r>
              <a:rPr lang="en-US" b="0" smtClean="0">
                <a:solidFill>
                  <a:srgbClr val="FF0000"/>
                </a:solidFill>
              </a:rPr>
              <a:t>but</a:t>
            </a:r>
            <a:r>
              <a:rPr lang="en-US" smtClean="0"/>
              <a:t> last 3 bits set to 0</a:t>
            </a:r>
          </a:p>
          <a:p>
            <a:pPr lvl="1" eaLnBrk="1" hangingPunct="1"/>
            <a:endParaRPr 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function of a compiler</a:t>
            </a:r>
          </a:p>
        </p:txBody>
      </p:sp>
      <p:pic>
        <p:nvPicPr>
          <p:cNvPr id="83971" name="Picture 8" descr="fig5.17.jpg                                                    00356723Ephesis                        BC48AB6E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143000"/>
            <a:ext cx="6394450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Type Compatibility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95400" y="1524000"/>
            <a:ext cx="7086600" cy="4800600"/>
          </a:xfrm>
        </p:spPr>
        <p:txBody>
          <a:bodyPr/>
          <a:lstStyle/>
          <a:p>
            <a:pPr eaLnBrk="1" hangingPunct="1"/>
            <a:r>
              <a:rPr lang="en-US" smtClean="0"/>
              <a:t>Consider</a:t>
            </a:r>
          </a:p>
          <a:p>
            <a:pPr lvl="1" eaLnBrk="1" hangingPunct="1">
              <a:buFontTx/>
              <a:buNone/>
            </a:pPr>
            <a:r>
              <a:rPr lang="en-US" smtClean="0"/>
              <a:t>j % 8</a:t>
            </a:r>
          </a:p>
          <a:p>
            <a:pPr eaLnBrk="1" hangingPunct="1"/>
            <a:r>
              <a:rPr lang="en-US" smtClean="0"/>
              <a:t>When compiler sees this expression it consults the symbol table and determines the type of j is </a:t>
            </a:r>
            <a:r>
              <a:rPr lang="en-US" b="0" smtClean="0">
                <a:solidFill>
                  <a:srgbClr val="FF3300"/>
                </a:solidFill>
              </a:rPr>
              <a:t>sInt</a:t>
            </a:r>
            <a:r>
              <a:rPr lang="en-US" smtClean="0"/>
              <a:t>.</a:t>
            </a:r>
          </a:p>
          <a:p>
            <a:pPr eaLnBrk="1" hangingPunct="1"/>
            <a:r>
              <a:rPr lang="en-US" smtClean="0"/>
              <a:t>Also recognizes 8 as integer constant</a:t>
            </a:r>
          </a:p>
          <a:p>
            <a:pPr eaLnBrk="1" hangingPunct="1"/>
            <a:r>
              <a:rPr lang="en-US" smtClean="0"/>
              <a:t>So % operation </a:t>
            </a:r>
            <a:r>
              <a:rPr lang="en-US" b="0" smtClean="0">
                <a:solidFill>
                  <a:srgbClr val="FF3300"/>
                </a:solidFill>
              </a:rPr>
              <a:t>is</a:t>
            </a:r>
            <a:r>
              <a:rPr lang="en-US" smtClean="0"/>
              <a:t> legal.</a:t>
            </a:r>
          </a:p>
          <a:p>
            <a:pPr lvl="1" eaLnBrk="1" hangingPunct="1"/>
            <a:endParaRPr 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Type Compatibility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95400" y="1905000"/>
            <a:ext cx="6553200" cy="4419600"/>
          </a:xfrm>
        </p:spPr>
        <p:txBody>
          <a:bodyPr/>
          <a:lstStyle/>
          <a:p>
            <a:pPr eaLnBrk="1" hangingPunct="1"/>
            <a:r>
              <a:rPr lang="en-US" smtClean="0"/>
              <a:t>Compiler generates the code</a:t>
            </a:r>
          </a:p>
          <a:p>
            <a:pPr eaLnBrk="1" hangingPunct="1">
              <a:buFont typeface="Webdings" pitchFamily="18" charset="2"/>
              <a:buNone/>
            </a:pPr>
            <a:r>
              <a:rPr lang="en-US" smtClean="0"/>
              <a:t>		LOADA	j,d</a:t>
            </a:r>
          </a:p>
          <a:p>
            <a:pPr eaLnBrk="1" hangingPunct="1">
              <a:buFont typeface="Webdings" pitchFamily="18" charset="2"/>
              <a:buNone/>
            </a:pPr>
            <a:r>
              <a:rPr lang="en-US" smtClean="0"/>
              <a:t>		ANDA	0x0003,i</a:t>
            </a:r>
          </a:p>
          <a:p>
            <a:pPr eaLnBrk="1" hangingPunct="1">
              <a:buFont typeface="Webdings" pitchFamily="18" charset="2"/>
              <a:buNone/>
            </a:pPr>
            <a:r>
              <a:rPr lang="en-US" smtClean="0"/>
              <a:t>		STOREA	j,d</a:t>
            </a:r>
          </a:p>
          <a:p>
            <a:pPr lvl="1" eaLnBrk="1" hangingPunct="1"/>
            <a:endParaRPr 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Type Compatibility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71600" y="1600200"/>
            <a:ext cx="7086600" cy="4724400"/>
          </a:xfrm>
        </p:spPr>
        <p:txBody>
          <a:bodyPr/>
          <a:lstStyle/>
          <a:p>
            <a:pPr eaLnBrk="1" hangingPunct="1"/>
            <a:r>
              <a:rPr lang="en-US" smtClean="0"/>
              <a:t>Now consider:	y = y % 8</a:t>
            </a:r>
          </a:p>
          <a:p>
            <a:pPr eaLnBrk="1" hangingPunct="1"/>
            <a:r>
              <a:rPr lang="en-US" smtClean="0"/>
              <a:t>Compiler consults the symbol table and determines that the type of y is </a:t>
            </a:r>
            <a:r>
              <a:rPr lang="en-US" b="0" smtClean="0">
                <a:solidFill>
                  <a:srgbClr val="FF3300"/>
                </a:solidFill>
              </a:rPr>
              <a:t>sFloat</a:t>
            </a:r>
            <a:r>
              <a:rPr lang="en-US" smtClean="0"/>
              <a:t>.</a:t>
            </a:r>
          </a:p>
          <a:p>
            <a:pPr eaLnBrk="1" hangingPunct="1"/>
            <a:r>
              <a:rPr lang="en-US" smtClean="0"/>
              <a:t>Then determines that % is </a:t>
            </a:r>
            <a:r>
              <a:rPr lang="en-US" b="0" smtClean="0">
                <a:solidFill>
                  <a:srgbClr val="FF3300"/>
                </a:solidFill>
              </a:rPr>
              <a:t>not legal</a:t>
            </a:r>
            <a:r>
              <a:rPr lang="en-US" smtClean="0"/>
              <a:t> on a sFloat type.</a:t>
            </a:r>
          </a:p>
          <a:p>
            <a:pPr eaLnBrk="1" hangingPunct="1"/>
            <a:r>
              <a:rPr lang="en-US" smtClean="0"/>
              <a:t>Generates an error (real compiler would generate code to change y to integer).</a:t>
            </a:r>
          </a:p>
          <a:p>
            <a:pPr lvl="1" eaLnBrk="1" hangingPunct="1"/>
            <a:endParaRPr 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Type Compatibility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43000" y="1371600"/>
            <a:ext cx="70104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Now consider:	y = y % 8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If did </a:t>
            </a:r>
            <a:r>
              <a:rPr lang="en-US" b="0" smtClean="0">
                <a:solidFill>
                  <a:srgbClr val="FF0000"/>
                </a:solidFill>
              </a:rPr>
              <a:t>not</a:t>
            </a:r>
            <a:r>
              <a:rPr lang="en-US" smtClean="0"/>
              <a:t> check type, compiler would generate code:</a:t>
            </a:r>
          </a:p>
          <a:p>
            <a:pPr eaLnBrk="1" hangingPunct="1">
              <a:lnSpc>
                <a:spcPct val="90000"/>
              </a:lnSpc>
              <a:buFont typeface="Webdings" pitchFamily="18" charset="2"/>
              <a:buNone/>
            </a:pPr>
            <a:r>
              <a:rPr lang="en-US" smtClean="0"/>
              <a:t>		LOADA	y,d</a:t>
            </a:r>
          </a:p>
          <a:p>
            <a:pPr eaLnBrk="1" hangingPunct="1">
              <a:lnSpc>
                <a:spcPct val="90000"/>
              </a:lnSpc>
              <a:buFont typeface="Webdings" pitchFamily="18" charset="2"/>
              <a:buNone/>
            </a:pPr>
            <a:r>
              <a:rPr lang="en-US" smtClean="0"/>
              <a:t>		ANDA	0x0003,i</a:t>
            </a:r>
          </a:p>
          <a:p>
            <a:pPr eaLnBrk="1" hangingPunct="1">
              <a:lnSpc>
                <a:spcPct val="90000"/>
              </a:lnSpc>
              <a:buFont typeface="Webdings" pitchFamily="18" charset="2"/>
              <a:buNone/>
            </a:pPr>
            <a:r>
              <a:rPr lang="en-US" smtClean="0"/>
              <a:t>		STOREA	y,d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Which does </a:t>
            </a:r>
            <a:r>
              <a:rPr lang="en-US" b="0" smtClean="0">
                <a:solidFill>
                  <a:srgbClr val="FF3300"/>
                </a:solidFill>
              </a:rPr>
              <a:t>not</a:t>
            </a:r>
            <a:r>
              <a:rPr lang="en-US" smtClean="0"/>
              <a:t> work because floats are stored in special format.</a:t>
            </a:r>
          </a:p>
          <a:p>
            <a:pPr lvl="1" eaLnBrk="1" hangingPunct="1"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Type Compatibility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1524000"/>
            <a:ext cx="7010400" cy="4800600"/>
          </a:xfrm>
        </p:spPr>
        <p:txBody>
          <a:bodyPr/>
          <a:lstStyle/>
          <a:p>
            <a:pPr eaLnBrk="1" hangingPunct="1"/>
            <a:r>
              <a:rPr lang="en-US" smtClean="0"/>
              <a:t>Note that the compiler catches type errors at compile time, </a:t>
            </a:r>
            <a:r>
              <a:rPr lang="en-US" b="0" smtClean="0">
                <a:solidFill>
                  <a:srgbClr val="FF3300"/>
                </a:solidFill>
              </a:rPr>
              <a:t>not run time</a:t>
            </a:r>
            <a:r>
              <a:rPr lang="en-US" smtClean="0"/>
              <a:t>.</a:t>
            </a:r>
          </a:p>
          <a:p>
            <a:pPr eaLnBrk="1" hangingPunct="1"/>
            <a:r>
              <a:rPr lang="en-US" smtClean="0"/>
              <a:t>Assembly/machine code does </a:t>
            </a:r>
            <a:r>
              <a:rPr lang="en-US" b="0" smtClean="0">
                <a:solidFill>
                  <a:srgbClr val="FF3300"/>
                </a:solidFill>
              </a:rPr>
              <a:t>not</a:t>
            </a:r>
            <a:r>
              <a:rPr lang="en-US" smtClean="0"/>
              <a:t> check type.</a:t>
            </a:r>
          </a:p>
          <a:p>
            <a:pPr eaLnBrk="1" hangingPunct="1"/>
            <a:r>
              <a:rPr lang="en-US" smtClean="0"/>
              <a:t>So there can be no run time check of type.</a:t>
            </a:r>
          </a:p>
          <a:p>
            <a:pPr lvl="1" eaLnBrk="1" hangingPunct="1"/>
            <a:endParaRPr 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Shift and rotate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Pep/8 has </a:t>
            </a:r>
          </a:p>
          <a:p>
            <a:pPr lvl="1" eaLnBrk="1" hangingPunct="1"/>
            <a:r>
              <a:rPr lang="en-US" smtClean="0"/>
              <a:t>two arithmetic shift instructions</a:t>
            </a:r>
          </a:p>
          <a:p>
            <a:pPr lvl="1" eaLnBrk="1" hangingPunct="1"/>
            <a:r>
              <a:rPr lang="en-US" smtClean="0"/>
              <a:t>Two logical shift instructions</a:t>
            </a:r>
          </a:p>
          <a:p>
            <a:pPr lvl="1" eaLnBrk="1" hangingPunct="1">
              <a:buFontTx/>
              <a:buNone/>
            </a:pPr>
            <a:endParaRPr lang="en-US" smtClean="0"/>
          </a:p>
          <a:p>
            <a:pPr eaLnBrk="1" hangingPunct="1">
              <a:buFont typeface="Webdings" pitchFamily="18" charset="2"/>
              <a:buNone/>
            </a:pPr>
            <a:r>
              <a:rPr lang="en-US" sz="1400" smtClean="0"/>
              <a:t>0001 110r		AS</a:t>
            </a:r>
            <a:r>
              <a:rPr lang="en-US" sz="1400" b="0" smtClean="0">
                <a:solidFill>
                  <a:srgbClr val="FF0000"/>
                </a:solidFill>
              </a:rPr>
              <a:t>L</a:t>
            </a:r>
            <a:r>
              <a:rPr lang="en-US" sz="1400" smtClean="0"/>
              <a:t>r		Arithmetic shift left r	NZVC</a:t>
            </a:r>
          </a:p>
          <a:p>
            <a:pPr eaLnBrk="1" hangingPunct="1">
              <a:buFont typeface="Webdings" pitchFamily="18" charset="2"/>
              <a:buNone/>
            </a:pPr>
            <a:r>
              <a:rPr lang="en-US" sz="1400" smtClean="0"/>
              <a:t>0001 111r		AS</a:t>
            </a:r>
            <a:r>
              <a:rPr lang="en-US" sz="1400" b="0" smtClean="0">
                <a:solidFill>
                  <a:srgbClr val="FF0000"/>
                </a:solidFill>
              </a:rPr>
              <a:t>R</a:t>
            </a:r>
            <a:r>
              <a:rPr lang="en-US" sz="1400" smtClean="0"/>
              <a:t>r		Arithmetic shift right r	NZC</a:t>
            </a:r>
          </a:p>
          <a:p>
            <a:pPr eaLnBrk="1" hangingPunct="1">
              <a:buFont typeface="Webdings" pitchFamily="18" charset="2"/>
              <a:buNone/>
            </a:pPr>
            <a:r>
              <a:rPr lang="en-US" sz="1400" smtClean="0"/>
              <a:t>0010 000r		RO</a:t>
            </a:r>
            <a:r>
              <a:rPr lang="en-US" sz="1400" b="0" smtClean="0">
                <a:solidFill>
                  <a:srgbClr val="FF0000"/>
                </a:solidFill>
              </a:rPr>
              <a:t>L</a:t>
            </a:r>
            <a:r>
              <a:rPr lang="en-US" sz="1400" smtClean="0"/>
              <a:t>r		Rotate left r		C</a:t>
            </a:r>
          </a:p>
          <a:p>
            <a:pPr eaLnBrk="1" hangingPunct="1">
              <a:buFont typeface="Webdings" pitchFamily="18" charset="2"/>
              <a:buNone/>
            </a:pPr>
            <a:r>
              <a:rPr lang="en-US" sz="1400" smtClean="0"/>
              <a:t>0010 001r		RO</a:t>
            </a:r>
            <a:r>
              <a:rPr lang="en-US" sz="1400" b="0" smtClean="0">
                <a:solidFill>
                  <a:srgbClr val="FF0000"/>
                </a:solidFill>
              </a:rPr>
              <a:t>R</a:t>
            </a:r>
            <a:r>
              <a:rPr lang="en-US" sz="1400" smtClean="0"/>
              <a:t>r		Rotate right r		C</a:t>
            </a:r>
          </a:p>
          <a:p>
            <a:pPr eaLnBrk="1" hangingPunct="1">
              <a:buFont typeface="Webdings" pitchFamily="18" charset="2"/>
              <a:buNone/>
            </a:pPr>
            <a:endParaRPr lang="en-US" sz="1800" smtClean="0"/>
          </a:p>
          <a:p>
            <a:pPr eaLnBrk="1" hangingPunct="1"/>
            <a:endParaRPr lang="en-US" sz="180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Shift and Rotate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No operand specifier in these instructions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Only work on specified register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Effect: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latin typeface="Courier New" pitchFamily="49" charset="0"/>
              </a:rPr>
              <a:t>Shift left</a:t>
            </a:r>
            <a:r>
              <a:rPr lang="en-US" smtClean="0"/>
              <a:t> multiplies by 2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latin typeface="Courier New" pitchFamily="49" charset="0"/>
              </a:rPr>
              <a:t>Shift right</a:t>
            </a:r>
            <a:r>
              <a:rPr lang="en-US" smtClean="0"/>
              <a:t> divides (integer) by 2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latin typeface="Courier New" pitchFamily="49" charset="0"/>
              </a:rPr>
              <a:t>Rotate left</a:t>
            </a:r>
            <a:r>
              <a:rPr lang="en-US" smtClean="0"/>
              <a:t> rotates each bit to the </a:t>
            </a:r>
            <a:r>
              <a:rPr lang="en-US" b="0" smtClean="0">
                <a:solidFill>
                  <a:srgbClr val="FF0000"/>
                </a:solidFill>
              </a:rPr>
              <a:t>left</a:t>
            </a:r>
            <a:r>
              <a:rPr lang="en-US" smtClean="0"/>
              <a:t> one bit, sending the most </a:t>
            </a:r>
            <a:r>
              <a:rPr lang="en-US" b="0" smtClean="0"/>
              <a:t>significant</a:t>
            </a:r>
            <a:r>
              <a:rPr lang="en-US" smtClean="0"/>
              <a:t> bit into </a:t>
            </a:r>
            <a:r>
              <a:rPr lang="en-US" b="0" smtClean="0"/>
              <a:t>C</a:t>
            </a:r>
            <a:r>
              <a:rPr lang="en-US" smtClean="0"/>
              <a:t> and </a:t>
            </a:r>
            <a:r>
              <a:rPr lang="en-US" b="0" smtClean="0"/>
              <a:t>C</a:t>
            </a:r>
            <a:r>
              <a:rPr lang="en-US" smtClean="0"/>
              <a:t> into the </a:t>
            </a:r>
            <a:r>
              <a:rPr lang="en-US" b="0" smtClean="0"/>
              <a:t>least</a:t>
            </a:r>
            <a:r>
              <a:rPr lang="en-US" smtClean="0"/>
              <a:t> signficant bit.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latin typeface="Courier New" pitchFamily="49" charset="0"/>
              </a:rPr>
              <a:t>Rotate right</a:t>
            </a:r>
            <a:r>
              <a:rPr lang="en-US" smtClean="0"/>
              <a:t> rotates each bit to the </a:t>
            </a:r>
            <a:r>
              <a:rPr lang="en-US" b="0" smtClean="0">
                <a:solidFill>
                  <a:srgbClr val="FF0000"/>
                </a:solidFill>
              </a:rPr>
              <a:t>right</a:t>
            </a:r>
            <a:r>
              <a:rPr lang="en-US" smtClean="0"/>
              <a:t> one bit, sending the most </a:t>
            </a:r>
            <a:r>
              <a:rPr lang="en-US" b="0" smtClean="0"/>
              <a:t>least</a:t>
            </a:r>
            <a:r>
              <a:rPr lang="en-US" smtClean="0"/>
              <a:t> bit into </a:t>
            </a:r>
            <a:r>
              <a:rPr lang="en-US" b="0" smtClean="0"/>
              <a:t>C</a:t>
            </a:r>
            <a:r>
              <a:rPr lang="en-US" smtClean="0"/>
              <a:t> and </a:t>
            </a:r>
            <a:r>
              <a:rPr lang="en-US" b="0" smtClean="0"/>
              <a:t>C</a:t>
            </a:r>
            <a:r>
              <a:rPr lang="en-US" smtClean="0"/>
              <a:t> into the </a:t>
            </a:r>
            <a:r>
              <a:rPr lang="en-US" b="0" smtClean="0"/>
              <a:t>most</a:t>
            </a:r>
            <a:r>
              <a:rPr lang="en-US" smtClean="0"/>
              <a:t> signficant bit.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102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Shift and Rotate</a:t>
            </a:r>
          </a:p>
        </p:txBody>
      </p:sp>
      <p:sp>
        <p:nvSpPr>
          <p:cNvPr id="118787" name="Rectangle 1027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</a:t>
            </a:r>
          </a:p>
        </p:txBody>
      </p:sp>
      <p:pic>
        <p:nvPicPr>
          <p:cNvPr id="118788" name="Picture 1028" descr="fig5.24.jpg                                                    00356723Ephesis                        BC48AB6E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7962900" cy="501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102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Shift and Rotate</a:t>
            </a:r>
          </a:p>
        </p:txBody>
      </p:sp>
      <p:pic>
        <p:nvPicPr>
          <p:cNvPr id="1198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066800"/>
            <a:ext cx="7334250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102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Shift and Rotate</a:t>
            </a:r>
          </a:p>
        </p:txBody>
      </p:sp>
      <p:pic>
        <p:nvPicPr>
          <p:cNvPr id="1208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143000"/>
            <a:ext cx="713422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Compilers</a:t>
            </a:r>
          </a:p>
        </p:txBody>
      </p:sp>
      <p:pic>
        <p:nvPicPr>
          <p:cNvPr id="8499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000250"/>
            <a:ext cx="64008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Constants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Create constants with the .EQUATE command.</a:t>
            </a:r>
          </a:p>
          <a:p>
            <a:pPr lvl="1" eaLnBrk="1" hangingPunct="1"/>
            <a:r>
              <a:rPr lang="en-US" smtClean="0"/>
              <a:t>Creates an entry in the symbol table</a:t>
            </a:r>
          </a:p>
          <a:p>
            <a:pPr lvl="1" eaLnBrk="1" hangingPunct="1"/>
            <a:r>
              <a:rPr lang="en-US" smtClean="0"/>
              <a:t>Does </a:t>
            </a:r>
            <a:r>
              <a:rPr lang="en-US" b="0" smtClean="0">
                <a:solidFill>
                  <a:srgbClr val="FF0000"/>
                </a:solidFill>
              </a:rPr>
              <a:t>not</a:t>
            </a:r>
            <a:r>
              <a:rPr lang="en-US" smtClean="0"/>
              <a:t> create bits in the machine code</a:t>
            </a:r>
          </a:p>
          <a:p>
            <a:pPr lvl="1" eaLnBrk="1" hangingPunct="1"/>
            <a:r>
              <a:rPr lang="en-US" smtClean="0"/>
              <a:t>Operation:</a:t>
            </a:r>
          </a:p>
          <a:p>
            <a:pPr lvl="2" eaLnBrk="1" hangingPunct="1"/>
            <a:r>
              <a:rPr lang="en-US" smtClean="0"/>
              <a:t>It must be on a line that defines a symbol</a:t>
            </a:r>
          </a:p>
          <a:p>
            <a:pPr lvl="2" eaLnBrk="1" hangingPunct="1"/>
            <a:r>
              <a:rPr lang="en-US" smtClean="0"/>
              <a:t>It equates the value of the symbol to the value that follows the .EQUATE</a:t>
            </a:r>
          </a:p>
          <a:p>
            <a:pPr lvl="2" eaLnBrk="1" hangingPunct="1"/>
            <a:r>
              <a:rPr lang="en-US" smtClean="0"/>
              <a:t>It does not generate any object code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Constants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Example:</a:t>
            </a:r>
          </a:p>
          <a:p>
            <a:pPr eaLnBrk="1" hangingPunct="1">
              <a:lnSpc>
                <a:spcPct val="90000"/>
              </a:lnSpc>
              <a:buFont typeface="Webdings" pitchFamily="18" charset="2"/>
              <a:buNone/>
            </a:pPr>
            <a:r>
              <a:rPr lang="en-US" smtClean="0"/>
              <a:t>	linefeed:	.EQUATE  0x000A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Everywhere in program that the symbol </a:t>
            </a:r>
            <a:r>
              <a:rPr lang="en-US" i="1" smtClean="0"/>
              <a:t>linefeed</a:t>
            </a:r>
            <a:r>
              <a:rPr lang="en-US" smtClean="0"/>
              <a:t> occurs, assembler replaces with 0x000A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Similar to C++ code: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latin typeface="Courier New" pitchFamily="49" charset="0"/>
              </a:rPr>
              <a:t>const int lineFeed = 10;</a:t>
            </a:r>
            <a:endParaRPr lang="en-US" sz="2800" smtClean="0">
              <a:latin typeface="Courier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Or the preprocessor command: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#define lineFeed 10</a:t>
            </a:r>
            <a:endParaRPr lang="en-US" smtClean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Compilers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Example:  next slide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1 C++ statement to 4 assembly statements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Compilers do 1-to-many mappings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latin typeface="Courier New" pitchFamily="49" charset="0"/>
              </a:rPr>
              <a:t>Include</a:t>
            </a:r>
            <a:r>
              <a:rPr lang="en-US" smtClean="0"/>
              <a:t> is not translated; pre-compiler would include the code or link to appropriate library code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Other translations of </a:t>
            </a:r>
            <a:r>
              <a:rPr lang="en-US" b="0" smtClean="0"/>
              <a:t>cout</a:t>
            </a:r>
            <a:r>
              <a:rPr lang="en-US" smtClean="0"/>
              <a:t> are possible.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Different compilers generate different machine programs.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All are correct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Some are more efficient.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Compilers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mtClean="0"/>
              <a:t>Example:  next slide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FontTx/>
              <a:buChar char="•"/>
            </a:pPr>
            <a:r>
              <a:rPr lang="en-US" smtClean="0"/>
              <a:t>Return 0 is translated as "stop".  </a:t>
            </a:r>
          </a:p>
          <a:p>
            <a:pPr lvl="2">
              <a:lnSpc>
                <a:spcPct val="120000"/>
              </a:lnSpc>
              <a:spcBef>
                <a:spcPct val="0"/>
              </a:spcBef>
            </a:pPr>
            <a:r>
              <a:rPr lang="en-US" smtClean="0"/>
              <a:t>Real compiler would translate as return to OS</a:t>
            </a:r>
          </a:p>
          <a:p>
            <a:pPr lvl="2">
              <a:lnSpc>
                <a:spcPct val="120000"/>
              </a:lnSpc>
              <a:spcBef>
                <a:spcPct val="0"/>
              </a:spcBef>
            </a:pPr>
            <a:r>
              <a:rPr lang="en-US" smtClean="0"/>
              <a:t>Return value will be stored in a register and interpreted by the OS</a:t>
            </a:r>
          </a:p>
          <a:p>
            <a:pPr lvl="2">
              <a:lnSpc>
                <a:spcPct val="120000"/>
              </a:lnSpc>
              <a:spcBef>
                <a:spcPct val="0"/>
              </a:spcBef>
            </a:pPr>
            <a:r>
              <a:rPr lang="en-US" smtClean="0"/>
              <a:t>Traditionally return value of '0' means no errors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FontTx/>
              <a:buChar char="•"/>
            </a:pPr>
            <a:r>
              <a:rPr lang="en-US" smtClean="0"/>
              <a:t>In functions other than main, would return from function instead.</a:t>
            </a:r>
            <a:endParaRPr lang="en-US" sz="200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The cout statement at Level HOL6 and Level Asmb5</a:t>
            </a:r>
          </a:p>
        </p:txBody>
      </p:sp>
      <p:pic>
        <p:nvPicPr>
          <p:cNvPr id="8806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1385888"/>
            <a:ext cx="6429375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A compiler that translates directly into machine language</a:t>
            </a:r>
          </a:p>
        </p:txBody>
      </p:sp>
      <p:pic>
        <p:nvPicPr>
          <p:cNvPr id="89091" name="Picture 7" descr="fig5.19a.jpg                                                   00356723Ephesis                        BC48AB6E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514600"/>
            <a:ext cx="8812212" cy="308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2" name="Text Box 8"/>
          <p:cNvSpPr txBox="1">
            <a:spLocks noChangeArrowheads="1"/>
          </p:cNvSpPr>
          <p:nvPr/>
        </p:nvSpPr>
        <p:spPr bwMode="auto">
          <a:xfrm>
            <a:off x="304800" y="3048000"/>
            <a:ext cx="3733800" cy="1749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latin typeface="Courier New" pitchFamily="49" charset="0"/>
              </a:rPr>
              <a:t>#include &lt;iostream&gt;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Using namespace std;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int main( ){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cout&lt;&lt; "Love“ &lt;&lt; endl; 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	return 0;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}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compiler that translates into assembly language</a:t>
            </a:r>
          </a:p>
        </p:txBody>
      </p:sp>
      <p:pic>
        <p:nvPicPr>
          <p:cNvPr id="90115" name="Picture 4" descr="fig5.19b.jpg                                                   00356723Ephesis                        BC48AB6E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8" y="1998663"/>
            <a:ext cx="9040812" cy="270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16" name="Text Box 5"/>
          <p:cNvSpPr txBox="1">
            <a:spLocks noChangeArrowheads="1"/>
          </p:cNvSpPr>
          <p:nvPr/>
        </p:nvSpPr>
        <p:spPr bwMode="auto">
          <a:xfrm>
            <a:off x="304800" y="2209800"/>
            <a:ext cx="3733800" cy="1749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latin typeface="Courier New" pitchFamily="49" charset="0"/>
              </a:rPr>
              <a:t>#include &lt;iostream&gt;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Using namespace std;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int main( ){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cout &lt;&lt; “love” &lt;&lt; endl; 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	return 0;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}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IScolorblock">
  <a:themeElements>
    <a:clrScheme name="Color Block 14">
      <a:dk1>
        <a:srgbClr val="000000"/>
      </a:dk1>
      <a:lt1>
        <a:srgbClr val="FFFFFF"/>
      </a:lt1>
      <a:dk2>
        <a:srgbClr val="993333"/>
      </a:dk2>
      <a:lt2>
        <a:srgbClr val="997512"/>
      </a:lt2>
      <a:accent1>
        <a:srgbClr val="808080"/>
      </a:accent1>
      <a:accent2>
        <a:srgbClr val="E4B01C"/>
      </a:accent2>
      <a:accent3>
        <a:srgbClr val="FFFFFF"/>
      </a:accent3>
      <a:accent4>
        <a:srgbClr val="000000"/>
      </a:accent4>
      <a:accent5>
        <a:srgbClr val="C0C0C0"/>
      </a:accent5>
      <a:accent6>
        <a:srgbClr val="CF9F18"/>
      </a:accent6>
      <a:hlink>
        <a:srgbClr val="003399"/>
      </a:hlink>
      <a:folHlink>
        <a:srgbClr val="993333"/>
      </a:folHlink>
    </a:clrScheme>
    <a:fontScheme name="Color Block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lor Blo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 Bloc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 Bloc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 Bloc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 Bloc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 Bloc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13">
        <a:dk1>
          <a:srgbClr val="000000"/>
        </a:dk1>
        <a:lt1>
          <a:srgbClr val="FFFFFF"/>
        </a:lt1>
        <a:dk2>
          <a:srgbClr val="993333"/>
        </a:dk2>
        <a:lt2>
          <a:srgbClr val="997512"/>
        </a:lt2>
        <a:accent1>
          <a:srgbClr val="003399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7373"/>
        </a:accent6>
        <a:hlink>
          <a:srgbClr val="003399"/>
        </a:hlink>
        <a:folHlink>
          <a:srgbClr val="9933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 Block 14">
        <a:dk1>
          <a:srgbClr val="000000"/>
        </a:dk1>
        <a:lt1>
          <a:srgbClr val="FFFFFF"/>
        </a:lt1>
        <a:dk2>
          <a:srgbClr val="993333"/>
        </a:dk2>
        <a:lt2>
          <a:srgbClr val="997512"/>
        </a:lt2>
        <a:accent1>
          <a:srgbClr val="808080"/>
        </a:accent1>
        <a:accent2>
          <a:srgbClr val="E4B01C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CF9F18"/>
        </a:accent6>
        <a:hlink>
          <a:srgbClr val="003399"/>
        </a:hlink>
        <a:folHlink>
          <a:srgbClr val="99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UIScolorblock">
  <a:themeElements>
    <a:clrScheme name="1_UIScolorblock 14">
      <a:dk1>
        <a:srgbClr val="000000"/>
      </a:dk1>
      <a:lt1>
        <a:srgbClr val="FFFFFF"/>
      </a:lt1>
      <a:dk2>
        <a:srgbClr val="993333"/>
      </a:dk2>
      <a:lt2>
        <a:srgbClr val="997512"/>
      </a:lt2>
      <a:accent1>
        <a:srgbClr val="808080"/>
      </a:accent1>
      <a:accent2>
        <a:srgbClr val="E4B01C"/>
      </a:accent2>
      <a:accent3>
        <a:srgbClr val="FFFFFF"/>
      </a:accent3>
      <a:accent4>
        <a:srgbClr val="000000"/>
      </a:accent4>
      <a:accent5>
        <a:srgbClr val="C0C0C0"/>
      </a:accent5>
      <a:accent6>
        <a:srgbClr val="CF9F18"/>
      </a:accent6>
      <a:hlink>
        <a:srgbClr val="003399"/>
      </a:hlink>
      <a:folHlink>
        <a:srgbClr val="993333"/>
      </a:folHlink>
    </a:clrScheme>
    <a:fontScheme name="1_UIScolorblock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UIScolorblo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IScolorbloc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IScolorbloc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IScolorbloc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IScolorbloc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IScolorbloc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UIScolorbloc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UIScolorbloc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UIScolorbloc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UIScolorbloc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UIScolorbloc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UIScolorbloc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UIScolorblock 13">
        <a:dk1>
          <a:srgbClr val="000000"/>
        </a:dk1>
        <a:lt1>
          <a:srgbClr val="FFFFFF"/>
        </a:lt1>
        <a:dk2>
          <a:srgbClr val="993333"/>
        </a:dk2>
        <a:lt2>
          <a:srgbClr val="997512"/>
        </a:lt2>
        <a:accent1>
          <a:srgbClr val="003399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7373"/>
        </a:accent6>
        <a:hlink>
          <a:srgbClr val="003399"/>
        </a:hlink>
        <a:folHlink>
          <a:srgbClr val="9933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IScolorblock 14">
        <a:dk1>
          <a:srgbClr val="000000"/>
        </a:dk1>
        <a:lt1>
          <a:srgbClr val="FFFFFF"/>
        </a:lt1>
        <a:dk2>
          <a:srgbClr val="993333"/>
        </a:dk2>
        <a:lt2>
          <a:srgbClr val="997512"/>
        </a:lt2>
        <a:accent1>
          <a:srgbClr val="808080"/>
        </a:accent1>
        <a:accent2>
          <a:srgbClr val="E4B01C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CF9F18"/>
        </a:accent6>
        <a:hlink>
          <a:srgbClr val="003399"/>
        </a:hlink>
        <a:folHlink>
          <a:srgbClr val="99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UIScolorblock</Template>
  <TotalTime>2546</TotalTime>
  <Words>905</Words>
  <Application>Microsoft Office PowerPoint</Application>
  <PresentationFormat>On-screen Show (4:3)</PresentationFormat>
  <Paragraphs>200</Paragraphs>
  <Slides>41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3" baseType="lpstr">
      <vt:lpstr>UIScolorblock</vt:lpstr>
      <vt:lpstr>1_UIScolorblock</vt:lpstr>
      <vt:lpstr>Chapter 5:  Compiling C++ to  Assembly Language</vt:lpstr>
      <vt:lpstr>Compilers</vt:lpstr>
      <vt:lpstr>The function of a compiler</vt:lpstr>
      <vt:lpstr>Compilers</vt:lpstr>
      <vt:lpstr>Compilers</vt:lpstr>
      <vt:lpstr>Compilers</vt:lpstr>
      <vt:lpstr>The cout statement at Level HOL6 and Level Asmb5</vt:lpstr>
      <vt:lpstr>A compiler that translates directly into machine language</vt:lpstr>
      <vt:lpstr>A compiler that translates into assembly language</vt:lpstr>
      <vt:lpstr>Variables and Types</vt:lpstr>
      <vt:lpstr>Variables and Types</vt:lpstr>
      <vt:lpstr>Variables and Types</vt:lpstr>
      <vt:lpstr>Symbol Table Contents</vt:lpstr>
      <vt:lpstr>Variables Vs. Constants</vt:lpstr>
      <vt:lpstr>Compiling Global Variable and Constants</vt:lpstr>
      <vt:lpstr>Compilers Vs Interpreters</vt:lpstr>
      <vt:lpstr>A hypothetical compiler for illustrative purposes</vt:lpstr>
      <vt:lpstr>Assignment Statements</vt:lpstr>
      <vt:lpstr>Assignment Statements</vt:lpstr>
      <vt:lpstr>Assignment Statements</vt:lpstr>
      <vt:lpstr>The assignment statement at Level HOL6 and Level Asmb5</vt:lpstr>
      <vt:lpstr>The assignment statement at Level HOL6 and Level Asmb5</vt:lpstr>
      <vt:lpstr>The assignment statement at Level HOL6 and Level Asmb5</vt:lpstr>
      <vt:lpstr>Compilers</vt:lpstr>
      <vt:lpstr>Type Compatibility</vt:lpstr>
      <vt:lpstr>The symbol table for a Pep/99 compiler</vt:lpstr>
      <vt:lpstr>Symbol tables and compilers</vt:lpstr>
      <vt:lpstr>Type Compatibility</vt:lpstr>
      <vt:lpstr>Type Compatibility</vt:lpstr>
      <vt:lpstr>Type Compatibility</vt:lpstr>
      <vt:lpstr>Type Compatibility</vt:lpstr>
      <vt:lpstr>Type Compatibility</vt:lpstr>
      <vt:lpstr>Type Compatibility</vt:lpstr>
      <vt:lpstr>Type Compatibility</vt:lpstr>
      <vt:lpstr>Shift and rotate</vt:lpstr>
      <vt:lpstr>Shift and Rotate</vt:lpstr>
      <vt:lpstr>Shift and Rotate</vt:lpstr>
      <vt:lpstr>Shift and Rotate</vt:lpstr>
      <vt:lpstr>Shift and Rotate</vt:lpstr>
      <vt:lpstr>Constants</vt:lpstr>
      <vt:lpstr>Constants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High-Level Languages</dc:title>
  <dc:creator>Lucinda M Caughey</dc:creator>
  <cp:lastModifiedBy>Cindy</cp:lastModifiedBy>
  <cp:revision>80</cp:revision>
  <dcterms:created xsi:type="dcterms:W3CDTF">2009-09-01T03:33:51Z</dcterms:created>
  <dcterms:modified xsi:type="dcterms:W3CDTF">2014-10-05T13:27:03Z</dcterms:modified>
</cp:coreProperties>
</file>