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3"/>
  </p:notesMasterIdLst>
  <p:sldIdLst>
    <p:sldId id="299" r:id="rId3"/>
    <p:sldId id="437" r:id="rId4"/>
    <p:sldId id="438" r:id="rId5"/>
    <p:sldId id="439" r:id="rId6"/>
    <p:sldId id="440" r:id="rId7"/>
    <p:sldId id="441" r:id="rId8"/>
    <p:sldId id="267" r:id="rId9"/>
    <p:sldId id="424" r:id="rId10"/>
    <p:sldId id="286" r:id="rId11"/>
    <p:sldId id="425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770A30-8BB1-4723-9E9E-E418B09B1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52374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D5092EE-2A4D-4350-96DF-DA5FFAC69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467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AF98236-6C26-4872-BFFE-E0327D8F5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9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0045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17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0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85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6E12269-D396-4CC0-8081-418D7118E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43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991AAF-C50C-44C3-87E8-3B15CE36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1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5B44B79-9297-4485-A54E-490F0CE0A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4650D04-FCE1-49BD-85EC-8C3CE6A9A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83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FAE1ECB-0581-47BA-BEE5-65ECB0AB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3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5CD0731-84A1-420E-9A63-F6498195A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30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5307C1E-425A-4080-849D-A05C0D5F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53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8023F195-DD8F-4991-885C-36E945CE0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93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93005821-47C0-4523-9C9E-8FA10D4AF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dirty="0" smtClean="0"/>
              <a:t>Chapter 6: </a:t>
            </a:r>
            <a:br>
              <a:rPr lang="en-US" dirty="0" smtClean="0"/>
            </a:br>
            <a:r>
              <a:rPr lang="en-US" dirty="0" smtClean="0"/>
              <a:t>Call by Reference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procedure call with a parameter called by reference at Level HOL6 and Level Asmb5 </a:t>
            </a:r>
            <a:r>
              <a:rPr lang="en-US" sz="2000" i="1" dirty="0" smtClean="0"/>
              <a:t>(Cont’d)</a:t>
            </a:r>
          </a:p>
        </p:txBody>
      </p:sp>
      <p:pic>
        <p:nvPicPr>
          <p:cNvPr id="129027" name="Picture 4" descr="fig6-27d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477963"/>
            <a:ext cx="7621587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9455" y="1122081"/>
            <a:ext cx="5361457" cy="1602441"/>
            <a:chOff x="2597" y="2684"/>
            <a:chExt cx="3333" cy="858"/>
          </a:xfrm>
        </p:grpSpPr>
        <p:sp>
          <p:nvSpPr>
            <p:cNvPr id="129032" name="Oval 6"/>
            <p:cNvSpPr>
              <a:spLocks noChangeArrowheads="1"/>
            </p:cNvSpPr>
            <p:nvPr/>
          </p:nvSpPr>
          <p:spPr bwMode="auto">
            <a:xfrm>
              <a:off x="2597" y="3226"/>
              <a:ext cx="1104" cy="316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3" name="Text Box 7"/>
            <p:cNvSpPr txBox="1">
              <a:spLocks noChangeArrowheads="1"/>
            </p:cNvSpPr>
            <p:nvPr/>
          </p:nvSpPr>
          <p:spPr bwMode="auto">
            <a:xfrm>
              <a:off x="3417" y="2684"/>
              <a:ext cx="2513" cy="6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Times" charset="0"/>
                </a:rPr>
                <a:t>load x using stack-deferred</a:t>
              </a:r>
            </a:p>
            <a:p>
              <a:pPr eaLnBrk="1" hangingPunct="1"/>
              <a:r>
                <a:rPr lang="en-US" sz="2400" dirty="0">
                  <a:latin typeface="Times" charset="0"/>
                </a:rPr>
                <a:t>addressing.  Compare with </a:t>
              </a:r>
              <a:r>
                <a:rPr lang="en-US" sz="2400" b="1" dirty="0">
                  <a:latin typeface="Times" charset="0"/>
                </a:rPr>
                <a:t>y</a:t>
              </a:r>
              <a:endParaRPr lang="en-US" sz="2400" dirty="0">
                <a:latin typeface="Times" charset="0"/>
              </a:endParaRPr>
            </a:p>
            <a:p>
              <a:pPr eaLnBrk="1" hangingPunct="1"/>
              <a:r>
                <a:rPr lang="en-US" sz="2400" dirty="0">
                  <a:latin typeface="Times" charset="0"/>
                </a:rPr>
                <a:t>using stack-deferred addressing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9455" y="2949388"/>
            <a:ext cx="5605637" cy="1941419"/>
            <a:chOff x="2544" y="3312"/>
            <a:chExt cx="3314" cy="594"/>
          </a:xfrm>
        </p:grpSpPr>
        <p:sp>
          <p:nvSpPr>
            <p:cNvPr id="129030" name="Oval 9"/>
            <p:cNvSpPr>
              <a:spLocks noChangeArrowheads="1"/>
            </p:cNvSpPr>
            <p:nvPr/>
          </p:nvSpPr>
          <p:spPr bwMode="auto">
            <a:xfrm>
              <a:off x="2544" y="3312"/>
              <a:ext cx="1104" cy="24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1" name="Text Box 10"/>
            <p:cNvSpPr txBox="1">
              <a:spLocks noChangeArrowheads="1"/>
            </p:cNvSpPr>
            <p:nvPr/>
          </p:nvSpPr>
          <p:spPr bwMode="auto">
            <a:xfrm>
              <a:off x="3495" y="3543"/>
              <a:ext cx="2363" cy="3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Times" charset="0"/>
                </a:rPr>
                <a:t>load </a:t>
              </a:r>
              <a:r>
                <a:rPr lang="en-US" sz="2400" b="1" dirty="0">
                  <a:latin typeface="Times" charset="0"/>
                </a:rPr>
                <a:t>x</a:t>
              </a:r>
              <a:r>
                <a:rPr lang="en-US" sz="2400" dirty="0">
                  <a:latin typeface="Times" charset="0"/>
                </a:rPr>
                <a:t> and </a:t>
              </a:r>
              <a:r>
                <a:rPr lang="en-US" sz="2400" b="1" dirty="0">
                  <a:latin typeface="Times" charset="0"/>
                </a:rPr>
                <a:t>y</a:t>
              </a:r>
              <a:r>
                <a:rPr lang="en-US" sz="2400" dirty="0">
                  <a:latin typeface="Times" charset="0"/>
                </a:rPr>
                <a:t> from stack (they</a:t>
              </a:r>
            </a:p>
            <a:p>
              <a:pPr eaLnBrk="1" hangingPunct="1"/>
              <a:r>
                <a:rPr lang="en-US" sz="2400" dirty="0">
                  <a:latin typeface="Times" charset="0"/>
                </a:rPr>
                <a:t>contain addresses) to new</a:t>
              </a:r>
            </a:p>
            <a:p>
              <a:pPr eaLnBrk="1" hangingPunct="1"/>
              <a:r>
                <a:rPr lang="en-US" sz="2400" dirty="0">
                  <a:latin typeface="Times" charset="0"/>
                </a:rPr>
                <a:t>position on stack (for next call)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procedure call with a parameter called by reference at Level HOL6 and Level Asmb5 </a:t>
            </a:r>
            <a:r>
              <a:rPr lang="en-US" sz="2000" i="1" dirty="0" smtClean="0"/>
              <a:t>(Cont’d)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C317B7B9-EE23-480A-8E18-F6BE36E7903B}" type="slidenum">
              <a:rPr lang="en-US"/>
              <a:pPr eaLnBrk="1" hangingPunct="1"/>
              <a:t>11</a:t>
            </a:fld>
            <a:endParaRPr lang="en-US"/>
          </a:p>
        </p:txBody>
      </p:sp>
      <p:pic>
        <p:nvPicPr>
          <p:cNvPr id="130052" name="Picture 4" descr="fig6-27e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114425"/>
            <a:ext cx="8986837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990600"/>
            <a:ext cx="4806950" cy="2566988"/>
            <a:chOff x="1632" y="624"/>
            <a:chExt cx="3028" cy="1617"/>
          </a:xfrm>
        </p:grpSpPr>
        <p:sp>
          <p:nvSpPr>
            <p:cNvPr id="130054" name="Oval 6"/>
            <p:cNvSpPr>
              <a:spLocks noChangeArrowheads="1"/>
            </p:cNvSpPr>
            <p:nvPr/>
          </p:nvSpPr>
          <p:spPr bwMode="auto">
            <a:xfrm>
              <a:off x="1632" y="1392"/>
              <a:ext cx="1152" cy="849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5" name="Text Box 7"/>
            <p:cNvSpPr txBox="1">
              <a:spLocks noChangeArrowheads="1"/>
            </p:cNvSpPr>
            <p:nvPr/>
          </p:nvSpPr>
          <p:spPr bwMode="auto">
            <a:xfrm>
              <a:off x="2736" y="624"/>
              <a:ext cx="1924" cy="7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latin typeface="Times" charset="0"/>
                </a:rPr>
                <a:t>load </a:t>
              </a:r>
              <a:r>
                <a:rPr lang="en-US" sz="2400" i="1">
                  <a:latin typeface="Times" charset="0"/>
                </a:rPr>
                <a:t>address</a:t>
              </a:r>
              <a:r>
                <a:rPr lang="en-US" sz="2400">
                  <a:latin typeface="Times" charset="0"/>
                </a:rPr>
                <a:t> of </a:t>
              </a:r>
              <a:r>
                <a:rPr lang="en-US" sz="2400" b="1">
                  <a:latin typeface="Times" charset="0"/>
                </a:rPr>
                <a:t>a </a:t>
              </a:r>
              <a:r>
                <a:rPr lang="en-US" sz="2400">
                  <a:latin typeface="Times" charset="0"/>
                </a:rPr>
                <a:t>and </a:t>
              </a:r>
              <a:r>
                <a:rPr lang="en-US" sz="2400" b="1">
                  <a:latin typeface="Times" charset="0"/>
                </a:rPr>
                <a:t>b</a:t>
              </a:r>
              <a:endParaRPr lang="en-US" sz="2400">
                <a:latin typeface="Times" charset="0"/>
              </a:endParaRPr>
            </a:p>
            <a:p>
              <a:r>
                <a:rPr lang="en-US" sz="2400">
                  <a:latin typeface="Times" charset="0"/>
                </a:rPr>
                <a:t>onto the stack; use </a:t>
              </a:r>
            </a:p>
            <a:p>
              <a:r>
                <a:rPr lang="en-US" sz="2400">
                  <a:latin typeface="Times" charset="0"/>
                </a:rPr>
                <a:t>immediate addressing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 fig. 6-29</a:t>
            </a:r>
          </a:p>
        </p:txBody>
      </p:sp>
      <p:pic>
        <p:nvPicPr>
          <p:cNvPr id="13107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447800"/>
            <a:ext cx="6319838" cy="5048250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48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Problem:  the parameter p is a reference variable</a:t>
            </a:r>
          </a:p>
          <a:p>
            <a:pPr lvl="1" eaLnBrk="1" hangingPunct="1"/>
            <a:r>
              <a:rPr lang="en-US" smtClean="0"/>
              <a:t>But the variable it points to, perim is on the stack</a:t>
            </a:r>
          </a:p>
          <a:p>
            <a:pPr lvl="1" eaLnBrk="1" hangingPunct="1"/>
            <a:r>
              <a:rPr lang="en-US" smtClean="0"/>
              <a:t>How can we point to the stack?</a:t>
            </a:r>
          </a:p>
          <a:p>
            <a:pPr eaLnBrk="1" hangingPunct="1"/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9765142B-E546-4F2C-A9BB-748F87C8118C}" type="slidenum">
              <a:rPr lang="en-US"/>
              <a:pPr eaLnBrk="1" hangingPunct="1"/>
              <a:t>13</a:t>
            </a:fld>
            <a:endParaRPr lang="en-US"/>
          </a:p>
        </p:txBody>
      </p:sp>
      <p:pic>
        <p:nvPicPr>
          <p:cNvPr id="132101" name="Picture 4" descr="fig6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3276600"/>
            <a:ext cx="30178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48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Cannot load the name with immediate addressing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charset="0"/>
              </a:rPr>
              <a:t>LDA perim, i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charset="0"/>
              </a:rPr>
              <a:t>STA -2, s</a:t>
            </a:r>
          </a:p>
          <a:p>
            <a:pPr lvl="1" eaLnBrk="1" hangingPunct="1"/>
            <a:r>
              <a:rPr lang="en-US" smtClean="0">
                <a:latin typeface="Courier New" charset="0"/>
              </a:rPr>
              <a:t>perim</a:t>
            </a:r>
            <a:r>
              <a:rPr lang="en-US" smtClean="0"/>
              <a:t> is 4, the distance from the top of the stack</a:t>
            </a:r>
          </a:p>
          <a:p>
            <a:pPr lvl="1" eaLnBrk="1" hangingPunct="1"/>
            <a:r>
              <a:rPr lang="en-US" smtClean="0"/>
              <a:t>This is not the address of </a:t>
            </a:r>
            <a:r>
              <a:rPr lang="en-US" smtClean="0">
                <a:latin typeface="Courier New" charset="0"/>
              </a:rPr>
              <a:t>perim</a:t>
            </a:r>
            <a:r>
              <a:rPr lang="en-US" smtClean="0"/>
              <a:t>!</a:t>
            </a:r>
          </a:p>
          <a:p>
            <a:pPr lvl="1" eaLnBrk="1" hangingPunct="1"/>
            <a:r>
              <a:rPr lang="en-US" smtClean="0"/>
              <a:t>Need to load the stack address to the proper place on the stack for the parameter </a:t>
            </a:r>
            <a:r>
              <a:rPr lang="en-US" smtClean="0">
                <a:latin typeface="Courier New" charset="0"/>
              </a:rPr>
              <a:t>perim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48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New instruction:  MOVSPA</a:t>
            </a:r>
          </a:p>
          <a:p>
            <a:pPr lvl="1" eaLnBrk="1" hangingPunct="1"/>
            <a:r>
              <a:rPr lang="en-US" smtClean="0"/>
              <a:t>Moves the contents of the SP to A:  A </a:t>
            </a:r>
            <a:r>
              <a:rPr lang="en-US" smtClean="0">
                <a:sym typeface="Wingdings" pitchFamily="2" charset="2"/>
              </a:rPr>
              <a:t>SP</a:t>
            </a:r>
            <a:endParaRPr lang="en-US" smtClean="0"/>
          </a:p>
          <a:p>
            <a:pPr lvl="1" eaLnBrk="1" hangingPunct="1"/>
            <a:r>
              <a:rPr lang="en-US" smtClean="0"/>
              <a:t>There is </a:t>
            </a:r>
            <a:r>
              <a:rPr lang="en-US" smtClean="0">
                <a:solidFill>
                  <a:srgbClr val="CC0000"/>
                </a:solidFill>
              </a:rPr>
              <a:t>no</a:t>
            </a:r>
            <a:r>
              <a:rPr lang="en-US" smtClean="0"/>
              <a:t> MOVSPX; cannot move SP to X</a:t>
            </a:r>
          </a:p>
          <a:p>
            <a:pPr eaLnBrk="1" hangingPunct="1"/>
            <a:r>
              <a:rPr lang="en-US" smtClean="0"/>
              <a:t>To load a reference variable from the stack to the stack: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MOVSPA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; address must be offset from top of stack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ADDA  perim, i	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STA   -2, s		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48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mtClean="0"/>
              <a:t>To use a reference variable: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; stores the contents of the accumulator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; into a reference variable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charset="0"/>
              </a:rPr>
              <a:t>STA   p, sf		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pic>
        <p:nvPicPr>
          <p:cNvPr id="136195" name="Picture 3" descr="fig6-2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993900"/>
            <a:ext cx="7747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4114800"/>
            <a:ext cx="3124200" cy="1677988"/>
            <a:chOff x="1776" y="2592"/>
            <a:chExt cx="1968" cy="1057"/>
          </a:xfrm>
        </p:grpSpPr>
        <p:sp>
          <p:nvSpPr>
            <p:cNvPr id="136197" name="Oval 5"/>
            <p:cNvSpPr>
              <a:spLocks noChangeArrowheads="1"/>
            </p:cNvSpPr>
            <p:nvPr/>
          </p:nvSpPr>
          <p:spPr bwMode="auto">
            <a:xfrm>
              <a:off x="1920" y="2592"/>
              <a:ext cx="1296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1776" y="3072"/>
              <a:ext cx="1968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Store the accumulator in the referenced variable (the var p that is local to main)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F4F57DCC-58FA-4E1E-AE45-C41E7C468EA6}" type="slidenum">
              <a:rPr lang="en-US"/>
              <a:pPr eaLnBrk="1" hangingPunct="1"/>
              <a:t>18</a:t>
            </a:fld>
            <a:endParaRPr lang="en-US"/>
          </a:p>
        </p:txBody>
      </p:sp>
      <p:pic>
        <p:nvPicPr>
          <p:cNvPr id="137220" name="Picture 2" descr="fig6-2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700"/>
            <a:ext cx="8034338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3124200"/>
            <a:ext cx="3124200" cy="1403350"/>
            <a:chOff x="1776" y="2592"/>
            <a:chExt cx="1968" cy="884"/>
          </a:xfrm>
        </p:grpSpPr>
        <p:sp>
          <p:nvSpPr>
            <p:cNvPr id="137228" name="Oval 5"/>
            <p:cNvSpPr>
              <a:spLocks noChangeArrowheads="1"/>
            </p:cNvSpPr>
            <p:nvPr/>
          </p:nvSpPr>
          <p:spPr bwMode="auto">
            <a:xfrm>
              <a:off x="1920" y="2592"/>
              <a:ext cx="1296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37229" name="Text Box 6"/>
            <p:cNvSpPr txBox="1">
              <a:spLocks noChangeArrowheads="1"/>
            </p:cNvSpPr>
            <p:nvPr/>
          </p:nvSpPr>
          <p:spPr bwMode="auto">
            <a:xfrm>
              <a:off x="1776" y="3072"/>
              <a:ext cx="196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Store the address of the SP into the accumulator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14600" y="3276600"/>
            <a:ext cx="3124200" cy="1403350"/>
            <a:chOff x="1776" y="2592"/>
            <a:chExt cx="1968" cy="884"/>
          </a:xfrm>
        </p:grpSpPr>
        <p:sp>
          <p:nvSpPr>
            <p:cNvPr id="137226" name="Oval 8"/>
            <p:cNvSpPr>
              <a:spLocks noChangeArrowheads="1"/>
            </p:cNvSpPr>
            <p:nvPr/>
          </p:nvSpPr>
          <p:spPr bwMode="auto">
            <a:xfrm>
              <a:off x="1920" y="2592"/>
              <a:ext cx="1296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37227" name="Text Box 9"/>
            <p:cNvSpPr txBox="1">
              <a:spLocks noChangeArrowheads="1"/>
            </p:cNvSpPr>
            <p:nvPr/>
          </p:nvSpPr>
          <p:spPr bwMode="auto">
            <a:xfrm>
              <a:off x="1776" y="3072"/>
              <a:ext cx="196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Add the offset so that the address is correct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438400" y="3549650"/>
            <a:ext cx="3124200" cy="1677988"/>
            <a:chOff x="1776" y="2592"/>
            <a:chExt cx="1968" cy="1057"/>
          </a:xfrm>
        </p:grpSpPr>
        <p:sp>
          <p:nvSpPr>
            <p:cNvPr id="137224" name="Oval 11"/>
            <p:cNvSpPr>
              <a:spLocks noChangeArrowheads="1"/>
            </p:cNvSpPr>
            <p:nvPr/>
          </p:nvSpPr>
          <p:spPr bwMode="auto">
            <a:xfrm>
              <a:off x="1920" y="2592"/>
              <a:ext cx="1296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137225" name="Text Box 12"/>
            <p:cNvSpPr txBox="1">
              <a:spLocks noChangeArrowheads="1"/>
            </p:cNvSpPr>
            <p:nvPr/>
          </p:nvSpPr>
          <p:spPr bwMode="auto">
            <a:xfrm>
              <a:off x="1776" y="3072"/>
              <a:ext cx="1968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Store the completed address onto the stack as the first parameter.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pic>
        <p:nvPicPr>
          <p:cNvPr id="138243" name="Picture 3" descr="fig6-2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508250"/>
            <a:ext cx="64516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Call by reference.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Formal parameter </a:t>
            </a:r>
            <a:r>
              <a:rPr lang="en-US" smtClean="0">
                <a:solidFill>
                  <a:srgbClr val="3333FF"/>
                </a:solidFill>
              </a:rPr>
              <a:t>points</a:t>
            </a:r>
            <a:r>
              <a:rPr lang="en-US" smtClean="0"/>
              <a:t> to the actual parameter.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Assembly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push the </a:t>
            </a:r>
            <a:r>
              <a:rPr lang="en-US" smtClean="0">
                <a:solidFill>
                  <a:srgbClr val="3333FF"/>
                </a:solidFill>
              </a:rPr>
              <a:t>address</a:t>
            </a:r>
            <a:r>
              <a:rPr lang="en-US" smtClean="0"/>
              <a:t> of the actual parameter onto the stack.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called subroutine must use the value on the stack as an </a:t>
            </a:r>
            <a:r>
              <a:rPr lang="en-US" smtClean="0">
                <a:solidFill>
                  <a:srgbClr val="3333FF"/>
                </a:solidFill>
              </a:rPr>
              <a:t>address</a:t>
            </a:r>
            <a:r>
              <a:rPr lang="en-US" smtClean="0"/>
              <a:t>.	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C++ (but not C) provides call-by-reference</a:t>
            </a:r>
          </a:p>
        </p:txBody>
      </p:sp>
    </p:spTree>
    <p:extLst>
      <p:ext uri="{BB962C8B-B14F-4D97-AF65-F5344CB8AC3E}">
        <p14:creationId xmlns:p14="http://schemas.microsoft.com/office/powerpoint/2010/main" val="33122596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 with local variables</a:t>
            </a:r>
          </a:p>
        </p:txBody>
      </p:sp>
      <p:pic>
        <p:nvPicPr>
          <p:cNvPr id="139267" name="Picture 3" descr="fig6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19250"/>
            <a:ext cx="90678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0" y="2157413"/>
            <a:ext cx="3505200" cy="1906587"/>
            <a:chOff x="2352" y="1359"/>
            <a:chExt cx="2208" cy="1201"/>
          </a:xfrm>
        </p:grpSpPr>
        <p:sp>
          <p:nvSpPr>
            <p:cNvPr id="139269" name="Freeform 5"/>
            <p:cNvSpPr>
              <a:spLocks/>
            </p:cNvSpPr>
            <p:nvPr/>
          </p:nvSpPr>
          <p:spPr bwMode="auto">
            <a:xfrm>
              <a:off x="3776" y="1920"/>
              <a:ext cx="784" cy="640"/>
            </a:xfrm>
            <a:custGeom>
              <a:avLst/>
              <a:gdLst>
                <a:gd name="T0" fmla="*/ 784 w 784"/>
                <a:gd name="T1" fmla="*/ 16 h 640"/>
                <a:gd name="T2" fmla="*/ 352 w 784"/>
                <a:gd name="T3" fmla="*/ 16 h 640"/>
                <a:gd name="T4" fmla="*/ 112 w 784"/>
                <a:gd name="T5" fmla="*/ 112 h 640"/>
                <a:gd name="T6" fmla="*/ 16 w 784"/>
                <a:gd name="T7" fmla="*/ 208 h 640"/>
                <a:gd name="T8" fmla="*/ 16 w 784"/>
                <a:gd name="T9" fmla="*/ 304 h 640"/>
                <a:gd name="T10" fmla="*/ 16 w 784"/>
                <a:gd name="T11" fmla="*/ 448 h 640"/>
                <a:gd name="T12" fmla="*/ 112 w 784"/>
                <a:gd name="T13" fmla="*/ 544 h 640"/>
                <a:gd name="T14" fmla="*/ 208 w 784"/>
                <a:gd name="T15" fmla="*/ 592 h 640"/>
                <a:gd name="T16" fmla="*/ 304 w 784"/>
                <a:gd name="T17" fmla="*/ 640 h 6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4"/>
                <a:gd name="T28" fmla="*/ 0 h 640"/>
                <a:gd name="T29" fmla="*/ 784 w 784"/>
                <a:gd name="T30" fmla="*/ 640 h 6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4" h="640">
                  <a:moveTo>
                    <a:pt x="784" y="16"/>
                  </a:moveTo>
                  <a:cubicBezTo>
                    <a:pt x="624" y="8"/>
                    <a:pt x="464" y="0"/>
                    <a:pt x="352" y="16"/>
                  </a:cubicBezTo>
                  <a:cubicBezTo>
                    <a:pt x="240" y="32"/>
                    <a:pt x="168" y="80"/>
                    <a:pt x="112" y="112"/>
                  </a:cubicBezTo>
                  <a:cubicBezTo>
                    <a:pt x="56" y="144"/>
                    <a:pt x="32" y="176"/>
                    <a:pt x="16" y="208"/>
                  </a:cubicBezTo>
                  <a:cubicBezTo>
                    <a:pt x="0" y="240"/>
                    <a:pt x="16" y="264"/>
                    <a:pt x="16" y="304"/>
                  </a:cubicBezTo>
                  <a:cubicBezTo>
                    <a:pt x="16" y="344"/>
                    <a:pt x="0" y="408"/>
                    <a:pt x="16" y="448"/>
                  </a:cubicBezTo>
                  <a:cubicBezTo>
                    <a:pt x="32" y="488"/>
                    <a:pt x="80" y="520"/>
                    <a:pt x="112" y="544"/>
                  </a:cubicBezTo>
                  <a:cubicBezTo>
                    <a:pt x="144" y="568"/>
                    <a:pt x="176" y="576"/>
                    <a:pt x="208" y="592"/>
                  </a:cubicBezTo>
                  <a:cubicBezTo>
                    <a:pt x="240" y="608"/>
                    <a:pt x="288" y="632"/>
                    <a:pt x="304" y="640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70" name="Text Box 6"/>
            <p:cNvSpPr txBox="1">
              <a:spLocks noChangeArrowheads="1"/>
            </p:cNvSpPr>
            <p:nvPr/>
          </p:nvSpPr>
          <p:spPr bwMode="auto">
            <a:xfrm>
              <a:off x="2352" y="1359"/>
              <a:ext cx="1498" cy="577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FF00"/>
                  </a:solidFill>
                </a:rPr>
                <a:t>Parameter p contains the stack address of perim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</a:t>
            </a:r>
          </a:p>
        </p:txBody>
      </p:sp>
      <p:pic>
        <p:nvPicPr>
          <p:cNvPr id="1218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00200"/>
            <a:ext cx="7640638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22085897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Call-by-reference</a:t>
            </a:r>
          </a:p>
        </p:txBody>
      </p:sp>
      <p:pic>
        <p:nvPicPr>
          <p:cNvPr id="1228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7493000" cy="3709988"/>
          </a:xfrm>
          <a:noFill/>
        </p:spPr>
      </p:pic>
    </p:spTree>
    <p:extLst>
      <p:ext uri="{BB962C8B-B14F-4D97-AF65-F5344CB8AC3E}">
        <p14:creationId xmlns:p14="http://schemas.microsoft.com/office/powerpoint/2010/main" val="40584265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Indexed Addressing and Arrays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620000" cy="4800600"/>
          </a:xfrm>
        </p:spPr>
        <p:txBody>
          <a:bodyPr/>
          <a:lstStyle/>
          <a:p>
            <a:pPr eaLnBrk="1" hangingPunct="1"/>
            <a:r>
              <a:rPr lang="en-US" smtClean="0"/>
              <a:t>Assembly level: </a:t>
            </a:r>
            <a:r>
              <a:rPr lang="en-US" smtClean="0">
                <a:solidFill>
                  <a:srgbClr val="3333FF"/>
                </a:solidFill>
              </a:rPr>
              <a:t>calling</a:t>
            </a:r>
            <a:endParaRPr lang="en-US" smtClean="0"/>
          </a:p>
          <a:p>
            <a:pPr lvl="1" eaLnBrk="1" hangingPunct="1"/>
            <a:r>
              <a:rPr lang="en-US" smtClean="0"/>
              <a:t>Place </a:t>
            </a:r>
            <a:r>
              <a:rPr lang="en-US" smtClean="0">
                <a:solidFill>
                  <a:srgbClr val="3333CC"/>
                </a:solidFill>
              </a:rPr>
              <a:t>address</a:t>
            </a:r>
            <a:r>
              <a:rPr lang="en-US" smtClean="0"/>
              <a:t> of the formal parameter onto stack.</a:t>
            </a:r>
          </a:p>
          <a:p>
            <a:pPr lvl="2" eaLnBrk="1" hangingPunct="1"/>
            <a:r>
              <a:rPr lang="en-US" smtClean="0"/>
              <a:t>Use the symbol with </a:t>
            </a:r>
            <a:r>
              <a:rPr lang="en-US" b="1" smtClean="0">
                <a:solidFill>
                  <a:srgbClr val="3333FF"/>
                </a:solidFill>
              </a:rPr>
              <a:t>immediate</a:t>
            </a:r>
            <a:r>
              <a:rPr lang="en-US" b="1" i="1" smtClean="0"/>
              <a:t> </a:t>
            </a:r>
            <a:r>
              <a:rPr lang="en-US" smtClean="0"/>
              <a:t>addressing</a:t>
            </a:r>
          </a:p>
          <a:p>
            <a:pPr eaLnBrk="1" hangingPunct="1"/>
            <a:r>
              <a:rPr lang="en-US" smtClean="0"/>
              <a:t>Assembly level</a:t>
            </a:r>
            <a:r>
              <a:rPr lang="en-US" smtClean="0">
                <a:solidFill>
                  <a:srgbClr val="C00000"/>
                </a:solidFill>
              </a:rPr>
              <a:t>:  called</a:t>
            </a:r>
          </a:p>
          <a:p>
            <a:pPr lvl="1" eaLnBrk="1" hangingPunct="1"/>
            <a:r>
              <a:rPr lang="en-US" smtClean="0"/>
              <a:t>Access the formal parameter using </a:t>
            </a:r>
            <a:r>
              <a:rPr lang="en-US" smtClean="0">
                <a:solidFill>
                  <a:schemeClr val="hlink"/>
                </a:solidFill>
              </a:rPr>
              <a:t>stack-relative deferred addressing.</a:t>
            </a:r>
          </a:p>
        </p:txBody>
      </p:sp>
    </p:spTree>
    <p:extLst>
      <p:ext uri="{BB962C8B-B14F-4D97-AF65-F5344CB8AC3E}">
        <p14:creationId xmlns:p14="http://schemas.microsoft.com/office/powerpoint/2010/main" val="36111039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Stack-relative deferred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Oprnd - Mem[Mem[SP + OprndSpec]]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Mem[SP + OprndSpec] becomes the address that is used to find the operand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Addressing mode identifier:  </a:t>
            </a:r>
            <a:r>
              <a:rPr lang="en-US" smtClean="0">
                <a:solidFill>
                  <a:srgbClr val="3333FF"/>
                </a:solidFill>
              </a:rPr>
              <a:t>sf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; this instr uses stack-relative deferred addressing to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; load the acc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33FF"/>
                </a:solidFill>
              </a:rPr>
              <a:t>LDA	r, sf</a:t>
            </a:r>
            <a:r>
              <a:rPr lang="en-US" smtClean="0"/>
              <a:t>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; this instr takes the result and stores it in a local var on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; the stack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3333FF"/>
                </a:solidFill>
              </a:rPr>
              <a:t>STA	temp,s</a:t>
            </a:r>
            <a:r>
              <a:rPr lang="en-US" smtClean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32938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8486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procedure call with a parameter called by reference at Level HOL6 and Level Asmb5 </a:t>
            </a:r>
            <a:br>
              <a:rPr lang="en-US" sz="2800" dirty="0" smtClean="0"/>
            </a:br>
            <a:r>
              <a:rPr lang="en-US" sz="2800" dirty="0" smtClean="0"/>
              <a:t>fig. 6.27</a:t>
            </a:r>
          </a:p>
        </p:txBody>
      </p:sp>
      <p:pic>
        <p:nvPicPr>
          <p:cNvPr id="125955" name="Picture 4" descr="fig6-27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41910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procedure call with a parameter called by reference at Level HOL6 and Level Asmb5</a:t>
            </a:r>
          </a:p>
        </p:txBody>
      </p:sp>
      <p:pic>
        <p:nvPicPr>
          <p:cNvPr id="126979" name="Picture 4" descr="fig6-27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8041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01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/>
              <a:t>A procedure call with a parameter called by reference at Level HOL6 and Level Asmb5 </a:t>
            </a:r>
            <a:r>
              <a:rPr lang="en-US" sz="2000" i="1" dirty="0" smtClean="0"/>
              <a:t>(Cont’d)</a:t>
            </a:r>
          </a:p>
        </p:txBody>
      </p:sp>
      <p:pic>
        <p:nvPicPr>
          <p:cNvPr id="128003" name="Picture 6" descr="fig6-28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77963"/>
            <a:ext cx="88773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506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1_Default Design</vt:lpstr>
      <vt:lpstr>Color Block</vt:lpstr>
      <vt:lpstr>Chapter 6:  Call by Reference</vt:lpstr>
      <vt:lpstr>Call-by-reference</vt:lpstr>
      <vt:lpstr>Call-by-reference</vt:lpstr>
      <vt:lpstr>Call-by-reference</vt:lpstr>
      <vt:lpstr>Indexed Addressing and Arrays</vt:lpstr>
      <vt:lpstr>Stack-relative deferred addressing</vt:lpstr>
      <vt:lpstr>A procedure call with a parameter called by reference at Level HOL6 and Level Asmb5  fig. 6.27</vt:lpstr>
      <vt:lpstr>A procedure call with a parameter called by reference at Level HOL6 and Level Asmb5</vt:lpstr>
      <vt:lpstr>A procedure call with a parameter called by reference at Level HOL6 and Level Asmb5 (Cont’d)</vt:lpstr>
      <vt:lpstr>A procedure call with a parameter called by reference at Level HOL6 and Level Asmb5 (Cont’d)</vt:lpstr>
      <vt:lpstr>A procedure call with a parameter called by reference at Level HOL6 and Level Asmb5 (Cont’d)</vt:lpstr>
      <vt:lpstr>Call-by-reference with local variables fig. 6-29</vt:lpstr>
      <vt:lpstr>Call-by-reference with local variables</vt:lpstr>
      <vt:lpstr>Call-by-reference with local variables</vt:lpstr>
      <vt:lpstr>Call-by-reference with local variables</vt:lpstr>
      <vt:lpstr>Call-by-reference with local variables</vt:lpstr>
      <vt:lpstr>Call-by-reference with local variables</vt:lpstr>
      <vt:lpstr>Call-by-reference with local variables</vt:lpstr>
      <vt:lpstr>Call-by-reference with local variables</vt:lpstr>
      <vt:lpstr>Call-by-reference with local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337</cp:revision>
  <dcterms:created xsi:type="dcterms:W3CDTF">2002-05-20T18:20:57Z</dcterms:created>
  <dcterms:modified xsi:type="dcterms:W3CDTF">2013-03-16T23:26:22Z</dcterms:modified>
</cp:coreProperties>
</file>