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23"/>
  </p:notesMasterIdLst>
  <p:sldIdLst>
    <p:sldId id="299" r:id="rId3"/>
    <p:sldId id="416" r:id="rId4"/>
    <p:sldId id="454" r:id="rId5"/>
    <p:sldId id="456" r:id="rId6"/>
    <p:sldId id="457" r:id="rId7"/>
    <p:sldId id="281" r:id="rId8"/>
    <p:sldId id="359" r:id="rId9"/>
    <p:sldId id="360" r:id="rId10"/>
    <p:sldId id="265" r:id="rId11"/>
    <p:sldId id="458" r:id="rId12"/>
    <p:sldId id="417" r:id="rId13"/>
    <p:sldId id="418" r:id="rId14"/>
    <p:sldId id="419" r:id="rId15"/>
    <p:sldId id="420" r:id="rId16"/>
    <p:sldId id="297" r:id="rId17"/>
    <p:sldId id="362" r:id="rId18"/>
    <p:sldId id="363" r:id="rId19"/>
    <p:sldId id="364" r:id="rId20"/>
    <p:sldId id="422" r:id="rId21"/>
    <p:sldId id="26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CC9900"/>
    <a:srgbClr val="CCCC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>
        <p:scale>
          <a:sx n="66" d="100"/>
          <a:sy n="66" d="100"/>
        </p:scale>
        <p:origin x="-2298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770A30-8BB1-4723-9E9E-E418B09B1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52374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D5092EE-2A4D-4350-96DF-DA5FFAC69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467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AF98236-6C26-4872-BFFE-E0327D8F5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9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0045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17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801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85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6E12269-D396-4CC0-8081-418D7118E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43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991AAF-C50C-44C3-87E8-3B15CE36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1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5B44B79-9297-4485-A54E-490F0CE0A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4650D04-FCE1-49BD-85EC-8C3CE6A9A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839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FAE1ECB-0581-47BA-BEE5-65ECB0AB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35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5CD0731-84A1-420E-9A63-F6498195A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130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5307C1E-425A-4080-849D-A05C0D5F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530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023F195-DD8F-4991-885C-36E945CE0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93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6-</a:t>
            </a:r>
            <a:fld id="{93005821-47C0-4523-9C9E-8FA10D4AF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5" name="Picture 12" descr="medBlueLogo_l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1" r:id="rId2"/>
    <p:sldLayoutId id="2147483732" r:id="rId3"/>
    <p:sldLayoutId id="2147483733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153400" cy="1146175"/>
          </a:xfrm>
        </p:spPr>
        <p:txBody>
          <a:bodyPr/>
          <a:lstStyle/>
          <a:p>
            <a:pPr eaLnBrk="1" hangingPunct="1"/>
            <a:r>
              <a:rPr lang="en-US" smtClean="0"/>
              <a:t>Chapter </a:t>
            </a:r>
            <a:r>
              <a:rPr lang="en-US" smtClean="0"/>
              <a:t>6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Call by Value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function with Call-By-Value parameters and local Variables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Calling:</a:t>
            </a:r>
          </a:p>
          <a:p>
            <a:pPr lvl="1" eaLnBrk="1" hangingPunct="1"/>
            <a:r>
              <a:rPr lang="en-US" smtClean="0"/>
              <a:t>Push the actual parameters</a:t>
            </a:r>
          </a:p>
          <a:p>
            <a:pPr lvl="1" eaLnBrk="1" hangingPunct="1"/>
            <a:r>
              <a:rPr lang="en-US" smtClean="0"/>
              <a:t>Push the return address</a:t>
            </a:r>
          </a:p>
          <a:p>
            <a:pPr eaLnBrk="1" hangingPunct="1"/>
            <a:r>
              <a:rPr lang="en-US" smtClean="0">
                <a:solidFill>
                  <a:srgbClr val="CC0000"/>
                </a:solidFill>
              </a:rPr>
              <a:t>Called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Push storage for the local variables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Call-by-value with local variables in main()  fig. 6.23</a:t>
            </a:r>
          </a:p>
        </p:txBody>
      </p:sp>
      <p:pic>
        <p:nvPicPr>
          <p:cNvPr id="11059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295400"/>
            <a:ext cx="4492625" cy="5211763"/>
          </a:xfrm>
          <a:noFill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Call-by-value with local variables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E1C9D133-AC50-4846-9786-5B9CB91C0AE3}" type="slidenum">
              <a:rPr lang="en-US"/>
              <a:pPr eaLnBrk="1" hangingPunct="1"/>
              <a:t>12</a:t>
            </a:fld>
            <a:endParaRPr lang="en-US"/>
          </a:p>
        </p:txBody>
      </p:sp>
      <p:pic>
        <p:nvPicPr>
          <p:cNvPr id="111620" name="Picture 5" descr="fig6.23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368425"/>
            <a:ext cx="8793163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Call-by-value with local variables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42A5AA02-D4EE-4ADF-BC7B-A19F94B811F0}" type="slidenum">
              <a:rPr lang="en-US"/>
              <a:pPr eaLnBrk="1" hangingPunct="1"/>
              <a:t>13</a:t>
            </a:fld>
            <a:endParaRPr lang="en-US"/>
          </a:p>
        </p:txBody>
      </p:sp>
      <p:pic>
        <p:nvPicPr>
          <p:cNvPr id="112644" name="Picture 4" descr="fig6-23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295400"/>
            <a:ext cx="78041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Call-by-value with local variables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962B6F2A-ACA4-4BC0-BBFA-4B873467706C}" type="slidenum">
              <a:rPr lang="en-US"/>
              <a:pPr eaLnBrk="1" hangingPunct="1"/>
              <a:t>14</a:t>
            </a:fld>
            <a:endParaRPr lang="en-US"/>
          </a:p>
        </p:txBody>
      </p:sp>
      <p:pic>
        <p:nvPicPr>
          <p:cNvPr id="113668" name="Picture 4" descr="fig6-24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922463"/>
            <a:ext cx="8999537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smtClean="0">
                <a:solidFill>
                  <a:srgbClr val="3333FF"/>
                </a:solidFill>
              </a:rPr>
              <a:t>recursive</a:t>
            </a:r>
            <a:r>
              <a:rPr lang="en-US" sz="2800" smtClean="0"/>
              <a:t> function at Level HOL6 and Level Asmb5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Calling: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Push storage for the returned value</a:t>
            </a:r>
            <a:endParaRPr lang="en-US" smtClean="0"/>
          </a:p>
          <a:p>
            <a:pPr lvl="1" eaLnBrk="1" hangingPunct="1"/>
            <a:r>
              <a:rPr lang="en-US" smtClean="0"/>
              <a:t>Push the actual parameters</a:t>
            </a:r>
          </a:p>
          <a:p>
            <a:pPr lvl="1" eaLnBrk="1" hangingPunct="1"/>
            <a:r>
              <a:rPr lang="en-US" smtClean="0"/>
              <a:t>Push the return address</a:t>
            </a:r>
          </a:p>
          <a:p>
            <a:pPr eaLnBrk="1" hangingPunct="1"/>
            <a:r>
              <a:rPr lang="en-US" smtClean="0">
                <a:solidFill>
                  <a:srgbClr val="CC0000"/>
                </a:solidFill>
              </a:rPr>
              <a:t>Called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Push storage for the local variables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recursive function at Level HOL6 and Level Asmb5 fig 6.25</a:t>
            </a:r>
          </a:p>
        </p:txBody>
      </p:sp>
      <p:pic>
        <p:nvPicPr>
          <p:cNvPr id="11571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8713" y="1576388"/>
            <a:ext cx="7419975" cy="4419600"/>
          </a:xfrm>
          <a:noFill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smtClean="0">
                <a:solidFill>
                  <a:srgbClr val="3333FF"/>
                </a:solidFill>
              </a:rPr>
              <a:t>recursive</a:t>
            </a:r>
            <a:r>
              <a:rPr lang="en-US" sz="2800" smtClean="0"/>
              <a:t> function at Level HOL6 and Level Asmb5</a:t>
            </a:r>
          </a:p>
        </p:txBody>
      </p:sp>
      <p:pic>
        <p:nvPicPr>
          <p:cNvPr id="116739" name="Picture 5" descr="fig6-25a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336675"/>
            <a:ext cx="8986837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0010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A recursive function at Level HOL6 and Level Asmb5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C62F9778-6AB7-48FB-BBB4-CE65158489B5}" type="slidenum">
              <a:rPr lang="en-US"/>
              <a:pPr eaLnBrk="1" hangingPunct="1"/>
              <a:t>18</a:t>
            </a:fld>
            <a:endParaRPr lang="en-US"/>
          </a:p>
        </p:txBody>
      </p:sp>
      <p:pic>
        <p:nvPicPr>
          <p:cNvPr id="117764" name="Picture 5" descr="fig6-25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931863"/>
            <a:ext cx="8986837" cy="592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Rectangle 6"/>
          <p:cNvSpPr>
            <a:spLocks noChangeArrowheads="1"/>
          </p:cNvSpPr>
          <p:nvPr/>
        </p:nvSpPr>
        <p:spPr bwMode="auto">
          <a:xfrm>
            <a:off x="1784350" y="6096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recursive function at Level HOL6 and Level Asmb5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17750" y="914400"/>
            <a:ext cx="6105525" cy="1828800"/>
            <a:chOff x="384" y="0"/>
            <a:chExt cx="3846" cy="1152"/>
          </a:xfrm>
        </p:grpSpPr>
        <p:sp>
          <p:nvSpPr>
            <p:cNvPr id="117782" name="Oval 8"/>
            <p:cNvSpPr>
              <a:spLocks noChangeArrowheads="1"/>
            </p:cNvSpPr>
            <p:nvPr/>
          </p:nvSpPr>
          <p:spPr bwMode="auto">
            <a:xfrm>
              <a:off x="384" y="0"/>
              <a:ext cx="912" cy="115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9"/>
            <p:cNvSpPr txBox="1">
              <a:spLocks noChangeArrowheads="1"/>
            </p:cNvSpPr>
            <p:nvPr/>
          </p:nvSpPr>
          <p:spPr bwMode="auto">
            <a:xfrm>
              <a:off x="2352" y="192"/>
              <a:ext cx="1878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First recursive call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same structure as the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subroutine call in main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17750" y="3352800"/>
            <a:ext cx="6105525" cy="2133600"/>
            <a:chOff x="384" y="1584"/>
            <a:chExt cx="3846" cy="1344"/>
          </a:xfrm>
        </p:grpSpPr>
        <p:sp>
          <p:nvSpPr>
            <p:cNvPr id="117780" name="Oval 11"/>
            <p:cNvSpPr>
              <a:spLocks noChangeArrowheads="1"/>
            </p:cNvSpPr>
            <p:nvPr/>
          </p:nvSpPr>
          <p:spPr bwMode="auto">
            <a:xfrm>
              <a:off x="384" y="1584"/>
              <a:ext cx="912" cy="1344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1" name="Text Box 12"/>
            <p:cNvSpPr txBox="1">
              <a:spLocks noChangeArrowheads="1"/>
            </p:cNvSpPr>
            <p:nvPr/>
          </p:nvSpPr>
          <p:spPr bwMode="auto">
            <a:xfrm>
              <a:off x="2352" y="1776"/>
              <a:ext cx="1878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Second recursive call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same structure as the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subroutine call in main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17750" y="2349500"/>
            <a:ext cx="6826250" cy="1917700"/>
            <a:chOff x="384" y="960"/>
            <a:chExt cx="4300" cy="1208"/>
          </a:xfrm>
        </p:grpSpPr>
        <p:sp>
          <p:nvSpPr>
            <p:cNvPr id="117778" name="Oval 14"/>
            <p:cNvSpPr>
              <a:spLocks noChangeArrowheads="1"/>
            </p:cNvSpPr>
            <p:nvPr/>
          </p:nvSpPr>
          <p:spPr bwMode="auto">
            <a:xfrm>
              <a:off x="384" y="1104"/>
              <a:ext cx="912" cy="52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9" name="Text Box 15"/>
            <p:cNvSpPr txBox="1">
              <a:spLocks noChangeArrowheads="1"/>
            </p:cNvSpPr>
            <p:nvPr/>
          </p:nvSpPr>
          <p:spPr bwMode="auto">
            <a:xfrm>
              <a:off x="2352" y="960"/>
              <a:ext cx="2332" cy="12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Pop the stack on return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from subroutine call.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Get the returned value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from previous stack frame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and save on this stack frame.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317750" y="4908550"/>
            <a:ext cx="6826250" cy="1917700"/>
            <a:chOff x="384" y="960"/>
            <a:chExt cx="4300" cy="1208"/>
          </a:xfrm>
        </p:grpSpPr>
        <p:sp>
          <p:nvSpPr>
            <p:cNvPr id="117776" name="Oval 17"/>
            <p:cNvSpPr>
              <a:spLocks noChangeArrowheads="1"/>
            </p:cNvSpPr>
            <p:nvPr/>
          </p:nvSpPr>
          <p:spPr bwMode="auto">
            <a:xfrm>
              <a:off x="384" y="1104"/>
              <a:ext cx="912" cy="52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8"/>
            <p:cNvSpPr txBox="1">
              <a:spLocks noChangeArrowheads="1"/>
            </p:cNvSpPr>
            <p:nvPr/>
          </p:nvSpPr>
          <p:spPr bwMode="auto">
            <a:xfrm>
              <a:off x="2352" y="960"/>
              <a:ext cx="2332" cy="12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Pop the stack on return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from subroutine call.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Get the returned value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from previous stack frame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and save on this stack frame.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317750" y="5638800"/>
            <a:ext cx="6388100" cy="1187450"/>
            <a:chOff x="384" y="960"/>
            <a:chExt cx="4024" cy="748"/>
          </a:xfrm>
        </p:grpSpPr>
        <p:sp>
          <p:nvSpPr>
            <p:cNvPr id="117774" name="Oval 20"/>
            <p:cNvSpPr>
              <a:spLocks noChangeArrowheads="1"/>
            </p:cNvSpPr>
            <p:nvPr/>
          </p:nvSpPr>
          <p:spPr bwMode="auto">
            <a:xfrm>
              <a:off x="384" y="1104"/>
              <a:ext cx="912" cy="52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Text Box 21"/>
            <p:cNvSpPr txBox="1">
              <a:spLocks noChangeArrowheads="1"/>
            </p:cNvSpPr>
            <p:nvPr/>
          </p:nvSpPr>
          <p:spPr bwMode="auto">
            <a:xfrm>
              <a:off x="2352" y="960"/>
              <a:ext cx="2056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Add the results and </a:t>
              </a:r>
              <a:r>
                <a:rPr lang="en-US" sz="2400" b="1">
                  <a:latin typeface="Times" charset="0"/>
                </a:rPr>
                <a:t>store</a:t>
              </a:r>
              <a:endParaRPr lang="en-US" sz="2400">
                <a:latin typeface="Times" charset="0"/>
              </a:endParaRPr>
            </a:p>
            <a:p>
              <a:pPr eaLnBrk="1" hangingPunct="1"/>
              <a:r>
                <a:rPr lang="en-US" sz="2400">
                  <a:latin typeface="Times" charset="0"/>
                </a:rPr>
                <a:t>in the return value for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this frame stack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470150" y="5562600"/>
            <a:ext cx="6307138" cy="1295400"/>
            <a:chOff x="1556" y="3504"/>
            <a:chExt cx="3973" cy="816"/>
          </a:xfrm>
        </p:grpSpPr>
        <p:sp>
          <p:nvSpPr>
            <p:cNvPr id="117772" name="Oval 23"/>
            <p:cNvSpPr>
              <a:spLocks noChangeArrowheads="1"/>
            </p:cNvSpPr>
            <p:nvPr/>
          </p:nvSpPr>
          <p:spPr bwMode="auto">
            <a:xfrm>
              <a:off x="1556" y="4100"/>
              <a:ext cx="624" cy="22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3" name="Text Box 24"/>
            <p:cNvSpPr txBox="1">
              <a:spLocks noChangeArrowheads="1"/>
            </p:cNvSpPr>
            <p:nvPr/>
          </p:nvSpPr>
          <p:spPr bwMode="auto">
            <a:xfrm>
              <a:off x="3476" y="3504"/>
              <a:ext cx="2053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Pop off local variables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and return (automatically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pops off the return addr).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recursive function at Level HOL6 and Level Asmb5</a:t>
            </a:r>
          </a:p>
        </p:txBody>
      </p:sp>
      <p:pic>
        <p:nvPicPr>
          <p:cNvPr id="118787" name="Picture 4" descr="fig6-25c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295400"/>
            <a:ext cx="871855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0" y="1784350"/>
            <a:ext cx="5684838" cy="1187450"/>
            <a:chOff x="1584" y="0"/>
            <a:chExt cx="3581" cy="748"/>
          </a:xfrm>
        </p:grpSpPr>
        <p:sp>
          <p:nvSpPr>
            <p:cNvPr id="118804" name="Oval 6"/>
            <p:cNvSpPr>
              <a:spLocks noChangeArrowheads="1"/>
            </p:cNvSpPr>
            <p:nvPr/>
          </p:nvSpPr>
          <p:spPr bwMode="auto">
            <a:xfrm>
              <a:off x="1584" y="0"/>
              <a:ext cx="912" cy="52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5" name="Text Box 7"/>
            <p:cNvSpPr txBox="1">
              <a:spLocks noChangeArrowheads="1"/>
            </p:cNvSpPr>
            <p:nvPr/>
          </p:nvSpPr>
          <p:spPr bwMode="auto">
            <a:xfrm>
              <a:off x="3504" y="0"/>
              <a:ext cx="1661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Store value for first 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paramter on the run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time stack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38400" y="2286000"/>
            <a:ext cx="6040438" cy="1187450"/>
            <a:chOff x="1584" y="0"/>
            <a:chExt cx="3805" cy="748"/>
          </a:xfrm>
        </p:grpSpPr>
        <p:sp>
          <p:nvSpPr>
            <p:cNvPr id="118802" name="Oval 9"/>
            <p:cNvSpPr>
              <a:spLocks noChangeArrowheads="1"/>
            </p:cNvSpPr>
            <p:nvPr/>
          </p:nvSpPr>
          <p:spPr bwMode="auto">
            <a:xfrm>
              <a:off x="1584" y="0"/>
              <a:ext cx="912" cy="52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3" name="Text Box 10"/>
            <p:cNvSpPr txBox="1">
              <a:spLocks noChangeArrowheads="1"/>
            </p:cNvSpPr>
            <p:nvPr/>
          </p:nvSpPr>
          <p:spPr bwMode="auto">
            <a:xfrm>
              <a:off x="3504" y="0"/>
              <a:ext cx="1885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Store value for second 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paramter on the run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time stack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14600" y="2743200"/>
            <a:ext cx="6132513" cy="533400"/>
            <a:chOff x="1584" y="912"/>
            <a:chExt cx="3863" cy="336"/>
          </a:xfrm>
        </p:grpSpPr>
        <p:sp>
          <p:nvSpPr>
            <p:cNvPr id="118800" name="Oval 12"/>
            <p:cNvSpPr>
              <a:spLocks noChangeArrowheads="1"/>
            </p:cNvSpPr>
            <p:nvPr/>
          </p:nvSpPr>
          <p:spPr bwMode="auto">
            <a:xfrm>
              <a:off x="1584" y="912"/>
              <a:ext cx="912" cy="26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3"/>
            <p:cNvSpPr txBox="1">
              <a:spLocks noChangeArrowheads="1"/>
            </p:cNvSpPr>
            <p:nvPr/>
          </p:nvSpPr>
          <p:spPr bwMode="auto">
            <a:xfrm>
              <a:off x="3504" y="960"/>
              <a:ext cx="1943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Adjust the stack pointer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478088" y="2895600"/>
            <a:ext cx="5878512" cy="1263650"/>
            <a:chOff x="1584" y="912"/>
            <a:chExt cx="3703" cy="796"/>
          </a:xfrm>
        </p:grpSpPr>
        <p:sp>
          <p:nvSpPr>
            <p:cNvPr id="118798" name="Oval 15"/>
            <p:cNvSpPr>
              <a:spLocks noChangeArrowheads="1"/>
            </p:cNvSpPr>
            <p:nvPr/>
          </p:nvSpPr>
          <p:spPr bwMode="auto">
            <a:xfrm>
              <a:off x="1584" y="912"/>
              <a:ext cx="912" cy="26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9" name="Text Box 16"/>
            <p:cNvSpPr txBox="1">
              <a:spLocks noChangeArrowheads="1"/>
            </p:cNvSpPr>
            <p:nvPr/>
          </p:nvSpPr>
          <p:spPr bwMode="auto">
            <a:xfrm>
              <a:off x="3504" y="960"/>
              <a:ext cx="1783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Jump to subroutine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Automatically pushes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the return address.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514600" y="3124200"/>
            <a:ext cx="6334125" cy="1263650"/>
            <a:chOff x="1584" y="912"/>
            <a:chExt cx="3990" cy="796"/>
          </a:xfrm>
        </p:grpSpPr>
        <p:sp>
          <p:nvSpPr>
            <p:cNvPr id="118796" name="Oval 18"/>
            <p:cNvSpPr>
              <a:spLocks noChangeArrowheads="1"/>
            </p:cNvSpPr>
            <p:nvPr/>
          </p:nvSpPr>
          <p:spPr bwMode="auto">
            <a:xfrm>
              <a:off x="1584" y="912"/>
              <a:ext cx="912" cy="26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7" name="Text Box 19"/>
            <p:cNvSpPr txBox="1">
              <a:spLocks noChangeArrowheads="1"/>
            </p:cNvSpPr>
            <p:nvPr/>
          </p:nvSpPr>
          <p:spPr bwMode="auto">
            <a:xfrm>
              <a:off x="3504" y="960"/>
              <a:ext cx="2070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On return, must pop off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the parameters and return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value.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505075" y="3352800"/>
            <a:ext cx="6275388" cy="1993900"/>
            <a:chOff x="1584" y="912"/>
            <a:chExt cx="3953" cy="1256"/>
          </a:xfrm>
        </p:grpSpPr>
        <p:sp>
          <p:nvSpPr>
            <p:cNvPr id="118794" name="Oval 21"/>
            <p:cNvSpPr>
              <a:spLocks noChangeArrowheads="1"/>
            </p:cNvSpPr>
            <p:nvPr/>
          </p:nvSpPr>
          <p:spPr bwMode="auto">
            <a:xfrm>
              <a:off x="1584" y="912"/>
              <a:ext cx="912" cy="26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22"/>
            <p:cNvSpPr txBox="1">
              <a:spLocks noChangeArrowheads="1"/>
            </p:cNvSpPr>
            <p:nvPr/>
          </p:nvSpPr>
          <p:spPr bwMode="auto">
            <a:xfrm>
              <a:off x="3504" y="960"/>
              <a:ext cx="2033" cy="12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Print the returned value.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Note that we can still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access it even though the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SP register has been</a:t>
              </a:r>
            </a:p>
            <a:p>
              <a:pPr eaLnBrk="1" hangingPunct="1"/>
              <a:r>
                <a:rPr lang="en-US" sz="2400">
                  <a:latin typeface="Times" charset="0"/>
                </a:rPr>
                <a:t>modified to pop it off.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Pushing Parameters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push a global parameter:</a:t>
            </a:r>
          </a:p>
          <a:p>
            <a:pPr lvl="1" eaLnBrk="1" hangingPunct="1"/>
            <a:r>
              <a:rPr lang="en-US" smtClean="0"/>
              <a:t>Use LDA with direct addressing</a:t>
            </a:r>
          </a:p>
          <a:p>
            <a:pPr lvl="1" eaLnBrk="1" hangingPunct="1"/>
            <a:r>
              <a:rPr lang="en-US" smtClean="0"/>
              <a:t>Then use STA with stack-relative addressing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LDA 	num,d</a:t>
            </a:r>
          </a:p>
          <a:p>
            <a:pPr lvl="1" eaLnBrk="1" hangingPunct="1">
              <a:buFontTx/>
              <a:buNone/>
            </a:pPr>
            <a:r>
              <a:rPr lang="en-US" smtClean="0"/>
              <a:t>STA	-2, 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run-time stack of Program 6.10 immediately after the second return</a:t>
            </a:r>
          </a:p>
        </p:txBody>
      </p:sp>
      <p:sp>
        <p:nvSpPr>
          <p:cNvPr id="119811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5A43D4CC-6AAF-44EF-9977-94D7D80AD7DA}" type="slidenum">
              <a:rPr lang="en-US"/>
              <a:pPr eaLnBrk="1" hangingPunct="1"/>
              <a:t>20</a:t>
            </a:fld>
            <a:endParaRPr lang="en-US"/>
          </a:p>
        </p:txBody>
      </p:sp>
      <p:pic>
        <p:nvPicPr>
          <p:cNvPr id="119812" name="Picture 4" descr="fig6-26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4321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Pushing Parameters onto the Stack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2133600"/>
          </a:xfrm>
        </p:spPr>
        <p:txBody>
          <a:bodyPr/>
          <a:lstStyle/>
          <a:p>
            <a:pPr eaLnBrk="1" hangingPunct="1"/>
            <a:r>
              <a:rPr lang="en-US" smtClean="0"/>
              <a:t>Which addressing method to use depends upon whether:</a:t>
            </a:r>
          </a:p>
          <a:p>
            <a:pPr lvl="1" eaLnBrk="1" hangingPunct="1"/>
            <a:r>
              <a:rPr lang="en-US" smtClean="0"/>
              <a:t> Variables are Global or Local</a:t>
            </a:r>
          </a:p>
          <a:p>
            <a:pPr lvl="1" eaLnBrk="1" hangingPunct="1"/>
            <a:r>
              <a:rPr lang="en-US" smtClean="0"/>
              <a:t> Parameters are Call-by-value or Call-by-reference</a:t>
            </a:r>
          </a:p>
        </p:txBody>
      </p:sp>
      <p:pic>
        <p:nvPicPr>
          <p:cNvPr id="1024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6299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Call-by-Value Parameters</a:t>
            </a:r>
          </a:p>
        </p:txBody>
      </p:sp>
      <p:pic>
        <p:nvPicPr>
          <p:cNvPr id="1034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295400"/>
            <a:ext cx="7346950" cy="3962400"/>
          </a:xfr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Call-by-Value Parameters</a:t>
            </a:r>
          </a:p>
        </p:txBody>
      </p:sp>
      <p:pic>
        <p:nvPicPr>
          <p:cNvPr id="1044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219200"/>
            <a:ext cx="7405688" cy="4800600"/>
          </a:xfr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procedure call with a parameter at Level HOL6 and Level Asmb5: Call be Value with Global Variable  </a:t>
            </a:r>
            <a:r>
              <a:rPr lang="en-US" sz="2000" smtClean="0"/>
              <a:t>Figure 6.21</a:t>
            </a:r>
            <a:br>
              <a:rPr lang="en-US" sz="2000" smtClean="0"/>
            </a:br>
            <a:endParaRPr lang="en-US" sz="2000" i="1" smtClean="0"/>
          </a:p>
        </p:txBody>
      </p:sp>
      <p:sp>
        <p:nvSpPr>
          <p:cNvPr id="102404" name="Content Placeholder 4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5105400"/>
          </a:xfrm>
        </p:spPr>
        <p:txBody>
          <a:bodyPr>
            <a:normAutofit fontScale="55000" lnSpcReduction="20000"/>
          </a:bodyPr>
          <a:lstStyle/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using namespace std;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numPts</a:t>
            </a:r>
            <a:r>
              <a:rPr lang="en-US" dirty="0" smtClean="0"/>
              <a:t>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</a:p>
          <a:p>
            <a:pPr>
              <a:buFont typeface="Webdings" pitchFamily="18" charset="2"/>
              <a:buNone/>
              <a:defRPr/>
            </a:pPr>
            <a:endParaRPr lang="en-US" dirty="0" smtClean="0"/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void </a:t>
            </a:r>
            <a:r>
              <a:rPr lang="en-US" dirty="0" err="1" smtClean="0"/>
              <a:t>printBar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</a:t>
            </a:r>
          </a:p>
          <a:p>
            <a:pPr>
              <a:buFont typeface="Webdings" pitchFamily="18" charset="2"/>
              <a:buNone/>
              <a:defRPr/>
            </a:pPr>
            <a:r>
              <a:rPr lang="nn-NO" dirty="0" smtClean="0"/>
              <a:t>	for (k = 1; k &lt;= n; k++) {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'*';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numPts</a:t>
            </a:r>
            <a:r>
              <a:rPr lang="en-US" dirty="0" smtClean="0"/>
              <a:t>;</a:t>
            </a:r>
          </a:p>
          <a:p>
            <a:pPr>
              <a:buFont typeface="Webdings" pitchFamily="18" charset="2"/>
              <a:buNone/>
              <a:defRPr/>
            </a:pPr>
            <a:r>
              <a:rPr lang="da-DK" dirty="0" smtClean="0"/>
              <a:t>	for (j = 1; j &lt;= numPts; j++) {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value;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printBar</a:t>
            </a:r>
            <a:r>
              <a:rPr lang="en-US" dirty="0" smtClean="0"/>
              <a:t> (value);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return 0;</a:t>
            </a:r>
          </a:p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procedure call with a parameter at Level HOL6 and Level Asmb5 </a:t>
            </a:r>
            <a:r>
              <a:rPr lang="en-US" sz="2000" smtClean="0"/>
              <a:t>(</a:t>
            </a:r>
            <a:r>
              <a:rPr lang="en-US" sz="2000" i="1" smtClean="0"/>
              <a:t>Cont’d)</a:t>
            </a:r>
          </a:p>
        </p:txBody>
      </p:sp>
      <p:pic>
        <p:nvPicPr>
          <p:cNvPr id="106499" name="Picture 5" descr="fig6-21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52563"/>
            <a:ext cx="889000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67000" y="2830513"/>
            <a:ext cx="4075113" cy="827087"/>
            <a:chOff x="1680" y="1783"/>
            <a:chExt cx="2567" cy="521"/>
          </a:xfrm>
        </p:grpSpPr>
        <p:sp>
          <p:nvSpPr>
            <p:cNvPr id="106504" name="Oval 6"/>
            <p:cNvSpPr>
              <a:spLocks noChangeArrowheads="1"/>
            </p:cNvSpPr>
            <p:nvPr/>
          </p:nvSpPr>
          <p:spPr bwMode="auto">
            <a:xfrm>
              <a:off x="1680" y="2016"/>
              <a:ext cx="960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5" name="Text Box 7"/>
            <p:cNvSpPr txBox="1">
              <a:spLocks noChangeArrowheads="1"/>
            </p:cNvSpPr>
            <p:nvPr/>
          </p:nvSpPr>
          <p:spPr bwMode="auto">
            <a:xfrm>
              <a:off x="2582" y="1783"/>
              <a:ext cx="1665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Allocate local variable</a:t>
              </a:r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14600" y="5486400"/>
            <a:ext cx="5413375" cy="827088"/>
            <a:chOff x="1680" y="1783"/>
            <a:chExt cx="3410" cy="521"/>
          </a:xfrm>
        </p:grpSpPr>
        <p:sp>
          <p:nvSpPr>
            <p:cNvPr id="106502" name="Oval 10"/>
            <p:cNvSpPr>
              <a:spLocks noChangeArrowheads="1"/>
            </p:cNvSpPr>
            <p:nvPr/>
          </p:nvSpPr>
          <p:spPr bwMode="auto">
            <a:xfrm>
              <a:off x="1680" y="2016"/>
              <a:ext cx="960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3" name="Text Box 11"/>
            <p:cNvSpPr txBox="1">
              <a:spLocks noChangeArrowheads="1"/>
            </p:cNvSpPr>
            <p:nvPr/>
          </p:nvSpPr>
          <p:spPr bwMode="auto">
            <a:xfrm>
              <a:off x="2582" y="1783"/>
              <a:ext cx="2508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dellocate local variable and return</a:t>
              </a:r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procedure call with a parameter at Level HOL6 and Level Asmb5 </a:t>
            </a:r>
            <a:r>
              <a:rPr lang="en-US" sz="2000" smtClean="0"/>
              <a:t>(</a:t>
            </a:r>
            <a:r>
              <a:rPr lang="en-US" sz="2000" i="1" smtClean="0"/>
              <a:t>Cont’d)</a:t>
            </a:r>
          </a:p>
        </p:txBody>
      </p:sp>
      <p:pic>
        <p:nvPicPr>
          <p:cNvPr id="107523" name="Picture 5" descr="fig6-21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5725"/>
            <a:ext cx="88392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95600" y="2819400"/>
            <a:ext cx="4168775" cy="1066800"/>
            <a:chOff x="1680" y="1783"/>
            <a:chExt cx="2626" cy="521"/>
          </a:xfrm>
        </p:grpSpPr>
        <p:sp>
          <p:nvSpPr>
            <p:cNvPr id="107529" name="Oval 7"/>
            <p:cNvSpPr>
              <a:spLocks noChangeArrowheads="1"/>
            </p:cNvSpPr>
            <p:nvPr/>
          </p:nvSpPr>
          <p:spPr bwMode="auto">
            <a:xfrm>
              <a:off x="1680" y="2016"/>
              <a:ext cx="960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Text Box 8"/>
            <p:cNvSpPr txBox="1">
              <a:spLocks noChangeArrowheads="1"/>
            </p:cNvSpPr>
            <p:nvPr/>
          </p:nvSpPr>
          <p:spPr bwMode="auto">
            <a:xfrm>
              <a:off x="2582" y="1783"/>
              <a:ext cx="1724" cy="1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Push actual parameter</a:t>
              </a:r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038600"/>
            <a:ext cx="4041775" cy="685800"/>
            <a:chOff x="1680" y="1783"/>
            <a:chExt cx="2546" cy="521"/>
          </a:xfrm>
        </p:grpSpPr>
        <p:sp>
          <p:nvSpPr>
            <p:cNvPr id="107527" name="Oval 10"/>
            <p:cNvSpPr>
              <a:spLocks noChangeArrowheads="1"/>
            </p:cNvSpPr>
            <p:nvPr/>
          </p:nvSpPr>
          <p:spPr bwMode="auto">
            <a:xfrm>
              <a:off x="1680" y="2016"/>
              <a:ext cx="960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8" name="Text Box 11"/>
            <p:cNvSpPr txBox="1">
              <a:spLocks noChangeArrowheads="1"/>
            </p:cNvSpPr>
            <p:nvPr/>
          </p:nvSpPr>
          <p:spPr bwMode="auto">
            <a:xfrm>
              <a:off x="2582" y="1783"/>
              <a:ext cx="1644" cy="3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Pop actual parameter</a:t>
              </a:r>
              <a:endParaRPr lang="en-US"/>
            </a:p>
          </p:txBody>
        </p:sp>
      </p:grpSp>
      <p:pic>
        <p:nvPicPr>
          <p:cNvPr id="1075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29718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run-time stack for Program</a:t>
            </a:r>
          </a:p>
        </p:txBody>
      </p:sp>
      <p:pic>
        <p:nvPicPr>
          <p:cNvPr id="108547" name="Picture 4" descr="fig6-22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257425"/>
            <a:ext cx="9072563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CC"/>
      </a:hlink>
      <a:folHlink>
        <a:srgbClr val="CC00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7762</TotalTime>
  <Words>443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1_Default Design</vt:lpstr>
      <vt:lpstr>Color Block</vt:lpstr>
      <vt:lpstr>Chapter 6:  Call by Value</vt:lpstr>
      <vt:lpstr>Pushing Parameters</vt:lpstr>
      <vt:lpstr>Pushing Parameters onto the Stack</vt:lpstr>
      <vt:lpstr>Call-by-Value Parameters</vt:lpstr>
      <vt:lpstr>Call-by-Value Parameters</vt:lpstr>
      <vt:lpstr>A procedure call with a parameter at Level HOL6 and Level Asmb5: Call be Value with Global Variable  Figure 6.21 </vt:lpstr>
      <vt:lpstr>A procedure call with a parameter at Level HOL6 and Level Asmb5 (Cont’d)</vt:lpstr>
      <vt:lpstr>A procedure call with a parameter at Level HOL6 and Level Asmb5 (Cont’d)</vt:lpstr>
      <vt:lpstr>The run-time stack for Program</vt:lpstr>
      <vt:lpstr>A function with Call-By-Value parameters and local Variables</vt:lpstr>
      <vt:lpstr>Call-by-value with local variables in main()  fig. 6.23</vt:lpstr>
      <vt:lpstr>Call-by-value with local variables</vt:lpstr>
      <vt:lpstr>Call-by-value with local variables</vt:lpstr>
      <vt:lpstr>Call-by-value with local variables</vt:lpstr>
      <vt:lpstr>A recursive function at Level HOL6 and Level Asmb5</vt:lpstr>
      <vt:lpstr>A recursive function at Level HOL6 and Level Asmb5 fig 6.25</vt:lpstr>
      <vt:lpstr>A recursive function at Level HOL6 and Level Asmb5</vt:lpstr>
      <vt:lpstr>A recursive function at Level HOL6 and Level Asmb5</vt:lpstr>
      <vt:lpstr>A recursive function at Level HOL6 and Level Asmb5</vt:lpstr>
      <vt:lpstr>The run-time stack of Program 6.10 immediately after the second return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Healey</dc:creator>
  <cp:lastModifiedBy>Cindy</cp:lastModifiedBy>
  <cp:revision>338</cp:revision>
  <dcterms:created xsi:type="dcterms:W3CDTF">2002-05-20T18:20:57Z</dcterms:created>
  <dcterms:modified xsi:type="dcterms:W3CDTF">2013-03-16T23:37:12Z</dcterms:modified>
</cp:coreProperties>
</file>