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1" r:id="rId2"/>
  </p:sldMasterIdLst>
  <p:notesMasterIdLst>
    <p:notesMasterId r:id="rId9"/>
  </p:notesMasterIdLst>
  <p:sldIdLst>
    <p:sldId id="299" r:id="rId3"/>
    <p:sldId id="323" r:id="rId4"/>
    <p:sldId id="324" r:id="rId5"/>
    <p:sldId id="325" r:id="rId6"/>
    <p:sldId id="326" r:id="rId7"/>
    <p:sldId id="327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9900"/>
    <a:srgbClr val="CC9900"/>
    <a:srgbClr val="CCCC00"/>
    <a:srgbClr val="FF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71393" autoAdjust="0"/>
  </p:normalViewPr>
  <p:slideViewPr>
    <p:cSldViewPr>
      <p:cViewPr>
        <p:scale>
          <a:sx n="66" d="100"/>
          <a:sy n="66" d="100"/>
        </p:scale>
        <p:origin x="-2298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91CAFD-9EFF-4AA3-91DD-E4652D37E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2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4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243688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2E93A4DA-6DF7-4C93-9592-7532D1685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3486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76200"/>
            <a:ext cx="21526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3055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FAC831FF-D544-4A35-88BE-1975CF15A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3538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9144000" cy="5486400"/>
            <a:chOff x="0" y="0"/>
            <a:chExt cx="5760" cy="3456"/>
          </a:xfrm>
        </p:grpSpPr>
        <p:sp>
          <p:nvSpPr>
            <p:cNvPr id="5" name="Rectangle 4"/>
            <p:cNvSpPr>
              <a:spLocks noChangeArrowheads="1"/>
            </p:cNvSpPr>
            <p:nvPr userDrawn="1"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7" name="Picture 12" descr="medBlueLogo_li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019800"/>
            <a:ext cx="4762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1461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295400"/>
          </a:xfrm>
        </p:spPr>
        <p:txBody>
          <a:bodyPr/>
          <a:lstStyle>
            <a:lvl1pPr marL="0" indent="0" algn="ctr">
              <a:buFont typeface="Webdings" pitchFamily="18" charset="2"/>
              <a:buNone/>
              <a:defRPr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16847"/>
      </p:ext>
    </p:extLst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3463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136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750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C58EB098-392C-4442-AFC8-A5914A126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281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BC1B83A3-820F-43C5-9A38-B9FDB0A30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315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DD284BCF-411A-485D-AEC9-FD94897CF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025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E258A20E-8285-46DB-98B3-107BAE526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60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0DF6A0A0-60D0-44E6-9C0E-0DB5D73EC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8217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36DF0480-2B4E-49B3-85AF-ED8DB3EA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768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FC13788F-AEB6-4C8F-9B69-CDDEA8C6D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7140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06DB4D4C-9BEB-4644-912E-FE58A613A2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34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487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r>
              <a:rPr lang="en-US"/>
              <a:t>6-</a:t>
            </a:r>
            <a:fld id="{2D434D1D-5544-4879-ADE6-8666D39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6858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991350" y="6324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>
                <a:solidFill>
                  <a:srgbClr val="003399"/>
                </a:solidFill>
              </a:rPr>
              <a:t>University of Illinois </a:t>
            </a:r>
            <a:br>
              <a:rPr lang="en-US" sz="1200">
                <a:solidFill>
                  <a:srgbClr val="003399"/>
                </a:solidFill>
              </a:rPr>
            </a:br>
            <a:r>
              <a:rPr 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055" name="Picture 12" descr="medBlueLogo_lite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6138863"/>
            <a:ext cx="3841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1" r:id="rId2"/>
    <p:sldLayoutId id="2147483732" r:id="rId3"/>
    <p:sldLayoutId id="2147483733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8153400" cy="1146175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 smtClean="0"/>
              <a:t>6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Fig 6.38</a:t>
            </a:r>
            <a:br>
              <a:rPr lang="en-US" dirty="0" smtClean="0"/>
            </a:br>
            <a:r>
              <a:rPr lang="en-US" dirty="0" smtClean="0"/>
              <a:t>Subroutine with Array parameter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A procedure call with an array parameter at Level HOL6 and Level Asmb5 fig. 6.38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447800"/>
            <a:ext cx="3492500" cy="4678363"/>
          </a:xfrm>
          <a:noFill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5" descr="fig6-38a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1489075"/>
            <a:ext cx="8645525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A procedure call with an array parameter at Level HOL6 and Level Asmb5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95600" y="2895600"/>
            <a:ext cx="4427538" cy="746125"/>
            <a:chOff x="1104" y="192"/>
            <a:chExt cx="2789" cy="470"/>
          </a:xfrm>
        </p:grpSpPr>
        <p:sp>
          <p:nvSpPr>
            <p:cNvPr id="29719" name="Oval 4"/>
            <p:cNvSpPr>
              <a:spLocks noChangeArrowheads="1"/>
            </p:cNvSpPr>
            <p:nvPr/>
          </p:nvSpPr>
          <p:spPr bwMode="auto">
            <a:xfrm>
              <a:off x="1104" y="192"/>
              <a:ext cx="528" cy="240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Text Box 5"/>
            <p:cNvSpPr txBox="1">
              <a:spLocks noChangeArrowheads="1"/>
            </p:cNvSpPr>
            <p:nvPr/>
          </p:nvSpPr>
          <p:spPr bwMode="auto">
            <a:xfrm>
              <a:off x="1910" y="374"/>
              <a:ext cx="1983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Create the local variable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667000" y="1828800"/>
            <a:ext cx="6410325" cy="1752600"/>
            <a:chOff x="1680" y="1008"/>
            <a:chExt cx="4038" cy="1104"/>
          </a:xfrm>
        </p:grpSpPr>
        <p:sp>
          <p:nvSpPr>
            <p:cNvPr id="29717" name="Oval 8"/>
            <p:cNvSpPr>
              <a:spLocks noChangeArrowheads="1"/>
            </p:cNvSpPr>
            <p:nvPr/>
          </p:nvSpPr>
          <p:spPr bwMode="auto">
            <a:xfrm>
              <a:off x="1680" y="1834"/>
              <a:ext cx="1056" cy="278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Text Box 9"/>
            <p:cNvSpPr txBox="1">
              <a:spLocks noChangeArrowheads="1"/>
            </p:cNvSpPr>
            <p:nvPr/>
          </p:nvSpPr>
          <p:spPr bwMode="auto">
            <a:xfrm>
              <a:off x="2832" y="1008"/>
              <a:ext cx="2886" cy="74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Input the value using </a:t>
              </a:r>
              <a:r>
                <a:rPr lang="en-US" sz="2400" b="1">
                  <a:latin typeface="Times" charset="0"/>
                </a:rPr>
                <a:t>stack-relative</a:t>
              </a:r>
            </a:p>
            <a:p>
              <a:pPr eaLnBrk="1" hangingPunct="1"/>
              <a:r>
                <a:rPr lang="en-US" sz="2400" b="1">
                  <a:latin typeface="Times" charset="0"/>
                </a:rPr>
                <a:t>deferred</a:t>
              </a:r>
              <a:r>
                <a:rPr lang="en-US" sz="2400">
                  <a:latin typeface="Times" charset="0"/>
                </a:rPr>
                <a:t> addressing since n is a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Pass-by-reference parameter.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819400" y="2133600"/>
            <a:ext cx="5686425" cy="1752600"/>
            <a:chOff x="1680" y="1008"/>
            <a:chExt cx="3582" cy="1104"/>
          </a:xfrm>
        </p:grpSpPr>
        <p:sp>
          <p:nvSpPr>
            <p:cNvPr id="29715" name="Oval 12"/>
            <p:cNvSpPr>
              <a:spLocks noChangeArrowheads="1"/>
            </p:cNvSpPr>
            <p:nvPr/>
          </p:nvSpPr>
          <p:spPr bwMode="auto">
            <a:xfrm>
              <a:off x="1680" y="1834"/>
              <a:ext cx="1056" cy="278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Text Box 13"/>
            <p:cNvSpPr txBox="1">
              <a:spLocks noChangeArrowheads="1"/>
            </p:cNvSpPr>
            <p:nvPr/>
          </p:nvSpPr>
          <p:spPr bwMode="auto">
            <a:xfrm>
              <a:off x="2832" y="1008"/>
              <a:ext cx="2430" cy="51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initialize i using stack-relative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Since i is a local variable.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895600" y="2438400"/>
            <a:ext cx="5783263" cy="1752600"/>
            <a:chOff x="1680" y="1008"/>
            <a:chExt cx="3643" cy="1104"/>
          </a:xfrm>
        </p:grpSpPr>
        <p:sp>
          <p:nvSpPr>
            <p:cNvPr id="29713" name="Oval 15"/>
            <p:cNvSpPr>
              <a:spLocks noChangeArrowheads="1"/>
            </p:cNvSpPr>
            <p:nvPr/>
          </p:nvSpPr>
          <p:spPr bwMode="auto">
            <a:xfrm>
              <a:off x="1680" y="1834"/>
              <a:ext cx="1056" cy="278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Text Box 16"/>
            <p:cNvSpPr txBox="1">
              <a:spLocks noChangeArrowheads="1"/>
            </p:cNvSpPr>
            <p:nvPr/>
          </p:nvSpPr>
          <p:spPr bwMode="auto">
            <a:xfrm>
              <a:off x="2832" y="1008"/>
              <a:ext cx="2491" cy="97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Test the loop using the relative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variable n (stack-relative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deferred addressing since n is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a pass-by-reference parameter)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819400" y="2971800"/>
            <a:ext cx="5113338" cy="1752600"/>
            <a:chOff x="1680" y="1008"/>
            <a:chExt cx="3221" cy="1104"/>
          </a:xfrm>
        </p:grpSpPr>
        <p:sp>
          <p:nvSpPr>
            <p:cNvPr id="29711" name="Oval 18"/>
            <p:cNvSpPr>
              <a:spLocks noChangeArrowheads="1"/>
            </p:cNvSpPr>
            <p:nvPr/>
          </p:nvSpPr>
          <p:spPr bwMode="auto">
            <a:xfrm>
              <a:off x="1680" y="1834"/>
              <a:ext cx="1056" cy="278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Text Box 19"/>
            <p:cNvSpPr txBox="1">
              <a:spLocks noChangeArrowheads="1"/>
            </p:cNvSpPr>
            <p:nvPr/>
          </p:nvSpPr>
          <p:spPr bwMode="auto">
            <a:xfrm>
              <a:off x="2832" y="1008"/>
              <a:ext cx="2069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Double the index for int's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743200" y="3733800"/>
            <a:ext cx="5632450" cy="2057400"/>
            <a:chOff x="1680" y="2496"/>
            <a:chExt cx="3548" cy="1296"/>
          </a:xfrm>
        </p:grpSpPr>
        <p:sp>
          <p:nvSpPr>
            <p:cNvPr id="29709" name="Oval 21"/>
            <p:cNvSpPr>
              <a:spLocks noChangeArrowheads="1"/>
            </p:cNvSpPr>
            <p:nvPr/>
          </p:nvSpPr>
          <p:spPr bwMode="auto">
            <a:xfrm>
              <a:off x="1680" y="3120"/>
              <a:ext cx="1056" cy="672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Text Box 22"/>
            <p:cNvSpPr txBox="1">
              <a:spLocks noChangeArrowheads="1"/>
            </p:cNvSpPr>
            <p:nvPr/>
          </p:nvSpPr>
          <p:spPr bwMode="auto">
            <a:xfrm>
              <a:off x="2832" y="2496"/>
              <a:ext cx="2396" cy="74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Increment the local variable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i (which is stored in the index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register).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2895600" y="3200400"/>
            <a:ext cx="5264150" cy="1752600"/>
            <a:chOff x="1680" y="1008"/>
            <a:chExt cx="3316" cy="1104"/>
          </a:xfrm>
        </p:grpSpPr>
        <p:sp>
          <p:nvSpPr>
            <p:cNvPr id="29707" name="Oval 27"/>
            <p:cNvSpPr>
              <a:spLocks noChangeArrowheads="1"/>
            </p:cNvSpPr>
            <p:nvPr/>
          </p:nvSpPr>
          <p:spPr bwMode="auto">
            <a:xfrm>
              <a:off x="1680" y="1834"/>
              <a:ext cx="1056" cy="278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Text Box 28"/>
            <p:cNvSpPr txBox="1">
              <a:spLocks noChangeArrowheads="1"/>
            </p:cNvSpPr>
            <p:nvPr/>
          </p:nvSpPr>
          <p:spPr bwMode="auto">
            <a:xfrm>
              <a:off x="2832" y="1008"/>
              <a:ext cx="2164" cy="51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Input using </a:t>
              </a:r>
              <a:r>
                <a:rPr lang="en-US" sz="2400" b="1">
                  <a:latin typeface="Times" charset="0"/>
                </a:rPr>
                <a:t>stack-indexed</a:t>
              </a:r>
            </a:p>
            <a:p>
              <a:pPr eaLnBrk="1" hangingPunct="1"/>
              <a:r>
                <a:rPr lang="en-US" sz="2400" b="1">
                  <a:latin typeface="Times" charset="0"/>
                </a:rPr>
                <a:t>deferred</a:t>
              </a:r>
              <a:r>
                <a:rPr lang="en-US" sz="2400">
                  <a:latin typeface="Times" charset="0"/>
                </a:rPr>
                <a:t> addressing.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2" descr="fig6-38b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1306513"/>
            <a:ext cx="8645525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A procedure call with an array parameter at Level HOL6 and Level Asmb5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B4CB81FA-F2FE-4B9C-8F2C-3BB9B7C1BFC8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A procedure call with an array parameter at Level HOL6 and Level Asmb5</a:t>
            </a:r>
          </a:p>
        </p:txBody>
      </p:sp>
      <p:pic>
        <p:nvPicPr>
          <p:cNvPr id="31748" name="Picture 5" descr="fig6-38c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1174750"/>
            <a:ext cx="8645525" cy="56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95600" y="1905000"/>
            <a:ext cx="3406775" cy="746125"/>
            <a:chOff x="1104" y="192"/>
            <a:chExt cx="2146" cy="470"/>
          </a:xfrm>
        </p:grpSpPr>
        <p:sp>
          <p:nvSpPr>
            <p:cNvPr id="31765" name="Oval 7"/>
            <p:cNvSpPr>
              <a:spLocks noChangeArrowheads="1"/>
            </p:cNvSpPr>
            <p:nvPr/>
          </p:nvSpPr>
          <p:spPr bwMode="auto">
            <a:xfrm>
              <a:off x="1104" y="192"/>
              <a:ext cx="528" cy="240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Text Box 8"/>
            <p:cNvSpPr txBox="1">
              <a:spLocks noChangeArrowheads="1"/>
            </p:cNvSpPr>
            <p:nvPr/>
          </p:nvSpPr>
          <p:spPr bwMode="auto">
            <a:xfrm>
              <a:off x="1910" y="374"/>
              <a:ext cx="1340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Create the array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90800" y="381000"/>
            <a:ext cx="5519738" cy="2438400"/>
            <a:chOff x="1680" y="1008"/>
            <a:chExt cx="3477" cy="1104"/>
          </a:xfrm>
        </p:grpSpPr>
        <p:sp>
          <p:nvSpPr>
            <p:cNvPr id="31763" name="Oval 10"/>
            <p:cNvSpPr>
              <a:spLocks noChangeArrowheads="1"/>
            </p:cNvSpPr>
            <p:nvPr/>
          </p:nvSpPr>
          <p:spPr bwMode="auto">
            <a:xfrm>
              <a:off x="1680" y="1834"/>
              <a:ext cx="1056" cy="278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Text Box 11"/>
            <p:cNvSpPr txBox="1">
              <a:spLocks noChangeArrowheads="1"/>
            </p:cNvSpPr>
            <p:nvPr/>
          </p:nvSpPr>
          <p:spPr bwMode="auto">
            <a:xfrm>
              <a:off x="2832" y="1008"/>
              <a:ext cx="2325" cy="7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Load the address of the first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element of the array onto the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stack.  Note that this is the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address of the array name.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667000" y="990600"/>
            <a:ext cx="5862638" cy="2590800"/>
            <a:chOff x="1680" y="1008"/>
            <a:chExt cx="3693" cy="1104"/>
          </a:xfrm>
        </p:grpSpPr>
        <p:sp>
          <p:nvSpPr>
            <p:cNvPr id="31761" name="Oval 13"/>
            <p:cNvSpPr>
              <a:spLocks noChangeArrowheads="1"/>
            </p:cNvSpPr>
            <p:nvPr/>
          </p:nvSpPr>
          <p:spPr bwMode="auto">
            <a:xfrm>
              <a:off x="1680" y="1834"/>
              <a:ext cx="1056" cy="278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Text Box 14"/>
            <p:cNvSpPr txBox="1">
              <a:spLocks noChangeArrowheads="1"/>
            </p:cNvSpPr>
            <p:nvPr/>
          </p:nvSpPr>
          <p:spPr bwMode="auto">
            <a:xfrm>
              <a:off x="2832" y="1008"/>
              <a:ext cx="2541" cy="3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Move the address of the second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parameter onto the stack.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667000" y="2133600"/>
            <a:ext cx="6434138" cy="1752600"/>
            <a:chOff x="1680" y="1008"/>
            <a:chExt cx="4053" cy="1104"/>
          </a:xfrm>
        </p:grpSpPr>
        <p:sp>
          <p:nvSpPr>
            <p:cNvPr id="31759" name="Oval 16"/>
            <p:cNvSpPr>
              <a:spLocks noChangeArrowheads="1"/>
            </p:cNvSpPr>
            <p:nvPr/>
          </p:nvSpPr>
          <p:spPr bwMode="auto">
            <a:xfrm>
              <a:off x="1680" y="1834"/>
              <a:ext cx="1056" cy="278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Text Box 17"/>
            <p:cNvSpPr txBox="1">
              <a:spLocks noChangeArrowheads="1"/>
            </p:cNvSpPr>
            <p:nvPr/>
          </p:nvSpPr>
          <p:spPr bwMode="auto">
            <a:xfrm>
              <a:off x="2832" y="1008"/>
              <a:ext cx="2901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Change the top of the run time stack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743200" y="2590800"/>
            <a:ext cx="4778375" cy="1752600"/>
            <a:chOff x="1680" y="1008"/>
            <a:chExt cx="3010" cy="1104"/>
          </a:xfrm>
        </p:grpSpPr>
        <p:sp>
          <p:nvSpPr>
            <p:cNvPr id="31757" name="Oval 19"/>
            <p:cNvSpPr>
              <a:spLocks noChangeArrowheads="1"/>
            </p:cNvSpPr>
            <p:nvPr/>
          </p:nvSpPr>
          <p:spPr bwMode="auto">
            <a:xfrm>
              <a:off x="1680" y="1834"/>
              <a:ext cx="1056" cy="278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Text Box 20"/>
            <p:cNvSpPr txBox="1">
              <a:spLocks noChangeArrowheads="1"/>
            </p:cNvSpPr>
            <p:nvPr/>
          </p:nvSpPr>
          <p:spPr bwMode="auto">
            <a:xfrm>
              <a:off x="2832" y="1008"/>
              <a:ext cx="1858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Pop off the parameters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667000" y="3276600"/>
            <a:ext cx="6343650" cy="2057400"/>
            <a:chOff x="1680" y="2496"/>
            <a:chExt cx="3996" cy="1296"/>
          </a:xfrm>
        </p:grpSpPr>
        <p:sp>
          <p:nvSpPr>
            <p:cNvPr id="31755" name="Oval 22"/>
            <p:cNvSpPr>
              <a:spLocks noChangeArrowheads="1"/>
            </p:cNvSpPr>
            <p:nvPr/>
          </p:nvSpPr>
          <p:spPr bwMode="auto">
            <a:xfrm>
              <a:off x="1680" y="3120"/>
              <a:ext cx="1056" cy="672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Text Box 23"/>
            <p:cNvSpPr txBox="1">
              <a:spLocks noChangeArrowheads="1"/>
            </p:cNvSpPr>
            <p:nvPr/>
          </p:nvSpPr>
          <p:spPr bwMode="auto">
            <a:xfrm>
              <a:off x="2832" y="2496"/>
              <a:ext cx="2844" cy="51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Push parameters for next procedure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call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1EEA0340-A152-44CF-8372-91490B7B8D40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as parameters</a:t>
            </a:r>
          </a:p>
        </p:txBody>
      </p:sp>
      <p:pic>
        <p:nvPicPr>
          <p:cNvPr id="32772" name="Picture 4" descr="fig6-39.jpg 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174750"/>
            <a:ext cx="8767763" cy="56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Default Design">
  <a:themeElements>
    <a:clrScheme name="1_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CC"/>
      </a:hlink>
      <a:folHlink>
        <a:srgbClr val="CC00F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CC"/>
        </a:hlink>
        <a:folHlink>
          <a:srgbClr val="CC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lor Block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7879</TotalTime>
  <Words>193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1_Default Design</vt:lpstr>
      <vt:lpstr>Color Block</vt:lpstr>
      <vt:lpstr>Chapter 6:  Fig 6.38 Subroutine with Array parameter</vt:lpstr>
      <vt:lpstr>A procedure call with an array parameter at Level HOL6 and Level Asmb5 fig. 6.38</vt:lpstr>
      <vt:lpstr>A procedure call with an array parameter at Level HOL6 and Level Asmb5</vt:lpstr>
      <vt:lpstr>A procedure call with an array parameter at Level HOL6 and Level Asmb5</vt:lpstr>
      <vt:lpstr>A procedure call with an array parameter at Level HOL6 and Level Asmb5</vt:lpstr>
      <vt:lpstr>Arrays as parameters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Healey</dc:creator>
  <cp:lastModifiedBy>Cindy</cp:lastModifiedBy>
  <cp:revision>347</cp:revision>
  <dcterms:created xsi:type="dcterms:W3CDTF">2002-05-20T18:20:57Z</dcterms:created>
  <dcterms:modified xsi:type="dcterms:W3CDTF">2013-03-23T22:17:38Z</dcterms:modified>
</cp:coreProperties>
</file>