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1" r:id="rId2"/>
  </p:sldMasterIdLst>
  <p:notesMasterIdLst>
    <p:notesMasterId r:id="rId14"/>
  </p:notesMasterIdLst>
  <p:sldIdLst>
    <p:sldId id="299" r:id="rId3"/>
    <p:sldId id="332" r:id="rId4"/>
    <p:sldId id="333" r:id="rId5"/>
    <p:sldId id="340" r:id="rId6"/>
    <p:sldId id="334" r:id="rId7"/>
    <p:sldId id="384" r:id="rId8"/>
    <p:sldId id="335" r:id="rId9"/>
    <p:sldId id="336" r:id="rId10"/>
    <p:sldId id="337" r:id="rId11"/>
    <p:sldId id="338" r:id="rId12"/>
    <p:sldId id="33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9900"/>
    <a:srgbClr val="CC9900"/>
    <a:srgbClr val="CCCC00"/>
    <a:srgbClr val="FF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71393" autoAdjust="0"/>
  </p:normalViewPr>
  <p:slideViewPr>
    <p:cSldViewPr>
      <p:cViewPr>
        <p:scale>
          <a:sx n="66" d="100"/>
          <a:sy n="66" d="100"/>
        </p:scale>
        <p:origin x="-2298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91CAFD-9EFF-4AA3-91DD-E4652D37E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2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4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243688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2E93A4DA-6DF7-4C93-9592-7532D1685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3486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76200"/>
            <a:ext cx="21526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3055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FAC831FF-D544-4A35-88BE-1975CF15A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3538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9144000" cy="5486400"/>
            <a:chOff x="0" y="0"/>
            <a:chExt cx="5760" cy="3456"/>
          </a:xfrm>
        </p:grpSpPr>
        <p:sp>
          <p:nvSpPr>
            <p:cNvPr id="5" name="Rectangle 4"/>
            <p:cNvSpPr>
              <a:spLocks noChangeArrowheads="1"/>
            </p:cNvSpPr>
            <p:nvPr userDrawn="1"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7" name="Picture 12" descr="medBlueLogo_li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019800"/>
            <a:ext cx="4762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1461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295400"/>
          </a:xfrm>
        </p:spPr>
        <p:txBody>
          <a:bodyPr/>
          <a:lstStyle>
            <a:lvl1pPr marL="0" indent="0" algn="ctr">
              <a:buFont typeface="Webdings" pitchFamily="18" charset="2"/>
              <a:buNone/>
              <a:defRPr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16847"/>
      </p:ext>
    </p:extLst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3463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136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750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C58EB098-392C-4442-AFC8-A5914A126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281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BC1B83A3-820F-43C5-9A38-B9FDB0A30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315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DD284BCF-411A-485D-AEC9-FD94897CF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025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E258A20E-8285-46DB-98B3-107BAE526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60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0DF6A0A0-60D0-44E6-9C0E-0DB5D73EC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8217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36DF0480-2B4E-49B3-85AF-ED8DB3EA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768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FC13788F-AEB6-4C8F-9B69-CDDEA8C6D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7140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06DB4D4C-9BEB-4644-912E-FE58A613A2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34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487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r>
              <a:rPr lang="en-US"/>
              <a:t>6-</a:t>
            </a:r>
            <a:fld id="{2D434D1D-5544-4879-ADE6-8666D39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6858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991350" y="6324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>
                <a:solidFill>
                  <a:srgbClr val="003399"/>
                </a:solidFill>
              </a:rPr>
              <a:t>University of Illinois </a:t>
            </a:r>
            <a:br>
              <a:rPr lang="en-US" sz="1200">
                <a:solidFill>
                  <a:srgbClr val="003399"/>
                </a:solidFill>
              </a:rPr>
            </a:br>
            <a:r>
              <a:rPr 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055" name="Picture 12" descr="medBlueLogo_lite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6138863"/>
            <a:ext cx="3841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1" r:id="rId2"/>
    <p:sldLayoutId id="2147483732" r:id="rId3"/>
    <p:sldLayoutId id="2147483733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ctrTitle"/>
          </p:nvPr>
        </p:nvSpPr>
        <p:spPr>
          <a:xfrm>
            <a:off x="304800" y="2286000"/>
            <a:ext cx="8153400" cy="22098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 smtClean="0"/>
              <a:t>6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Fig 6.40</a:t>
            </a:r>
            <a:br>
              <a:rPr lang="en-US" dirty="0" smtClean="0"/>
            </a:br>
            <a:r>
              <a:rPr lang="en-US" dirty="0" smtClean="0"/>
              <a:t>Switch Statement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3DE49025-D45B-4EC9-AAB6-A62F9E276EBD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Jump Table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it works:</a:t>
            </a:r>
          </a:p>
          <a:p>
            <a:pPr lvl="1"/>
            <a:r>
              <a:rPr lang="en-US" smtClean="0"/>
              <a:t>Input value: </a:t>
            </a:r>
            <a:r>
              <a:rPr lang="en-US" smtClean="0">
                <a:solidFill>
                  <a:srgbClr val="0000FF"/>
                </a:solidFill>
              </a:rPr>
              <a:t>2</a:t>
            </a:r>
          </a:p>
        </p:txBody>
      </p:sp>
      <p:graphicFrame>
        <p:nvGraphicFramePr>
          <p:cNvPr id="299012" name="Group 4"/>
          <p:cNvGraphicFramePr>
            <a:graphicFrameLocks noGrp="1"/>
          </p:cNvGraphicFramePr>
          <p:nvPr/>
        </p:nvGraphicFramePr>
        <p:xfrm>
          <a:off x="4800600" y="1219200"/>
          <a:ext cx="3886200" cy="5608638"/>
        </p:xfrm>
        <a:graphic>
          <a:graphicData uri="http://schemas.openxmlformats.org/drawingml/2006/table">
            <a:tbl>
              <a:tblPr/>
              <a:tblGrid>
                <a:gridCol w="1109663"/>
                <a:gridCol w="1111250"/>
                <a:gridCol w="1665287"/>
              </a:tblGrid>
              <a:tr h="335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T="45723" marB="4572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Contents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5722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guessJT: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1B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0020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5722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FBCD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FBCE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FBCF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8203" name="Text Box 74"/>
          <p:cNvSpPr txBox="1">
            <a:spLocks noChangeArrowheads="1"/>
          </p:cNvSpPr>
          <p:nvPr/>
        </p:nvSpPr>
        <p:spPr bwMode="auto">
          <a:xfrm>
            <a:off x="2743200" y="4114800"/>
            <a:ext cx="720725" cy="3952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0004</a:t>
            </a:r>
          </a:p>
        </p:txBody>
      </p:sp>
      <p:sp>
        <p:nvSpPr>
          <p:cNvPr id="48204" name="Text Box 75"/>
          <p:cNvSpPr txBox="1">
            <a:spLocks noChangeArrowheads="1"/>
          </p:cNvSpPr>
          <p:nvPr/>
        </p:nvSpPr>
        <p:spPr bwMode="auto">
          <a:xfrm>
            <a:off x="2667000" y="5715000"/>
            <a:ext cx="835025" cy="3952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FBCD</a:t>
            </a:r>
          </a:p>
        </p:txBody>
      </p:sp>
      <p:sp>
        <p:nvSpPr>
          <p:cNvPr id="48205" name="Text Box 76"/>
          <p:cNvSpPr txBox="1">
            <a:spLocks noChangeArrowheads="1"/>
          </p:cNvSpPr>
          <p:nvPr/>
        </p:nvSpPr>
        <p:spPr bwMode="auto">
          <a:xfrm>
            <a:off x="2362200" y="6172200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Stack Pointer</a:t>
            </a:r>
          </a:p>
        </p:txBody>
      </p:sp>
      <p:sp>
        <p:nvSpPr>
          <p:cNvPr id="48206" name="Text Box 77"/>
          <p:cNvSpPr txBox="1">
            <a:spLocks noChangeArrowheads="1"/>
          </p:cNvSpPr>
          <p:nvPr/>
        </p:nvSpPr>
        <p:spPr bwMode="auto">
          <a:xfrm>
            <a:off x="2286000" y="46482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Index Register</a:t>
            </a:r>
          </a:p>
        </p:txBody>
      </p:sp>
      <p:sp>
        <p:nvSpPr>
          <p:cNvPr id="48207" name="Text Box 78"/>
          <p:cNvSpPr txBox="1">
            <a:spLocks noChangeArrowheads="1"/>
          </p:cNvSpPr>
          <p:nvPr/>
        </p:nvSpPr>
        <p:spPr bwMode="auto">
          <a:xfrm>
            <a:off x="2454275" y="2895600"/>
            <a:ext cx="1762125" cy="3952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BR guessJT, x </a:t>
            </a:r>
          </a:p>
        </p:txBody>
      </p:sp>
      <p:sp>
        <p:nvSpPr>
          <p:cNvPr id="48208" name="Text Box 79"/>
          <p:cNvSpPr txBox="1">
            <a:spLocks noChangeArrowheads="1"/>
          </p:cNvSpPr>
          <p:nvPr/>
        </p:nvSpPr>
        <p:spPr bwMode="auto">
          <a:xfrm>
            <a:off x="2438400" y="3429000"/>
            <a:ext cx="213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instruction Register</a:t>
            </a:r>
          </a:p>
        </p:txBody>
      </p:sp>
      <p:sp>
        <p:nvSpPr>
          <p:cNvPr id="48209" name="Oval 80"/>
          <p:cNvSpPr>
            <a:spLocks noChangeArrowheads="1"/>
          </p:cNvSpPr>
          <p:nvPr/>
        </p:nvSpPr>
        <p:spPr bwMode="auto">
          <a:xfrm>
            <a:off x="4724400" y="2514600"/>
            <a:ext cx="2438400" cy="609600"/>
          </a:xfrm>
          <a:prstGeom prst="ellips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10" name="Oval 81"/>
          <p:cNvSpPr>
            <a:spLocks noChangeArrowheads="1"/>
          </p:cNvSpPr>
          <p:nvPr/>
        </p:nvSpPr>
        <p:spPr bwMode="auto">
          <a:xfrm>
            <a:off x="2514600" y="3886200"/>
            <a:ext cx="1143000" cy="762000"/>
          </a:xfrm>
          <a:prstGeom prst="ellips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11" name="Line 82"/>
          <p:cNvSpPr>
            <a:spLocks noChangeShapeType="1"/>
          </p:cNvSpPr>
          <p:nvPr/>
        </p:nvSpPr>
        <p:spPr bwMode="auto">
          <a:xfrm>
            <a:off x="3657600" y="4191000"/>
            <a:ext cx="25146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12" name="Line 83"/>
          <p:cNvSpPr>
            <a:spLocks noChangeShapeType="1"/>
          </p:cNvSpPr>
          <p:nvPr/>
        </p:nvSpPr>
        <p:spPr bwMode="auto">
          <a:xfrm>
            <a:off x="5562600" y="3124200"/>
            <a:ext cx="0" cy="1066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13" name="Text Box 84"/>
          <p:cNvSpPr txBox="1">
            <a:spLocks noChangeArrowheads="1"/>
          </p:cNvSpPr>
          <p:nvPr/>
        </p:nvSpPr>
        <p:spPr bwMode="auto">
          <a:xfrm>
            <a:off x="4975225" y="3505200"/>
            <a:ext cx="511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1">
                <a:solidFill>
                  <a:srgbClr val="0000FF"/>
                </a:solidFill>
              </a:rPr>
              <a:t>+</a:t>
            </a:r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73F9CCCF-F454-43E8-B7BF-A1465B4FA215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Jump Table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it works:</a:t>
            </a:r>
          </a:p>
          <a:p>
            <a:pPr lvl="1"/>
            <a:r>
              <a:rPr lang="en-US" smtClean="0"/>
              <a:t>Input value: </a:t>
            </a:r>
            <a:r>
              <a:rPr lang="en-US" smtClean="0">
                <a:solidFill>
                  <a:srgbClr val="0000FF"/>
                </a:solidFill>
              </a:rPr>
              <a:t>2</a:t>
            </a:r>
          </a:p>
        </p:txBody>
      </p:sp>
      <p:graphicFrame>
        <p:nvGraphicFramePr>
          <p:cNvPr id="300036" name="Group 4"/>
          <p:cNvGraphicFramePr>
            <a:graphicFrameLocks noGrp="1"/>
          </p:cNvGraphicFramePr>
          <p:nvPr/>
        </p:nvGraphicFramePr>
        <p:xfrm>
          <a:off x="4800600" y="1219200"/>
          <a:ext cx="3886200" cy="5608638"/>
        </p:xfrm>
        <a:graphic>
          <a:graphicData uri="http://schemas.openxmlformats.org/drawingml/2006/table">
            <a:tbl>
              <a:tblPr/>
              <a:tblGrid>
                <a:gridCol w="1109663"/>
                <a:gridCol w="1111250"/>
                <a:gridCol w="1665287"/>
              </a:tblGrid>
              <a:tr h="335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T="45723" marB="4572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Contents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5722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guessJT: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1B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0020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5722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FBCD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FBCE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FBCF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9227" name="Text Box 74"/>
          <p:cNvSpPr txBox="1">
            <a:spLocks noChangeArrowheads="1"/>
          </p:cNvSpPr>
          <p:nvPr/>
        </p:nvSpPr>
        <p:spPr bwMode="auto">
          <a:xfrm>
            <a:off x="2743200" y="4114800"/>
            <a:ext cx="720725" cy="3952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0004</a:t>
            </a:r>
          </a:p>
        </p:txBody>
      </p:sp>
      <p:sp>
        <p:nvSpPr>
          <p:cNvPr id="49228" name="Text Box 75"/>
          <p:cNvSpPr txBox="1">
            <a:spLocks noChangeArrowheads="1"/>
          </p:cNvSpPr>
          <p:nvPr/>
        </p:nvSpPr>
        <p:spPr bwMode="auto">
          <a:xfrm>
            <a:off x="2667000" y="5715000"/>
            <a:ext cx="835025" cy="3952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FBCD</a:t>
            </a:r>
          </a:p>
        </p:txBody>
      </p:sp>
      <p:sp>
        <p:nvSpPr>
          <p:cNvPr id="49229" name="Text Box 76"/>
          <p:cNvSpPr txBox="1">
            <a:spLocks noChangeArrowheads="1"/>
          </p:cNvSpPr>
          <p:nvPr/>
        </p:nvSpPr>
        <p:spPr bwMode="auto">
          <a:xfrm>
            <a:off x="2362200" y="6172200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Stack Pointer</a:t>
            </a:r>
          </a:p>
        </p:txBody>
      </p:sp>
      <p:sp>
        <p:nvSpPr>
          <p:cNvPr id="49230" name="Text Box 77"/>
          <p:cNvSpPr txBox="1">
            <a:spLocks noChangeArrowheads="1"/>
          </p:cNvSpPr>
          <p:nvPr/>
        </p:nvSpPr>
        <p:spPr bwMode="auto">
          <a:xfrm>
            <a:off x="2286000" y="46482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Index Register</a:t>
            </a:r>
          </a:p>
        </p:txBody>
      </p:sp>
      <p:sp>
        <p:nvSpPr>
          <p:cNvPr id="49231" name="Text Box 78"/>
          <p:cNvSpPr txBox="1">
            <a:spLocks noChangeArrowheads="1"/>
          </p:cNvSpPr>
          <p:nvPr/>
        </p:nvSpPr>
        <p:spPr bwMode="auto">
          <a:xfrm>
            <a:off x="2454275" y="2895600"/>
            <a:ext cx="1762125" cy="3952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BR guessJT, x </a:t>
            </a:r>
          </a:p>
        </p:txBody>
      </p:sp>
      <p:sp>
        <p:nvSpPr>
          <p:cNvPr id="49232" name="Text Box 79"/>
          <p:cNvSpPr txBox="1">
            <a:spLocks noChangeArrowheads="1"/>
          </p:cNvSpPr>
          <p:nvPr/>
        </p:nvSpPr>
        <p:spPr bwMode="auto">
          <a:xfrm>
            <a:off x="2438400" y="3429000"/>
            <a:ext cx="213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instruction Register</a:t>
            </a:r>
          </a:p>
        </p:txBody>
      </p:sp>
      <p:sp>
        <p:nvSpPr>
          <p:cNvPr id="49233" name="Oval 80"/>
          <p:cNvSpPr>
            <a:spLocks noChangeArrowheads="1"/>
          </p:cNvSpPr>
          <p:nvPr/>
        </p:nvSpPr>
        <p:spPr bwMode="auto">
          <a:xfrm>
            <a:off x="4724400" y="2514600"/>
            <a:ext cx="2438400" cy="609600"/>
          </a:xfrm>
          <a:prstGeom prst="ellips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34" name="Oval 81"/>
          <p:cNvSpPr>
            <a:spLocks noChangeArrowheads="1"/>
          </p:cNvSpPr>
          <p:nvPr/>
        </p:nvSpPr>
        <p:spPr bwMode="auto">
          <a:xfrm>
            <a:off x="2514600" y="3886200"/>
            <a:ext cx="1143000" cy="762000"/>
          </a:xfrm>
          <a:prstGeom prst="ellips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35" name="Line 82"/>
          <p:cNvSpPr>
            <a:spLocks noChangeShapeType="1"/>
          </p:cNvSpPr>
          <p:nvPr/>
        </p:nvSpPr>
        <p:spPr bwMode="auto">
          <a:xfrm>
            <a:off x="3657600" y="4191000"/>
            <a:ext cx="25146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36" name="Line 83"/>
          <p:cNvSpPr>
            <a:spLocks noChangeShapeType="1"/>
          </p:cNvSpPr>
          <p:nvPr/>
        </p:nvSpPr>
        <p:spPr bwMode="auto">
          <a:xfrm>
            <a:off x="5562600" y="3124200"/>
            <a:ext cx="0" cy="1066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37" name="Text Box 84"/>
          <p:cNvSpPr txBox="1">
            <a:spLocks noChangeArrowheads="1"/>
          </p:cNvSpPr>
          <p:nvPr/>
        </p:nvSpPr>
        <p:spPr bwMode="auto">
          <a:xfrm>
            <a:off x="4975225" y="3505200"/>
            <a:ext cx="511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400" b="1">
                <a:solidFill>
                  <a:srgbClr val="0000FF"/>
                </a:solidFill>
              </a:rPr>
              <a:t>+</a:t>
            </a:r>
            <a:endParaRPr lang="en-US"/>
          </a:p>
        </p:txBody>
      </p:sp>
      <p:sp>
        <p:nvSpPr>
          <p:cNvPr id="49238" name="Oval 85"/>
          <p:cNvSpPr>
            <a:spLocks noChangeArrowheads="1"/>
          </p:cNvSpPr>
          <p:nvPr/>
        </p:nvSpPr>
        <p:spPr bwMode="auto">
          <a:xfrm>
            <a:off x="7543800" y="4038600"/>
            <a:ext cx="762000" cy="685800"/>
          </a:xfrm>
          <a:prstGeom prst="ellips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39" name="Freeform 86"/>
          <p:cNvSpPr>
            <a:spLocks/>
          </p:cNvSpPr>
          <p:nvPr/>
        </p:nvSpPr>
        <p:spPr bwMode="auto">
          <a:xfrm>
            <a:off x="3657600" y="3276600"/>
            <a:ext cx="3962400" cy="1917700"/>
          </a:xfrm>
          <a:custGeom>
            <a:avLst/>
            <a:gdLst>
              <a:gd name="T0" fmla="*/ 2496 w 2496"/>
              <a:gd name="T1" fmla="*/ 864 h 1208"/>
              <a:gd name="T2" fmla="*/ 2256 w 2496"/>
              <a:gd name="T3" fmla="*/ 1056 h 1208"/>
              <a:gd name="T4" fmla="*/ 2160 w 2496"/>
              <a:gd name="T5" fmla="*/ 1104 h 1208"/>
              <a:gd name="T6" fmla="*/ 1968 w 2496"/>
              <a:gd name="T7" fmla="*/ 1152 h 1208"/>
              <a:gd name="T8" fmla="*/ 1680 w 2496"/>
              <a:gd name="T9" fmla="*/ 1200 h 1208"/>
              <a:gd name="T10" fmla="*/ 1440 w 2496"/>
              <a:gd name="T11" fmla="*/ 1200 h 1208"/>
              <a:gd name="T12" fmla="*/ 1152 w 2496"/>
              <a:gd name="T13" fmla="*/ 1152 h 1208"/>
              <a:gd name="T14" fmla="*/ 960 w 2496"/>
              <a:gd name="T15" fmla="*/ 1008 h 1208"/>
              <a:gd name="T16" fmla="*/ 768 w 2496"/>
              <a:gd name="T17" fmla="*/ 816 h 1208"/>
              <a:gd name="T18" fmla="*/ 624 w 2496"/>
              <a:gd name="T19" fmla="*/ 672 h 1208"/>
              <a:gd name="T20" fmla="*/ 432 w 2496"/>
              <a:gd name="T21" fmla="*/ 432 h 1208"/>
              <a:gd name="T22" fmla="*/ 288 w 2496"/>
              <a:gd name="T23" fmla="*/ 240 h 1208"/>
              <a:gd name="T24" fmla="*/ 144 w 2496"/>
              <a:gd name="T25" fmla="*/ 96 h 1208"/>
              <a:gd name="T26" fmla="*/ 0 w 2496"/>
              <a:gd name="T27" fmla="*/ 0 h 120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496"/>
              <a:gd name="T43" fmla="*/ 0 h 1208"/>
              <a:gd name="T44" fmla="*/ 2496 w 2496"/>
              <a:gd name="T45" fmla="*/ 1208 h 120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496" h="1208">
                <a:moveTo>
                  <a:pt x="2496" y="864"/>
                </a:moveTo>
                <a:cubicBezTo>
                  <a:pt x="2404" y="940"/>
                  <a:pt x="2312" y="1016"/>
                  <a:pt x="2256" y="1056"/>
                </a:cubicBezTo>
                <a:cubicBezTo>
                  <a:pt x="2200" y="1096"/>
                  <a:pt x="2208" y="1088"/>
                  <a:pt x="2160" y="1104"/>
                </a:cubicBezTo>
                <a:cubicBezTo>
                  <a:pt x="2112" y="1120"/>
                  <a:pt x="2048" y="1136"/>
                  <a:pt x="1968" y="1152"/>
                </a:cubicBezTo>
                <a:cubicBezTo>
                  <a:pt x="1888" y="1168"/>
                  <a:pt x="1768" y="1192"/>
                  <a:pt x="1680" y="1200"/>
                </a:cubicBezTo>
                <a:cubicBezTo>
                  <a:pt x="1592" y="1208"/>
                  <a:pt x="1528" y="1208"/>
                  <a:pt x="1440" y="1200"/>
                </a:cubicBezTo>
                <a:cubicBezTo>
                  <a:pt x="1352" y="1192"/>
                  <a:pt x="1232" y="1184"/>
                  <a:pt x="1152" y="1152"/>
                </a:cubicBezTo>
                <a:cubicBezTo>
                  <a:pt x="1072" y="1120"/>
                  <a:pt x="1024" y="1064"/>
                  <a:pt x="960" y="1008"/>
                </a:cubicBezTo>
                <a:cubicBezTo>
                  <a:pt x="896" y="952"/>
                  <a:pt x="824" y="872"/>
                  <a:pt x="768" y="816"/>
                </a:cubicBezTo>
                <a:cubicBezTo>
                  <a:pt x="712" y="760"/>
                  <a:pt x="680" y="736"/>
                  <a:pt x="624" y="672"/>
                </a:cubicBezTo>
                <a:cubicBezTo>
                  <a:pt x="568" y="608"/>
                  <a:pt x="488" y="504"/>
                  <a:pt x="432" y="432"/>
                </a:cubicBezTo>
                <a:cubicBezTo>
                  <a:pt x="376" y="360"/>
                  <a:pt x="336" y="296"/>
                  <a:pt x="288" y="240"/>
                </a:cubicBezTo>
                <a:cubicBezTo>
                  <a:pt x="240" y="184"/>
                  <a:pt x="192" y="136"/>
                  <a:pt x="144" y="96"/>
                </a:cubicBezTo>
                <a:cubicBezTo>
                  <a:pt x="96" y="56"/>
                  <a:pt x="48" y="28"/>
                  <a:pt x="0" y="0"/>
                </a:cubicBezTo>
              </a:path>
            </a:pathLst>
          </a:custGeom>
          <a:noFill/>
          <a:ln w="38100" cmpd="sng">
            <a:solidFill>
              <a:srgbClr val="3333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40" name="Text Box 87"/>
          <p:cNvSpPr txBox="1">
            <a:spLocks noChangeArrowheads="1"/>
          </p:cNvSpPr>
          <p:nvPr/>
        </p:nvSpPr>
        <p:spPr bwMode="auto">
          <a:xfrm>
            <a:off x="4191000" y="5181600"/>
            <a:ext cx="4464050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0027 Becomes the operand for the branch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Switch Statement fig. 6.40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371600"/>
            <a:ext cx="6858000" cy="52578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#include &lt;</a:t>
            </a:r>
            <a:r>
              <a:rPr lang="en-US" sz="1800" dirty="0" err="1">
                <a:latin typeface="Courier New" pitchFamily="49" charset="0"/>
              </a:rPr>
              <a:t>stdio.h</a:t>
            </a:r>
            <a:r>
              <a:rPr lang="en-US" sz="1800" dirty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main( ){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guess;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("Pick a number 0..3");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scanf</a:t>
            </a:r>
            <a:r>
              <a:rPr lang="en-US" sz="1800" dirty="0">
                <a:latin typeface="Courier New" pitchFamily="49" charset="0"/>
              </a:rPr>
              <a:t>("%d", &amp;guess);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	switch(guess){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		case 0: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("Not Close");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				 break;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		 case 1: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("Close");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				 break;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		 case 2: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("Right on");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				 break;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		 case 3: 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("Too High");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("\n");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urier New" pitchFamily="49" charset="0"/>
              </a:rPr>
              <a:t>	return 0;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B9907A85-64E2-4FF6-895E-1A77220D0DBF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Switch Statement</a:t>
            </a:r>
          </a:p>
        </p:txBody>
      </p:sp>
      <p:pic>
        <p:nvPicPr>
          <p:cNvPr id="40964" name="Picture 4" descr="fig6-40.jpg 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143000"/>
            <a:ext cx="9072563" cy="56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67000" y="3352800"/>
            <a:ext cx="4572000" cy="1371600"/>
            <a:chOff x="1680" y="2112"/>
            <a:chExt cx="2880" cy="864"/>
          </a:xfrm>
        </p:grpSpPr>
        <p:sp>
          <p:nvSpPr>
            <p:cNvPr id="40976" name="Oval 5"/>
            <p:cNvSpPr>
              <a:spLocks noChangeArrowheads="1"/>
            </p:cNvSpPr>
            <p:nvPr/>
          </p:nvSpPr>
          <p:spPr bwMode="auto">
            <a:xfrm>
              <a:off x="1680" y="2160"/>
              <a:ext cx="1104" cy="816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Text Box 6"/>
            <p:cNvSpPr txBox="1">
              <a:spLocks noChangeArrowheads="1"/>
            </p:cNvSpPr>
            <p:nvPr/>
          </p:nvSpPr>
          <p:spPr bwMode="auto">
            <a:xfrm>
              <a:off x="2822" y="2112"/>
              <a:ext cx="1738" cy="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/>
                <a:t>The Jump Table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0" y="2590800"/>
            <a:ext cx="5349875" cy="3581400"/>
            <a:chOff x="0" y="1632"/>
            <a:chExt cx="3370" cy="2256"/>
          </a:xfrm>
        </p:grpSpPr>
        <p:sp>
          <p:nvSpPr>
            <p:cNvPr id="40970" name="Oval 8"/>
            <p:cNvSpPr>
              <a:spLocks noChangeArrowheads="1"/>
            </p:cNvSpPr>
            <p:nvPr/>
          </p:nvSpPr>
          <p:spPr bwMode="auto">
            <a:xfrm>
              <a:off x="480" y="2208"/>
              <a:ext cx="576" cy="624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Text Box 9"/>
            <p:cNvSpPr txBox="1">
              <a:spLocks noChangeArrowheads="1"/>
            </p:cNvSpPr>
            <p:nvPr/>
          </p:nvSpPr>
          <p:spPr bwMode="auto">
            <a:xfrm>
              <a:off x="288" y="1632"/>
              <a:ext cx="3082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The code inserted in the machine program is the address of each of the case labels</a:t>
              </a:r>
            </a:p>
          </p:txBody>
        </p:sp>
        <p:sp>
          <p:nvSpPr>
            <p:cNvPr id="40972" name="Oval 10"/>
            <p:cNvSpPr>
              <a:spLocks noChangeArrowheads="1"/>
            </p:cNvSpPr>
            <p:nvPr/>
          </p:nvSpPr>
          <p:spPr bwMode="auto">
            <a:xfrm>
              <a:off x="0" y="2784"/>
              <a:ext cx="528" cy="192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11"/>
            <p:cNvSpPr>
              <a:spLocks noChangeArrowheads="1"/>
            </p:cNvSpPr>
            <p:nvPr/>
          </p:nvSpPr>
          <p:spPr bwMode="auto">
            <a:xfrm>
              <a:off x="0" y="3120"/>
              <a:ext cx="528" cy="192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12"/>
            <p:cNvSpPr>
              <a:spLocks noChangeArrowheads="1"/>
            </p:cNvSpPr>
            <p:nvPr/>
          </p:nvSpPr>
          <p:spPr bwMode="auto">
            <a:xfrm>
              <a:off x="0" y="3408"/>
              <a:ext cx="528" cy="192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13"/>
            <p:cNvSpPr>
              <a:spLocks noChangeArrowheads="1"/>
            </p:cNvSpPr>
            <p:nvPr/>
          </p:nvSpPr>
          <p:spPr bwMode="auto">
            <a:xfrm>
              <a:off x="0" y="3696"/>
              <a:ext cx="528" cy="192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514600" y="2438400"/>
            <a:ext cx="4587875" cy="1295400"/>
            <a:chOff x="1584" y="1536"/>
            <a:chExt cx="2890" cy="816"/>
          </a:xfrm>
        </p:grpSpPr>
        <p:sp>
          <p:nvSpPr>
            <p:cNvPr id="40968" name="Oval 16"/>
            <p:cNvSpPr>
              <a:spLocks noChangeArrowheads="1"/>
            </p:cNvSpPr>
            <p:nvPr/>
          </p:nvSpPr>
          <p:spPr bwMode="auto">
            <a:xfrm>
              <a:off x="1584" y="2016"/>
              <a:ext cx="1680" cy="336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Text Box 17"/>
            <p:cNvSpPr txBox="1">
              <a:spLocks noChangeArrowheads="1"/>
            </p:cNvSpPr>
            <p:nvPr/>
          </p:nvSpPr>
          <p:spPr bwMode="auto">
            <a:xfrm>
              <a:off x="2640" y="1536"/>
              <a:ext cx="1834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Use indexed addressing in the branch instruction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Switch Statement</a:t>
            </a:r>
          </a:p>
        </p:txBody>
      </p:sp>
      <p:pic>
        <p:nvPicPr>
          <p:cNvPr id="41987" name="Picture 4" descr="fig6-40b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2057400"/>
            <a:ext cx="68167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Jump Table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3" y="1371600"/>
            <a:ext cx="779303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02F0FF2E-72BA-4C6E-AE70-8698E665BA35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Jump Table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it works:</a:t>
            </a:r>
          </a:p>
          <a:p>
            <a:pPr lvl="1"/>
            <a:r>
              <a:rPr lang="en-US" smtClean="0"/>
              <a:t>Input value: </a:t>
            </a:r>
            <a:r>
              <a:rPr lang="en-US" smtClean="0">
                <a:solidFill>
                  <a:srgbClr val="0000FF"/>
                </a:solidFill>
              </a:rPr>
              <a:t>2</a:t>
            </a:r>
          </a:p>
        </p:txBody>
      </p:sp>
      <p:graphicFrame>
        <p:nvGraphicFramePr>
          <p:cNvPr id="295049" name="Group 137"/>
          <p:cNvGraphicFramePr>
            <a:graphicFrameLocks noGrp="1"/>
          </p:cNvGraphicFramePr>
          <p:nvPr/>
        </p:nvGraphicFramePr>
        <p:xfrm>
          <a:off x="4800600" y="1219200"/>
          <a:ext cx="3886200" cy="5608638"/>
        </p:xfrm>
        <a:graphic>
          <a:graphicData uri="http://schemas.openxmlformats.org/drawingml/2006/table">
            <a:tbl>
              <a:tblPr/>
              <a:tblGrid>
                <a:gridCol w="1109663"/>
                <a:gridCol w="1111250"/>
                <a:gridCol w="1665287"/>
              </a:tblGrid>
              <a:tr h="335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T="45723" marB="4572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Contents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5722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guessJT: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1B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0020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5722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FBCD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FBCE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FBCF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4107" name="Text Box 127"/>
          <p:cNvSpPr txBox="1">
            <a:spLocks noChangeArrowheads="1"/>
          </p:cNvSpPr>
          <p:nvPr/>
        </p:nvSpPr>
        <p:spPr bwMode="auto">
          <a:xfrm>
            <a:off x="2743200" y="4114800"/>
            <a:ext cx="720725" cy="3952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0000</a:t>
            </a:r>
          </a:p>
        </p:txBody>
      </p:sp>
      <p:sp>
        <p:nvSpPr>
          <p:cNvPr id="44108" name="Text Box 131"/>
          <p:cNvSpPr txBox="1">
            <a:spLocks noChangeArrowheads="1"/>
          </p:cNvSpPr>
          <p:nvPr/>
        </p:nvSpPr>
        <p:spPr bwMode="auto">
          <a:xfrm>
            <a:off x="2667000" y="5715000"/>
            <a:ext cx="835025" cy="3952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FBCD</a:t>
            </a:r>
          </a:p>
        </p:txBody>
      </p:sp>
      <p:sp>
        <p:nvSpPr>
          <p:cNvPr id="44109" name="Text Box 132"/>
          <p:cNvSpPr txBox="1">
            <a:spLocks noChangeArrowheads="1"/>
          </p:cNvSpPr>
          <p:nvPr/>
        </p:nvSpPr>
        <p:spPr bwMode="auto">
          <a:xfrm>
            <a:off x="2362200" y="6172200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Stack Pointer</a:t>
            </a:r>
          </a:p>
        </p:txBody>
      </p:sp>
      <p:sp>
        <p:nvSpPr>
          <p:cNvPr id="44110" name="Text Box 133"/>
          <p:cNvSpPr txBox="1">
            <a:spLocks noChangeArrowheads="1"/>
          </p:cNvSpPr>
          <p:nvPr/>
        </p:nvSpPr>
        <p:spPr bwMode="auto">
          <a:xfrm>
            <a:off x="2286000" y="46482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Index Register</a:t>
            </a:r>
          </a:p>
        </p:txBody>
      </p:sp>
      <p:sp>
        <p:nvSpPr>
          <p:cNvPr id="44111" name="Text Box 134"/>
          <p:cNvSpPr txBox="1">
            <a:spLocks noChangeArrowheads="1"/>
          </p:cNvSpPr>
          <p:nvPr/>
        </p:nvSpPr>
        <p:spPr bwMode="auto">
          <a:xfrm>
            <a:off x="2454275" y="2895600"/>
            <a:ext cx="1800225" cy="3952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DECI  guess, s </a:t>
            </a:r>
          </a:p>
        </p:txBody>
      </p:sp>
      <p:sp>
        <p:nvSpPr>
          <p:cNvPr id="44112" name="Text Box 135"/>
          <p:cNvSpPr txBox="1">
            <a:spLocks noChangeArrowheads="1"/>
          </p:cNvSpPr>
          <p:nvPr/>
        </p:nvSpPr>
        <p:spPr bwMode="auto">
          <a:xfrm>
            <a:off x="2438400" y="3429000"/>
            <a:ext cx="213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instruction Register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81EDA6D5-6594-4040-8B30-3F68BF6D1411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Jump Table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it works:</a:t>
            </a:r>
          </a:p>
          <a:p>
            <a:pPr lvl="1"/>
            <a:r>
              <a:rPr lang="en-US" smtClean="0"/>
              <a:t>Input value: </a:t>
            </a:r>
            <a:r>
              <a:rPr lang="en-US" smtClean="0">
                <a:solidFill>
                  <a:srgbClr val="0000FF"/>
                </a:solidFill>
              </a:rPr>
              <a:t>2</a:t>
            </a:r>
          </a:p>
        </p:txBody>
      </p:sp>
      <p:graphicFrame>
        <p:nvGraphicFramePr>
          <p:cNvPr id="295940" name="Group 4"/>
          <p:cNvGraphicFramePr>
            <a:graphicFrameLocks noGrp="1"/>
          </p:cNvGraphicFramePr>
          <p:nvPr/>
        </p:nvGraphicFramePr>
        <p:xfrm>
          <a:off x="4800600" y="1219200"/>
          <a:ext cx="3886200" cy="5608638"/>
        </p:xfrm>
        <a:graphic>
          <a:graphicData uri="http://schemas.openxmlformats.org/drawingml/2006/table">
            <a:tbl>
              <a:tblPr/>
              <a:tblGrid>
                <a:gridCol w="1109663"/>
                <a:gridCol w="1111250"/>
                <a:gridCol w="1665287"/>
              </a:tblGrid>
              <a:tr h="335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T="45723" marB="4572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Contents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5722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guessJT: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1B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0020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5722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FBCD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FBCE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FBCF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5131" name="Text Box 74"/>
          <p:cNvSpPr txBox="1">
            <a:spLocks noChangeArrowheads="1"/>
          </p:cNvSpPr>
          <p:nvPr/>
        </p:nvSpPr>
        <p:spPr bwMode="auto">
          <a:xfrm>
            <a:off x="2743200" y="4114800"/>
            <a:ext cx="720725" cy="3952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0000</a:t>
            </a:r>
          </a:p>
        </p:txBody>
      </p:sp>
      <p:sp>
        <p:nvSpPr>
          <p:cNvPr id="45132" name="Text Box 75"/>
          <p:cNvSpPr txBox="1">
            <a:spLocks noChangeArrowheads="1"/>
          </p:cNvSpPr>
          <p:nvPr/>
        </p:nvSpPr>
        <p:spPr bwMode="auto">
          <a:xfrm>
            <a:off x="2667000" y="5715000"/>
            <a:ext cx="835025" cy="3952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FBCD</a:t>
            </a:r>
          </a:p>
        </p:txBody>
      </p:sp>
      <p:sp>
        <p:nvSpPr>
          <p:cNvPr id="45133" name="Text Box 76"/>
          <p:cNvSpPr txBox="1">
            <a:spLocks noChangeArrowheads="1"/>
          </p:cNvSpPr>
          <p:nvPr/>
        </p:nvSpPr>
        <p:spPr bwMode="auto">
          <a:xfrm>
            <a:off x="2362200" y="6172200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Stack Pointer</a:t>
            </a:r>
          </a:p>
        </p:txBody>
      </p:sp>
      <p:sp>
        <p:nvSpPr>
          <p:cNvPr id="45134" name="Text Box 77"/>
          <p:cNvSpPr txBox="1">
            <a:spLocks noChangeArrowheads="1"/>
          </p:cNvSpPr>
          <p:nvPr/>
        </p:nvSpPr>
        <p:spPr bwMode="auto">
          <a:xfrm>
            <a:off x="2286000" y="46482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Index Register</a:t>
            </a:r>
          </a:p>
        </p:txBody>
      </p:sp>
      <p:sp>
        <p:nvSpPr>
          <p:cNvPr id="45135" name="Text Box 78"/>
          <p:cNvSpPr txBox="1">
            <a:spLocks noChangeArrowheads="1"/>
          </p:cNvSpPr>
          <p:nvPr/>
        </p:nvSpPr>
        <p:spPr bwMode="auto">
          <a:xfrm>
            <a:off x="2454275" y="2895600"/>
            <a:ext cx="1800225" cy="3952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DECI  guess, s </a:t>
            </a:r>
          </a:p>
        </p:txBody>
      </p:sp>
      <p:sp>
        <p:nvSpPr>
          <p:cNvPr id="45136" name="Text Box 79"/>
          <p:cNvSpPr txBox="1">
            <a:spLocks noChangeArrowheads="1"/>
          </p:cNvSpPr>
          <p:nvPr/>
        </p:nvSpPr>
        <p:spPr bwMode="auto">
          <a:xfrm>
            <a:off x="2438400" y="3429000"/>
            <a:ext cx="213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instruction Register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0ECF7B72-1982-45C8-A0F6-5DC9B564DB1A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Jump Table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it works:</a:t>
            </a:r>
          </a:p>
          <a:p>
            <a:pPr lvl="1"/>
            <a:r>
              <a:rPr lang="en-US" smtClean="0"/>
              <a:t>Input value: </a:t>
            </a:r>
            <a:r>
              <a:rPr lang="en-US" smtClean="0">
                <a:solidFill>
                  <a:srgbClr val="0000FF"/>
                </a:solidFill>
              </a:rPr>
              <a:t>2</a:t>
            </a:r>
          </a:p>
        </p:txBody>
      </p:sp>
      <p:graphicFrame>
        <p:nvGraphicFramePr>
          <p:cNvPr id="296964" name="Group 4"/>
          <p:cNvGraphicFramePr>
            <a:graphicFrameLocks noGrp="1"/>
          </p:cNvGraphicFramePr>
          <p:nvPr/>
        </p:nvGraphicFramePr>
        <p:xfrm>
          <a:off x="4800600" y="1219200"/>
          <a:ext cx="3886200" cy="5608638"/>
        </p:xfrm>
        <a:graphic>
          <a:graphicData uri="http://schemas.openxmlformats.org/drawingml/2006/table">
            <a:tbl>
              <a:tblPr/>
              <a:tblGrid>
                <a:gridCol w="1109663"/>
                <a:gridCol w="1111250"/>
                <a:gridCol w="1665287"/>
              </a:tblGrid>
              <a:tr h="335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T="45723" marB="4572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Contents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5722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guessJT: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1B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0020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5722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FBCD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FBCE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FBCF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6155" name="Text Box 74"/>
          <p:cNvSpPr txBox="1">
            <a:spLocks noChangeArrowheads="1"/>
          </p:cNvSpPr>
          <p:nvPr/>
        </p:nvSpPr>
        <p:spPr bwMode="auto">
          <a:xfrm>
            <a:off x="2743200" y="4114800"/>
            <a:ext cx="720725" cy="3952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0002</a:t>
            </a:r>
          </a:p>
        </p:txBody>
      </p:sp>
      <p:sp>
        <p:nvSpPr>
          <p:cNvPr id="46156" name="Text Box 75"/>
          <p:cNvSpPr txBox="1">
            <a:spLocks noChangeArrowheads="1"/>
          </p:cNvSpPr>
          <p:nvPr/>
        </p:nvSpPr>
        <p:spPr bwMode="auto">
          <a:xfrm>
            <a:off x="2667000" y="5715000"/>
            <a:ext cx="835025" cy="3952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FBCD</a:t>
            </a:r>
          </a:p>
        </p:txBody>
      </p:sp>
      <p:sp>
        <p:nvSpPr>
          <p:cNvPr id="46157" name="Text Box 76"/>
          <p:cNvSpPr txBox="1">
            <a:spLocks noChangeArrowheads="1"/>
          </p:cNvSpPr>
          <p:nvPr/>
        </p:nvSpPr>
        <p:spPr bwMode="auto">
          <a:xfrm>
            <a:off x="2362200" y="6172200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Stack Pointer</a:t>
            </a:r>
          </a:p>
        </p:txBody>
      </p:sp>
      <p:sp>
        <p:nvSpPr>
          <p:cNvPr id="46158" name="Text Box 77"/>
          <p:cNvSpPr txBox="1">
            <a:spLocks noChangeArrowheads="1"/>
          </p:cNvSpPr>
          <p:nvPr/>
        </p:nvSpPr>
        <p:spPr bwMode="auto">
          <a:xfrm>
            <a:off x="2286000" y="46482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Index Register</a:t>
            </a:r>
          </a:p>
        </p:txBody>
      </p:sp>
      <p:sp>
        <p:nvSpPr>
          <p:cNvPr id="46159" name="Text Box 78"/>
          <p:cNvSpPr txBox="1">
            <a:spLocks noChangeArrowheads="1"/>
          </p:cNvSpPr>
          <p:nvPr/>
        </p:nvSpPr>
        <p:spPr bwMode="auto">
          <a:xfrm>
            <a:off x="2454275" y="2895600"/>
            <a:ext cx="1698625" cy="3952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LDX  guess, s </a:t>
            </a:r>
          </a:p>
        </p:txBody>
      </p:sp>
      <p:sp>
        <p:nvSpPr>
          <p:cNvPr id="46160" name="Text Box 79"/>
          <p:cNvSpPr txBox="1">
            <a:spLocks noChangeArrowheads="1"/>
          </p:cNvSpPr>
          <p:nvPr/>
        </p:nvSpPr>
        <p:spPr bwMode="auto">
          <a:xfrm>
            <a:off x="2438400" y="3429000"/>
            <a:ext cx="213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instruction Register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B4F90CD6-760D-4EBD-BDD0-63F392650DBA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Jump Table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it works:</a:t>
            </a:r>
          </a:p>
          <a:p>
            <a:pPr lvl="1"/>
            <a:r>
              <a:rPr lang="en-US" smtClean="0"/>
              <a:t>Input value: </a:t>
            </a:r>
            <a:r>
              <a:rPr lang="en-US" smtClean="0">
                <a:solidFill>
                  <a:srgbClr val="0000FF"/>
                </a:solidFill>
              </a:rPr>
              <a:t>2</a:t>
            </a:r>
          </a:p>
        </p:txBody>
      </p:sp>
      <p:graphicFrame>
        <p:nvGraphicFramePr>
          <p:cNvPr id="297988" name="Group 4"/>
          <p:cNvGraphicFramePr>
            <a:graphicFrameLocks noGrp="1"/>
          </p:cNvGraphicFramePr>
          <p:nvPr/>
        </p:nvGraphicFramePr>
        <p:xfrm>
          <a:off x="4800600" y="1219200"/>
          <a:ext cx="3886200" cy="5608638"/>
        </p:xfrm>
        <a:graphic>
          <a:graphicData uri="http://schemas.openxmlformats.org/drawingml/2006/table">
            <a:tbl>
              <a:tblPr/>
              <a:tblGrid>
                <a:gridCol w="1109663"/>
                <a:gridCol w="1111250"/>
                <a:gridCol w="1665287"/>
              </a:tblGrid>
              <a:tr h="335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T="45723" marB="4572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Contents</a:t>
                      </a: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5722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guessJT: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1B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0020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5722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FBCD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FBCE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352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FBCF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7179" name="Text Box 74"/>
          <p:cNvSpPr txBox="1">
            <a:spLocks noChangeArrowheads="1"/>
          </p:cNvSpPr>
          <p:nvPr/>
        </p:nvSpPr>
        <p:spPr bwMode="auto">
          <a:xfrm>
            <a:off x="2743200" y="4114800"/>
            <a:ext cx="720725" cy="3952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0004</a:t>
            </a:r>
          </a:p>
        </p:txBody>
      </p:sp>
      <p:sp>
        <p:nvSpPr>
          <p:cNvPr id="47180" name="Text Box 75"/>
          <p:cNvSpPr txBox="1">
            <a:spLocks noChangeArrowheads="1"/>
          </p:cNvSpPr>
          <p:nvPr/>
        </p:nvSpPr>
        <p:spPr bwMode="auto">
          <a:xfrm>
            <a:off x="2667000" y="5715000"/>
            <a:ext cx="835025" cy="3952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FBCD</a:t>
            </a:r>
          </a:p>
        </p:txBody>
      </p:sp>
      <p:sp>
        <p:nvSpPr>
          <p:cNvPr id="47181" name="Text Box 76"/>
          <p:cNvSpPr txBox="1">
            <a:spLocks noChangeArrowheads="1"/>
          </p:cNvSpPr>
          <p:nvPr/>
        </p:nvSpPr>
        <p:spPr bwMode="auto">
          <a:xfrm>
            <a:off x="2362200" y="6172200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Stack Pointer</a:t>
            </a:r>
          </a:p>
        </p:txBody>
      </p:sp>
      <p:sp>
        <p:nvSpPr>
          <p:cNvPr id="47182" name="Text Box 77"/>
          <p:cNvSpPr txBox="1">
            <a:spLocks noChangeArrowheads="1"/>
          </p:cNvSpPr>
          <p:nvPr/>
        </p:nvSpPr>
        <p:spPr bwMode="auto">
          <a:xfrm>
            <a:off x="2286000" y="46482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Index Register</a:t>
            </a:r>
          </a:p>
        </p:txBody>
      </p:sp>
      <p:sp>
        <p:nvSpPr>
          <p:cNvPr id="47183" name="Text Box 78"/>
          <p:cNvSpPr txBox="1">
            <a:spLocks noChangeArrowheads="1"/>
          </p:cNvSpPr>
          <p:nvPr/>
        </p:nvSpPr>
        <p:spPr bwMode="auto">
          <a:xfrm>
            <a:off x="2454275" y="2895600"/>
            <a:ext cx="860425" cy="39528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ASLX </a:t>
            </a:r>
          </a:p>
        </p:txBody>
      </p:sp>
      <p:sp>
        <p:nvSpPr>
          <p:cNvPr id="47184" name="Text Box 79"/>
          <p:cNvSpPr txBox="1">
            <a:spLocks noChangeArrowheads="1"/>
          </p:cNvSpPr>
          <p:nvPr/>
        </p:nvSpPr>
        <p:spPr bwMode="auto">
          <a:xfrm>
            <a:off x="2438400" y="3429000"/>
            <a:ext cx="213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instruction Register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Default Design">
  <a:themeElements>
    <a:clrScheme name="1_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CC"/>
      </a:hlink>
      <a:folHlink>
        <a:srgbClr val="CC00F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CC"/>
        </a:hlink>
        <a:folHlink>
          <a:srgbClr val="CC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lor Block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7878</TotalTime>
  <Words>363</Words>
  <Application>Microsoft Office PowerPoint</Application>
  <PresentationFormat>On-screen Show (4:3)</PresentationFormat>
  <Paragraphs>250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Tahoma</vt:lpstr>
      <vt:lpstr>Webdings</vt:lpstr>
      <vt:lpstr>Courier New</vt:lpstr>
      <vt:lpstr>Times</vt:lpstr>
      <vt:lpstr>1_Default Design</vt:lpstr>
      <vt:lpstr>Color Block</vt:lpstr>
      <vt:lpstr>Chapter 6:  Fig 6.40 Switch Statement</vt:lpstr>
      <vt:lpstr>The Switch Statement fig. 6.40</vt:lpstr>
      <vt:lpstr>The Switch Statement</vt:lpstr>
      <vt:lpstr>The Switch Statement</vt:lpstr>
      <vt:lpstr>Jump Table</vt:lpstr>
      <vt:lpstr>Jump Table</vt:lpstr>
      <vt:lpstr>Jump Table</vt:lpstr>
      <vt:lpstr>Jump Table</vt:lpstr>
      <vt:lpstr>Jump Table</vt:lpstr>
      <vt:lpstr>Jump Table</vt:lpstr>
      <vt:lpstr>Jump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Healey</dc:creator>
  <cp:lastModifiedBy>Cindy</cp:lastModifiedBy>
  <cp:revision>346</cp:revision>
  <dcterms:created xsi:type="dcterms:W3CDTF">2002-05-20T18:20:57Z</dcterms:created>
  <dcterms:modified xsi:type="dcterms:W3CDTF">2013-03-23T22:07:25Z</dcterms:modified>
</cp:coreProperties>
</file>