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Lst>
  <p:notesMasterIdLst>
    <p:notesMasterId r:id="rId89"/>
  </p:notesMasterIdLst>
  <p:sldIdLst>
    <p:sldId id="299" r:id="rId3"/>
    <p:sldId id="300" r:id="rId4"/>
    <p:sldId id="301" r:id="rId5"/>
    <p:sldId id="438" r:id="rId6"/>
    <p:sldId id="439" r:id="rId7"/>
    <p:sldId id="391" r:id="rId8"/>
    <p:sldId id="440" r:id="rId9"/>
    <p:sldId id="410" r:id="rId10"/>
    <p:sldId id="392" r:id="rId11"/>
    <p:sldId id="393" r:id="rId12"/>
    <p:sldId id="394" r:id="rId13"/>
    <p:sldId id="401" r:id="rId14"/>
    <p:sldId id="402" r:id="rId15"/>
    <p:sldId id="396" r:id="rId16"/>
    <p:sldId id="398" r:id="rId17"/>
    <p:sldId id="399" r:id="rId18"/>
    <p:sldId id="441" r:id="rId19"/>
    <p:sldId id="442" r:id="rId20"/>
    <p:sldId id="403" r:id="rId21"/>
    <p:sldId id="404" r:id="rId22"/>
    <p:sldId id="406" r:id="rId23"/>
    <p:sldId id="407" r:id="rId24"/>
    <p:sldId id="408" r:id="rId25"/>
    <p:sldId id="409" r:id="rId26"/>
    <p:sldId id="443" r:id="rId27"/>
    <p:sldId id="444" r:id="rId28"/>
    <p:sldId id="445" r:id="rId29"/>
    <p:sldId id="446" r:id="rId30"/>
    <p:sldId id="302" r:id="rId31"/>
    <p:sldId id="455" r:id="rId32"/>
    <p:sldId id="271" r:id="rId33"/>
    <p:sldId id="303" r:id="rId34"/>
    <p:sldId id="304" r:id="rId35"/>
    <p:sldId id="447" r:id="rId36"/>
    <p:sldId id="272" r:id="rId37"/>
    <p:sldId id="256" r:id="rId38"/>
    <p:sldId id="307" r:id="rId39"/>
    <p:sldId id="305" r:id="rId40"/>
    <p:sldId id="347" r:id="rId41"/>
    <p:sldId id="306" r:id="rId42"/>
    <p:sldId id="456" r:id="rId43"/>
    <p:sldId id="457" r:id="rId44"/>
    <p:sldId id="308" r:id="rId45"/>
    <p:sldId id="341" r:id="rId46"/>
    <p:sldId id="342" r:id="rId47"/>
    <p:sldId id="257" r:id="rId48"/>
    <p:sldId id="274" r:id="rId49"/>
    <p:sldId id="348" r:id="rId50"/>
    <p:sldId id="258" r:id="rId51"/>
    <p:sldId id="350" r:id="rId52"/>
    <p:sldId id="349" r:id="rId53"/>
    <p:sldId id="411" r:id="rId54"/>
    <p:sldId id="351" r:id="rId55"/>
    <p:sldId id="352" r:id="rId56"/>
    <p:sldId id="412" r:id="rId57"/>
    <p:sldId id="383" r:id="rId58"/>
    <p:sldId id="384" r:id="rId59"/>
    <p:sldId id="385" r:id="rId60"/>
    <p:sldId id="386" r:id="rId61"/>
    <p:sldId id="309" r:id="rId62"/>
    <p:sldId id="277" r:id="rId63"/>
    <p:sldId id="413" r:id="rId64"/>
    <p:sldId id="261" r:id="rId65"/>
    <p:sldId id="448" r:id="rId66"/>
    <p:sldId id="354" r:id="rId67"/>
    <p:sldId id="312" r:id="rId68"/>
    <p:sldId id="313" r:id="rId69"/>
    <p:sldId id="449" r:id="rId70"/>
    <p:sldId id="314" r:id="rId71"/>
    <p:sldId id="450" r:id="rId72"/>
    <p:sldId id="315" r:id="rId73"/>
    <p:sldId id="451" r:id="rId74"/>
    <p:sldId id="452" r:id="rId75"/>
    <p:sldId id="316" r:id="rId76"/>
    <p:sldId id="318" r:id="rId77"/>
    <p:sldId id="319" r:id="rId78"/>
    <p:sldId id="414" r:id="rId79"/>
    <p:sldId id="415" r:id="rId80"/>
    <p:sldId id="357" r:id="rId81"/>
    <p:sldId id="278" r:id="rId82"/>
    <p:sldId id="356" r:id="rId83"/>
    <p:sldId id="296" r:id="rId84"/>
    <p:sldId id="327" r:id="rId85"/>
    <p:sldId id="328" r:id="rId86"/>
    <p:sldId id="329" r:id="rId87"/>
    <p:sldId id="45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9900"/>
    <a:srgbClr val="CC9900"/>
    <a:srgbClr val="CCCC00"/>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9586" autoAdjust="0"/>
  </p:normalViewPr>
  <p:slideViewPr>
    <p:cSldViewPr>
      <p:cViewPr>
        <p:scale>
          <a:sx n="66" d="100"/>
          <a:sy n="66" d="100"/>
        </p:scale>
        <p:origin x="-1740"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4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770A30-8BB1-4723-9E9E-E418B09B1418}" type="slidenum">
              <a:rPr lang="en-US"/>
              <a:pPr>
                <a:defRPr/>
              </a:pPr>
              <a:t>‹#›</a:t>
            </a:fld>
            <a:endParaRPr lang="en-US"/>
          </a:p>
        </p:txBody>
      </p:sp>
    </p:spTree>
    <p:extLst>
      <p:ext uri="{BB962C8B-B14F-4D97-AF65-F5344CB8AC3E}">
        <p14:creationId xmlns:p14="http://schemas.microsoft.com/office/powerpoint/2010/main" val="2757491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a:t>
            </a:r>
            <a:r>
              <a:rPr lang="en-US" baseline="0" dirty="0" smtClean="0"/>
              <a:t> will review the information from Sections 6.1 thru 6.3 in the textbook.</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a:t>
            </a:fld>
            <a:endParaRPr lang="en-US"/>
          </a:p>
        </p:txBody>
      </p:sp>
    </p:spTree>
    <p:extLst>
      <p:ext uri="{BB962C8B-B14F-4D97-AF65-F5344CB8AC3E}">
        <p14:creationId xmlns:p14="http://schemas.microsoft.com/office/powerpoint/2010/main" val="284756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some examples of that:</a:t>
            </a:r>
          </a:p>
          <a:p>
            <a:r>
              <a:rPr lang="en-US" dirty="0" smtClean="0"/>
              <a:t>Whe</a:t>
            </a:r>
            <a:r>
              <a:rPr lang="en-US" baseline="0" dirty="0" smtClean="0"/>
              <a:t>n the operand </a:t>
            </a:r>
            <a:r>
              <a:rPr lang="en-US" baseline="0" dirty="0" err="1" smtClean="0"/>
              <a:t>specifier</a:t>
            </a:r>
            <a:r>
              <a:rPr lang="en-US" baseline="0" dirty="0" smtClean="0"/>
              <a:t> is 0  - the instruction will access the value at the top of the stack.</a:t>
            </a:r>
          </a:p>
          <a:p>
            <a:r>
              <a:rPr lang="en-US" baseline="0" dirty="0" smtClean="0"/>
              <a:t>When the operand </a:t>
            </a:r>
            <a:r>
              <a:rPr lang="en-US" baseline="0" dirty="0" err="1" smtClean="0"/>
              <a:t>specifier</a:t>
            </a:r>
            <a:r>
              <a:rPr lang="en-US" baseline="0" dirty="0" smtClean="0"/>
              <a:t> is 2 – the instruction will access the value 2 bytes below the top.</a:t>
            </a:r>
          </a:p>
          <a:p>
            <a:r>
              <a:rPr lang="en-US" baseline="0" dirty="0" smtClean="0"/>
              <a:t>When the operand </a:t>
            </a:r>
            <a:r>
              <a:rPr lang="en-US" baseline="0" dirty="0" err="1" smtClean="0"/>
              <a:t>specifier</a:t>
            </a:r>
            <a:r>
              <a:rPr lang="en-US" baseline="0" dirty="0" smtClean="0"/>
              <a:t> is -2 – the instruction will access the value 2 bytes above the top.</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10</a:t>
            </a:fld>
            <a:endParaRPr lang="en-US"/>
          </a:p>
        </p:txBody>
      </p:sp>
    </p:spTree>
    <p:extLst>
      <p:ext uri="{BB962C8B-B14F-4D97-AF65-F5344CB8AC3E}">
        <p14:creationId xmlns:p14="http://schemas.microsoft.com/office/powerpoint/2010/main" val="323429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instructions, ADDSP and SUBSP are used to manipulate the stack point directly. They must be used with immediate addressing mode.</a:t>
            </a:r>
          </a:p>
          <a:p>
            <a:r>
              <a:rPr lang="en-US" baseline="0" dirty="0" smtClean="0"/>
              <a:t>ADDSP adds a value to the stack pointer &amp; SUBSP subtracts a value from the stack pointer.</a:t>
            </a:r>
          </a:p>
          <a:p>
            <a:pPr lvl="1" eaLnBrk="1" hangingPunct="1"/>
            <a:endParaRPr lang="en-US" dirty="0" smtClean="0"/>
          </a:p>
          <a:p>
            <a:pPr lvl="0" eaLnBrk="1" hangingPunct="1"/>
            <a:r>
              <a:rPr lang="en-US" dirty="0" smtClean="0"/>
              <a:t>Remember the run-time stack grows toward lower addresses – you must</a:t>
            </a:r>
            <a:r>
              <a:rPr lang="en-US" baseline="0" dirty="0" smtClean="0"/>
              <a:t> think in reverse.</a:t>
            </a:r>
            <a:endParaRPr lang="en-US" dirty="0" smtClean="0"/>
          </a:p>
          <a:p>
            <a:pPr lvl="0" eaLnBrk="1" hangingPunct="1"/>
            <a:r>
              <a:rPr lang="en-US" dirty="0" smtClean="0"/>
              <a:t>Therefore to allocate storage on the stack, subtract a value with </a:t>
            </a:r>
            <a:r>
              <a:rPr lang="en-US" dirty="0" smtClean="0">
                <a:solidFill>
                  <a:srgbClr val="3333FF"/>
                </a:solidFill>
              </a:rPr>
              <a:t>SUBSP</a:t>
            </a:r>
          </a:p>
          <a:p>
            <a:pPr lvl="0" eaLnBrk="1" hangingPunct="1"/>
            <a:r>
              <a:rPr lang="en-US" dirty="0" smtClean="0"/>
              <a:t>And to </a:t>
            </a:r>
            <a:r>
              <a:rPr lang="en-US" dirty="0" err="1" smtClean="0"/>
              <a:t>deallocate</a:t>
            </a:r>
            <a:r>
              <a:rPr lang="en-US" dirty="0" smtClean="0"/>
              <a:t> storage, you add a value with </a:t>
            </a:r>
            <a:r>
              <a:rPr lang="en-US" dirty="0" smtClean="0">
                <a:solidFill>
                  <a:srgbClr val="3333FF"/>
                </a:solidFill>
              </a:rPr>
              <a:t>ADDSP</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11</a:t>
            </a:fld>
            <a:endParaRPr lang="en-US"/>
          </a:p>
        </p:txBody>
      </p:sp>
    </p:spTree>
    <p:extLst>
      <p:ext uri="{BB962C8B-B14F-4D97-AF65-F5344CB8AC3E}">
        <p14:creationId xmlns:p14="http://schemas.microsoft.com/office/powerpoint/2010/main" val="2057860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CALL, </a:t>
            </a:r>
            <a:r>
              <a:rPr lang="en-US" dirty="0" err="1" smtClean="0"/>
              <a:t>RETn</a:t>
            </a:r>
            <a:r>
              <a:rPr lang="en-US" dirty="0" smtClean="0"/>
              <a:t>, and RETTR manipulate the stack pointer </a:t>
            </a:r>
            <a:r>
              <a:rPr lang="en-US" dirty="0" smtClean="0">
                <a:solidFill>
                  <a:srgbClr val="3333FF"/>
                </a:solidFill>
              </a:rPr>
              <a:t>indirectly when subroutines are called or</a:t>
            </a:r>
            <a:r>
              <a:rPr lang="en-US" baseline="0" dirty="0" smtClean="0">
                <a:solidFill>
                  <a:srgbClr val="3333FF"/>
                </a:solidFill>
              </a:rPr>
              <a:t> returned from a stack frame is added or removed.</a:t>
            </a:r>
            <a:endParaRPr lang="en-US" dirty="0" smtClean="0"/>
          </a:p>
          <a:p>
            <a:pPr eaLnBrk="1" hangingPunct="1"/>
            <a:endParaRPr lang="en-US" dirty="0" smtClean="0"/>
          </a:p>
          <a:p>
            <a:pPr eaLnBrk="1" hangingPunct="1"/>
            <a:r>
              <a:rPr lang="en-US" dirty="0" smtClean="0"/>
              <a:t>Note: There is no way to set the stack pointer by loading a value into it</a:t>
            </a:r>
          </a:p>
          <a:p>
            <a:pPr lvl="1" eaLnBrk="1" hangingPunct="1"/>
            <a:r>
              <a:rPr lang="en-US" dirty="0" smtClean="0"/>
              <a:t>There is </a:t>
            </a:r>
            <a:r>
              <a:rPr lang="en-US" dirty="0" smtClean="0">
                <a:solidFill>
                  <a:srgbClr val="CC0000"/>
                </a:solidFill>
              </a:rPr>
              <a:t>no</a:t>
            </a:r>
            <a:r>
              <a:rPr lang="en-US" dirty="0" smtClean="0"/>
              <a:t> LDSP instruction.</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12</a:t>
            </a:fld>
            <a:endParaRPr lang="en-US"/>
          </a:p>
        </p:txBody>
      </p:sp>
    </p:spTree>
    <p:extLst>
      <p:ext uri="{BB962C8B-B14F-4D97-AF65-F5344CB8AC3E}">
        <p14:creationId xmlns:p14="http://schemas.microsoft.com/office/powerpoint/2010/main" val="362072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SP is initialized automatically when a program is </a:t>
            </a:r>
            <a:r>
              <a:rPr lang="en-US" i="1" dirty="0" smtClean="0"/>
              <a:t>executed.</a:t>
            </a:r>
          </a:p>
          <a:p>
            <a:pPr eaLnBrk="1" hangingPunct="1"/>
            <a:r>
              <a:rPr lang="en-US" i="0" dirty="0" smtClean="0"/>
              <a:t>When</a:t>
            </a:r>
            <a:r>
              <a:rPr lang="en-US" i="0" baseline="0" dirty="0" smtClean="0"/>
              <a:t> you step through a program you will see the stack pointer and the program counter initiated on the first step.</a:t>
            </a:r>
            <a:endParaRPr lang="en-US" i="0" dirty="0" smtClean="0"/>
          </a:p>
          <a:p>
            <a:pPr lvl="1" eaLnBrk="1" hangingPunct="1"/>
            <a:r>
              <a:rPr lang="en-US" dirty="0" smtClean="0"/>
              <a:t>SP </a:t>
            </a:r>
            <a:r>
              <a:rPr lang="en-US" dirty="0" smtClean="0">
                <a:sym typeface="Wingdings" pitchFamily="2" charset="2"/>
              </a:rPr>
              <a:t> </a:t>
            </a:r>
            <a:r>
              <a:rPr lang="en-US" dirty="0" err="1" smtClean="0">
                <a:sym typeface="Wingdings" pitchFamily="2" charset="2"/>
              </a:rPr>
              <a:t>Mem</a:t>
            </a:r>
            <a:r>
              <a:rPr lang="en-US" dirty="0" smtClean="0">
                <a:sym typeface="Wingdings" pitchFamily="2" charset="2"/>
              </a:rPr>
              <a:t>[FFF8]</a:t>
            </a:r>
          </a:p>
          <a:p>
            <a:pPr lvl="1" eaLnBrk="1" hangingPunct="1"/>
            <a:r>
              <a:rPr lang="en-US" dirty="0" smtClean="0">
                <a:sym typeface="Wingdings" pitchFamily="2" charset="2"/>
              </a:rPr>
              <a:t>PC  0000</a:t>
            </a:r>
          </a:p>
          <a:p>
            <a:pPr eaLnBrk="1" hangingPunct="1"/>
            <a:r>
              <a:rPr lang="en-US" dirty="0" smtClean="0"/>
              <a:t>Memory location [FFF8] is located in Pep/8 ROM which contains the value FBCF, the bottom of the run-time stack.</a:t>
            </a:r>
          </a:p>
          <a:p>
            <a:pPr lvl="1" eaLnBrk="1" hangingPunct="1"/>
            <a:r>
              <a:rPr lang="en-US" dirty="0" smtClean="0"/>
              <a:t>It can only be changed by burning ROM</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13</a:t>
            </a:fld>
            <a:endParaRPr lang="en-US"/>
          </a:p>
        </p:txBody>
      </p:sp>
    </p:spTree>
    <p:extLst>
      <p:ext uri="{BB962C8B-B14F-4D97-AF65-F5344CB8AC3E}">
        <p14:creationId xmlns:p14="http://schemas.microsoft.com/office/powerpoint/2010/main" val="2178976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step through</a:t>
            </a:r>
            <a:r>
              <a:rPr lang="en-US" baseline="0" dirty="0" smtClean="0"/>
              <a:t> an example:</a:t>
            </a:r>
          </a:p>
          <a:p>
            <a:r>
              <a:rPr lang="en-US" baseline="0" dirty="0" smtClean="0"/>
              <a:t>The accumulator is loaded with the letter B</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r>
              <a:rPr lang="en-US" baseline="0" dirty="0" smtClean="0"/>
              <a:t>The next command is storing a byte in the accumulator into memory.</a:t>
            </a:r>
          </a:p>
          <a:p>
            <a:r>
              <a:rPr lang="en-US" baseline="0" dirty="0" smtClean="0"/>
              <a:t>The memory location is determined by subtracting 1 from the stack pointer.</a:t>
            </a:r>
          </a:p>
          <a:p>
            <a:r>
              <a:rPr lang="en-US" baseline="0" dirty="0" smtClean="0"/>
              <a:t>You see the letter B is stored at BFC8</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r>
              <a:rPr lang="en-US" baseline="0" dirty="0" smtClean="0"/>
              <a:t>This is repeated for M and W – each only needing 1 byte of storage.</a:t>
            </a:r>
          </a:p>
          <a:p>
            <a:r>
              <a:rPr lang="en-US" baseline="0" dirty="0" smtClean="0"/>
              <a:t>Then the number 325 is loaded into the accumulator.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r>
              <a:rPr lang="en-US" baseline="0" dirty="0" smtClean="0"/>
              <a:t>Note it needs two bytes of storage so the memory location must be determined by subtracting 2 from the stack pointer.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endParaRPr lang="en-US" baseline="0" dirty="0" smtClean="0"/>
          </a:p>
          <a:p>
            <a:r>
              <a:rPr lang="en-US" baseline="0" dirty="0" smtClean="0"/>
              <a:t>Then </a:t>
            </a:r>
            <a:r>
              <a:rPr lang="en-US" baseline="0" dirty="0" err="1" smtClean="0"/>
              <a:t>i</a:t>
            </a:r>
            <a:r>
              <a:rPr lang="en-US" baseline="0" dirty="0" smtClean="0"/>
              <a:t> is loaded – again only needing 1 byte of memory.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r>
              <a:rPr lang="en-US" baseline="0" dirty="0" smtClean="0"/>
              <a:t>Finally, 6 is subtracted from the stack pointer to reset it to the top.</a:t>
            </a:r>
          </a:p>
          <a:p>
            <a:r>
              <a:rPr lang="en-US" baseline="0" dirty="0" smtClean="0"/>
              <a:t>After the character &amp; decimal information loaded is output and 6 is added to the stack pointer to move it back to the beginning.</a:t>
            </a:r>
          </a:p>
          <a:p>
            <a:endParaRPr lang="en-US" baseline="0" dirty="0" smtClean="0"/>
          </a:p>
          <a:p>
            <a:r>
              <a:rPr lang="en-US" baseline="0" dirty="0" smtClean="0"/>
              <a:t>There is a lot of maintenance involved with the stack pointer. </a:t>
            </a:r>
          </a:p>
          <a:p>
            <a:r>
              <a:rPr lang="en-US" baseline="0" dirty="0" smtClean="0"/>
              <a:t>However, many of you have been taught to use local variables because the stack reliably frees up memory space when it is no longer needed.</a:t>
            </a:r>
          </a:p>
          <a:p>
            <a:r>
              <a:rPr lang="en-US" baseline="0" dirty="0" smtClean="0"/>
              <a:t>Global variables in main memory tend to be more persistent even when they are not being used.</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14</a:t>
            </a:fld>
            <a:endParaRPr lang="en-US"/>
          </a:p>
        </p:txBody>
      </p:sp>
    </p:spTree>
    <p:extLst>
      <p:ext uri="{BB962C8B-B14F-4D97-AF65-F5344CB8AC3E}">
        <p14:creationId xmlns:p14="http://schemas.microsoft.com/office/powerpoint/2010/main" val="1285107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diagram of the PEP8</a:t>
            </a:r>
            <a:r>
              <a:rPr lang="en-US" baseline="0" dirty="0" smtClean="0"/>
              <a:t> stack by memory location.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15</a:t>
            </a:fld>
            <a:endParaRPr lang="en-US"/>
          </a:p>
        </p:txBody>
      </p:sp>
    </p:spTree>
    <p:extLst>
      <p:ext uri="{BB962C8B-B14F-4D97-AF65-F5344CB8AC3E}">
        <p14:creationId xmlns:p14="http://schemas.microsoft.com/office/powerpoint/2010/main" val="617726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diagram of the PEP8 stack showing the values for stack relative addressing and showing the stack pointer after</a:t>
            </a:r>
            <a:r>
              <a:rPr lang="en-US" baseline="0" dirty="0" smtClean="0"/>
              <a:t> the SUPSP instruction.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16</a:t>
            </a:fld>
            <a:endParaRPr lang="en-US"/>
          </a:p>
        </p:txBody>
      </p:sp>
    </p:spTree>
    <p:extLst>
      <p:ext uri="{BB962C8B-B14F-4D97-AF65-F5344CB8AC3E}">
        <p14:creationId xmlns:p14="http://schemas.microsoft.com/office/powerpoint/2010/main" val="106070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a:t>
            </a:r>
            <a:r>
              <a:rPr lang="en-US" baseline="0" dirty="0" smtClean="0"/>
              <a:t> side of stack relative addressing is that you don’t need to determine absolute address and that you only use what you need.</a:t>
            </a:r>
          </a:p>
          <a:p>
            <a:r>
              <a:rPr lang="en-US" baseline="0" dirty="0" smtClean="0"/>
              <a:t>The risk is that you will have unequal pushing &amp; popping.</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17</a:t>
            </a:fld>
            <a:endParaRPr lang="en-US"/>
          </a:p>
        </p:txBody>
      </p:sp>
    </p:spTree>
    <p:extLst>
      <p:ext uri="{BB962C8B-B14F-4D97-AF65-F5344CB8AC3E}">
        <p14:creationId xmlns:p14="http://schemas.microsoft.com/office/powerpoint/2010/main" val="28931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translating from C++ the compiler needs tell the</a:t>
            </a:r>
            <a:r>
              <a:rPr lang="en-US" baseline="0" dirty="0" smtClean="0"/>
              <a:t> machine the location of the items on the stack and when to add or subtract from the stack pointer.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18</a:t>
            </a:fld>
            <a:endParaRPr lang="en-US"/>
          </a:p>
        </p:txBody>
      </p:sp>
    </p:spTree>
    <p:extLst>
      <p:ext uri="{BB962C8B-B14F-4D97-AF65-F5344CB8AC3E}">
        <p14:creationId xmlns:p14="http://schemas.microsoft.com/office/powerpoint/2010/main" val="125524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store local variables on the stack?</a:t>
            </a:r>
          </a:p>
          <a:p>
            <a:r>
              <a:rPr lang="en-US" dirty="0" smtClean="0"/>
              <a:t>First</a:t>
            </a:r>
            <a:r>
              <a:rPr lang="en-US" baseline="0" dirty="0" smtClean="0"/>
              <a:t> allocate storage space for the local variables with SUBSP.</a:t>
            </a:r>
          </a:p>
          <a:p>
            <a:r>
              <a:rPr lang="en-US" baseline="0" dirty="0" smtClean="0"/>
              <a:t>Then access the variables with stack relative addressing.</a:t>
            </a:r>
          </a:p>
          <a:p>
            <a:r>
              <a:rPr lang="en-US" baseline="0" dirty="0" smtClean="0"/>
              <a:t>Finally </a:t>
            </a:r>
            <a:r>
              <a:rPr lang="en-US" baseline="0" dirty="0" err="1" smtClean="0"/>
              <a:t>deallocate</a:t>
            </a:r>
            <a:r>
              <a:rPr lang="en-US" baseline="0" dirty="0" smtClean="0"/>
              <a:t> the storage space when the function is completed</a:t>
            </a:r>
          </a:p>
          <a:p>
            <a:endParaRPr lang="en-US" baseline="0" dirty="0" smtClean="0"/>
          </a:p>
          <a:p>
            <a:r>
              <a:rPr lang="en-US" baseline="0" dirty="0" smtClean="0"/>
              <a:t>Let’s see how this is done.</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19</a:t>
            </a:fld>
            <a:endParaRPr lang="en-US"/>
          </a:p>
        </p:txBody>
      </p:sp>
    </p:spTree>
    <p:extLst>
      <p:ext uri="{BB962C8B-B14F-4D97-AF65-F5344CB8AC3E}">
        <p14:creationId xmlns:p14="http://schemas.microsoft.com/office/powerpoint/2010/main" val="420058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look at how the compiler might translate C++ into Assembly language. </a:t>
            </a:r>
          </a:p>
          <a:p>
            <a:r>
              <a:rPr lang="en-US" dirty="0" smtClean="0"/>
              <a:t>We</a:t>
            </a:r>
            <a:r>
              <a:rPr lang="en-US" baseline="0" dirty="0" smtClean="0"/>
              <a:t> will also see that if the compiler follows general rules it will not create the most efficient implementation.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a:t>
            </a:fld>
            <a:endParaRPr lang="en-US"/>
          </a:p>
        </p:txBody>
      </p:sp>
    </p:spTree>
    <p:extLst>
      <p:ext uri="{BB962C8B-B14F-4D97-AF65-F5344CB8AC3E}">
        <p14:creationId xmlns:p14="http://schemas.microsoft.com/office/powerpoint/2010/main" val="925672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remember in Chapter</a:t>
            </a:r>
            <a:r>
              <a:rPr lang="en-US" baseline="0" dirty="0" smtClean="0"/>
              <a:t> 5 – Global variables were reserved storage with the .BLOCK command before the program was executed.</a:t>
            </a:r>
          </a:p>
          <a:p>
            <a:endParaRPr lang="en-US" baseline="0" dirty="0" smtClean="0"/>
          </a:p>
          <a:p>
            <a:r>
              <a:rPr lang="en-US" baseline="0" dirty="0" smtClean="0"/>
              <a:t>Local variables will not have storage space until the program is run.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20</a:t>
            </a:fld>
            <a:endParaRPr lang="en-US"/>
          </a:p>
        </p:txBody>
      </p:sp>
    </p:spTree>
    <p:extLst>
      <p:ext uri="{BB962C8B-B14F-4D97-AF65-F5344CB8AC3E}">
        <p14:creationId xmlns:p14="http://schemas.microsoft.com/office/powerpoint/2010/main" val="44429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program is the same as the one in</a:t>
            </a:r>
            <a:r>
              <a:rPr lang="en-US" baseline="0" dirty="0" smtClean="0"/>
              <a:t> Chapter 5 except the variables have been declared as local variables inside the main.</a:t>
            </a:r>
          </a:p>
          <a:p>
            <a:r>
              <a:rPr lang="en-US" baseline="0" dirty="0" smtClean="0"/>
              <a:t>&lt;click&gt;</a:t>
            </a:r>
          </a:p>
          <a:p>
            <a:r>
              <a:rPr lang="en-US" baseline="0" dirty="0" smtClean="0"/>
              <a:t>Bonus is a constant </a:t>
            </a:r>
          </a:p>
          <a:p>
            <a:r>
              <a:rPr lang="en-US" baseline="0" dirty="0" smtClean="0"/>
              <a:t>&lt;click&gt;</a:t>
            </a:r>
          </a:p>
          <a:p>
            <a:r>
              <a:rPr lang="en-US" baseline="0" dirty="0" smtClean="0"/>
              <a:t>And exam1, exam2 and score are local variables.</a:t>
            </a:r>
          </a:p>
          <a:p>
            <a:endParaRPr lang="en-US" baseline="0" dirty="0" smtClean="0"/>
          </a:p>
          <a:p>
            <a:r>
              <a:rPr lang="en-US" baseline="0" dirty="0" smtClean="0"/>
              <a:t>In C++, these two programs execute exactly the same.</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21</a:t>
            </a:fld>
            <a:endParaRPr lang="en-US"/>
          </a:p>
        </p:txBody>
      </p:sp>
    </p:spTree>
    <p:extLst>
      <p:ext uri="{BB962C8B-B14F-4D97-AF65-F5344CB8AC3E}">
        <p14:creationId xmlns:p14="http://schemas.microsoft.com/office/powerpoint/2010/main" val="1947462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 are translated to Assembly</a:t>
            </a:r>
            <a:r>
              <a:rPr lang="en-US" baseline="0" dirty="0" smtClean="0"/>
              <a:t>, the variables are treated differently.</a:t>
            </a:r>
          </a:p>
          <a:p>
            <a:r>
              <a:rPr lang="en-US" baseline="0" dirty="0" smtClean="0"/>
              <a:t>&lt;click&gt;</a:t>
            </a:r>
          </a:p>
          <a:p>
            <a:r>
              <a:rPr lang="en-US" baseline="0" dirty="0" smtClean="0"/>
              <a:t>Bonus is set up as a constant.</a:t>
            </a:r>
          </a:p>
          <a:p>
            <a:r>
              <a:rPr lang="en-US" baseline="0" dirty="0" smtClean="0"/>
              <a:t>&lt;click&gt;</a:t>
            </a:r>
          </a:p>
          <a:p>
            <a:r>
              <a:rPr lang="en-US" baseline="0" dirty="0" smtClean="0"/>
              <a:t>Here the .EQUATE command is used to determine the stack pointer offset needed for each variable.</a:t>
            </a:r>
          </a:p>
          <a:p>
            <a:r>
              <a:rPr lang="en-US" baseline="0" dirty="0" smtClean="0"/>
              <a:t>These offsets are constants like bonus is.</a:t>
            </a:r>
          </a:p>
          <a:p>
            <a:r>
              <a:rPr lang="en-US" baseline="0" dirty="0" smtClean="0"/>
              <a:t>&lt;click&gt; </a:t>
            </a:r>
          </a:p>
          <a:p>
            <a:r>
              <a:rPr lang="en-US" baseline="0" dirty="0" smtClean="0"/>
              <a:t>6 is subtracted from the stack pointer to create space on the stack</a:t>
            </a:r>
          </a:p>
          <a:p>
            <a:r>
              <a:rPr lang="en-US" baseline="0" dirty="0" smtClean="0"/>
              <a:t>&lt;click&gt; </a:t>
            </a:r>
          </a:p>
          <a:p>
            <a:r>
              <a:rPr lang="en-US" baseline="0" dirty="0" smtClean="0"/>
              <a:t>The offset constants are used to point to the variables with stack relative addressing.</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22</a:t>
            </a:fld>
            <a:endParaRPr lang="en-US"/>
          </a:p>
        </p:txBody>
      </p:sp>
    </p:spTree>
    <p:extLst>
      <p:ext uri="{BB962C8B-B14F-4D97-AF65-F5344CB8AC3E}">
        <p14:creationId xmlns:p14="http://schemas.microsoft.com/office/powerpoint/2010/main" val="406395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.EQUATE is used to capture</a:t>
            </a:r>
            <a:r>
              <a:rPr lang="en-US" baseline="0" dirty="0" smtClean="0"/>
              <a:t> the variable location as a distance from the top of the stack.</a:t>
            </a:r>
          </a:p>
          <a:p>
            <a:endParaRPr lang="en-US" baseline="0" dirty="0" smtClean="0"/>
          </a:p>
          <a:p>
            <a:r>
              <a:rPr lang="en-US" baseline="0" dirty="0" smtClean="0"/>
              <a:t>SUBSP creates the space on the stack</a:t>
            </a:r>
          </a:p>
          <a:p>
            <a:endParaRPr lang="en-US" baseline="0" dirty="0" smtClean="0"/>
          </a:p>
          <a:p>
            <a:r>
              <a:rPr lang="en-US" dirty="0" smtClean="0"/>
              <a:t>The</a:t>
            </a:r>
            <a:r>
              <a:rPr lang="en-US" baseline="0" dirty="0" smtClean="0"/>
              <a:t> variables are accessed with stack relative addressing</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23</a:t>
            </a:fld>
            <a:endParaRPr lang="en-US"/>
          </a:p>
        </p:txBody>
      </p:sp>
    </p:spTree>
    <p:extLst>
      <p:ext uri="{BB962C8B-B14F-4D97-AF65-F5344CB8AC3E}">
        <p14:creationId xmlns:p14="http://schemas.microsoft.com/office/powerpoint/2010/main" val="306042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that the space is allocated before the values are actually assigned.</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24</a:t>
            </a:fld>
            <a:endParaRPr lang="en-US"/>
          </a:p>
        </p:txBody>
      </p:sp>
    </p:spTree>
    <p:extLst>
      <p:ext uri="{BB962C8B-B14F-4D97-AF65-F5344CB8AC3E}">
        <p14:creationId xmlns:p14="http://schemas.microsoft.com/office/powerpoint/2010/main" val="228912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if you can finish</a:t>
            </a:r>
            <a:r>
              <a:rPr lang="en-US" baseline="0" dirty="0" smtClean="0"/>
              <a:t> this chart.</a:t>
            </a:r>
          </a:p>
          <a:p>
            <a:endParaRPr lang="en-US" baseline="0" dirty="0" smtClean="0"/>
          </a:p>
          <a:p>
            <a:r>
              <a:rPr lang="en-US" baseline="0" dirty="0" smtClean="0"/>
              <a:t>The directive to establish a local variable is?</a:t>
            </a:r>
          </a:p>
          <a:p>
            <a:r>
              <a:rPr lang="en-US" baseline="0" dirty="0" smtClean="0"/>
              <a:t>&lt;click&gt;</a:t>
            </a:r>
          </a:p>
          <a:p>
            <a:r>
              <a:rPr lang="en-US" baseline="0" dirty="0" smtClean="0"/>
              <a:t>.EQUATE with a value for the stack offset</a:t>
            </a:r>
          </a:p>
          <a:p>
            <a:endParaRPr lang="en-US" baseline="0" dirty="0" smtClean="0"/>
          </a:p>
          <a:p>
            <a:r>
              <a:rPr lang="en-US" baseline="0" dirty="0" smtClean="0"/>
              <a:t>The addressing mode to access the local variable is?</a:t>
            </a:r>
          </a:p>
          <a:p>
            <a:r>
              <a:rPr lang="en-US" baseline="0" dirty="0" smtClean="0"/>
              <a:t>&lt;click&gt;</a:t>
            </a:r>
          </a:p>
          <a:p>
            <a:r>
              <a:rPr lang="en-US" baseline="0" dirty="0" smtClean="0"/>
              <a:t>Stack relative</a:t>
            </a:r>
          </a:p>
          <a:p>
            <a:endParaRPr lang="en-US" baseline="0" dirty="0" smtClean="0"/>
          </a:p>
          <a:p>
            <a:r>
              <a:rPr lang="en-US" baseline="0" dirty="0" smtClean="0"/>
              <a:t>The memory allocation for the local variable happens at?</a:t>
            </a:r>
          </a:p>
          <a:p>
            <a:r>
              <a:rPr lang="en-US" baseline="0" dirty="0" smtClean="0"/>
              <a:t>&lt;run-time&gt;</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25</a:t>
            </a:fld>
            <a:endParaRPr lang="en-US"/>
          </a:p>
        </p:txBody>
      </p:sp>
    </p:spTree>
    <p:extLst>
      <p:ext uri="{BB962C8B-B14F-4D97-AF65-F5344CB8AC3E}">
        <p14:creationId xmlns:p14="http://schemas.microsoft.com/office/powerpoint/2010/main" val="1858652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HOL6 languages have well developed methods</a:t>
            </a:r>
            <a:r>
              <a:rPr lang="en-US" baseline="0" dirty="0" smtClean="0"/>
              <a:t> for the flow of control.</a:t>
            </a:r>
          </a:p>
          <a:p>
            <a:r>
              <a:rPr lang="en-US" baseline="0" dirty="0" smtClean="0"/>
              <a:t>Assembly language is much more basic. In this section, we will see how they relate.</a:t>
            </a:r>
          </a:p>
          <a:p>
            <a:endParaRPr lang="en-US" baseline="0" dirty="0" smtClean="0"/>
          </a:p>
          <a:p>
            <a:r>
              <a:rPr lang="en-US" baseline="0" dirty="0" smtClean="0"/>
              <a:t>Two instructions, </a:t>
            </a:r>
            <a:r>
              <a:rPr lang="en-US" baseline="0" dirty="0" err="1" smtClean="0"/>
              <a:t>CPr</a:t>
            </a:r>
            <a:r>
              <a:rPr lang="en-US" baseline="0" dirty="0" smtClean="0"/>
              <a:t>, compare register, and </a:t>
            </a:r>
            <a:r>
              <a:rPr lang="en-US" baseline="0" dirty="0" err="1" smtClean="0"/>
              <a:t>BRx</a:t>
            </a:r>
            <a:r>
              <a:rPr lang="en-US" baseline="0" dirty="0" smtClean="0"/>
              <a:t>, conditional branching will be introduced and used to implement familiar HOL6 statements.</a:t>
            </a:r>
          </a:p>
          <a:p>
            <a:endParaRPr lang="en-US" baseline="0" dirty="0" smtClean="0"/>
          </a:p>
          <a:p>
            <a:r>
              <a:rPr lang="en-US" baseline="0" dirty="0" smtClean="0"/>
              <a:t>We will also discuss Structured Program Theorem and understand its significance.</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26</a:t>
            </a:fld>
            <a:endParaRPr lang="en-US"/>
          </a:p>
        </p:txBody>
      </p:sp>
    </p:spTree>
    <p:extLst>
      <p:ext uri="{BB962C8B-B14F-4D97-AF65-F5344CB8AC3E}">
        <p14:creationId xmlns:p14="http://schemas.microsoft.com/office/powerpoint/2010/main" val="1823019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IF,</a:t>
            </a:r>
            <a:r>
              <a:rPr lang="en-US" baseline="0" dirty="0" smtClean="0"/>
              <a:t> SWITCH, FOR, and WHILE statements, Assembly will use conditional branches.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27</a:t>
            </a:fld>
            <a:endParaRPr lang="en-US"/>
          </a:p>
        </p:txBody>
      </p:sp>
    </p:spTree>
    <p:extLst>
      <p:ext uri="{BB962C8B-B14F-4D97-AF65-F5344CB8AC3E}">
        <p14:creationId xmlns:p14="http://schemas.microsoft.com/office/powerpoint/2010/main" val="1353163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branches will depend on the status bits N,</a:t>
            </a:r>
            <a:r>
              <a:rPr lang="en-US" baseline="0" dirty="0" smtClean="0"/>
              <a:t> Z, C, &amp; V</a:t>
            </a:r>
          </a:p>
          <a:p>
            <a:endParaRPr lang="en-US" baseline="0" dirty="0" smtClean="0"/>
          </a:p>
          <a:p>
            <a:r>
              <a:rPr lang="en-US" baseline="0" dirty="0" smtClean="0"/>
              <a:t>Also the compare instruction will be used.</a:t>
            </a:r>
          </a:p>
          <a:p>
            <a:r>
              <a:rPr lang="en-US" baseline="0" dirty="0" smtClean="0"/>
              <a:t>If basically computes a subtract instruction, however the result is NOT stored.</a:t>
            </a:r>
          </a:p>
          <a:p>
            <a:r>
              <a:rPr lang="en-US" baseline="0" dirty="0" smtClean="0"/>
              <a:t>Only the status bits are toggled to be used by the following branch instruction.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28</a:t>
            </a:fld>
            <a:endParaRPr lang="en-US"/>
          </a:p>
        </p:txBody>
      </p:sp>
    </p:spTree>
    <p:extLst>
      <p:ext uri="{BB962C8B-B14F-4D97-AF65-F5344CB8AC3E}">
        <p14:creationId xmlns:p14="http://schemas.microsoft.com/office/powerpoint/2010/main" val="291956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conditional</a:t>
            </a:r>
            <a:r>
              <a:rPr lang="en-US" baseline="0" dirty="0" smtClean="0"/>
              <a:t> branch command looks at the status bits.</a:t>
            </a:r>
          </a:p>
          <a:p>
            <a:r>
              <a:rPr lang="en-US" baseline="0" dirty="0" smtClean="0"/>
              <a:t>Depending on the states of the status bits will determine if the operand is put into the program counter.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29</a:t>
            </a:fld>
            <a:endParaRPr lang="en-US"/>
          </a:p>
        </p:txBody>
      </p:sp>
    </p:spTree>
    <p:extLst>
      <p:ext uri="{BB962C8B-B14F-4D97-AF65-F5344CB8AC3E}">
        <p14:creationId xmlns:p14="http://schemas.microsoft.com/office/powerpoint/2010/main" val="215164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frequently</a:t>
            </a:r>
            <a:r>
              <a:rPr lang="en-US" baseline="0" dirty="0" smtClean="0"/>
              <a:t> discussed that there are no data types at the assembly &amp; machine code levels.</a:t>
            </a:r>
          </a:p>
          <a:p>
            <a:r>
              <a:rPr lang="en-US" baseline="0" dirty="0" smtClean="0"/>
              <a:t>We will see that Assembly only has branch statements, no decision of flow control.</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a:t>
            </a:fld>
            <a:endParaRPr lang="en-US"/>
          </a:p>
        </p:txBody>
      </p:sp>
    </p:spTree>
    <p:extLst>
      <p:ext uri="{BB962C8B-B14F-4D97-AF65-F5344CB8AC3E}">
        <p14:creationId xmlns:p14="http://schemas.microsoft.com/office/powerpoint/2010/main" val="2946859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eight conditional branch commands.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30</a:t>
            </a:fld>
            <a:endParaRPr lang="en-US"/>
          </a:p>
        </p:txBody>
      </p:sp>
    </p:spTree>
    <p:extLst>
      <p:ext uri="{BB962C8B-B14F-4D97-AF65-F5344CB8AC3E}">
        <p14:creationId xmlns:p14="http://schemas.microsoft.com/office/powerpoint/2010/main" val="331578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states of</a:t>
            </a:r>
            <a:r>
              <a:rPr lang="en-US" baseline="0" dirty="0" smtClean="0"/>
              <a:t> the status bits that they will branch 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31</a:t>
            </a:fld>
            <a:endParaRPr lang="en-US"/>
          </a:p>
        </p:txBody>
      </p:sp>
    </p:spTree>
    <p:extLst>
      <p:ext uri="{BB962C8B-B14F-4D97-AF65-F5344CB8AC3E}">
        <p14:creationId xmlns:p14="http://schemas.microsoft.com/office/powerpoint/2010/main" val="1983668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Six of these branch on the condition of one status bit only.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e</a:t>
            </a:r>
            <a:r>
              <a:rPr lang="en-US" dirty="0" smtClean="0"/>
              <a:t>xample BRLT – Branch on less than</a:t>
            </a:r>
            <a:r>
              <a:rPr lang="en-US" baseline="0" dirty="0" smtClean="0"/>
              <a:t> – will branch if Negative = 1</a:t>
            </a:r>
            <a:endParaRPr lang="en-US" dirty="0" smtClean="0"/>
          </a:p>
          <a:p>
            <a:r>
              <a:rPr lang="en-US" baseline="0" dirty="0" smtClean="0"/>
              <a:t>i.e. if after a compare (basically a subtract) the result is negative it is less than</a:t>
            </a:r>
          </a:p>
          <a:p>
            <a:r>
              <a:rPr lang="en-US" baseline="0" dirty="0" smtClean="0"/>
              <a:t>Then the branch will be taken.</a:t>
            </a:r>
          </a:p>
          <a:p>
            <a:endParaRPr lang="en-US" dirty="0" smtClean="0"/>
          </a:p>
          <a:p>
            <a:r>
              <a:rPr lang="en-US" baseline="0" dirty="0" smtClean="0"/>
              <a:t>BRLE – Branch on less than or equal to - will branch if Negative =1 OR Zero = 1</a:t>
            </a:r>
          </a:p>
          <a:p>
            <a:r>
              <a:rPr lang="en-US" baseline="0" dirty="0" smtClean="0"/>
              <a:t>i.e. if after a compare ( basically a subtract) the result is negative it is less than, or if it is zero it is equal to.</a:t>
            </a:r>
          </a:p>
          <a:p>
            <a:r>
              <a:rPr lang="en-US" baseline="0" dirty="0" smtClean="0"/>
              <a:t>Then the branch will be taken.</a:t>
            </a:r>
          </a:p>
          <a:p>
            <a:endParaRPr lang="en-US" baseline="0" dirty="0" smtClean="0"/>
          </a:p>
          <a:p>
            <a:r>
              <a:rPr lang="en-US" baseline="0" dirty="0" smtClean="0"/>
              <a:t>BRGT – Branch on greater than – will branch if Negative = 0 AND Zero = 0</a:t>
            </a:r>
          </a:p>
          <a:p>
            <a:r>
              <a:rPr lang="en-US" baseline="0" dirty="0" smtClean="0"/>
              <a:t>i.e. if after a compare ( basically a subtract) the result is positive it is greater than, and if it is not zero it is not equal to.</a:t>
            </a:r>
          </a:p>
          <a:p>
            <a:r>
              <a:rPr lang="en-US" baseline="0" dirty="0" smtClean="0"/>
              <a:t>Then the branch will be taken.</a:t>
            </a:r>
          </a:p>
          <a:p>
            <a:endParaRPr lang="en-US" baseline="0" dirty="0" smtClean="0"/>
          </a:p>
          <a:p>
            <a:r>
              <a:rPr lang="en-US" baseline="0" dirty="0" smtClean="0"/>
              <a:t>You should be able to interpret the action of each of the single status bit branches accordingly.</a:t>
            </a:r>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32</a:t>
            </a:fld>
            <a:endParaRPr lang="en-US"/>
          </a:p>
        </p:txBody>
      </p:sp>
    </p:spTree>
    <p:extLst>
      <p:ext uri="{BB962C8B-B14F-4D97-AF65-F5344CB8AC3E}">
        <p14:creationId xmlns:p14="http://schemas.microsoft.com/office/powerpoint/2010/main" val="3438539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colors indicate</a:t>
            </a:r>
            <a:r>
              <a:rPr lang="en-US" baseline="0" dirty="0" smtClean="0"/>
              <a:t> the HOL6 statement and its equivalent instructions in PEP8.</a:t>
            </a:r>
          </a:p>
          <a:p>
            <a:r>
              <a:rPr lang="en-US" baseline="0" dirty="0" smtClean="0"/>
              <a:t>The if statement is accomplished by loading x and comparing to 0.</a:t>
            </a:r>
          </a:p>
          <a:p>
            <a:r>
              <a:rPr lang="en-US" baseline="0" dirty="0" smtClean="0"/>
              <a:t>If it is less that or equal to 0 the statements in pink are branched over just as it is in the HOL6 program.</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34</a:t>
            </a:fld>
            <a:endParaRPr lang="en-US"/>
          </a:p>
        </p:txBody>
      </p:sp>
    </p:spTree>
    <p:extLst>
      <p:ext uri="{BB962C8B-B14F-4D97-AF65-F5344CB8AC3E}">
        <p14:creationId xmlns:p14="http://schemas.microsoft.com/office/powerpoint/2010/main" val="1677145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implementation is easier in Assembly if the condition statement is inverted.</a:t>
            </a:r>
          </a:p>
          <a:p>
            <a:r>
              <a:rPr lang="en-US" baseline="0" dirty="0" smtClean="0"/>
              <a:t>Here the C++ program condition statement is if number is less than 0</a:t>
            </a:r>
          </a:p>
          <a:p>
            <a:r>
              <a:rPr lang="en-US" baseline="0" dirty="0" smtClean="0"/>
              <a:t>&lt;click&gt;</a:t>
            </a:r>
          </a:p>
          <a:p>
            <a:r>
              <a:rPr lang="en-US" baseline="0" dirty="0" smtClean="0"/>
              <a:t>In the equivalent Assembly program BRGE is used to branch around the decrement instructions.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35</a:t>
            </a:fld>
            <a:endParaRPr lang="en-US"/>
          </a:p>
        </p:txBody>
      </p:sp>
    </p:spTree>
    <p:extLst>
      <p:ext uri="{BB962C8B-B14F-4D97-AF65-F5344CB8AC3E}">
        <p14:creationId xmlns:p14="http://schemas.microsoft.com/office/powerpoint/2010/main" val="682346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a:t>
            </a:r>
            <a:r>
              <a:rPr lang="en-US" baseline="0" dirty="0" smtClean="0"/>
              <a:t> implementation of the if statement.</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36</a:t>
            </a:fld>
            <a:endParaRPr lang="en-US"/>
          </a:p>
        </p:txBody>
      </p:sp>
    </p:spTree>
    <p:extLst>
      <p:ext uri="{BB962C8B-B14F-4D97-AF65-F5344CB8AC3E}">
        <p14:creationId xmlns:p14="http://schemas.microsoft.com/office/powerpoint/2010/main" val="1226958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implement an if statement exactly:</a:t>
            </a:r>
          </a:p>
          <a:p>
            <a:r>
              <a:rPr lang="en-US" baseline="0" dirty="0" smtClean="0"/>
              <a:t>The condition statement must be changed to be relative to 0</a:t>
            </a:r>
          </a:p>
          <a:p>
            <a:r>
              <a:rPr lang="en-US" baseline="0" dirty="0" smtClean="0"/>
              <a:t>And</a:t>
            </a:r>
          </a:p>
          <a:p>
            <a:r>
              <a:rPr lang="en-US" baseline="0" dirty="0" smtClean="0"/>
              <a:t>The condition must be inverted as shown here.</a:t>
            </a:r>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37</a:t>
            </a:fld>
            <a:endParaRPr lang="en-US"/>
          </a:p>
        </p:txBody>
      </p:sp>
    </p:spTree>
    <p:extLst>
      <p:ext uri="{BB962C8B-B14F-4D97-AF65-F5344CB8AC3E}">
        <p14:creationId xmlns:p14="http://schemas.microsoft.com/office/powerpoint/2010/main" val="1938488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Compliers follow an algorithm for translating from a HOL to Assembly.  Often the code they produce is not as efficient as it could be due to the algorithm</a:t>
            </a:r>
          </a:p>
          <a:p>
            <a:r>
              <a:rPr lang="en-US" dirty="0" smtClean="0"/>
              <a:t>&lt;click&gt;</a:t>
            </a:r>
          </a:p>
          <a:p>
            <a:r>
              <a:rPr lang="en-US" dirty="0" smtClean="0"/>
              <a:t>Here</a:t>
            </a:r>
            <a:r>
              <a:rPr lang="en-US" baseline="0" dirty="0" smtClean="0"/>
              <a:t> we see a redundant load command that is not needed because the value of number is still in the accumulator from the previous load.</a:t>
            </a:r>
          </a:p>
          <a:p>
            <a:r>
              <a:rPr lang="en-US" baseline="0" dirty="0" smtClean="0"/>
              <a:t>Some of you did this in your programs in Chapter 5 also!</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38</a:t>
            </a:fld>
            <a:endParaRPr lang="en-US"/>
          </a:p>
        </p:txBody>
      </p:sp>
    </p:spTree>
    <p:extLst>
      <p:ext uri="{BB962C8B-B14F-4D97-AF65-F5344CB8AC3E}">
        <p14:creationId xmlns:p14="http://schemas.microsoft.com/office/powerpoint/2010/main" val="2159430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Optimizing compilers detect these</a:t>
            </a:r>
            <a:r>
              <a:rPr lang="en-US" baseline="0" dirty="0" smtClean="0"/>
              <a:t> redundancies &amp; fix them.</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39</a:t>
            </a:fld>
            <a:endParaRPr lang="en-US"/>
          </a:p>
        </p:txBody>
      </p:sp>
    </p:spTree>
    <p:extLst>
      <p:ext uri="{BB962C8B-B14F-4D97-AF65-F5344CB8AC3E}">
        <p14:creationId xmlns:p14="http://schemas.microsoft.com/office/powerpoint/2010/main" val="72127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Optimizing</a:t>
            </a:r>
            <a:r>
              <a:rPr lang="en-US" baseline="0" dirty="0" smtClean="0"/>
              <a:t> Compiler will take longer to compile, but if the software needs to be faster or is used by many users it is worthwhile to gain the efficiency.</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40</a:t>
            </a:fld>
            <a:endParaRPr lang="en-US"/>
          </a:p>
        </p:txBody>
      </p:sp>
    </p:spTree>
    <p:extLst>
      <p:ext uri="{BB962C8B-B14F-4D97-AF65-F5344CB8AC3E}">
        <p14:creationId xmlns:p14="http://schemas.microsoft.com/office/powerpoint/2010/main" val="285026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learn how to use the stack to store local variables and see</a:t>
            </a:r>
            <a:r>
              <a:rPr lang="en-US" baseline="0" dirty="0" smtClean="0"/>
              <a:t> the difference between storage for global &amp; local variables and constants.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a:t>
            </a:fld>
            <a:endParaRPr lang="en-US"/>
          </a:p>
        </p:txBody>
      </p:sp>
    </p:spTree>
    <p:extLst>
      <p:ext uri="{BB962C8B-B14F-4D97-AF65-F5344CB8AC3E}">
        <p14:creationId xmlns:p14="http://schemas.microsoft.com/office/powerpoint/2010/main" val="2274256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past assembly language programs generated by a compiler were slower than those codes by hand.</a:t>
            </a:r>
          </a:p>
          <a:p>
            <a:r>
              <a:rPr lang="en-US" baseline="0" dirty="0" smtClean="0"/>
              <a:t>However modern compilers have improved and modern CPU architectures are very complicated. Compilers are designed to use the most efficient instructions and path to implement HOL6 programs.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41</a:t>
            </a:fld>
            <a:endParaRPr lang="en-US"/>
          </a:p>
        </p:txBody>
      </p:sp>
    </p:spTree>
    <p:extLst>
      <p:ext uri="{BB962C8B-B14F-4D97-AF65-F5344CB8AC3E}">
        <p14:creationId xmlns:p14="http://schemas.microsoft.com/office/powerpoint/2010/main" val="3910548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think I have to convince you that programming is easier in</a:t>
            </a:r>
            <a:r>
              <a:rPr lang="en-US" baseline="0" dirty="0" smtClean="0"/>
              <a:t> HOL languages.</a:t>
            </a:r>
          </a:p>
          <a:p>
            <a:endParaRPr lang="en-US" baseline="0" dirty="0" smtClean="0"/>
          </a:p>
          <a:p>
            <a:r>
              <a:rPr lang="en-US" baseline="0" dirty="0" smtClean="0"/>
              <a:t>Today, with fast CPUs and inexpensive memory, the biggest cost is the programmers.</a:t>
            </a:r>
          </a:p>
          <a:p>
            <a:r>
              <a:rPr lang="en-US" baseline="0" dirty="0" smtClean="0"/>
              <a:t>It is advantageous to write and maintain programs in HOL 6 languages because the programmers are more efficient.</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42</a:t>
            </a:fld>
            <a:endParaRPr lang="en-US"/>
          </a:p>
        </p:txBody>
      </p:sp>
    </p:spTree>
    <p:extLst>
      <p:ext uri="{BB962C8B-B14F-4D97-AF65-F5344CB8AC3E}">
        <p14:creationId xmlns:p14="http://schemas.microsoft.com/office/powerpoint/2010/main" val="3986600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discussed before the Compare instruction is a Subtract instruction that sets</a:t>
            </a:r>
            <a:r>
              <a:rPr lang="en-US" baseline="0" dirty="0" smtClean="0"/>
              <a:t> the status bits but does not store the result.</a:t>
            </a:r>
          </a:p>
          <a:p>
            <a:r>
              <a:rPr lang="en-US" baseline="0" dirty="0" smtClean="0"/>
              <a:t>It is very useful for implementing condition statements.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43</a:t>
            </a:fld>
            <a:endParaRPr lang="en-US"/>
          </a:p>
        </p:txBody>
      </p:sp>
    </p:spTree>
    <p:extLst>
      <p:ext uri="{BB962C8B-B14F-4D97-AF65-F5344CB8AC3E}">
        <p14:creationId xmlns:p14="http://schemas.microsoft.com/office/powerpoint/2010/main" val="2772187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C++</a:t>
            </a:r>
            <a:r>
              <a:rPr lang="en-US" baseline="0" dirty="0" smtClean="0"/>
              <a:t> program using an if/else statement – Fig 6.8 from the text book.</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44</a:t>
            </a:fld>
            <a:endParaRPr lang="en-US"/>
          </a:p>
        </p:txBody>
      </p:sp>
    </p:spTree>
    <p:extLst>
      <p:ext uri="{BB962C8B-B14F-4D97-AF65-F5344CB8AC3E}">
        <p14:creationId xmlns:p14="http://schemas.microsoft.com/office/powerpoint/2010/main" val="2356648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Here the conditional </a:t>
            </a:r>
            <a:r>
              <a:rPr lang="en-US" sz="1200" dirty="0" err="1" smtClean="0"/>
              <a:t>num</a:t>
            </a:r>
            <a:r>
              <a:rPr lang="en-US" sz="1200" dirty="0" smtClean="0"/>
              <a:t> &gt;= limit is implemented</a:t>
            </a:r>
          </a:p>
          <a:p>
            <a:r>
              <a:rPr lang="en-US" sz="1200" dirty="0" smtClean="0"/>
              <a:t>&lt;click&gt;</a:t>
            </a:r>
          </a:p>
          <a:p>
            <a:r>
              <a:rPr lang="en-US" sz="1200" dirty="0" smtClean="0"/>
              <a:t>First by loading</a:t>
            </a:r>
            <a:r>
              <a:rPr lang="en-US" sz="1200" baseline="0" dirty="0" smtClean="0"/>
              <a:t> </a:t>
            </a:r>
            <a:r>
              <a:rPr lang="en-US" sz="1200" baseline="0" dirty="0" err="1" smtClean="0"/>
              <a:t>num</a:t>
            </a:r>
            <a:r>
              <a:rPr lang="en-US" sz="1200" baseline="0" dirty="0" smtClean="0"/>
              <a:t> and comparing it to limit.</a:t>
            </a:r>
          </a:p>
          <a:p>
            <a:r>
              <a:rPr lang="en-US" sz="1200" baseline="0" dirty="0" smtClean="0"/>
              <a:t>&lt;click&gt;</a:t>
            </a:r>
          </a:p>
          <a:p>
            <a:r>
              <a:rPr lang="en-US" sz="1200" baseline="0" dirty="0" smtClean="0"/>
              <a:t>Then Branch on Less than which branches around the string output of high to the location else and outputs low.</a:t>
            </a:r>
          </a:p>
          <a:p>
            <a:r>
              <a:rPr lang="en-US" sz="1200" baseline="0" dirty="0" smtClean="0"/>
              <a:t>&lt;click&gt;</a:t>
            </a:r>
          </a:p>
          <a:p>
            <a:r>
              <a:rPr lang="en-US" sz="1200" baseline="0" dirty="0" smtClean="0"/>
              <a:t>Note that after the string output of high an unconditional branch must be implemented to branch around the output of low.</a:t>
            </a:r>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45</a:t>
            </a:fld>
            <a:endParaRPr lang="en-US"/>
          </a:p>
        </p:txBody>
      </p:sp>
    </p:spTree>
    <p:extLst>
      <p:ext uri="{BB962C8B-B14F-4D97-AF65-F5344CB8AC3E}">
        <p14:creationId xmlns:p14="http://schemas.microsoft.com/office/powerpoint/2010/main" val="19786668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shows the</a:t>
            </a:r>
            <a:r>
              <a:rPr lang="en-US" baseline="0" dirty="0" smtClean="0"/>
              <a:t> implementation of the if/else statement.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46</a:t>
            </a:fld>
            <a:endParaRPr lang="en-US"/>
          </a:p>
        </p:txBody>
      </p:sp>
    </p:spTree>
    <p:extLst>
      <p:ext uri="{BB962C8B-B14F-4D97-AF65-F5344CB8AC3E}">
        <p14:creationId xmlns:p14="http://schemas.microsoft.com/office/powerpoint/2010/main" val="3570613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is a C++</a:t>
            </a:r>
            <a:r>
              <a:rPr lang="en-US" baseline="0" dirty="0" smtClean="0"/>
              <a:t> program using a while statement- Fig 6.10 from the text 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47</a:t>
            </a:fld>
            <a:endParaRPr lang="en-US"/>
          </a:p>
        </p:txBody>
      </p:sp>
    </p:spTree>
    <p:extLst>
      <p:ext uri="{BB962C8B-B14F-4D97-AF65-F5344CB8AC3E}">
        <p14:creationId xmlns:p14="http://schemas.microsoft.com/office/powerpoint/2010/main" val="3216318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this implementation</a:t>
            </a:r>
          </a:p>
          <a:p>
            <a:r>
              <a:rPr lang="en-US" baseline="0" dirty="0" smtClean="0"/>
              <a:t>&lt;click&gt;</a:t>
            </a:r>
          </a:p>
          <a:p>
            <a:r>
              <a:rPr lang="en-US" baseline="0" dirty="0" smtClean="0"/>
              <a:t>First the Accumulator is cleared – Do you know why?</a:t>
            </a:r>
          </a:p>
          <a:p>
            <a:r>
              <a:rPr lang="en-US" baseline="0" dirty="0" smtClean="0"/>
              <a:t>The compare instruction looks at both bytes in the  accumulator and since characters load in the right most – or least significant byte, we must assure that the left or most significant byte is set to 00 hex.</a:t>
            </a:r>
          </a:p>
          <a:p>
            <a:r>
              <a:rPr lang="en-US" baseline="0" dirty="0" smtClean="0"/>
              <a:t>&lt;click&gt;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Again</a:t>
            </a:r>
            <a:r>
              <a:rPr lang="en-US" baseline="0" dirty="0" smtClean="0"/>
              <a:t> the condition is changed to be based on 0</a:t>
            </a:r>
          </a:p>
          <a:p>
            <a:r>
              <a:rPr lang="en-US" baseline="0" dirty="0" smtClean="0"/>
              <a:t>Letter - * != 0</a:t>
            </a:r>
          </a:p>
          <a:p>
            <a:r>
              <a:rPr lang="en-US" dirty="0" smtClean="0"/>
              <a:t>&lt;click&gt;</a:t>
            </a:r>
          </a:p>
          <a:p>
            <a:r>
              <a:rPr lang="en-US" dirty="0" smtClean="0"/>
              <a:t>The letter is loaded and compared to *</a:t>
            </a:r>
          </a:p>
          <a:p>
            <a:r>
              <a:rPr lang="en-US" dirty="0" smtClean="0"/>
              <a:t>If the result</a:t>
            </a:r>
            <a:r>
              <a:rPr lang="en-US" baseline="0" dirty="0" smtClean="0"/>
              <a:t> is zero – they are equal and the Branch is taken to the </a:t>
            </a:r>
            <a:r>
              <a:rPr lang="en-US" baseline="0" dirty="0" err="1" smtClean="0"/>
              <a:t>endWH</a:t>
            </a:r>
            <a:r>
              <a:rPr lang="en-US" baseline="0" dirty="0" smtClean="0"/>
              <a:t> location.</a:t>
            </a:r>
          </a:p>
          <a:p>
            <a:r>
              <a:rPr lang="en-US" baseline="0" dirty="0" smtClean="0"/>
              <a:t>&lt;click&gt;</a:t>
            </a:r>
          </a:p>
          <a:p>
            <a:r>
              <a:rPr lang="en-US" baseline="0" dirty="0" smtClean="0"/>
              <a:t>If the result is not zero the character is output and an other character is input and an unconditional branch goes back to the while location </a:t>
            </a:r>
            <a:r>
              <a:rPr lang="en-US" baseline="0" smtClean="0"/>
              <a:t>to beginthe </a:t>
            </a:r>
            <a:r>
              <a:rPr lang="en-US" baseline="0" dirty="0" smtClean="0"/>
              <a:t>test again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48</a:t>
            </a:fld>
            <a:endParaRPr lang="en-US"/>
          </a:p>
        </p:txBody>
      </p:sp>
    </p:spTree>
    <p:extLst>
      <p:ext uri="{BB962C8B-B14F-4D97-AF65-F5344CB8AC3E}">
        <p14:creationId xmlns:p14="http://schemas.microsoft.com/office/powerpoint/2010/main" val="4165680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shows the</a:t>
            </a:r>
            <a:r>
              <a:rPr lang="en-US" baseline="0" dirty="0" smtClean="0"/>
              <a:t> implementation of the while statement.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49</a:t>
            </a:fld>
            <a:endParaRPr lang="en-US"/>
          </a:p>
        </p:txBody>
      </p:sp>
    </p:spTree>
    <p:extLst>
      <p:ext uri="{BB962C8B-B14F-4D97-AF65-F5344CB8AC3E}">
        <p14:creationId xmlns:p14="http://schemas.microsoft.com/office/powerpoint/2010/main" val="6107416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is a C++</a:t>
            </a:r>
            <a:r>
              <a:rPr lang="en-US" baseline="0" dirty="0" smtClean="0"/>
              <a:t> program using a while statement- Fig 6.12 from the text book.</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50</a:t>
            </a:fld>
            <a:endParaRPr lang="en-US"/>
          </a:p>
        </p:txBody>
      </p:sp>
    </p:spTree>
    <p:extLst>
      <p:ext uri="{BB962C8B-B14F-4D97-AF65-F5344CB8AC3E}">
        <p14:creationId xmlns:p14="http://schemas.microsoft.com/office/powerpoint/2010/main" val="278016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global variables are stored in program memory and local variables are stored on the stack.</a:t>
            </a:r>
          </a:p>
          <a:p>
            <a:r>
              <a:rPr lang="en-US" dirty="0" smtClean="0"/>
              <a:t>Also variables for procedure and function calls are stored on the stack.</a:t>
            </a:r>
          </a:p>
          <a:p>
            <a:r>
              <a:rPr lang="en-US" dirty="0" smtClean="0"/>
              <a:t>The Pep8 simulator</a:t>
            </a:r>
            <a:r>
              <a:rPr lang="en-US" baseline="0" dirty="0" smtClean="0"/>
              <a:t> will show this graphically and it should become very clear.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a:t>
            </a:fld>
            <a:endParaRPr lang="en-US"/>
          </a:p>
        </p:txBody>
      </p:sp>
    </p:spTree>
    <p:extLst>
      <p:ext uri="{BB962C8B-B14F-4D97-AF65-F5344CB8AC3E}">
        <p14:creationId xmlns:p14="http://schemas.microsoft.com/office/powerpoint/2010/main" val="1960297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Assembly</a:t>
            </a:r>
            <a:r>
              <a:rPr lang="en-US" baseline="0" dirty="0" smtClean="0"/>
              <a:t> equivalent.</a:t>
            </a:r>
            <a:endParaRPr lang="en-US" dirty="0" smtClean="0"/>
          </a:p>
          <a:p>
            <a:r>
              <a:rPr lang="en-US" dirty="0" smtClean="0"/>
              <a:t>&lt;click&gt;</a:t>
            </a:r>
          </a:p>
          <a:p>
            <a:r>
              <a:rPr lang="en-US" dirty="0" smtClean="0"/>
              <a:t>Here the condition</a:t>
            </a:r>
            <a:r>
              <a:rPr lang="en-US" baseline="0" dirty="0" smtClean="0"/>
              <a:t> is simplified to cop-driver &lt;0</a:t>
            </a:r>
          </a:p>
          <a:p>
            <a:endParaRPr lang="en-US" baseline="0" dirty="0" smtClean="0"/>
          </a:p>
          <a:p>
            <a:r>
              <a:rPr lang="en-US" dirty="0" smtClean="0"/>
              <a:t>&lt;click&gt;</a:t>
            </a:r>
          </a:p>
          <a:p>
            <a:r>
              <a:rPr lang="en-US" dirty="0" smtClean="0"/>
              <a:t>However the condition is not inverted – Do you know why?</a:t>
            </a:r>
          </a:p>
          <a:p>
            <a:endParaRPr lang="en-US" dirty="0" smtClean="0"/>
          </a:p>
          <a:p>
            <a:r>
              <a:rPr lang="en-US" dirty="0" smtClean="0"/>
              <a:t>The</a:t>
            </a:r>
            <a:r>
              <a:rPr lang="en-US" baseline="0" dirty="0" smtClean="0"/>
              <a:t> condition for do is checked at the end of the loop not at the beginning.</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51</a:t>
            </a:fld>
            <a:endParaRPr lang="en-US"/>
          </a:p>
        </p:txBody>
      </p:sp>
    </p:spTree>
    <p:extLst>
      <p:ext uri="{BB962C8B-B14F-4D97-AF65-F5344CB8AC3E}">
        <p14:creationId xmlns:p14="http://schemas.microsoft.com/office/powerpoint/2010/main" val="1066974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shows the</a:t>
            </a:r>
            <a:r>
              <a:rPr lang="en-US" baseline="0" dirty="0" smtClean="0"/>
              <a:t> implementation of the do statement.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52</a:t>
            </a:fld>
            <a:endParaRPr lang="en-US"/>
          </a:p>
        </p:txBody>
      </p:sp>
    </p:spTree>
    <p:extLst>
      <p:ext uri="{BB962C8B-B14F-4D97-AF65-F5344CB8AC3E}">
        <p14:creationId xmlns:p14="http://schemas.microsoft.com/office/powerpoint/2010/main" val="974702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is a C++</a:t>
            </a:r>
            <a:r>
              <a:rPr lang="en-US" baseline="0" dirty="0" smtClean="0"/>
              <a:t> program using a for statement- Fig 6.14 from the text book.</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53</a:t>
            </a:fld>
            <a:endParaRPr lang="en-US"/>
          </a:p>
        </p:txBody>
      </p:sp>
    </p:spTree>
    <p:extLst>
      <p:ext uri="{BB962C8B-B14F-4D97-AF65-F5344CB8AC3E}">
        <p14:creationId xmlns:p14="http://schemas.microsoft.com/office/powerpoint/2010/main" val="270587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Assembly equivalent.</a:t>
            </a:r>
          </a:p>
          <a:p>
            <a:endParaRPr lang="en-US" dirty="0" smtClean="0"/>
          </a:p>
          <a:p>
            <a:r>
              <a:rPr lang="en-US" dirty="0" smtClean="0"/>
              <a:t>&lt;click&gt;</a:t>
            </a:r>
          </a:p>
          <a:p>
            <a:r>
              <a:rPr lang="en-US" dirty="0" smtClean="0"/>
              <a:t>The</a:t>
            </a:r>
            <a:r>
              <a:rPr lang="en-US" baseline="0" dirty="0" smtClean="0"/>
              <a:t> variable I is loaded and stored.</a:t>
            </a:r>
          </a:p>
          <a:p>
            <a:r>
              <a:rPr lang="en-US" baseline="0" dirty="0" smtClean="0"/>
              <a:t>&lt;click&gt;</a:t>
            </a:r>
          </a:p>
          <a:p>
            <a:r>
              <a:rPr lang="en-US" baseline="0" dirty="0" smtClean="0"/>
              <a:t>It is compared to 3 </a:t>
            </a:r>
          </a:p>
          <a:p>
            <a:r>
              <a:rPr lang="en-US" baseline="0" dirty="0" smtClean="0"/>
              <a:t>&lt;click&gt;</a:t>
            </a:r>
          </a:p>
          <a:p>
            <a:r>
              <a:rPr lang="en-US" baseline="0" dirty="0" smtClean="0"/>
              <a:t>and branch is greater than or equal to.</a:t>
            </a:r>
          </a:p>
          <a:p>
            <a:r>
              <a:rPr lang="en-US" baseline="0" dirty="0" smtClean="0"/>
              <a:t>&lt;click&gt;</a:t>
            </a:r>
          </a:p>
          <a:p>
            <a:r>
              <a:rPr lang="en-US" baseline="0" dirty="0" smtClean="0"/>
              <a:t>I is incremented and stored </a:t>
            </a:r>
          </a:p>
          <a:p>
            <a:r>
              <a:rPr lang="en-US" baseline="0" dirty="0" smtClean="0"/>
              <a:t>&lt;click&gt;</a:t>
            </a:r>
          </a:p>
          <a:p>
            <a:r>
              <a:rPr lang="en-US" baseline="0" dirty="0" smtClean="0"/>
              <a:t>and an unconditional branch returns to the beginning of the loop at the for location.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54</a:t>
            </a:fld>
            <a:endParaRPr lang="en-US"/>
          </a:p>
        </p:txBody>
      </p:sp>
    </p:spTree>
    <p:extLst>
      <p:ext uri="{BB962C8B-B14F-4D97-AF65-F5344CB8AC3E}">
        <p14:creationId xmlns:p14="http://schemas.microsoft.com/office/powerpoint/2010/main" val="2520671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shows the</a:t>
            </a:r>
            <a:r>
              <a:rPr lang="en-US" baseline="0" dirty="0" smtClean="0"/>
              <a:t> implementation of the for statement.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55</a:t>
            </a:fld>
            <a:endParaRPr lang="en-US"/>
          </a:p>
        </p:txBody>
      </p:sp>
    </p:spTree>
    <p:extLst>
      <p:ext uri="{BB962C8B-B14F-4D97-AF65-F5344CB8AC3E}">
        <p14:creationId xmlns:p14="http://schemas.microsoft.com/office/powerpoint/2010/main" val="4240348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a:t>
            </a:r>
            <a:r>
              <a:rPr lang="en-US" baseline="0" dirty="0" smtClean="0"/>
              <a:t> multiple conditions are needed to control the flow of the program.</a:t>
            </a:r>
          </a:p>
          <a:p>
            <a:r>
              <a:rPr lang="en-US" baseline="0" dirty="0" smtClean="0"/>
              <a:t>Here two numbers need to be greater than zero.</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56</a:t>
            </a:fld>
            <a:endParaRPr lang="en-US"/>
          </a:p>
        </p:txBody>
      </p:sp>
    </p:spTree>
    <p:extLst>
      <p:ext uri="{BB962C8B-B14F-4D97-AF65-F5344CB8AC3E}">
        <p14:creationId xmlns:p14="http://schemas.microsoft.com/office/powerpoint/2010/main" val="9714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two branch statements are put</a:t>
            </a:r>
            <a:r>
              <a:rPr lang="en-US" baseline="0" dirty="0" smtClean="0"/>
              <a:t> in series to get the desired results.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57</a:t>
            </a:fld>
            <a:endParaRPr lang="en-US"/>
          </a:p>
        </p:txBody>
      </p:sp>
    </p:spTree>
    <p:extLst>
      <p:ext uri="{BB962C8B-B14F-4D97-AF65-F5344CB8AC3E}">
        <p14:creationId xmlns:p14="http://schemas.microsoft.com/office/powerpoint/2010/main" val="2545750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AND is changed to an OR in the condition statement.</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58</a:t>
            </a:fld>
            <a:endParaRPr lang="en-US"/>
          </a:p>
        </p:txBody>
      </p:sp>
    </p:spTree>
    <p:extLst>
      <p:ext uri="{BB962C8B-B14F-4D97-AF65-F5344CB8AC3E}">
        <p14:creationId xmlns:p14="http://schemas.microsoft.com/office/powerpoint/2010/main" val="2747226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branch statements </a:t>
            </a:r>
            <a:r>
              <a:rPr lang="en-US" baseline="0" dirty="0" smtClean="0"/>
              <a:t>in series can be change to get the desired results.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59</a:t>
            </a:fld>
            <a:endParaRPr lang="en-US"/>
          </a:p>
        </p:txBody>
      </p:sp>
    </p:spTree>
    <p:extLst>
      <p:ext uri="{BB962C8B-B14F-4D97-AF65-F5344CB8AC3E}">
        <p14:creationId xmlns:p14="http://schemas.microsoft.com/office/powerpoint/2010/main" val="34990513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logic of this program is difficult</a:t>
            </a:r>
            <a:r>
              <a:rPr lang="en-US" baseline="0" dirty="0" smtClean="0"/>
              <a:t> to follow because of the multiple conditional branch statements.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61</a:t>
            </a:fld>
            <a:endParaRPr lang="en-US"/>
          </a:p>
        </p:txBody>
      </p:sp>
    </p:spTree>
    <p:extLst>
      <p:ext uri="{BB962C8B-B14F-4D97-AF65-F5344CB8AC3E}">
        <p14:creationId xmlns:p14="http://schemas.microsoft.com/office/powerpoint/2010/main" val="271748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introduce and use a new addressing mode – Stack Relative</a:t>
            </a:r>
            <a:r>
              <a:rPr lang="en-US" baseline="0" dirty="0" smtClean="0"/>
              <a:t> Addressing.</a:t>
            </a:r>
          </a:p>
          <a:p>
            <a:r>
              <a:rPr lang="en-US" baseline="0" dirty="0" smtClean="0"/>
              <a:t>This allows programs &amp; subroutines to push parameters and variables onto the stack and address them relative to the stack pointer.</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a:t>
            </a:fld>
            <a:endParaRPr lang="en-US"/>
          </a:p>
        </p:txBody>
      </p:sp>
    </p:spTree>
    <p:extLst>
      <p:ext uri="{BB962C8B-B14F-4D97-AF65-F5344CB8AC3E}">
        <p14:creationId xmlns:p14="http://schemas.microsoft.com/office/powerpoint/2010/main" val="25346539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a:t>
            </a:r>
            <a:r>
              <a:rPr lang="en-US" baseline="0" dirty="0" smtClean="0"/>
              <a:t> programs can be mapped like the diagram on the left. You may have done this with HOL6 programs in the past to determine their flow.</a:t>
            </a:r>
          </a:p>
          <a:p>
            <a:endParaRPr lang="en-US" baseline="0" dirty="0" smtClean="0"/>
          </a:p>
          <a:p>
            <a:r>
              <a:rPr lang="en-US" baseline="0" dirty="0" smtClean="0"/>
              <a:t>The mystery program map looks like the diagram on the right and is called spaghetti code. It may be more efficient in that it runs faster and requires less memory than the program on the left. However, it is hard to understand and to modify. </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63</a:t>
            </a:fld>
            <a:endParaRPr lang="en-US"/>
          </a:p>
        </p:txBody>
      </p:sp>
    </p:spTree>
    <p:extLst>
      <p:ext uri="{BB962C8B-B14F-4D97-AF65-F5344CB8AC3E}">
        <p14:creationId xmlns:p14="http://schemas.microsoft.com/office/powerpoint/2010/main" val="22937337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Assembly language allows unstructured flow.</a:t>
            </a:r>
          </a:p>
          <a:p>
            <a:endParaRPr lang="en-US" dirty="0" smtClean="0"/>
          </a:p>
          <a:p>
            <a:r>
              <a:rPr lang="en-US" dirty="0" smtClean="0"/>
              <a:t>Old</a:t>
            </a:r>
            <a:r>
              <a:rPr lang="en-US" baseline="0" dirty="0" smtClean="0"/>
              <a:t> HOL languages such as FORTAN had GOTO commands that also allowed unstructured flow.</a:t>
            </a:r>
          </a:p>
          <a:p>
            <a:endParaRPr lang="en-US" baseline="0" dirty="0" smtClean="0"/>
          </a:p>
          <a:p>
            <a:r>
              <a:rPr lang="en-US" baseline="0" dirty="0" smtClean="0"/>
              <a:t>Modern HOL languages usually have structured flow because they do not have GOTOs that allow jumping, however a programmer can over use nested if statements and while statements that unnecessarily complicate the program. </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64</a:t>
            </a:fld>
            <a:endParaRPr lang="en-US"/>
          </a:p>
        </p:txBody>
      </p:sp>
    </p:spTree>
    <p:extLst>
      <p:ext uri="{BB962C8B-B14F-4D97-AF65-F5344CB8AC3E}">
        <p14:creationId xmlns:p14="http://schemas.microsoft.com/office/powerpoint/2010/main" val="38493934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Bohm</a:t>
            </a:r>
            <a:r>
              <a:rPr lang="en-US" dirty="0" smtClean="0"/>
              <a:t> &amp; </a:t>
            </a:r>
            <a:r>
              <a:rPr lang="en-US" dirty="0" err="1" smtClean="0"/>
              <a:t>Jacopini</a:t>
            </a:r>
            <a:r>
              <a:rPr lang="en-US" dirty="0" smtClean="0"/>
              <a:t> proved that any algorithm containing</a:t>
            </a:r>
            <a:r>
              <a:rPr lang="en-US" baseline="0" dirty="0" smtClean="0"/>
              <a:t> </a:t>
            </a:r>
            <a:r>
              <a:rPr lang="en-US" baseline="0" dirty="0" err="1" smtClean="0"/>
              <a:t>goto’s</a:t>
            </a:r>
            <a:r>
              <a:rPr lang="en-US" baseline="0" dirty="0" smtClean="0"/>
              <a:t> can be written with only nested if statements and while loops.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65</a:t>
            </a:fld>
            <a:endParaRPr lang="en-US"/>
          </a:p>
        </p:txBody>
      </p:sp>
    </p:spTree>
    <p:extLst>
      <p:ext uri="{BB962C8B-B14F-4D97-AF65-F5344CB8AC3E}">
        <p14:creationId xmlns:p14="http://schemas.microsoft.com/office/powerpoint/2010/main" val="27705109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Djkstra</a:t>
            </a:r>
            <a:r>
              <a:rPr lang="en-US" baseline="0" dirty="0" smtClean="0"/>
              <a:t> proposed that GOTO’s be eliminated from HOL programming languages.</a:t>
            </a:r>
          </a:p>
          <a:p>
            <a:endParaRPr lang="en-US" baseline="0" dirty="0" smtClean="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66</a:t>
            </a:fld>
            <a:endParaRPr lang="en-US"/>
          </a:p>
        </p:txBody>
      </p:sp>
    </p:spTree>
    <p:extLst>
      <p:ext uri="{BB962C8B-B14F-4D97-AF65-F5344CB8AC3E}">
        <p14:creationId xmlns:p14="http://schemas.microsoft.com/office/powerpoint/2010/main" val="137814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These two papers posted on blackboard and are the topic of this week’s discussion question.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67</a:t>
            </a:fld>
            <a:endParaRPr lang="en-US"/>
          </a:p>
        </p:txBody>
      </p:sp>
    </p:spTree>
    <p:extLst>
      <p:ext uri="{BB962C8B-B14F-4D97-AF65-F5344CB8AC3E}">
        <p14:creationId xmlns:p14="http://schemas.microsoft.com/office/powerpoint/2010/main" val="7580020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 on to Procedure and function calls</a:t>
            </a:r>
          </a:p>
          <a:p>
            <a:endParaRPr lang="en-US" dirty="0" smtClean="0"/>
          </a:p>
          <a:p>
            <a:r>
              <a:rPr lang="en-US" dirty="0" smtClean="0"/>
              <a:t>In</a:t>
            </a:r>
            <a:r>
              <a:rPr lang="en-US" baseline="0" dirty="0" smtClean="0"/>
              <a:t> this section, we will learn the two instructions to needed to CALL to &amp; RETURN from a function.</a:t>
            </a:r>
          </a:p>
          <a:p>
            <a:endParaRPr lang="en-US" baseline="0" dirty="0" smtClean="0"/>
          </a:p>
          <a:p>
            <a:r>
              <a:rPr lang="en-US" dirty="0" smtClean="0"/>
              <a:t>We will learn how to pass parameters to a function and how to return a value</a:t>
            </a:r>
            <a:r>
              <a:rPr lang="en-US" baseline="0" dirty="0" smtClean="0"/>
              <a:t> from a function.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68</a:t>
            </a:fld>
            <a:endParaRPr lang="en-US"/>
          </a:p>
        </p:txBody>
      </p:sp>
    </p:spTree>
    <p:extLst>
      <p:ext uri="{BB962C8B-B14F-4D97-AF65-F5344CB8AC3E}">
        <p14:creationId xmlns:p14="http://schemas.microsoft.com/office/powerpoint/2010/main" val="28399248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call changes</a:t>
            </a:r>
            <a:r>
              <a:rPr lang="en-US" baseline="0" dirty="0" smtClean="0"/>
              <a:t> the flow of control.</a:t>
            </a:r>
          </a:p>
          <a:p>
            <a:r>
              <a:rPr lang="en-US" baseline="0" dirty="0" smtClean="0"/>
              <a:t>It causes the program to jump to the function and then to return to where it was called from.</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69</a:t>
            </a:fld>
            <a:endParaRPr lang="en-US"/>
          </a:p>
        </p:txBody>
      </p:sp>
    </p:spTree>
    <p:extLst>
      <p:ext uri="{BB962C8B-B14F-4D97-AF65-F5344CB8AC3E}">
        <p14:creationId xmlns:p14="http://schemas.microsoft.com/office/powerpoint/2010/main" val="3170206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learned in Chapter 2 the function call creates a stack frame on the run-time stack.</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70</a:t>
            </a:fld>
            <a:endParaRPr lang="en-US"/>
          </a:p>
        </p:txBody>
      </p:sp>
    </p:spTree>
    <p:extLst>
      <p:ext uri="{BB962C8B-B14F-4D97-AF65-F5344CB8AC3E}">
        <p14:creationId xmlns:p14="http://schemas.microsoft.com/office/powerpoint/2010/main" val="763478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or procedure calls in assembly language are called subroutines.</a:t>
            </a:r>
          </a:p>
          <a:p>
            <a:endParaRPr lang="en-US" dirty="0" smtClean="0"/>
          </a:p>
          <a:p>
            <a:r>
              <a:rPr lang="en-US" dirty="0" smtClean="0"/>
              <a:t>The two instructions are CALL &amp; </a:t>
            </a:r>
            <a:r>
              <a:rPr lang="en-US" dirty="0" err="1" smtClean="0"/>
              <a:t>RETn</a:t>
            </a:r>
            <a:r>
              <a:rPr lang="en-US" dirty="0" smtClean="0"/>
              <a:t> – both assume immediate addressing.</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71</a:t>
            </a:fld>
            <a:endParaRPr lang="en-US"/>
          </a:p>
        </p:txBody>
      </p:sp>
    </p:spTree>
    <p:extLst>
      <p:ext uri="{BB962C8B-B14F-4D97-AF65-F5344CB8AC3E}">
        <p14:creationId xmlns:p14="http://schemas.microsoft.com/office/powerpoint/2010/main" val="18635490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RTL for these instructions.</a:t>
            </a:r>
          </a:p>
          <a:p>
            <a:endParaRPr lang="en-US" dirty="0" smtClean="0"/>
          </a:p>
          <a:p>
            <a:r>
              <a:rPr lang="en-US" dirty="0" smtClean="0"/>
              <a:t>You</a:t>
            </a:r>
            <a:r>
              <a:rPr lang="en-US" baseline="0" dirty="0" smtClean="0"/>
              <a:t> can see that both manipulate the Program Counter register and the Stack Pointe register.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72</a:t>
            </a:fld>
            <a:endParaRPr lang="en-US"/>
          </a:p>
        </p:txBody>
      </p:sp>
    </p:spTree>
    <p:extLst>
      <p:ext uri="{BB962C8B-B14F-4D97-AF65-F5344CB8AC3E}">
        <p14:creationId xmlns:p14="http://schemas.microsoft.com/office/powerpoint/2010/main" val="309729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stack is organized in a last in,</a:t>
            </a:r>
            <a:r>
              <a:rPr lang="en-US" baseline="0" dirty="0" smtClean="0"/>
              <a:t> first out LIFO method.</a:t>
            </a:r>
          </a:p>
          <a:p>
            <a:r>
              <a:rPr lang="en-US" baseline="0" dirty="0" smtClean="0"/>
              <a:t>The CPU register for the stack pointer always contains the address of the last item pushed on the stack.</a:t>
            </a:r>
          </a:p>
          <a:p>
            <a:endParaRPr lang="en-US" baseline="0" dirty="0" smtClean="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a:t>
            </a:fld>
            <a:endParaRPr lang="en-US"/>
          </a:p>
        </p:txBody>
      </p:sp>
    </p:spTree>
    <p:extLst>
      <p:ext uri="{BB962C8B-B14F-4D97-AF65-F5344CB8AC3E}">
        <p14:creationId xmlns:p14="http://schemas.microsoft.com/office/powerpoint/2010/main" val="4266912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a:t>
            </a:r>
            <a:r>
              <a:rPr lang="en-US" baseline="0" dirty="0" smtClean="0"/>
              <a:t> &amp; </a:t>
            </a:r>
            <a:r>
              <a:rPr lang="en-US" baseline="0" dirty="0" err="1" smtClean="0"/>
              <a:t>RETn</a:t>
            </a:r>
            <a:r>
              <a:rPr lang="en-US" baseline="0" dirty="0" smtClean="0"/>
              <a:t> only do part of the work – we will doo the rest.</a:t>
            </a:r>
          </a:p>
          <a:p>
            <a:endParaRPr lang="en-US" baseline="0" dirty="0" smtClean="0"/>
          </a:p>
          <a:p>
            <a:r>
              <a:rPr lang="en-US" baseline="0" dirty="0" smtClean="0"/>
              <a:t>Let’s look at it closer.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73</a:t>
            </a:fld>
            <a:endParaRPr lang="en-US"/>
          </a:p>
        </p:txBody>
      </p:sp>
    </p:spTree>
    <p:extLst>
      <p:ext uri="{BB962C8B-B14F-4D97-AF65-F5344CB8AC3E}">
        <p14:creationId xmlns:p14="http://schemas.microsoft.com/office/powerpoint/2010/main" val="1693877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pushes the PC  on the stack so the return address is captured.</a:t>
            </a:r>
          </a:p>
          <a:p>
            <a:endParaRPr lang="en-US" dirty="0" smtClean="0"/>
          </a:p>
          <a:p>
            <a:r>
              <a:rPr lang="en-US" dirty="0" smtClean="0"/>
              <a:t>Then</a:t>
            </a:r>
            <a:r>
              <a:rPr lang="en-US" baseline="0" dirty="0" smtClean="0"/>
              <a:t> is loads the operand – the symbol name for the subroutine - into the PC</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74</a:t>
            </a:fld>
            <a:endParaRPr lang="en-US"/>
          </a:p>
        </p:txBody>
      </p:sp>
    </p:spTree>
    <p:extLst>
      <p:ext uri="{BB962C8B-B14F-4D97-AF65-F5344CB8AC3E}">
        <p14:creationId xmlns:p14="http://schemas.microsoft.com/office/powerpoint/2010/main" val="23097142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the order of the von Neumann execution cycle is important for the return address to point to the correct location.</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75</a:t>
            </a:fld>
            <a:endParaRPr lang="en-US"/>
          </a:p>
        </p:txBody>
      </p:sp>
    </p:spTree>
    <p:extLst>
      <p:ext uri="{BB962C8B-B14F-4D97-AF65-F5344CB8AC3E}">
        <p14:creationId xmlns:p14="http://schemas.microsoft.com/office/powerpoint/2010/main" val="26247076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RETn</a:t>
            </a:r>
            <a:r>
              <a:rPr lang="en-US" baseline="0" dirty="0" smtClean="0"/>
              <a:t> – contains the number of local variables in the subroutine.</a:t>
            </a:r>
          </a:p>
          <a:p>
            <a:r>
              <a:rPr lang="en-US" baseline="0" dirty="0" smtClean="0"/>
              <a:t>It is a unary instruction. If you recall this means that it does not have an Operand Specifier.</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76</a:t>
            </a:fld>
            <a:endParaRPr lang="en-US"/>
          </a:p>
        </p:txBody>
      </p:sp>
    </p:spTree>
    <p:extLst>
      <p:ext uri="{BB962C8B-B14F-4D97-AF65-F5344CB8AC3E}">
        <p14:creationId xmlns:p14="http://schemas.microsoft.com/office/powerpoint/2010/main" val="19920221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RETn</a:t>
            </a:r>
            <a:r>
              <a:rPr lang="en-US" baseline="0" dirty="0" smtClean="0"/>
              <a:t> will </a:t>
            </a:r>
            <a:r>
              <a:rPr lang="en-US" baseline="0" dirty="0" err="1" smtClean="0"/>
              <a:t>deallocate</a:t>
            </a:r>
            <a:r>
              <a:rPr lang="en-US" baseline="0" dirty="0" smtClean="0"/>
              <a:t> the storage for the local variables by adding to the SP.</a:t>
            </a:r>
          </a:p>
          <a:p>
            <a:r>
              <a:rPr lang="en-US" baseline="0" dirty="0" smtClean="0"/>
              <a:t>If there are more than 7 bytes of local variables an additional instruction will be added.</a:t>
            </a:r>
          </a:p>
          <a:p>
            <a:endParaRPr lang="en-US" dirty="0" smtClean="0"/>
          </a:p>
          <a:p>
            <a:r>
              <a:rPr lang="en-US" dirty="0" smtClean="0"/>
              <a:t>Then move the return address from the stack to the PC</a:t>
            </a:r>
            <a:r>
              <a:rPr lang="en-US" baseline="0" dirty="0" smtClean="0"/>
              <a:t> and adds 2 to the SP.</a:t>
            </a:r>
            <a:endParaRPr lang="en-US" dirty="0" smtClean="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77</a:t>
            </a:fld>
            <a:endParaRPr lang="en-US"/>
          </a:p>
        </p:txBody>
      </p:sp>
    </p:spTree>
    <p:extLst>
      <p:ext uri="{BB962C8B-B14F-4D97-AF65-F5344CB8AC3E}">
        <p14:creationId xmlns:p14="http://schemas.microsoft.com/office/powerpoint/2010/main" val="7314396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its</a:t>
            </a:r>
            <a:r>
              <a:rPr lang="en-US" baseline="0" dirty="0" smtClean="0"/>
              <a:t> operations.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78</a:t>
            </a:fld>
            <a:endParaRPr lang="en-US"/>
          </a:p>
        </p:txBody>
      </p:sp>
    </p:spTree>
    <p:extLst>
      <p:ext uri="{BB962C8B-B14F-4D97-AF65-F5344CB8AC3E}">
        <p14:creationId xmlns:p14="http://schemas.microsoft.com/office/powerpoint/2010/main" val="10043087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is a C++</a:t>
            </a:r>
            <a:r>
              <a:rPr lang="en-US" baseline="0" dirty="0" smtClean="0"/>
              <a:t> program with a procedure call - Fig 6.18 from the text book.</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79</a:t>
            </a:fld>
            <a:endParaRPr lang="en-US"/>
          </a:p>
        </p:txBody>
      </p:sp>
    </p:spTree>
    <p:extLst>
      <p:ext uri="{BB962C8B-B14F-4D97-AF65-F5344CB8AC3E}">
        <p14:creationId xmlns:p14="http://schemas.microsoft.com/office/powerpoint/2010/main" val="31937395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its Assembly Language equivalent</a:t>
            </a:r>
          </a:p>
          <a:p>
            <a:r>
              <a:rPr lang="en-US" dirty="0" smtClean="0"/>
              <a:t>&lt;click&gt;</a:t>
            </a:r>
          </a:p>
          <a:p>
            <a:r>
              <a:rPr lang="en-US" dirty="0" smtClean="0"/>
              <a:t>The symbol </a:t>
            </a:r>
            <a:r>
              <a:rPr lang="en-US" dirty="0" err="1" smtClean="0"/>
              <a:t>printTri</a:t>
            </a:r>
            <a:r>
              <a:rPr lang="en-US" dirty="0" smtClean="0"/>
              <a:t> marks the address of the first statement</a:t>
            </a:r>
            <a:r>
              <a:rPr lang="en-US" baseline="0" dirty="0" smtClean="0"/>
              <a:t> in the subroutine.</a:t>
            </a:r>
          </a:p>
          <a:p>
            <a:endParaRPr lang="en-US" dirty="0" smtClean="0"/>
          </a:p>
          <a:p>
            <a:r>
              <a:rPr lang="en-US" dirty="0" smtClean="0"/>
              <a:t>RET0 pops the return address off the stack and places it back into the PC</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80</a:t>
            </a:fld>
            <a:endParaRPr lang="en-US"/>
          </a:p>
        </p:txBody>
      </p:sp>
    </p:spTree>
    <p:extLst>
      <p:ext uri="{BB962C8B-B14F-4D97-AF65-F5344CB8AC3E}">
        <p14:creationId xmlns:p14="http://schemas.microsoft.com/office/powerpoint/2010/main" val="18103472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When the first call to </a:t>
            </a:r>
            <a:r>
              <a:rPr lang="en-US" dirty="0" err="1" smtClean="0"/>
              <a:t>printTri</a:t>
            </a:r>
            <a:r>
              <a:rPr lang="en-US" dirty="0" smtClean="0"/>
              <a:t> occurs the return address 0022 – the next statement - is pushed on the stack, and address 0003 – the address of </a:t>
            </a:r>
            <a:r>
              <a:rPr lang="en-US" dirty="0" err="1" smtClean="0"/>
              <a:t>printTri</a:t>
            </a:r>
            <a:r>
              <a:rPr lang="en-US" dirty="0" smtClean="0"/>
              <a:t> – is put into the PC.</a:t>
            </a:r>
          </a:p>
          <a:p>
            <a:endParaRPr lang="en-US" dirty="0" smtClean="0"/>
          </a:p>
          <a:p>
            <a:r>
              <a:rPr lang="en-US" dirty="0" smtClean="0"/>
              <a:t>Each successive call will use</a:t>
            </a:r>
            <a:r>
              <a:rPr lang="en-US" baseline="0" dirty="0" smtClean="0"/>
              <a:t> the same location 0003 to go to </a:t>
            </a:r>
            <a:r>
              <a:rPr lang="en-US" baseline="0" dirty="0" err="1" smtClean="0"/>
              <a:t>printTri</a:t>
            </a:r>
            <a:r>
              <a:rPr lang="en-US" baseline="0" dirty="0" smtClean="0"/>
              <a:t>, but will push a different return address on the stack.</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81</a:t>
            </a:fld>
            <a:endParaRPr lang="en-US"/>
          </a:p>
        </p:txBody>
      </p:sp>
    </p:spTree>
    <p:extLst>
      <p:ext uri="{BB962C8B-B14F-4D97-AF65-F5344CB8AC3E}">
        <p14:creationId xmlns:p14="http://schemas.microsoft.com/office/powerpoint/2010/main" val="35470076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convention for</a:t>
            </a:r>
            <a:r>
              <a:rPr lang="en-US" baseline="0" dirty="0" smtClean="0"/>
              <a:t> the order of storage for calling a subroutine.</a:t>
            </a:r>
          </a:p>
          <a:p>
            <a:endParaRPr lang="en-US" baseline="0" dirty="0" smtClean="0"/>
          </a:p>
          <a:p>
            <a:r>
              <a:rPr lang="en-US" baseline="0" dirty="0" smtClean="0"/>
              <a:t>This is the same order that we learned in Chapter 2 for C++.</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82</a:t>
            </a:fld>
            <a:endParaRPr lang="en-US"/>
          </a:p>
        </p:txBody>
      </p:sp>
    </p:spTree>
    <p:extLst>
      <p:ext uri="{BB962C8B-B14F-4D97-AF65-F5344CB8AC3E}">
        <p14:creationId xmlns:p14="http://schemas.microsoft.com/office/powerpoint/2010/main" val="407932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program is loaded in memory, the loader initializes the stack pointer register to FBCF.</a:t>
            </a:r>
          </a:p>
          <a:p>
            <a:r>
              <a:rPr lang="en-US" baseline="0" dirty="0" smtClean="0"/>
              <a:t>As data, which can be return values, variables or return addresses, is pushed on the stack the stack pointer is decreased and it grows upward in the memory area.</a:t>
            </a:r>
          </a:p>
          <a:p>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a:t>
            </a:fld>
            <a:endParaRPr lang="en-US"/>
          </a:p>
        </p:txBody>
      </p:sp>
    </p:spTree>
    <p:extLst>
      <p:ext uri="{BB962C8B-B14F-4D97-AF65-F5344CB8AC3E}">
        <p14:creationId xmlns:p14="http://schemas.microsoft.com/office/powerpoint/2010/main" val="7223274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t>
            </a:r>
            <a:r>
              <a:rPr lang="en-US" baseline="0" dirty="0" smtClean="0"/>
              <a:t> the stack was taken care of and transparent to your program.</a:t>
            </a:r>
          </a:p>
          <a:p>
            <a:endParaRPr lang="en-US" baseline="0" dirty="0" smtClean="0"/>
          </a:p>
          <a:p>
            <a:r>
              <a:rPr lang="en-US" baseline="0" dirty="0" smtClean="0"/>
              <a:t>In Assembly language, there must be explicit instructions to manipulate the run-time stack.</a:t>
            </a:r>
          </a:p>
          <a:p>
            <a:endParaRPr lang="en-US" baseline="0" dirty="0" smtClean="0"/>
          </a:p>
          <a:p>
            <a:r>
              <a:rPr lang="en-US" baseline="0" dirty="0" smtClean="0"/>
              <a:t>The </a:t>
            </a:r>
            <a:r>
              <a:rPr lang="en-US" b="1" baseline="0" dirty="0" smtClean="0"/>
              <a:t>Calling</a:t>
            </a:r>
            <a:r>
              <a:rPr lang="en-US" baseline="0" dirty="0" smtClean="0"/>
              <a:t> program pushes the actual parameters and executes the CALL</a:t>
            </a:r>
          </a:p>
          <a:p>
            <a:endParaRPr lang="en-US" baseline="0" dirty="0" smtClean="0"/>
          </a:p>
          <a:p>
            <a:r>
              <a:rPr lang="en-US" baseline="0" dirty="0" smtClean="0"/>
              <a:t>The </a:t>
            </a:r>
            <a:r>
              <a:rPr lang="en-US" b="1" baseline="0" dirty="0" smtClean="0"/>
              <a:t>Called</a:t>
            </a:r>
            <a:r>
              <a:rPr lang="en-US" baseline="0" dirty="0" smtClean="0"/>
              <a:t> program allocates stack space for local variables.</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83</a:t>
            </a:fld>
            <a:endParaRPr lang="en-US"/>
          </a:p>
        </p:txBody>
      </p:sp>
    </p:spTree>
    <p:extLst>
      <p:ext uri="{BB962C8B-B14F-4D97-AF65-F5344CB8AC3E}">
        <p14:creationId xmlns:p14="http://schemas.microsoft.com/office/powerpoint/2010/main" val="39523262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end of the subroutine,</a:t>
            </a:r>
            <a:endParaRPr lang="en-US" dirty="0" smtClean="0"/>
          </a:p>
          <a:p>
            <a:r>
              <a:rPr lang="en-US" dirty="0" smtClean="0"/>
              <a:t>The Called program </a:t>
            </a:r>
            <a:r>
              <a:rPr lang="en-US" dirty="0" err="1" smtClean="0"/>
              <a:t>deallocates</a:t>
            </a:r>
            <a:r>
              <a:rPr lang="en-US" dirty="0" smtClean="0"/>
              <a:t> space for local variables on the stack and executes </a:t>
            </a:r>
            <a:r>
              <a:rPr lang="en-US" dirty="0" err="1" smtClean="0"/>
              <a:t>RETn</a:t>
            </a:r>
            <a:r>
              <a:rPr lang="en-US" dirty="0" smtClean="0"/>
              <a:t>.</a:t>
            </a:r>
          </a:p>
          <a:p>
            <a:r>
              <a:rPr lang="en-US" dirty="0" smtClean="0"/>
              <a:t>The Calling program </a:t>
            </a:r>
            <a:r>
              <a:rPr lang="en-US" dirty="0" err="1" smtClean="0"/>
              <a:t>deallocates</a:t>
            </a:r>
            <a:r>
              <a:rPr lang="en-US" dirty="0" smtClean="0"/>
              <a:t> the storage of the </a:t>
            </a:r>
            <a:r>
              <a:rPr lang="en-US" dirty="0" err="1" smtClean="0"/>
              <a:t>prarmeters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84</a:t>
            </a:fld>
            <a:endParaRPr lang="en-US"/>
          </a:p>
        </p:txBody>
      </p:sp>
    </p:spTree>
    <p:extLst>
      <p:ext uri="{BB962C8B-B14F-4D97-AF65-F5344CB8AC3E}">
        <p14:creationId xmlns:p14="http://schemas.microsoft.com/office/powerpoint/2010/main" val="4066852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whole sequence</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85</a:t>
            </a:fld>
            <a:endParaRPr lang="en-US"/>
          </a:p>
        </p:txBody>
      </p:sp>
    </p:spTree>
    <p:extLst>
      <p:ext uri="{BB962C8B-B14F-4D97-AF65-F5344CB8AC3E}">
        <p14:creationId xmlns:p14="http://schemas.microsoft.com/office/powerpoint/2010/main" val="782993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 is a return value,</a:t>
            </a:r>
          </a:p>
          <a:p>
            <a:r>
              <a:rPr lang="en-US" dirty="0" smtClean="0"/>
              <a:t>The Calling program allocates stack space for it first.</a:t>
            </a:r>
          </a:p>
          <a:p>
            <a:r>
              <a:rPr lang="en-US" dirty="0" smtClean="0"/>
              <a:t>The Called program will store its</a:t>
            </a:r>
            <a:r>
              <a:rPr lang="en-US" baseline="0" dirty="0" smtClean="0"/>
              <a:t> value there.</a:t>
            </a:r>
          </a:p>
          <a:p>
            <a:r>
              <a:rPr lang="en-US" baseline="0" dirty="0" smtClean="0"/>
              <a:t>Both procedures access it with stack relative addressing, however the offset may be different.</a:t>
            </a:r>
          </a:p>
          <a:p>
            <a:endParaRPr lang="en-US" baseline="0" dirty="0" smtClean="0"/>
          </a:p>
          <a:p>
            <a:r>
              <a:rPr lang="en-US" baseline="0" dirty="0" smtClean="0"/>
              <a:t>Please review the other lectures on Pass by Value, Pass by Reference and Boolean Types </a:t>
            </a:r>
            <a:r>
              <a:rPr lang="en-US" baseline="0" smtClean="0"/>
              <a:t>before taking the quiz.</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86</a:t>
            </a:fld>
            <a:endParaRPr lang="en-US"/>
          </a:p>
        </p:txBody>
      </p:sp>
    </p:spTree>
    <p:extLst>
      <p:ext uri="{BB962C8B-B14F-4D97-AF65-F5344CB8AC3E}">
        <p14:creationId xmlns:p14="http://schemas.microsoft.com/office/powerpoint/2010/main" val="160143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stack relative addressing the memory address for</a:t>
            </a:r>
            <a:r>
              <a:rPr lang="en-US" baseline="0" dirty="0" smtClean="0"/>
              <a:t> the operand is determined by adding the stack pointer to the operand </a:t>
            </a:r>
            <a:r>
              <a:rPr lang="en-US" baseline="0" dirty="0" err="1" smtClean="0"/>
              <a:t>specifier</a:t>
            </a:r>
            <a:r>
              <a:rPr lang="en-US" baseline="0" dirty="0" smtClean="0"/>
              <a:t>, which is an offset from the top of the stack.</a:t>
            </a:r>
            <a:endParaRPr lang="en-US" dirty="0"/>
          </a:p>
        </p:txBody>
      </p:sp>
      <p:sp>
        <p:nvSpPr>
          <p:cNvPr id="4" name="Slide Number Placeholder 3"/>
          <p:cNvSpPr>
            <a:spLocks noGrp="1"/>
          </p:cNvSpPr>
          <p:nvPr>
            <p:ph type="sldNum" sz="quarter" idx="10"/>
          </p:nvPr>
        </p:nvSpPr>
        <p:spPr/>
        <p:txBody>
          <a:bodyPr/>
          <a:lstStyle/>
          <a:p>
            <a:pPr>
              <a:defRPr/>
            </a:pPr>
            <a:fld id="{F0770A30-8BB1-4723-9E9E-E418B09B1418}" type="slidenum">
              <a:rPr lang="en-US" smtClean="0"/>
              <a:pPr>
                <a:defRPr/>
              </a:pPr>
              <a:t>9</a:t>
            </a:fld>
            <a:endParaRPr lang="en-US"/>
          </a:p>
        </p:txBody>
      </p:sp>
    </p:spTree>
    <p:extLst>
      <p:ext uri="{BB962C8B-B14F-4D97-AF65-F5344CB8AC3E}">
        <p14:creationId xmlns:p14="http://schemas.microsoft.com/office/powerpoint/2010/main" val="407461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1371600" y="3429000"/>
            <a:ext cx="6400800" cy="1752600"/>
          </a:xfrm>
        </p:spPr>
        <p:txBody>
          <a:bodyPr/>
          <a:lstStyle>
            <a:lvl1pPr marL="0" indent="0" algn="ctr">
              <a:buFontTx/>
              <a:buNone/>
              <a:defRPr sz="4400" b="1"/>
            </a:lvl1pPr>
          </a:lstStyle>
          <a:p>
            <a:r>
              <a:rPr lang="en-US"/>
              <a:t>Click to edit Master subtitle style</a:t>
            </a:r>
          </a:p>
        </p:txBody>
      </p:sp>
    </p:spTree>
    <p:extLst>
      <p:ext uri="{BB962C8B-B14F-4D97-AF65-F5344CB8AC3E}">
        <p14:creationId xmlns:p14="http://schemas.microsoft.com/office/powerpoint/2010/main" val="405352374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BD5092EE-2A4D-4350-96DF-DA5FFAC6983F}" type="slidenum">
              <a:rPr lang="en-US"/>
              <a:pPr>
                <a:defRPr/>
              </a:pPr>
              <a:t>‹#›</a:t>
            </a:fld>
            <a:endParaRPr lang="en-US"/>
          </a:p>
        </p:txBody>
      </p:sp>
    </p:spTree>
    <p:extLst>
      <p:ext uri="{BB962C8B-B14F-4D97-AF65-F5344CB8AC3E}">
        <p14:creationId xmlns:p14="http://schemas.microsoft.com/office/powerpoint/2010/main" val="414194467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762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762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BAF98236-6C26-4872-BFFE-E0327D8F5CFD}" type="slidenum">
              <a:rPr lang="en-US"/>
              <a:pPr>
                <a:defRPr/>
              </a:pPr>
              <a:t>‹#›</a:t>
            </a:fld>
            <a:endParaRPr lang="en-US"/>
          </a:p>
        </p:txBody>
      </p:sp>
    </p:spTree>
    <p:extLst>
      <p:ext uri="{BB962C8B-B14F-4D97-AF65-F5344CB8AC3E}">
        <p14:creationId xmlns:p14="http://schemas.microsoft.com/office/powerpoint/2010/main" val="443299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9144000" cy="5486400"/>
            <a:chOff x="0" y="0"/>
            <a:chExt cx="5760" cy="3456"/>
          </a:xfrm>
        </p:grpSpPr>
        <p:sp>
          <p:nvSpPr>
            <p:cNvPr id="5" name="Rectangle 4"/>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6" name="Rectangle 5"/>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grpSp>
      <p:pic>
        <p:nvPicPr>
          <p:cNvPr id="7" name="Picture 12"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146175"/>
          </a:xfrm>
        </p:spPr>
        <p:txBody>
          <a:bodyPr/>
          <a:lstStyle>
            <a:lvl1pPr>
              <a:defRPr sz="40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429000"/>
            <a:ext cx="6400800" cy="1295400"/>
          </a:xfrm>
        </p:spPr>
        <p:txBody>
          <a:bodyPr/>
          <a:lstStyle>
            <a:lvl1pPr marL="0" indent="0" algn="ctr">
              <a:buFont typeface="Webdings" pitchFamily="18" charset="2"/>
              <a:buNone/>
              <a:defRPr>
                <a:solidFill>
                  <a:schemeClr val="bg1"/>
                </a:solidFill>
                <a:latin typeface="Tahoma"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420380045"/>
      </p:ext>
    </p:extLst>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47217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9780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95185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A6E12269-D396-4CC0-8081-418D7118E2A5}" type="slidenum">
              <a:rPr lang="en-US"/>
              <a:pPr>
                <a:defRPr/>
              </a:pPr>
              <a:t>‹#›</a:t>
            </a:fld>
            <a:endParaRPr lang="en-US"/>
          </a:p>
        </p:txBody>
      </p:sp>
    </p:spTree>
    <p:extLst>
      <p:ext uri="{BB962C8B-B14F-4D97-AF65-F5344CB8AC3E}">
        <p14:creationId xmlns:p14="http://schemas.microsoft.com/office/powerpoint/2010/main" val="18628743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32991AAF-C50C-44C3-87E8-3B15CE3696F2}" type="slidenum">
              <a:rPr lang="en-US"/>
              <a:pPr>
                <a:defRPr/>
              </a:pPr>
              <a:t>‹#›</a:t>
            </a:fld>
            <a:endParaRPr lang="en-US"/>
          </a:p>
        </p:txBody>
      </p:sp>
    </p:spTree>
    <p:extLst>
      <p:ext uri="{BB962C8B-B14F-4D97-AF65-F5344CB8AC3E}">
        <p14:creationId xmlns:p14="http://schemas.microsoft.com/office/powerpoint/2010/main" val="243907128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E5B44B79-9297-4485-A54E-490F0CE0AEB2}" type="slidenum">
              <a:rPr lang="en-US"/>
              <a:pPr>
                <a:defRPr/>
              </a:pPr>
              <a:t>‹#›</a:t>
            </a:fld>
            <a:endParaRPr lang="en-US"/>
          </a:p>
        </p:txBody>
      </p:sp>
    </p:spTree>
    <p:extLst>
      <p:ext uri="{BB962C8B-B14F-4D97-AF65-F5344CB8AC3E}">
        <p14:creationId xmlns:p14="http://schemas.microsoft.com/office/powerpoint/2010/main" val="1080345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r>
              <a:rPr lang="en-US"/>
              <a:t>6-</a:t>
            </a:r>
            <a:fld id="{B4650D04-FCE1-49BD-85EC-8C3CE6A9A06D}" type="slidenum">
              <a:rPr lang="en-US"/>
              <a:pPr>
                <a:defRPr/>
              </a:pPr>
              <a:t>‹#›</a:t>
            </a:fld>
            <a:endParaRPr lang="en-US"/>
          </a:p>
        </p:txBody>
      </p:sp>
    </p:spTree>
    <p:extLst>
      <p:ext uri="{BB962C8B-B14F-4D97-AF65-F5344CB8AC3E}">
        <p14:creationId xmlns:p14="http://schemas.microsoft.com/office/powerpoint/2010/main" val="424181839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r>
              <a:rPr lang="en-US"/>
              <a:t>6-</a:t>
            </a:r>
            <a:fld id="{DFAE1ECB-0581-47BA-BEE5-65ECB0AB5275}" type="slidenum">
              <a:rPr lang="en-US"/>
              <a:pPr>
                <a:defRPr/>
              </a:pPr>
              <a:t>‹#›</a:t>
            </a:fld>
            <a:endParaRPr lang="en-US"/>
          </a:p>
        </p:txBody>
      </p:sp>
    </p:spTree>
    <p:extLst>
      <p:ext uri="{BB962C8B-B14F-4D97-AF65-F5344CB8AC3E}">
        <p14:creationId xmlns:p14="http://schemas.microsoft.com/office/powerpoint/2010/main" val="273048353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en-US"/>
              <a:t>6-</a:t>
            </a:r>
            <a:fld id="{75CD0731-84A1-420E-9A63-F6498195A857}" type="slidenum">
              <a:rPr lang="en-US"/>
              <a:pPr>
                <a:defRPr/>
              </a:pPr>
              <a:t>‹#›</a:t>
            </a:fld>
            <a:endParaRPr lang="en-US"/>
          </a:p>
        </p:txBody>
      </p:sp>
    </p:spTree>
    <p:extLst>
      <p:ext uri="{BB962C8B-B14F-4D97-AF65-F5344CB8AC3E}">
        <p14:creationId xmlns:p14="http://schemas.microsoft.com/office/powerpoint/2010/main" val="269296130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95307C1E-425A-4080-849D-A05C0D5F0870}" type="slidenum">
              <a:rPr lang="en-US"/>
              <a:pPr>
                <a:defRPr/>
              </a:pPr>
              <a:t>‹#›</a:t>
            </a:fld>
            <a:endParaRPr lang="en-US"/>
          </a:p>
        </p:txBody>
      </p:sp>
    </p:spTree>
    <p:extLst>
      <p:ext uri="{BB962C8B-B14F-4D97-AF65-F5344CB8AC3E}">
        <p14:creationId xmlns:p14="http://schemas.microsoft.com/office/powerpoint/2010/main" val="23771253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8023F195-DD8F-4991-885C-36E945CE009C}" type="slidenum">
              <a:rPr lang="en-US"/>
              <a:pPr>
                <a:defRPr/>
              </a:pPr>
              <a:t>‹#›</a:t>
            </a:fld>
            <a:endParaRPr lang="en-US"/>
          </a:p>
        </p:txBody>
      </p:sp>
    </p:spTree>
    <p:extLst>
      <p:ext uri="{BB962C8B-B14F-4D97-AF65-F5344CB8AC3E}">
        <p14:creationId xmlns:p14="http://schemas.microsoft.com/office/powerpoint/2010/main" val="205740936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 y="76200"/>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2" name="Rectangle 4"/>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pPr>
              <a:defRPr/>
            </a:pPr>
            <a:r>
              <a:rPr lang="en-US"/>
              <a:t>6-</a:t>
            </a:r>
            <a:fld id="{93005821-47C0-4523-9C9E-8FA10D4AFB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med"/>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33" name="Rectangle 9"/>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1034" name="Rectangle 10"/>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sp>
        <p:nvSpPr>
          <p:cNvPr id="1035" name="Text Box 11"/>
          <p:cNvSpPr txBox="1">
            <a:spLocks noChangeArrowheads="1"/>
          </p:cNvSpPr>
          <p:nvPr/>
        </p:nvSpPr>
        <p:spPr bwMode="auto">
          <a:xfrm>
            <a:off x="6991350" y="6324600"/>
            <a:ext cx="1600200" cy="457200"/>
          </a:xfrm>
          <a:prstGeom prst="rect">
            <a:avLst/>
          </a:prstGeom>
          <a:noFill/>
          <a:ln w="9525">
            <a:noFill/>
            <a:miter lim="800000"/>
            <a:headEnd/>
            <a:tailEnd/>
          </a:ln>
          <a:effectLst/>
        </p:spPr>
        <p:txBody>
          <a:bodyPr>
            <a:spAutoFit/>
          </a:bodyPr>
          <a:lstStyle/>
          <a:p>
            <a:pPr algn="r">
              <a:spcBef>
                <a:spcPct val="50000"/>
              </a:spcBef>
              <a:defRPr/>
            </a:pPr>
            <a:r>
              <a:rPr lang="en-US" sz="1200">
                <a:solidFill>
                  <a:srgbClr val="003399"/>
                </a:solidFill>
              </a:rPr>
              <a:t>University of Illinois </a:t>
            </a:r>
            <a:br>
              <a:rPr lang="en-US" sz="1200">
                <a:solidFill>
                  <a:srgbClr val="003399"/>
                </a:solidFill>
              </a:rPr>
            </a:br>
            <a:r>
              <a:rPr lang="en-US" sz="1200">
                <a:solidFill>
                  <a:srgbClr val="003399"/>
                </a:solidFill>
              </a:rPr>
              <a:t>at Springfield</a:t>
            </a:r>
          </a:p>
        </p:txBody>
      </p:sp>
      <p:pic>
        <p:nvPicPr>
          <p:cNvPr id="2055" name="Picture 12" descr="medBlueLogo_lit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5" r:id="rId1"/>
    <p:sldLayoutId id="2147483731" r:id="rId2"/>
    <p:sldLayoutId id="2147483732" r:id="rId3"/>
    <p:sldLayoutId id="2147483733" r:id="rId4"/>
  </p:sldLayoutIdLst>
  <p:transition spd="med"/>
  <p:timing>
    <p:tnLst>
      <p:par>
        <p:cTn id="1" dur="indefinite" restart="never" nodeType="tmRoot"/>
      </p:par>
    </p:tnLst>
  </p:timing>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eaLnBrk="1" fontAlgn="base" hangingPunct="1">
        <a:spcBef>
          <a:spcPct val="0"/>
        </a:spcBef>
        <a:spcAft>
          <a:spcPct val="0"/>
        </a:spcAft>
        <a:defRPr sz="3200" b="1">
          <a:solidFill>
            <a:schemeClr val="tx2"/>
          </a:solidFill>
          <a:latin typeface="Tahoma" pitchFamily="34" charset="0"/>
        </a:defRPr>
      </a:lvl6pPr>
      <a:lvl7pPr marL="914400" algn="ctr" rtl="0" eaLnBrk="1" fontAlgn="base" hangingPunct="1">
        <a:spcBef>
          <a:spcPct val="0"/>
        </a:spcBef>
        <a:spcAft>
          <a:spcPct val="0"/>
        </a:spcAft>
        <a:defRPr sz="3200" b="1">
          <a:solidFill>
            <a:schemeClr val="tx2"/>
          </a:solidFill>
          <a:latin typeface="Tahoma" pitchFamily="34" charset="0"/>
        </a:defRPr>
      </a:lvl7pPr>
      <a:lvl8pPr marL="1371600" algn="ctr" rtl="0" eaLnBrk="1" fontAlgn="base" hangingPunct="1">
        <a:spcBef>
          <a:spcPct val="0"/>
        </a:spcBef>
        <a:spcAft>
          <a:spcPct val="0"/>
        </a:spcAft>
        <a:defRPr sz="3200" b="1">
          <a:solidFill>
            <a:schemeClr val="tx2"/>
          </a:solidFill>
          <a:latin typeface="Tahoma" pitchFamily="34" charset="0"/>
        </a:defRPr>
      </a:lvl8pPr>
      <a:lvl9pPr marL="1828800" algn="ctr" rtl="0" eaLnBrk="1" fontAlgn="base" hangingPunct="1">
        <a:spcBef>
          <a:spcPct val="0"/>
        </a:spcBef>
        <a:spcAft>
          <a:spcPct val="0"/>
        </a:spcAft>
        <a:defRPr sz="32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5122" name="Title 2"/>
          <p:cNvSpPr>
            <a:spLocks noGrp="1"/>
          </p:cNvSpPr>
          <p:nvPr>
            <p:ph type="ctrTitle"/>
          </p:nvPr>
        </p:nvSpPr>
        <p:spPr>
          <a:xfrm>
            <a:off x="304800" y="2895600"/>
            <a:ext cx="8153400" cy="1146175"/>
          </a:xfrm>
        </p:spPr>
        <p:txBody>
          <a:bodyPr/>
          <a:lstStyle/>
          <a:p>
            <a:pPr eaLnBrk="1" hangingPunct="1"/>
            <a:r>
              <a:rPr lang="en-US" dirty="0" smtClean="0"/>
              <a:t>Chapter </a:t>
            </a:r>
            <a:r>
              <a:rPr lang="en-US" dirty="0" smtClean="0"/>
              <a:t>6</a:t>
            </a:r>
            <a:r>
              <a:rPr lang="en-US" dirty="0" smtClean="0"/>
              <a:t>: </a:t>
            </a:r>
            <a:br>
              <a:rPr lang="en-US" dirty="0" smtClean="0"/>
            </a:br>
            <a:r>
              <a:rPr lang="en-US" dirty="0" smtClean="0"/>
              <a:t>Compiling to the Assembly Level Part 1 (Sections 6.1-6.3)</a:t>
            </a:r>
            <a:br>
              <a:rPr lang="en-US" dirty="0" smtClean="0"/>
            </a:br>
            <a:endParaRPr lang="en-US" dirty="0"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Stack Relative Addressing</a:t>
            </a:r>
          </a:p>
        </p:txBody>
      </p:sp>
      <p:sp>
        <p:nvSpPr>
          <p:cNvPr id="14339" name="Rectangle 3"/>
          <p:cNvSpPr>
            <a:spLocks noGrp="1" noChangeArrowheads="1"/>
          </p:cNvSpPr>
          <p:nvPr>
            <p:ph idx="1"/>
          </p:nvPr>
        </p:nvSpPr>
        <p:spPr/>
        <p:txBody>
          <a:bodyPr/>
          <a:lstStyle/>
          <a:p>
            <a:pPr eaLnBrk="1" hangingPunct="1"/>
            <a:r>
              <a:rPr lang="en-US" dirty="0" smtClean="0">
                <a:solidFill>
                  <a:srgbClr val="CC0000"/>
                </a:solidFill>
              </a:rPr>
              <a:t>O</a:t>
            </a:r>
            <a:r>
              <a:rPr lang="en-US" dirty="0" smtClean="0">
                <a:solidFill>
                  <a:srgbClr val="CC0000"/>
                </a:solidFill>
              </a:rPr>
              <a:t>perand </a:t>
            </a:r>
            <a:r>
              <a:rPr lang="en-US" dirty="0" err="1" smtClean="0">
                <a:solidFill>
                  <a:srgbClr val="CC0000"/>
                </a:solidFill>
              </a:rPr>
              <a:t>specifier</a:t>
            </a:r>
            <a:r>
              <a:rPr lang="en-US" dirty="0" smtClean="0"/>
              <a:t> is the </a:t>
            </a:r>
            <a:r>
              <a:rPr lang="en-US" dirty="0" smtClean="0">
                <a:solidFill>
                  <a:srgbClr val="CC0000"/>
                </a:solidFill>
              </a:rPr>
              <a:t>offset</a:t>
            </a:r>
            <a:r>
              <a:rPr lang="en-US" dirty="0" smtClean="0"/>
              <a:t> from the top of the </a:t>
            </a:r>
            <a:r>
              <a:rPr lang="en-US" dirty="0" smtClean="0"/>
              <a:t>stack</a:t>
            </a:r>
            <a:endParaRPr lang="en-US" dirty="0" smtClean="0"/>
          </a:p>
          <a:p>
            <a:pPr lvl="1" eaLnBrk="1" hangingPunct="1"/>
            <a:r>
              <a:rPr lang="en-US" dirty="0" smtClean="0"/>
              <a:t>If the operand </a:t>
            </a:r>
            <a:r>
              <a:rPr lang="en-US" dirty="0" err="1" smtClean="0"/>
              <a:t>specifier</a:t>
            </a:r>
            <a:r>
              <a:rPr lang="en-US" dirty="0" smtClean="0"/>
              <a:t> is 0, the instruction accesses the top of the stack.</a:t>
            </a:r>
          </a:p>
          <a:p>
            <a:pPr lvl="1" eaLnBrk="1" hangingPunct="1"/>
            <a:r>
              <a:rPr lang="en-US" dirty="0" smtClean="0"/>
              <a:t>If the operand </a:t>
            </a:r>
            <a:r>
              <a:rPr lang="en-US" dirty="0" err="1" smtClean="0"/>
              <a:t>specifier</a:t>
            </a:r>
            <a:r>
              <a:rPr lang="en-US" dirty="0" smtClean="0"/>
              <a:t> is 2, it accesses </a:t>
            </a:r>
            <a:r>
              <a:rPr lang="en-US" dirty="0" err="1" smtClean="0"/>
              <a:t>Mem</a:t>
            </a:r>
            <a:r>
              <a:rPr lang="en-US" dirty="0" smtClean="0"/>
              <a:t>[SP+2], the value two bytes </a:t>
            </a:r>
            <a:r>
              <a:rPr lang="en-US" dirty="0" smtClean="0">
                <a:solidFill>
                  <a:srgbClr val="CC0000"/>
                </a:solidFill>
              </a:rPr>
              <a:t>below</a:t>
            </a:r>
            <a:r>
              <a:rPr lang="en-US" dirty="0" smtClean="0"/>
              <a:t> the top of the stack.</a:t>
            </a:r>
          </a:p>
          <a:p>
            <a:pPr lvl="1" eaLnBrk="1" hangingPunct="1"/>
            <a:r>
              <a:rPr lang="en-US" dirty="0" smtClean="0"/>
              <a:t>If the operand </a:t>
            </a:r>
            <a:r>
              <a:rPr lang="en-US" dirty="0" err="1" smtClean="0"/>
              <a:t>specifier</a:t>
            </a:r>
            <a:r>
              <a:rPr lang="en-US" dirty="0" smtClean="0"/>
              <a:t> is -2, it accesses </a:t>
            </a:r>
            <a:r>
              <a:rPr lang="en-US" dirty="0" err="1" smtClean="0"/>
              <a:t>Mem</a:t>
            </a:r>
            <a:r>
              <a:rPr lang="en-US" dirty="0" smtClean="0"/>
              <a:t>[SP-2], the value two bytes </a:t>
            </a:r>
            <a:r>
              <a:rPr lang="en-US" dirty="0" smtClean="0">
                <a:solidFill>
                  <a:srgbClr val="CC0000"/>
                </a:solidFill>
              </a:rPr>
              <a:t>above</a:t>
            </a:r>
            <a:r>
              <a:rPr lang="en-US" dirty="0" smtClean="0"/>
              <a:t> the top of the stack.</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en-US" smtClean="0"/>
              <a:t>Stack Relative Addressing</a:t>
            </a:r>
          </a:p>
        </p:txBody>
      </p:sp>
      <p:sp>
        <p:nvSpPr>
          <p:cNvPr id="15363" name="Rectangle 1027"/>
          <p:cNvSpPr>
            <a:spLocks noGrp="1" noChangeArrowheads="1"/>
          </p:cNvSpPr>
          <p:nvPr>
            <p:ph idx="1"/>
          </p:nvPr>
        </p:nvSpPr>
        <p:spPr>
          <a:xfrm>
            <a:off x="990600" y="1295400"/>
            <a:ext cx="7696200" cy="4953000"/>
          </a:xfrm>
        </p:spPr>
        <p:txBody>
          <a:bodyPr/>
          <a:lstStyle/>
          <a:p>
            <a:pPr eaLnBrk="1" hangingPunct="1"/>
            <a:r>
              <a:rPr lang="en-US" dirty="0" smtClean="0">
                <a:solidFill>
                  <a:srgbClr val="3333FF"/>
                </a:solidFill>
              </a:rPr>
              <a:t>ADDSP</a:t>
            </a:r>
            <a:r>
              <a:rPr lang="en-US" dirty="0" smtClean="0">
                <a:solidFill>
                  <a:srgbClr val="CC0000"/>
                </a:solidFill>
              </a:rPr>
              <a:t> </a:t>
            </a:r>
            <a:r>
              <a:rPr lang="en-US" dirty="0" smtClean="0"/>
              <a:t>and </a:t>
            </a:r>
            <a:r>
              <a:rPr lang="en-US" dirty="0" smtClean="0">
                <a:solidFill>
                  <a:srgbClr val="3333FF"/>
                </a:solidFill>
              </a:rPr>
              <a:t>SUBSP</a:t>
            </a:r>
            <a:r>
              <a:rPr lang="en-US" dirty="0" smtClean="0"/>
              <a:t> </a:t>
            </a:r>
            <a:r>
              <a:rPr lang="en-US" dirty="0" smtClean="0"/>
              <a:t>manipulate </a:t>
            </a:r>
            <a:r>
              <a:rPr lang="en-US" dirty="0" smtClean="0"/>
              <a:t>the stack pointer </a:t>
            </a:r>
            <a:r>
              <a:rPr lang="en-US" dirty="0" smtClean="0">
                <a:solidFill>
                  <a:srgbClr val="3333FF"/>
                </a:solidFill>
              </a:rPr>
              <a:t>directly</a:t>
            </a:r>
            <a:endParaRPr lang="en-US" dirty="0" smtClean="0"/>
          </a:p>
          <a:p>
            <a:pPr lvl="1" eaLnBrk="1" hangingPunct="1"/>
            <a:r>
              <a:rPr lang="en-US" sz="2200" dirty="0" smtClean="0"/>
              <a:t>Must use </a:t>
            </a:r>
            <a:r>
              <a:rPr lang="en-US" sz="2200" dirty="0" smtClean="0">
                <a:solidFill>
                  <a:srgbClr val="3333FF"/>
                </a:solidFill>
              </a:rPr>
              <a:t>immediate</a:t>
            </a:r>
            <a:r>
              <a:rPr lang="en-US" sz="2200" dirty="0" smtClean="0"/>
              <a:t> addressing mode with </a:t>
            </a:r>
            <a:r>
              <a:rPr lang="en-US" sz="2200" dirty="0" smtClean="0"/>
              <a:t>these instructions</a:t>
            </a:r>
          </a:p>
          <a:p>
            <a:pPr lvl="1" eaLnBrk="1" hangingPunct="1"/>
            <a:r>
              <a:rPr lang="en-US" sz="2200" dirty="0"/>
              <a:t>ADDSP </a:t>
            </a:r>
            <a:r>
              <a:rPr lang="en-US" sz="2200" dirty="0">
                <a:solidFill>
                  <a:srgbClr val="3333FF"/>
                </a:solidFill>
              </a:rPr>
              <a:t>adds</a:t>
            </a:r>
            <a:r>
              <a:rPr lang="en-US" sz="2200" dirty="0"/>
              <a:t> a value to the stack </a:t>
            </a:r>
            <a:r>
              <a:rPr lang="en-US" sz="2200" dirty="0" smtClean="0"/>
              <a:t>pointer</a:t>
            </a:r>
            <a:endParaRPr lang="en-US" sz="2200" dirty="0"/>
          </a:p>
          <a:p>
            <a:pPr lvl="1" eaLnBrk="1" hangingPunct="1"/>
            <a:r>
              <a:rPr lang="en-US" sz="2200" dirty="0"/>
              <a:t>SUBSP </a:t>
            </a:r>
            <a:r>
              <a:rPr lang="en-US" sz="2200" dirty="0">
                <a:solidFill>
                  <a:srgbClr val="3333FF"/>
                </a:solidFill>
              </a:rPr>
              <a:t>subtracts</a:t>
            </a:r>
            <a:r>
              <a:rPr lang="en-US" sz="2200" dirty="0"/>
              <a:t> a value from the stack </a:t>
            </a:r>
            <a:r>
              <a:rPr lang="en-US" sz="2200" dirty="0" smtClean="0"/>
              <a:t>pointer</a:t>
            </a:r>
            <a:endParaRPr lang="en-US" sz="2200" dirty="0"/>
          </a:p>
          <a:p>
            <a:pPr eaLnBrk="1" hangingPunct="1"/>
            <a:r>
              <a:rPr lang="en-US" dirty="0" smtClean="0"/>
              <a:t>Run-Time stack grows </a:t>
            </a:r>
            <a:r>
              <a:rPr lang="en-US" dirty="0"/>
              <a:t>toward </a:t>
            </a:r>
            <a:r>
              <a:rPr lang="en-US" dirty="0">
                <a:solidFill>
                  <a:srgbClr val="3333FF"/>
                </a:solidFill>
              </a:rPr>
              <a:t>low</a:t>
            </a:r>
            <a:r>
              <a:rPr lang="en-US" dirty="0"/>
              <a:t> </a:t>
            </a:r>
            <a:r>
              <a:rPr lang="en-US" dirty="0" smtClean="0"/>
              <a:t>addresses</a:t>
            </a:r>
            <a:endParaRPr lang="en-US" dirty="0"/>
          </a:p>
          <a:p>
            <a:pPr lvl="1" eaLnBrk="1" hangingPunct="1"/>
            <a:r>
              <a:rPr lang="en-US" dirty="0" smtClean="0"/>
              <a:t>To </a:t>
            </a:r>
            <a:r>
              <a:rPr lang="en-US" dirty="0"/>
              <a:t>allocate storage on the stack, subtract a value with </a:t>
            </a:r>
            <a:r>
              <a:rPr lang="en-US" dirty="0">
                <a:solidFill>
                  <a:srgbClr val="3333FF"/>
                </a:solidFill>
              </a:rPr>
              <a:t>SUBSP</a:t>
            </a:r>
          </a:p>
          <a:p>
            <a:pPr lvl="1" eaLnBrk="1" hangingPunct="1"/>
            <a:r>
              <a:rPr lang="en-US" dirty="0"/>
              <a:t>To </a:t>
            </a:r>
            <a:r>
              <a:rPr lang="en-US" dirty="0" err="1"/>
              <a:t>deallocate</a:t>
            </a:r>
            <a:r>
              <a:rPr lang="en-US" dirty="0"/>
              <a:t> storage, you add a value with </a:t>
            </a:r>
            <a:r>
              <a:rPr lang="en-US" dirty="0" smtClean="0">
                <a:solidFill>
                  <a:srgbClr val="3333FF"/>
                </a:solidFill>
              </a:rPr>
              <a:t>ADDSP</a:t>
            </a:r>
            <a:endParaRPr lang="en-US" dirty="0"/>
          </a:p>
          <a:p>
            <a:pPr lvl="1" eaLnBrk="1" hangingPunct="1"/>
            <a:endParaRPr lang="en-US" dirty="0"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smtClean="0"/>
              <a:t>Stack Relative Addressing</a:t>
            </a:r>
          </a:p>
        </p:txBody>
      </p:sp>
      <p:sp>
        <p:nvSpPr>
          <p:cNvPr id="17411" name="Rectangle 1027"/>
          <p:cNvSpPr>
            <a:spLocks noGrp="1" noChangeArrowheads="1"/>
          </p:cNvSpPr>
          <p:nvPr>
            <p:ph idx="1"/>
          </p:nvPr>
        </p:nvSpPr>
        <p:spPr/>
        <p:txBody>
          <a:bodyPr/>
          <a:lstStyle/>
          <a:p>
            <a:pPr eaLnBrk="1" hangingPunct="1"/>
            <a:r>
              <a:rPr lang="en-US" dirty="0"/>
              <a:t>CALL, </a:t>
            </a:r>
            <a:r>
              <a:rPr lang="en-US" dirty="0" err="1"/>
              <a:t>RETn</a:t>
            </a:r>
            <a:r>
              <a:rPr lang="en-US" dirty="0"/>
              <a:t>, and RETTR manipulate the stack pointer </a:t>
            </a:r>
            <a:r>
              <a:rPr lang="en-US" dirty="0">
                <a:solidFill>
                  <a:srgbClr val="3333FF"/>
                </a:solidFill>
              </a:rPr>
              <a:t>indirectly</a:t>
            </a:r>
            <a:endParaRPr lang="en-US" dirty="0"/>
          </a:p>
          <a:p>
            <a:pPr eaLnBrk="1" hangingPunct="1"/>
            <a:endParaRPr lang="en-US" dirty="0" smtClean="0"/>
          </a:p>
          <a:p>
            <a:pPr eaLnBrk="1" hangingPunct="1"/>
            <a:r>
              <a:rPr lang="en-US" dirty="0" smtClean="0"/>
              <a:t>Note: There </a:t>
            </a:r>
            <a:r>
              <a:rPr lang="en-US" dirty="0" smtClean="0"/>
              <a:t>is no way to set the stack pointer by loading a value into it</a:t>
            </a:r>
          </a:p>
          <a:p>
            <a:pPr lvl="1" eaLnBrk="1" hangingPunct="1"/>
            <a:r>
              <a:rPr lang="en-US" dirty="0" smtClean="0"/>
              <a:t>There is </a:t>
            </a:r>
            <a:r>
              <a:rPr lang="en-US" dirty="0" smtClean="0">
                <a:solidFill>
                  <a:srgbClr val="CC0000"/>
                </a:solidFill>
              </a:rPr>
              <a:t>no</a:t>
            </a:r>
            <a:r>
              <a:rPr lang="en-US" dirty="0" smtClean="0"/>
              <a:t> LDSP </a:t>
            </a:r>
            <a:r>
              <a:rPr lang="en-US" dirty="0" smtClean="0"/>
              <a:t>instruction</a:t>
            </a:r>
            <a:endParaRPr lang="en-US" dirty="0" smtClean="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Stack Relative Addressing</a:t>
            </a:r>
          </a:p>
        </p:txBody>
      </p:sp>
      <p:sp>
        <p:nvSpPr>
          <p:cNvPr id="18435" name="Rectangle 3"/>
          <p:cNvSpPr>
            <a:spLocks noGrp="1" noChangeArrowheads="1"/>
          </p:cNvSpPr>
          <p:nvPr>
            <p:ph idx="1"/>
          </p:nvPr>
        </p:nvSpPr>
        <p:spPr/>
        <p:txBody>
          <a:bodyPr/>
          <a:lstStyle/>
          <a:p>
            <a:pPr eaLnBrk="1" hangingPunct="1"/>
            <a:r>
              <a:rPr lang="en-US" dirty="0" smtClean="0"/>
              <a:t>The SP is initialized automatically when a program is </a:t>
            </a:r>
            <a:r>
              <a:rPr lang="en-US" i="1" dirty="0" smtClean="0"/>
              <a:t>executed</a:t>
            </a:r>
            <a:endParaRPr lang="en-US" dirty="0" smtClean="0"/>
          </a:p>
          <a:p>
            <a:pPr lvl="1" eaLnBrk="1" hangingPunct="1"/>
            <a:r>
              <a:rPr lang="en-US" dirty="0" smtClean="0"/>
              <a:t>SP </a:t>
            </a:r>
            <a:r>
              <a:rPr lang="en-US" dirty="0" smtClean="0">
                <a:sym typeface="Wingdings" pitchFamily="2" charset="2"/>
              </a:rPr>
              <a:t> </a:t>
            </a:r>
            <a:r>
              <a:rPr lang="en-US" dirty="0" err="1" smtClean="0">
                <a:sym typeface="Wingdings" pitchFamily="2" charset="2"/>
              </a:rPr>
              <a:t>Mem</a:t>
            </a:r>
            <a:r>
              <a:rPr lang="en-US" dirty="0" smtClean="0">
                <a:sym typeface="Wingdings" pitchFamily="2" charset="2"/>
              </a:rPr>
              <a:t>[FFF8]</a:t>
            </a:r>
          </a:p>
          <a:p>
            <a:pPr lvl="1" eaLnBrk="1" hangingPunct="1"/>
            <a:r>
              <a:rPr lang="en-US" dirty="0" smtClean="0">
                <a:sym typeface="Wingdings" pitchFamily="2" charset="2"/>
              </a:rPr>
              <a:t>PC  0000</a:t>
            </a:r>
          </a:p>
          <a:p>
            <a:pPr eaLnBrk="1" hangingPunct="1"/>
            <a:r>
              <a:rPr lang="en-US" dirty="0" err="1" smtClean="0"/>
              <a:t>Mem</a:t>
            </a:r>
            <a:r>
              <a:rPr lang="en-US" dirty="0" smtClean="0"/>
              <a:t>[FFF8] is located in Pep/8 ROM </a:t>
            </a:r>
          </a:p>
          <a:p>
            <a:pPr lvl="1" eaLnBrk="1" hangingPunct="1"/>
            <a:r>
              <a:rPr lang="en-US" dirty="0" smtClean="0"/>
              <a:t>contains the value FBCF, the bottom of the user stack.</a:t>
            </a:r>
          </a:p>
          <a:p>
            <a:pPr lvl="1" eaLnBrk="1" hangingPunct="1"/>
            <a:r>
              <a:rPr lang="en-US" dirty="0" smtClean="0"/>
              <a:t>Can </a:t>
            </a:r>
            <a:r>
              <a:rPr lang="en-US" dirty="0" smtClean="0"/>
              <a:t>only be </a:t>
            </a:r>
            <a:r>
              <a:rPr lang="en-US" dirty="0" smtClean="0"/>
              <a:t>changed by burning ROM</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smtClean="0"/>
              <a:t>Stack-relative addressing</a:t>
            </a:r>
          </a:p>
        </p:txBody>
      </p:sp>
      <p:sp>
        <p:nvSpPr>
          <p:cNvPr id="19459" name="Slide Number Placeholder 2"/>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57E80469-0425-42EF-AEF4-DE6E77FA4054}" type="slidenum">
              <a:rPr lang="en-US"/>
              <a:pPr eaLnBrk="1" hangingPunct="1"/>
              <a:t>14</a:t>
            </a:fld>
            <a:endParaRPr lang="en-US"/>
          </a:p>
        </p:txBody>
      </p:sp>
      <p:pic>
        <p:nvPicPr>
          <p:cNvPr id="19460" name="Picture 43"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6025"/>
            <a:ext cx="838200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7"/>
          <p:cNvSpPr>
            <a:spLocks noChangeArrowheads="1"/>
          </p:cNvSpPr>
          <p:nvPr/>
        </p:nvSpPr>
        <p:spPr bwMode="auto">
          <a:xfrm>
            <a:off x="7543800" y="5486400"/>
            <a:ext cx="1371600" cy="6096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2" name="Group 8"/>
          <p:cNvGrpSpPr>
            <a:grpSpLocks/>
          </p:cNvGrpSpPr>
          <p:nvPr/>
        </p:nvGrpSpPr>
        <p:grpSpPr bwMode="auto">
          <a:xfrm>
            <a:off x="1905000" y="1371600"/>
            <a:ext cx="7010400" cy="4724400"/>
            <a:chOff x="1200" y="1008"/>
            <a:chExt cx="4416" cy="2976"/>
          </a:xfrm>
        </p:grpSpPr>
        <p:sp>
          <p:nvSpPr>
            <p:cNvPr id="19506" name="Oval 9"/>
            <p:cNvSpPr>
              <a:spLocks noChangeArrowheads="1"/>
            </p:cNvSpPr>
            <p:nvPr/>
          </p:nvSpPr>
          <p:spPr bwMode="auto">
            <a:xfrm>
              <a:off x="1200" y="1008"/>
              <a:ext cx="576"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07" name="Rectangle 10"/>
            <p:cNvSpPr>
              <a:spLocks noChangeArrowheads="1"/>
            </p:cNvSpPr>
            <p:nvPr/>
          </p:nvSpPr>
          <p:spPr bwMode="auto">
            <a:xfrm>
              <a:off x="3504" y="3600"/>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7BE6</a:t>
              </a:r>
              <a:endParaRPr lang="en-US" sz="2400">
                <a:latin typeface="Times" charset="0"/>
              </a:endParaRPr>
            </a:p>
          </p:txBody>
        </p:sp>
        <p:sp>
          <p:nvSpPr>
            <p:cNvPr id="19508" name="Rectangle 11"/>
            <p:cNvSpPr>
              <a:spLocks noChangeArrowheads="1"/>
            </p:cNvSpPr>
            <p:nvPr/>
          </p:nvSpPr>
          <p:spPr bwMode="auto">
            <a:xfrm>
              <a:off x="4752" y="3216"/>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B</a:t>
              </a:r>
              <a:endParaRPr lang="en-US" sz="2400">
                <a:latin typeface="Times" charset="0"/>
              </a:endParaRPr>
            </a:p>
          </p:txBody>
        </p:sp>
        <p:cxnSp>
          <p:nvCxnSpPr>
            <p:cNvPr id="19509" name="AutoShape 12"/>
            <p:cNvCxnSpPr>
              <a:cxnSpLocks noChangeShapeType="1"/>
              <a:stCxn id="19507" idx="3"/>
              <a:endCxn id="19508" idx="1"/>
            </p:cNvCxnSpPr>
            <p:nvPr/>
          </p:nvCxnSpPr>
          <p:spPr bwMode="auto">
            <a:xfrm flipV="1">
              <a:off x="4368" y="3408"/>
              <a:ext cx="384" cy="384"/>
            </a:xfrm>
            <a:prstGeom prst="bentConnector3">
              <a:avLst>
                <a:gd name="adj1" fmla="val 50000"/>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pSp>
      <p:grpSp>
        <p:nvGrpSpPr>
          <p:cNvPr id="3" name="Group 45"/>
          <p:cNvGrpSpPr>
            <a:grpSpLocks/>
          </p:cNvGrpSpPr>
          <p:nvPr/>
        </p:nvGrpSpPr>
        <p:grpSpPr bwMode="auto">
          <a:xfrm>
            <a:off x="1905000" y="2362200"/>
            <a:ext cx="7010400" cy="3733800"/>
            <a:chOff x="1200" y="1488"/>
            <a:chExt cx="4416" cy="2352"/>
          </a:xfrm>
        </p:grpSpPr>
        <p:sp>
          <p:nvSpPr>
            <p:cNvPr id="19500" name="Rectangle 14"/>
            <p:cNvSpPr>
              <a:spLocks noChangeArrowheads="1"/>
            </p:cNvSpPr>
            <p:nvPr/>
          </p:nvSpPr>
          <p:spPr bwMode="auto">
            <a:xfrm>
              <a:off x="4752" y="3072"/>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r</a:t>
              </a:r>
            </a:p>
          </p:txBody>
        </p:sp>
        <p:sp>
          <p:nvSpPr>
            <p:cNvPr id="19501" name="Rectangle 15"/>
            <p:cNvSpPr>
              <a:spLocks noChangeArrowheads="1"/>
            </p:cNvSpPr>
            <p:nvPr/>
          </p:nvSpPr>
          <p:spPr bwMode="auto">
            <a:xfrm>
              <a:off x="4752" y="2688"/>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e</a:t>
              </a:r>
            </a:p>
          </p:txBody>
        </p:sp>
        <p:sp>
          <p:nvSpPr>
            <p:cNvPr id="19502" name="Rectangle 16"/>
            <p:cNvSpPr>
              <a:spLocks noChangeArrowheads="1"/>
            </p:cNvSpPr>
            <p:nvPr/>
          </p:nvSpPr>
          <p:spPr bwMode="auto">
            <a:xfrm>
              <a:off x="3504" y="3456"/>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7BE6</a:t>
              </a:r>
              <a:endParaRPr lang="en-US" sz="2400">
                <a:latin typeface="Times" charset="0"/>
              </a:endParaRPr>
            </a:p>
          </p:txBody>
        </p:sp>
        <p:sp>
          <p:nvSpPr>
            <p:cNvPr id="19503" name="Rectangle 17"/>
            <p:cNvSpPr>
              <a:spLocks noChangeArrowheads="1"/>
            </p:cNvSpPr>
            <p:nvPr/>
          </p:nvSpPr>
          <p:spPr bwMode="auto">
            <a:xfrm>
              <a:off x="4752" y="2304"/>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W</a:t>
              </a:r>
            </a:p>
          </p:txBody>
        </p:sp>
        <p:cxnSp>
          <p:nvCxnSpPr>
            <p:cNvPr id="19504" name="AutoShape 18"/>
            <p:cNvCxnSpPr>
              <a:cxnSpLocks noChangeShapeType="1"/>
              <a:stCxn id="19502" idx="3"/>
              <a:endCxn id="19503" idx="1"/>
            </p:cNvCxnSpPr>
            <p:nvPr/>
          </p:nvCxnSpPr>
          <p:spPr bwMode="auto">
            <a:xfrm flipV="1">
              <a:off x="4368" y="2496"/>
              <a:ext cx="384" cy="1152"/>
            </a:xfrm>
            <a:prstGeom prst="bentConnector3">
              <a:avLst>
                <a:gd name="adj1" fmla="val 50000"/>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9505" name="Oval 19"/>
            <p:cNvSpPr>
              <a:spLocks noChangeArrowheads="1"/>
            </p:cNvSpPr>
            <p:nvPr/>
          </p:nvSpPr>
          <p:spPr bwMode="auto">
            <a:xfrm>
              <a:off x="1200" y="1488"/>
              <a:ext cx="576"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1905000" y="1828800"/>
            <a:ext cx="7010400" cy="4267200"/>
            <a:chOff x="1200" y="1152"/>
            <a:chExt cx="4416" cy="2688"/>
          </a:xfrm>
        </p:grpSpPr>
        <p:sp>
          <p:nvSpPr>
            <p:cNvPr id="19495" name="Oval 21"/>
            <p:cNvSpPr>
              <a:spLocks noChangeArrowheads="1"/>
            </p:cNvSpPr>
            <p:nvPr/>
          </p:nvSpPr>
          <p:spPr bwMode="auto">
            <a:xfrm>
              <a:off x="1200" y="1152"/>
              <a:ext cx="576"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96" name="Rectangle 22"/>
            <p:cNvSpPr>
              <a:spLocks noChangeArrowheads="1"/>
            </p:cNvSpPr>
            <p:nvPr/>
          </p:nvSpPr>
          <p:spPr bwMode="auto">
            <a:xfrm>
              <a:off x="3504" y="3456"/>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7BE6</a:t>
              </a:r>
              <a:endParaRPr lang="en-US" sz="2400">
                <a:latin typeface="Times" charset="0"/>
              </a:endParaRPr>
            </a:p>
          </p:txBody>
        </p:sp>
        <p:sp>
          <p:nvSpPr>
            <p:cNvPr id="19497" name="Rectangle 23"/>
            <p:cNvSpPr>
              <a:spLocks noChangeArrowheads="1"/>
            </p:cNvSpPr>
            <p:nvPr/>
          </p:nvSpPr>
          <p:spPr bwMode="auto">
            <a:xfrm>
              <a:off x="4752" y="2688"/>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M</a:t>
              </a:r>
            </a:p>
          </p:txBody>
        </p:sp>
        <p:cxnSp>
          <p:nvCxnSpPr>
            <p:cNvPr id="19498" name="AutoShape 24"/>
            <p:cNvCxnSpPr>
              <a:cxnSpLocks noChangeShapeType="1"/>
              <a:stCxn id="19496" idx="3"/>
              <a:endCxn id="19497" idx="1"/>
            </p:cNvCxnSpPr>
            <p:nvPr/>
          </p:nvCxnSpPr>
          <p:spPr bwMode="auto">
            <a:xfrm flipV="1">
              <a:off x="4368" y="2880"/>
              <a:ext cx="384" cy="768"/>
            </a:xfrm>
            <a:prstGeom prst="bentConnector3">
              <a:avLst>
                <a:gd name="adj1" fmla="val 50000"/>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9499" name="Rectangle 25"/>
            <p:cNvSpPr>
              <a:spLocks noChangeArrowheads="1"/>
            </p:cNvSpPr>
            <p:nvPr/>
          </p:nvSpPr>
          <p:spPr bwMode="auto">
            <a:xfrm>
              <a:off x="4752" y="3072"/>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B</a:t>
              </a:r>
            </a:p>
          </p:txBody>
        </p:sp>
      </p:grpSp>
      <p:grpSp>
        <p:nvGrpSpPr>
          <p:cNvPr id="5" name="Group 49"/>
          <p:cNvGrpSpPr>
            <a:grpSpLocks/>
          </p:cNvGrpSpPr>
          <p:nvPr/>
        </p:nvGrpSpPr>
        <p:grpSpPr bwMode="auto">
          <a:xfrm>
            <a:off x="1828800" y="2133600"/>
            <a:ext cx="7086600" cy="3962400"/>
            <a:chOff x="1152" y="1344"/>
            <a:chExt cx="4464" cy="2496"/>
          </a:xfrm>
        </p:grpSpPr>
        <p:sp>
          <p:nvSpPr>
            <p:cNvPr id="19486" name="Oval 27"/>
            <p:cNvSpPr>
              <a:spLocks noChangeArrowheads="1"/>
            </p:cNvSpPr>
            <p:nvPr/>
          </p:nvSpPr>
          <p:spPr bwMode="auto">
            <a:xfrm>
              <a:off x="1152" y="1824"/>
              <a:ext cx="576"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87" name="Rectangle 28"/>
            <p:cNvSpPr>
              <a:spLocks noChangeArrowheads="1"/>
            </p:cNvSpPr>
            <p:nvPr/>
          </p:nvSpPr>
          <p:spPr bwMode="auto">
            <a:xfrm>
              <a:off x="3504" y="3456"/>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7BE6</a:t>
              </a:r>
              <a:endParaRPr lang="en-US" sz="2400">
                <a:latin typeface="Times" charset="0"/>
              </a:endParaRPr>
            </a:p>
          </p:txBody>
        </p:sp>
        <p:sp>
          <p:nvSpPr>
            <p:cNvPr id="19488" name="Rectangle 29"/>
            <p:cNvSpPr>
              <a:spLocks noChangeArrowheads="1"/>
            </p:cNvSpPr>
            <p:nvPr/>
          </p:nvSpPr>
          <p:spPr bwMode="auto">
            <a:xfrm>
              <a:off x="4752" y="1824"/>
              <a:ext cx="864" cy="480"/>
            </a:xfrm>
            <a:prstGeom prst="rect">
              <a:avLst/>
            </a:prstGeom>
            <a:solidFill>
              <a:schemeClr val="accent1"/>
            </a:solidFill>
            <a:ln w="9525">
              <a:solidFill>
                <a:schemeClr val="tx1"/>
              </a:solidFill>
              <a:miter lim="800000"/>
              <a:headEnd/>
              <a:tailEnd/>
            </a:ln>
          </p:spPr>
          <p:txBody>
            <a:bodyPr wrap="none" anchor="ctr"/>
            <a:lstStyle/>
            <a:p>
              <a:pPr algn="ctr"/>
              <a:endParaRPr lang="en-US" sz="2800" b="1">
                <a:latin typeface="Times" charset="0"/>
              </a:endParaRPr>
            </a:p>
          </p:txBody>
        </p:sp>
        <p:cxnSp>
          <p:nvCxnSpPr>
            <p:cNvPr id="19489" name="AutoShape 30"/>
            <p:cNvCxnSpPr>
              <a:cxnSpLocks noChangeShapeType="1"/>
              <a:stCxn id="19487" idx="3"/>
              <a:endCxn id="19488" idx="1"/>
            </p:cNvCxnSpPr>
            <p:nvPr/>
          </p:nvCxnSpPr>
          <p:spPr bwMode="auto">
            <a:xfrm flipV="1">
              <a:off x="4368" y="2064"/>
              <a:ext cx="384" cy="1584"/>
            </a:xfrm>
            <a:prstGeom prst="bentConnector3">
              <a:avLst>
                <a:gd name="adj1" fmla="val 50000"/>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9490" name="Rectangle 31"/>
            <p:cNvSpPr>
              <a:spLocks noChangeArrowheads="1"/>
            </p:cNvSpPr>
            <p:nvPr/>
          </p:nvSpPr>
          <p:spPr bwMode="auto">
            <a:xfrm>
              <a:off x="4752" y="2304"/>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W</a:t>
              </a:r>
            </a:p>
          </p:txBody>
        </p:sp>
        <p:sp>
          <p:nvSpPr>
            <p:cNvPr id="19491" name="Rectangle 32"/>
            <p:cNvSpPr>
              <a:spLocks noChangeArrowheads="1"/>
            </p:cNvSpPr>
            <p:nvPr/>
          </p:nvSpPr>
          <p:spPr bwMode="auto">
            <a:xfrm>
              <a:off x="4752" y="2688"/>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M</a:t>
              </a:r>
            </a:p>
          </p:txBody>
        </p:sp>
        <p:sp>
          <p:nvSpPr>
            <p:cNvPr id="19492" name="Rectangle 33"/>
            <p:cNvSpPr>
              <a:spLocks noChangeArrowheads="1"/>
            </p:cNvSpPr>
            <p:nvPr/>
          </p:nvSpPr>
          <p:spPr bwMode="auto">
            <a:xfrm>
              <a:off x="4752" y="3072"/>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B</a:t>
              </a:r>
            </a:p>
          </p:txBody>
        </p:sp>
        <p:sp>
          <p:nvSpPr>
            <p:cNvPr id="19493" name="Rectangle 47"/>
            <p:cNvSpPr>
              <a:spLocks noChangeArrowheads="1"/>
            </p:cNvSpPr>
            <p:nvPr/>
          </p:nvSpPr>
          <p:spPr bwMode="auto">
            <a:xfrm>
              <a:off x="4752" y="1344"/>
              <a:ext cx="864" cy="480"/>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325</a:t>
              </a:r>
            </a:p>
          </p:txBody>
        </p:sp>
        <p:sp>
          <p:nvSpPr>
            <p:cNvPr id="19494" name="Line 48"/>
            <p:cNvSpPr>
              <a:spLocks noChangeShapeType="1"/>
            </p:cNvSpPr>
            <p:nvPr/>
          </p:nvSpPr>
          <p:spPr bwMode="auto">
            <a:xfrm>
              <a:off x="5184" y="1680"/>
              <a:ext cx="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466" name="Rectangle 36"/>
          <p:cNvSpPr>
            <a:spLocks noChangeArrowheads="1"/>
          </p:cNvSpPr>
          <p:nvPr/>
        </p:nvSpPr>
        <p:spPr bwMode="auto">
          <a:xfrm>
            <a:off x="5562600" y="5486400"/>
            <a:ext cx="1371600" cy="609600"/>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7BE6</a:t>
            </a:r>
            <a:endParaRPr lang="en-US" sz="2400">
              <a:latin typeface="Times" charset="0"/>
            </a:endParaRPr>
          </a:p>
        </p:txBody>
      </p:sp>
      <p:grpSp>
        <p:nvGrpSpPr>
          <p:cNvPr id="19467" name="Group 3"/>
          <p:cNvGrpSpPr>
            <a:grpSpLocks/>
          </p:cNvGrpSpPr>
          <p:nvPr/>
        </p:nvGrpSpPr>
        <p:grpSpPr bwMode="auto">
          <a:xfrm>
            <a:off x="5562600" y="5486400"/>
            <a:ext cx="1981200" cy="609600"/>
            <a:chOff x="3504" y="3600"/>
            <a:chExt cx="1248" cy="384"/>
          </a:xfrm>
        </p:grpSpPr>
        <p:sp>
          <p:nvSpPr>
            <p:cNvPr id="19484" name="Rectangle 4"/>
            <p:cNvSpPr>
              <a:spLocks noChangeArrowheads="1"/>
            </p:cNvSpPr>
            <p:nvPr/>
          </p:nvSpPr>
          <p:spPr bwMode="auto">
            <a:xfrm>
              <a:off x="3504" y="3600"/>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FBCF</a:t>
              </a:r>
              <a:endParaRPr lang="en-US" sz="2400">
                <a:latin typeface="Times" charset="0"/>
              </a:endParaRPr>
            </a:p>
          </p:txBody>
        </p:sp>
        <p:cxnSp>
          <p:nvCxnSpPr>
            <p:cNvPr id="19485" name="AutoShape 5"/>
            <p:cNvCxnSpPr>
              <a:cxnSpLocks noChangeShapeType="1"/>
              <a:stCxn id="19484" idx="3"/>
              <a:endCxn id="19461" idx="1"/>
            </p:cNvCxnSpPr>
            <p:nvPr/>
          </p:nvCxnSpPr>
          <p:spPr bwMode="auto">
            <a:xfrm>
              <a:off x="4368" y="3792"/>
              <a:ext cx="384"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7" name="Group 100"/>
          <p:cNvGrpSpPr>
            <a:grpSpLocks/>
          </p:cNvGrpSpPr>
          <p:nvPr/>
        </p:nvGrpSpPr>
        <p:grpSpPr bwMode="auto">
          <a:xfrm>
            <a:off x="1828800" y="1905000"/>
            <a:ext cx="7086600" cy="3886200"/>
            <a:chOff x="1152" y="1200"/>
            <a:chExt cx="4464" cy="2448"/>
          </a:xfrm>
        </p:grpSpPr>
        <p:sp>
          <p:nvSpPr>
            <p:cNvPr id="19475" name="Rectangle 37"/>
            <p:cNvSpPr>
              <a:spLocks noChangeArrowheads="1"/>
            </p:cNvSpPr>
            <p:nvPr/>
          </p:nvSpPr>
          <p:spPr bwMode="auto">
            <a:xfrm>
              <a:off x="4752" y="1824"/>
              <a:ext cx="864" cy="480"/>
            </a:xfrm>
            <a:prstGeom prst="rect">
              <a:avLst/>
            </a:prstGeom>
            <a:solidFill>
              <a:schemeClr val="accent1"/>
            </a:solidFill>
            <a:ln w="9525">
              <a:solidFill>
                <a:schemeClr val="tx1"/>
              </a:solidFill>
              <a:miter lim="800000"/>
              <a:headEnd/>
              <a:tailEnd/>
            </a:ln>
          </p:spPr>
          <p:txBody>
            <a:bodyPr wrap="none" anchor="ctr"/>
            <a:lstStyle/>
            <a:p>
              <a:pPr algn="ctr"/>
              <a:endParaRPr lang="en-US" sz="2800" b="1">
                <a:latin typeface="Times" charset="0"/>
              </a:endParaRPr>
            </a:p>
          </p:txBody>
        </p:sp>
        <p:sp>
          <p:nvSpPr>
            <p:cNvPr id="19476" name="Rectangle 39"/>
            <p:cNvSpPr>
              <a:spLocks noChangeArrowheads="1"/>
            </p:cNvSpPr>
            <p:nvPr/>
          </p:nvSpPr>
          <p:spPr bwMode="auto">
            <a:xfrm>
              <a:off x="4752" y="2304"/>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W</a:t>
              </a:r>
            </a:p>
          </p:txBody>
        </p:sp>
        <p:sp>
          <p:nvSpPr>
            <p:cNvPr id="19477" name="Rectangle 40"/>
            <p:cNvSpPr>
              <a:spLocks noChangeArrowheads="1"/>
            </p:cNvSpPr>
            <p:nvPr/>
          </p:nvSpPr>
          <p:spPr bwMode="auto">
            <a:xfrm>
              <a:off x="4752" y="2688"/>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M</a:t>
              </a:r>
            </a:p>
          </p:txBody>
        </p:sp>
        <p:sp>
          <p:nvSpPr>
            <p:cNvPr id="19478" name="Rectangle 41"/>
            <p:cNvSpPr>
              <a:spLocks noChangeArrowheads="1"/>
            </p:cNvSpPr>
            <p:nvPr/>
          </p:nvSpPr>
          <p:spPr bwMode="auto">
            <a:xfrm>
              <a:off x="4752" y="3072"/>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B</a:t>
              </a:r>
            </a:p>
          </p:txBody>
        </p:sp>
        <p:sp>
          <p:nvSpPr>
            <p:cNvPr id="19479" name="Oval 42"/>
            <p:cNvSpPr>
              <a:spLocks noChangeArrowheads="1"/>
            </p:cNvSpPr>
            <p:nvPr/>
          </p:nvSpPr>
          <p:spPr bwMode="auto">
            <a:xfrm>
              <a:off x="1152" y="2160"/>
              <a:ext cx="720" cy="19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80" name="Rectangle 50"/>
            <p:cNvSpPr>
              <a:spLocks noChangeArrowheads="1"/>
            </p:cNvSpPr>
            <p:nvPr/>
          </p:nvSpPr>
          <p:spPr bwMode="auto">
            <a:xfrm>
              <a:off x="4752" y="1584"/>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325</a:t>
              </a:r>
            </a:p>
          </p:txBody>
        </p:sp>
        <p:sp>
          <p:nvSpPr>
            <p:cNvPr id="19481" name="Rectangle 51"/>
            <p:cNvSpPr>
              <a:spLocks noChangeArrowheads="1"/>
            </p:cNvSpPr>
            <p:nvPr/>
          </p:nvSpPr>
          <p:spPr bwMode="auto">
            <a:xfrm>
              <a:off x="4752" y="1200"/>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800" b="1">
                  <a:latin typeface="Times" charset="0"/>
                </a:rPr>
                <a:t>i</a:t>
              </a:r>
            </a:p>
          </p:txBody>
        </p:sp>
        <p:sp>
          <p:nvSpPr>
            <p:cNvPr id="19482" name="Line 52"/>
            <p:cNvSpPr>
              <a:spLocks noChangeShapeType="1"/>
            </p:cNvSpPr>
            <p:nvPr/>
          </p:nvSpPr>
          <p:spPr bwMode="auto">
            <a:xfrm>
              <a:off x="5184" y="1872"/>
              <a:ext cx="0"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9483" name="AutoShape 74"/>
            <p:cNvCxnSpPr>
              <a:cxnSpLocks noChangeShapeType="1"/>
              <a:stCxn id="19473" idx="3"/>
              <a:endCxn id="19481" idx="1"/>
            </p:cNvCxnSpPr>
            <p:nvPr/>
          </p:nvCxnSpPr>
          <p:spPr bwMode="auto">
            <a:xfrm flipV="1">
              <a:off x="4368" y="1392"/>
              <a:ext cx="384" cy="2256"/>
            </a:xfrm>
            <a:prstGeom prst="bentConnector3">
              <a:avLst>
                <a:gd name="adj1" fmla="val 50000"/>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pSp>
      <p:grpSp>
        <p:nvGrpSpPr>
          <p:cNvPr id="8" name="Group 98"/>
          <p:cNvGrpSpPr>
            <a:grpSpLocks/>
          </p:cNvGrpSpPr>
          <p:nvPr/>
        </p:nvGrpSpPr>
        <p:grpSpPr bwMode="auto">
          <a:xfrm>
            <a:off x="1828800" y="2209800"/>
            <a:ext cx="5715000" cy="3886200"/>
            <a:chOff x="1152" y="1392"/>
            <a:chExt cx="3600" cy="2448"/>
          </a:xfrm>
        </p:grpSpPr>
        <p:sp>
          <p:nvSpPr>
            <p:cNvPr id="19470" name="Rectangle 35"/>
            <p:cNvSpPr>
              <a:spLocks noChangeArrowheads="1"/>
            </p:cNvSpPr>
            <p:nvPr/>
          </p:nvSpPr>
          <p:spPr bwMode="auto">
            <a:xfrm>
              <a:off x="4608" y="3504"/>
              <a:ext cx="144" cy="24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19471" name="Group 95"/>
            <p:cNvGrpSpPr>
              <a:grpSpLocks/>
            </p:cNvGrpSpPr>
            <p:nvPr/>
          </p:nvGrpSpPr>
          <p:grpSpPr bwMode="auto">
            <a:xfrm>
              <a:off x="1152" y="1392"/>
              <a:ext cx="3600" cy="2448"/>
              <a:chOff x="1152" y="1392"/>
              <a:chExt cx="3600" cy="2448"/>
            </a:xfrm>
          </p:grpSpPr>
          <p:sp>
            <p:nvSpPr>
              <p:cNvPr id="19472" name="Oval 53"/>
              <p:cNvSpPr>
                <a:spLocks noChangeArrowheads="1"/>
              </p:cNvSpPr>
              <p:nvPr/>
            </p:nvSpPr>
            <p:spPr bwMode="auto">
              <a:xfrm>
                <a:off x="1152" y="2352"/>
                <a:ext cx="720" cy="19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3" name="Rectangle 70"/>
              <p:cNvSpPr>
                <a:spLocks noChangeArrowheads="1"/>
              </p:cNvSpPr>
              <p:nvPr/>
            </p:nvSpPr>
            <p:spPr bwMode="auto">
              <a:xfrm>
                <a:off x="3504" y="3456"/>
                <a:ext cx="864" cy="384"/>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Times" charset="0"/>
                  </a:rPr>
                  <a:t>FBC9</a:t>
                </a:r>
              </a:p>
            </p:txBody>
          </p:sp>
          <p:cxnSp>
            <p:nvCxnSpPr>
              <p:cNvPr id="19474" name="AutoShape 94"/>
              <p:cNvCxnSpPr>
                <a:cxnSpLocks noChangeShapeType="1"/>
                <a:stCxn id="19473" idx="3"/>
                <a:endCxn id="19481" idx="1"/>
              </p:cNvCxnSpPr>
              <p:nvPr/>
            </p:nvCxnSpPr>
            <p:spPr bwMode="auto">
              <a:xfrm flipV="1">
                <a:off x="4368" y="1392"/>
                <a:ext cx="384" cy="2256"/>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smtClean="0"/>
              <a:t>Pushing “real” onto the stack in Program 6.8</a:t>
            </a:r>
          </a:p>
        </p:txBody>
      </p:sp>
      <p:pic>
        <p:nvPicPr>
          <p:cNvPr id="20483" name="Picture 4"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09738"/>
            <a:ext cx="71628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smtClean="0"/>
              <a:t>A simplified diagram of the stack in Program 6.8</a:t>
            </a:r>
          </a:p>
        </p:txBody>
      </p:sp>
      <p:pic>
        <p:nvPicPr>
          <p:cNvPr id="21507" name="Picture 4"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314450"/>
            <a:ext cx="87376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smtClean="0"/>
              <a:t>Good/Bad of Stack Relative Addressing</a:t>
            </a:r>
          </a:p>
        </p:txBody>
      </p:sp>
      <p:sp>
        <p:nvSpPr>
          <p:cNvPr id="22531" name="Content Placeholder 4"/>
          <p:cNvSpPr>
            <a:spLocks noGrp="1"/>
          </p:cNvSpPr>
          <p:nvPr>
            <p:ph sz="half" idx="1"/>
          </p:nvPr>
        </p:nvSpPr>
        <p:spPr/>
        <p:txBody>
          <a:bodyPr/>
          <a:lstStyle/>
          <a:p>
            <a:pPr eaLnBrk="1" hangingPunct="1"/>
            <a:r>
              <a:rPr lang="en-US" dirty="0" smtClean="0"/>
              <a:t>Good</a:t>
            </a:r>
          </a:p>
          <a:p>
            <a:pPr lvl="1" eaLnBrk="1" hangingPunct="1"/>
            <a:r>
              <a:rPr lang="en-US" dirty="0" smtClean="0"/>
              <a:t> Don’t need/care about absolute address</a:t>
            </a:r>
          </a:p>
          <a:p>
            <a:pPr lvl="1" eaLnBrk="1" hangingPunct="1"/>
            <a:r>
              <a:rPr lang="en-US" dirty="0" smtClean="0"/>
              <a:t> Only use what you need</a:t>
            </a:r>
          </a:p>
        </p:txBody>
      </p:sp>
      <p:sp>
        <p:nvSpPr>
          <p:cNvPr id="22532" name="Content Placeholder 5"/>
          <p:cNvSpPr>
            <a:spLocks noGrp="1"/>
          </p:cNvSpPr>
          <p:nvPr>
            <p:ph sz="half" idx="2"/>
          </p:nvPr>
        </p:nvSpPr>
        <p:spPr/>
        <p:txBody>
          <a:bodyPr/>
          <a:lstStyle/>
          <a:p>
            <a:pPr eaLnBrk="1" hangingPunct="1"/>
            <a:r>
              <a:rPr lang="en-US" smtClean="0"/>
              <a:t>Bad</a:t>
            </a:r>
          </a:p>
          <a:p>
            <a:pPr lvl="1" eaLnBrk="1" hangingPunct="1"/>
            <a:r>
              <a:rPr lang="en-US" smtClean="0"/>
              <a:t> Risk of unequal pushing/popping</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Translating HOL Local Variables</a:t>
            </a:r>
          </a:p>
        </p:txBody>
      </p:sp>
      <p:sp>
        <p:nvSpPr>
          <p:cNvPr id="23555" name="Content Placeholder 2"/>
          <p:cNvSpPr>
            <a:spLocks noGrp="1"/>
          </p:cNvSpPr>
          <p:nvPr>
            <p:ph idx="1"/>
          </p:nvPr>
        </p:nvSpPr>
        <p:spPr/>
        <p:txBody>
          <a:bodyPr/>
          <a:lstStyle/>
          <a:p>
            <a:pPr eaLnBrk="1" hangingPunct="1">
              <a:buFont typeface="Webdings" pitchFamily="18" charset="2"/>
              <a:buNone/>
            </a:pPr>
            <a:r>
              <a:rPr lang="en-US" dirty="0" smtClean="0"/>
              <a:t>What does the compiler and/or machine need to know?</a:t>
            </a:r>
          </a:p>
          <a:p>
            <a:pPr eaLnBrk="1" hangingPunct="1"/>
            <a:r>
              <a:rPr lang="en-US" dirty="0" smtClean="0"/>
              <a:t> Location of items on the stack</a:t>
            </a:r>
          </a:p>
          <a:p>
            <a:pPr lvl="1" eaLnBrk="1" hangingPunct="1"/>
            <a:r>
              <a:rPr lang="en-US" dirty="0" smtClean="0"/>
              <a:t> Sometimes we want items that aren’t on top</a:t>
            </a:r>
          </a:p>
          <a:p>
            <a:pPr lvl="1" eaLnBrk="1" hangingPunct="1"/>
            <a:r>
              <a:rPr lang="en-US" dirty="0" smtClean="0"/>
              <a:t> Offset depends on data type and quantity</a:t>
            </a:r>
          </a:p>
          <a:p>
            <a:pPr lvl="1" eaLnBrk="1" hangingPunct="1"/>
            <a:endParaRPr lang="en-US" dirty="0" smtClean="0"/>
          </a:p>
          <a:p>
            <a:pPr eaLnBrk="1" hangingPunct="1"/>
            <a:r>
              <a:rPr lang="en-US" dirty="0" smtClean="0"/>
              <a:t> When to move the </a:t>
            </a:r>
            <a:r>
              <a:rPr lang="en-US" dirty="0" smtClean="0"/>
              <a:t>stack pointer </a:t>
            </a:r>
            <a:r>
              <a:rPr lang="en-US" dirty="0" smtClean="0"/>
              <a:t>up/down</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smtClean="0"/>
              <a:t>Local Variables</a:t>
            </a:r>
          </a:p>
        </p:txBody>
      </p:sp>
      <p:sp>
        <p:nvSpPr>
          <p:cNvPr id="24579" name="Rectangle 1027"/>
          <p:cNvSpPr>
            <a:spLocks noGrp="1" noChangeArrowheads="1"/>
          </p:cNvSpPr>
          <p:nvPr>
            <p:ph idx="1"/>
          </p:nvPr>
        </p:nvSpPr>
        <p:spPr/>
        <p:txBody>
          <a:bodyPr/>
          <a:lstStyle/>
          <a:p>
            <a:pPr eaLnBrk="1" hangingPunct="1"/>
            <a:r>
              <a:rPr lang="en-US" dirty="0" smtClean="0"/>
              <a:t>Local variables are stored on the run-time </a:t>
            </a:r>
            <a:r>
              <a:rPr lang="en-US" dirty="0" smtClean="0"/>
              <a:t>stack</a:t>
            </a:r>
            <a:endParaRPr lang="en-US" dirty="0" smtClean="0"/>
          </a:p>
          <a:p>
            <a:pPr eaLnBrk="1" hangingPunct="1"/>
            <a:r>
              <a:rPr lang="en-US" dirty="0" smtClean="0"/>
              <a:t>Method:</a:t>
            </a:r>
          </a:p>
          <a:p>
            <a:pPr lvl="1" eaLnBrk="1" hangingPunct="1"/>
            <a:r>
              <a:rPr lang="en-US" dirty="0" smtClean="0">
                <a:solidFill>
                  <a:srgbClr val="3333FF"/>
                </a:solidFill>
              </a:rPr>
              <a:t>Allocate</a:t>
            </a:r>
            <a:r>
              <a:rPr lang="en-US" dirty="0" smtClean="0"/>
              <a:t> local variables with SUBSP</a:t>
            </a:r>
          </a:p>
          <a:p>
            <a:pPr lvl="1" eaLnBrk="1" hangingPunct="1"/>
            <a:r>
              <a:rPr lang="en-US" dirty="0" smtClean="0">
                <a:solidFill>
                  <a:srgbClr val="3333FF"/>
                </a:solidFill>
              </a:rPr>
              <a:t>Access</a:t>
            </a:r>
            <a:r>
              <a:rPr lang="en-US" dirty="0" smtClean="0"/>
              <a:t> local variables with stack-relative addressing</a:t>
            </a:r>
          </a:p>
          <a:p>
            <a:pPr lvl="1" eaLnBrk="1" hangingPunct="1"/>
            <a:r>
              <a:rPr lang="en-US" dirty="0" err="1" smtClean="0">
                <a:solidFill>
                  <a:srgbClr val="3333FF"/>
                </a:solidFill>
              </a:rPr>
              <a:t>Deallocate</a:t>
            </a:r>
            <a:r>
              <a:rPr lang="en-US" dirty="0" smtClean="0"/>
              <a:t> storage with ADDSP when function is finished.</a:t>
            </a:r>
          </a:p>
          <a:p>
            <a:pPr eaLnBrk="1" hangingPunct="1"/>
            <a:endParaRPr lang="en-US" dirty="0" smtClean="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Objectives</a:t>
            </a:r>
          </a:p>
        </p:txBody>
      </p:sp>
      <p:sp>
        <p:nvSpPr>
          <p:cNvPr id="6147" name="Rectangle 3"/>
          <p:cNvSpPr>
            <a:spLocks noGrp="1" noChangeArrowheads="1"/>
          </p:cNvSpPr>
          <p:nvPr>
            <p:ph idx="1"/>
          </p:nvPr>
        </p:nvSpPr>
        <p:spPr>
          <a:xfrm>
            <a:off x="990600" y="1447800"/>
            <a:ext cx="7924800" cy="4678363"/>
          </a:xfrm>
        </p:spPr>
        <p:txBody>
          <a:bodyPr/>
          <a:lstStyle/>
          <a:p>
            <a:pPr eaLnBrk="1" hangingPunct="1"/>
            <a:r>
              <a:rPr lang="en-US" dirty="0" smtClean="0"/>
              <a:t>Show relationship between high-order languages and assembly language</a:t>
            </a:r>
          </a:p>
          <a:p>
            <a:pPr lvl="1" eaLnBrk="1" hangingPunct="1"/>
            <a:r>
              <a:rPr lang="en-US" dirty="0" smtClean="0"/>
              <a:t>Show how a compiler might translate the C++ code</a:t>
            </a:r>
          </a:p>
          <a:p>
            <a:pPr lvl="1" eaLnBrk="1" hangingPunct="1"/>
            <a:r>
              <a:rPr lang="en-US" dirty="0" smtClean="0"/>
              <a:t>Learn new assembly language techniques</a:t>
            </a:r>
          </a:p>
          <a:p>
            <a:pPr lvl="1" eaLnBrk="1" hangingPunct="1"/>
            <a:r>
              <a:rPr lang="en-US" dirty="0" smtClean="0"/>
              <a:t>Assembly language programs shown will mimic the C++ programs </a:t>
            </a:r>
          </a:p>
          <a:p>
            <a:pPr lvl="2" eaLnBrk="1" hangingPunct="1"/>
            <a:r>
              <a:rPr lang="en-US" dirty="0" smtClean="0"/>
              <a:t>Thus the programs are </a:t>
            </a:r>
            <a:r>
              <a:rPr lang="en-US" b="1" dirty="0" smtClean="0">
                <a:solidFill>
                  <a:srgbClr val="CC0000"/>
                </a:solidFill>
              </a:rPr>
              <a:t>not</a:t>
            </a:r>
            <a:r>
              <a:rPr lang="en-US" dirty="0" smtClean="0"/>
              <a:t> the most efficient implementations!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en-US" smtClean="0"/>
              <a:t>Local Variables</a:t>
            </a:r>
          </a:p>
        </p:txBody>
      </p:sp>
      <p:sp>
        <p:nvSpPr>
          <p:cNvPr id="25603" name="Rectangle 1027"/>
          <p:cNvSpPr>
            <a:spLocks noGrp="1" noChangeArrowheads="1"/>
          </p:cNvSpPr>
          <p:nvPr>
            <p:ph idx="1"/>
          </p:nvPr>
        </p:nvSpPr>
        <p:spPr/>
        <p:txBody>
          <a:bodyPr/>
          <a:lstStyle/>
          <a:p>
            <a:pPr eaLnBrk="1" hangingPunct="1"/>
            <a:r>
              <a:rPr lang="en-US" dirty="0" smtClean="0"/>
              <a:t>Global variables</a:t>
            </a:r>
          </a:p>
          <a:p>
            <a:pPr lvl="1" eaLnBrk="1" hangingPunct="1"/>
            <a:r>
              <a:rPr lang="en-US" dirty="0" smtClean="0"/>
              <a:t>.BLOCK command inserts bits in the assembly process</a:t>
            </a:r>
          </a:p>
          <a:p>
            <a:pPr lvl="1" eaLnBrk="1" hangingPunct="1"/>
            <a:r>
              <a:rPr lang="en-US" dirty="0" smtClean="0"/>
              <a:t>Storage is reserved in RAM </a:t>
            </a:r>
            <a:r>
              <a:rPr lang="en-US" dirty="0" smtClean="0">
                <a:solidFill>
                  <a:srgbClr val="3333FF"/>
                </a:solidFill>
              </a:rPr>
              <a:t>before</a:t>
            </a:r>
            <a:r>
              <a:rPr lang="en-US" dirty="0" smtClean="0"/>
              <a:t> program executes.  Is part of the program</a:t>
            </a:r>
          </a:p>
          <a:p>
            <a:pPr lvl="1" eaLnBrk="1" hangingPunct="1"/>
            <a:r>
              <a:rPr lang="en-US" dirty="0" smtClean="0"/>
              <a:t>Location is fixed for duration of program</a:t>
            </a:r>
          </a:p>
          <a:p>
            <a:pPr eaLnBrk="1" hangingPunct="1"/>
            <a:r>
              <a:rPr lang="en-US" dirty="0" smtClean="0"/>
              <a:t>Local Variables </a:t>
            </a:r>
          </a:p>
          <a:p>
            <a:pPr lvl="1" eaLnBrk="1" hangingPunct="1"/>
            <a:r>
              <a:rPr lang="en-US" dirty="0" smtClean="0"/>
              <a:t>SUBSP is an executable statement</a:t>
            </a:r>
          </a:p>
          <a:p>
            <a:pPr lvl="1" eaLnBrk="1" hangingPunct="1"/>
            <a:r>
              <a:rPr lang="en-US" dirty="0" smtClean="0"/>
              <a:t>Space created at </a:t>
            </a:r>
            <a:r>
              <a:rPr lang="en-US" dirty="0" smtClean="0">
                <a:solidFill>
                  <a:srgbClr val="3333FF"/>
                </a:solidFill>
              </a:rPr>
              <a:t>run time</a:t>
            </a:r>
            <a:r>
              <a:rPr lang="en-US" dirty="0" smtClean="0"/>
              <a:t> on run-time </a:t>
            </a:r>
            <a:r>
              <a:rPr lang="en-US" dirty="0" smtClean="0"/>
              <a:t>stack</a:t>
            </a:r>
            <a:endParaRPr lang="en-US"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Local Variables</a:t>
            </a:r>
          </a:p>
        </p:txBody>
      </p:sp>
      <p:pic>
        <p:nvPicPr>
          <p:cNvPr id="27651" name="Picture 4"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350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905000" y="2489200"/>
            <a:ext cx="4605338" cy="939800"/>
            <a:chOff x="1200" y="1568"/>
            <a:chExt cx="2901" cy="592"/>
          </a:xfrm>
        </p:grpSpPr>
        <p:sp>
          <p:nvSpPr>
            <p:cNvPr id="27656" name="Oval 5"/>
            <p:cNvSpPr>
              <a:spLocks noChangeArrowheads="1"/>
            </p:cNvSpPr>
            <p:nvPr/>
          </p:nvSpPr>
          <p:spPr bwMode="auto">
            <a:xfrm>
              <a:off x="1200" y="1872"/>
              <a:ext cx="1680" cy="288"/>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Text Box 6"/>
            <p:cNvSpPr txBox="1">
              <a:spLocks noChangeArrowheads="1"/>
            </p:cNvSpPr>
            <p:nvPr/>
          </p:nvSpPr>
          <p:spPr bwMode="auto">
            <a:xfrm>
              <a:off x="2592" y="1568"/>
              <a:ext cx="1509" cy="256"/>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Bonus is constant</a:t>
              </a:r>
            </a:p>
          </p:txBody>
        </p:sp>
      </p:grpSp>
      <p:grpSp>
        <p:nvGrpSpPr>
          <p:cNvPr id="3" name="Group 10"/>
          <p:cNvGrpSpPr>
            <a:grpSpLocks/>
          </p:cNvGrpSpPr>
          <p:nvPr/>
        </p:nvGrpSpPr>
        <p:grpSpPr bwMode="auto">
          <a:xfrm>
            <a:off x="1752600" y="3225800"/>
            <a:ext cx="4884738" cy="1143000"/>
            <a:chOff x="1104" y="2016"/>
            <a:chExt cx="3077" cy="720"/>
          </a:xfrm>
        </p:grpSpPr>
        <p:sp>
          <p:nvSpPr>
            <p:cNvPr id="27654" name="Oval 7"/>
            <p:cNvSpPr>
              <a:spLocks noChangeArrowheads="1"/>
            </p:cNvSpPr>
            <p:nvPr/>
          </p:nvSpPr>
          <p:spPr bwMode="auto">
            <a:xfrm>
              <a:off x="1104" y="2016"/>
              <a:ext cx="1680" cy="720"/>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Text Box 8"/>
            <p:cNvSpPr txBox="1">
              <a:spLocks noChangeArrowheads="1"/>
            </p:cNvSpPr>
            <p:nvPr/>
          </p:nvSpPr>
          <p:spPr bwMode="auto">
            <a:xfrm>
              <a:off x="2656" y="2192"/>
              <a:ext cx="1525" cy="256"/>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Variables are local</a:t>
              </a:r>
            </a:p>
          </p:txBody>
        </p:sp>
      </p:grpSp>
      <p:sp>
        <p:nvSpPr>
          <p:cNvPr id="4" name="Rectangle 3"/>
          <p:cNvSpPr/>
          <p:nvPr/>
        </p:nvSpPr>
        <p:spPr>
          <a:xfrm>
            <a:off x="1295400" y="1106269"/>
            <a:ext cx="7239000" cy="369332"/>
          </a:xfrm>
          <a:prstGeom prst="rect">
            <a:avLst/>
          </a:prstGeom>
        </p:spPr>
        <p:txBody>
          <a:bodyPr wrap="square">
            <a:spAutoFit/>
          </a:bodyPr>
          <a:lstStyle/>
          <a:p>
            <a:pPr eaLnBrk="1" hangingPunct="1"/>
            <a:r>
              <a:rPr lang="en-US" dirty="0" smtClean="0"/>
              <a:t>Same </a:t>
            </a:r>
            <a:r>
              <a:rPr lang="en-US" dirty="0"/>
              <a:t>as program 5.26 except variables are declared local to </a:t>
            </a:r>
            <a:r>
              <a:rPr lang="en-US" i="1" dirty="0"/>
              <a:t>main</a:t>
            </a:r>
            <a:r>
              <a:rPr lang="en-US"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Local Variables</a:t>
            </a:r>
          </a:p>
        </p:txBody>
      </p:sp>
      <p:sp>
        <p:nvSpPr>
          <p:cNvPr id="28675"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01296DED-E9F8-427D-BFB9-3F0D116D815E}" type="slidenum">
              <a:rPr lang="en-US"/>
              <a:pPr eaLnBrk="1" hangingPunct="1"/>
              <a:t>22</a:t>
            </a:fld>
            <a:endParaRPr lang="en-US"/>
          </a:p>
        </p:txBody>
      </p:sp>
      <p:pic>
        <p:nvPicPr>
          <p:cNvPr id="28676" name="Picture 10"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0488"/>
            <a:ext cx="765810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1981200" y="1066800"/>
            <a:ext cx="4605338" cy="939800"/>
            <a:chOff x="1200" y="1568"/>
            <a:chExt cx="2901" cy="592"/>
          </a:xfrm>
        </p:grpSpPr>
        <p:sp>
          <p:nvSpPr>
            <p:cNvPr id="28687" name="Oval 5"/>
            <p:cNvSpPr>
              <a:spLocks noChangeArrowheads="1"/>
            </p:cNvSpPr>
            <p:nvPr/>
          </p:nvSpPr>
          <p:spPr bwMode="auto">
            <a:xfrm>
              <a:off x="1200" y="1872"/>
              <a:ext cx="1680" cy="288"/>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8" name="Text Box 6"/>
            <p:cNvSpPr txBox="1">
              <a:spLocks noChangeArrowheads="1"/>
            </p:cNvSpPr>
            <p:nvPr/>
          </p:nvSpPr>
          <p:spPr bwMode="auto">
            <a:xfrm>
              <a:off x="2592" y="1568"/>
              <a:ext cx="1509" cy="256"/>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Bonus is constant</a:t>
              </a:r>
            </a:p>
          </p:txBody>
        </p:sp>
      </p:grpSp>
      <p:grpSp>
        <p:nvGrpSpPr>
          <p:cNvPr id="3" name="Group 7"/>
          <p:cNvGrpSpPr>
            <a:grpSpLocks/>
          </p:cNvGrpSpPr>
          <p:nvPr/>
        </p:nvGrpSpPr>
        <p:grpSpPr bwMode="auto">
          <a:xfrm>
            <a:off x="1905000" y="1295400"/>
            <a:ext cx="6608763" cy="1473200"/>
            <a:chOff x="1104" y="1808"/>
            <a:chExt cx="4163" cy="928"/>
          </a:xfrm>
        </p:grpSpPr>
        <p:sp>
          <p:nvSpPr>
            <p:cNvPr id="28685" name="Oval 8"/>
            <p:cNvSpPr>
              <a:spLocks noChangeArrowheads="1"/>
            </p:cNvSpPr>
            <p:nvPr/>
          </p:nvSpPr>
          <p:spPr bwMode="auto">
            <a:xfrm>
              <a:off x="1104" y="2016"/>
              <a:ext cx="1680" cy="720"/>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6" name="Text Box 9"/>
            <p:cNvSpPr txBox="1">
              <a:spLocks noChangeArrowheads="1"/>
            </p:cNvSpPr>
            <p:nvPr/>
          </p:nvSpPr>
          <p:spPr bwMode="auto">
            <a:xfrm>
              <a:off x="2640" y="1808"/>
              <a:ext cx="2627" cy="256"/>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Set constants for use in program</a:t>
              </a:r>
            </a:p>
          </p:txBody>
        </p:sp>
      </p:grpSp>
      <p:grpSp>
        <p:nvGrpSpPr>
          <p:cNvPr id="4" name="Group 12"/>
          <p:cNvGrpSpPr>
            <a:grpSpLocks/>
          </p:cNvGrpSpPr>
          <p:nvPr/>
        </p:nvGrpSpPr>
        <p:grpSpPr bwMode="auto">
          <a:xfrm>
            <a:off x="2557463" y="2184400"/>
            <a:ext cx="6281737" cy="939800"/>
            <a:chOff x="1200" y="1568"/>
            <a:chExt cx="3957" cy="592"/>
          </a:xfrm>
        </p:grpSpPr>
        <p:sp>
          <p:nvSpPr>
            <p:cNvPr id="28683" name="Oval 13"/>
            <p:cNvSpPr>
              <a:spLocks noChangeArrowheads="1"/>
            </p:cNvSpPr>
            <p:nvPr/>
          </p:nvSpPr>
          <p:spPr bwMode="auto">
            <a:xfrm>
              <a:off x="1200" y="1872"/>
              <a:ext cx="1680" cy="288"/>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4" name="Text Box 14"/>
            <p:cNvSpPr txBox="1">
              <a:spLocks noChangeArrowheads="1"/>
            </p:cNvSpPr>
            <p:nvPr/>
          </p:nvSpPr>
          <p:spPr bwMode="auto">
            <a:xfrm>
              <a:off x="2592" y="1568"/>
              <a:ext cx="2565" cy="256"/>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Create space on stack for locals</a:t>
              </a:r>
            </a:p>
          </p:txBody>
        </p:sp>
      </p:grpSp>
      <p:grpSp>
        <p:nvGrpSpPr>
          <p:cNvPr id="5" name="Group 15"/>
          <p:cNvGrpSpPr>
            <a:grpSpLocks/>
          </p:cNvGrpSpPr>
          <p:nvPr/>
        </p:nvGrpSpPr>
        <p:grpSpPr bwMode="auto">
          <a:xfrm>
            <a:off x="3221038" y="2590800"/>
            <a:ext cx="5635625" cy="1473200"/>
            <a:chOff x="1104" y="1808"/>
            <a:chExt cx="3550" cy="928"/>
          </a:xfrm>
        </p:grpSpPr>
        <p:sp>
          <p:nvSpPr>
            <p:cNvPr id="28681" name="Oval 16"/>
            <p:cNvSpPr>
              <a:spLocks noChangeArrowheads="1"/>
            </p:cNvSpPr>
            <p:nvPr/>
          </p:nvSpPr>
          <p:spPr bwMode="auto">
            <a:xfrm>
              <a:off x="1104" y="2016"/>
              <a:ext cx="1680" cy="720"/>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2" name="Text Box 17"/>
            <p:cNvSpPr txBox="1">
              <a:spLocks noChangeArrowheads="1"/>
            </p:cNvSpPr>
            <p:nvPr/>
          </p:nvSpPr>
          <p:spPr bwMode="auto">
            <a:xfrm>
              <a:off x="2640" y="1808"/>
              <a:ext cx="2014" cy="448"/>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use constants with stack</a:t>
              </a:r>
            </a:p>
            <a:p>
              <a:pPr eaLnBrk="1" hangingPunct="1"/>
              <a:r>
                <a:rPr lang="en-US" sz="2000" b="1"/>
                <a:t>relative addressing</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smtClean="0"/>
              <a:t>Local Variables</a:t>
            </a:r>
          </a:p>
        </p:txBody>
      </p:sp>
      <p:sp>
        <p:nvSpPr>
          <p:cNvPr id="29699" name="Rectangle 1027"/>
          <p:cNvSpPr>
            <a:spLocks noGrp="1" noChangeArrowheads="1"/>
          </p:cNvSpPr>
          <p:nvPr>
            <p:ph idx="1"/>
          </p:nvPr>
        </p:nvSpPr>
        <p:spPr/>
        <p:txBody>
          <a:bodyPr/>
          <a:lstStyle/>
          <a:p>
            <a:pPr eaLnBrk="1" hangingPunct="1">
              <a:lnSpc>
                <a:spcPct val="90000"/>
              </a:lnSpc>
            </a:pPr>
            <a:r>
              <a:rPr lang="en-US" dirty="0" smtClean="0"/>
              <a:t>.EQUATE</a:t>
            </a:r>
          </a:p>
          <a:p>
            <a:pPr lvl="1" eaLnBrk="1" hangingPunct="1">
              <a:lnSpc>
                <a:spcPct val="90000"/>
              </a:lnSpc>
            </a:pPr>
            <a:r>
              <a:rPr lang="en-US" dirty="0" smtClean="0"/>
              <a:t>For </a:t>
            </a:r>
            <a:r>
              <a:rPr lang="en-US" dirty="0" smtClean="0">
                <a:latin typeface="Courier New" charset="0"/>
              </a:rPr>
              <a:t>bonus</a:t>
            </a:r>
            <a:r>
              <a:rPr lang="en-US" dirty="0" smtClean="0"/>
              <a:t> creates a constant</a:t>
            </a:r>
          </a:p>
          <a:p>
            <a:pPr lvl="1" eaLnBrk="1" hangingPunct="1">
              <a:lnSpc>
                <a:spcPct val="90000"/>
              </a:lnSpc>
            </a:pPr>
            <a:r>
              <a:rPr lang="en-US" dirty="0" smtClean="0"/>
              <a:t>For other variables provides the </a:t>
            </a:r>
            <a:r>
              <a:rPr lang="en-US" i="1" dirty="0" smtClean="0"/>
              <a:t>distance</a:t>
            </a:r>
            <a:r>
              <a:rPr lang="en-US" dirty="0" smtClean="0"/>
              <a:t> from top of stack</a:t>
            </a:r>
          </a:p>
          <a:p>
            <a:pPr lvl="1" eaLnBrk="1" hangingPunct="1">
              <a:lnSpc>
                <a:spcPct val="90000"/>
              </a:lnSpc>
            </a:pPr>
            <a:r>
              <a:rPr lang="en-US" dirty="0" smtClean="0"/>
              <a:t>Does </a:t>
            </a:r>
            <a:r>
              <a:rPr lang="en-US" dirty="0" smtClean="0">
                <a:solidFill>
                  <a:srgbClr val="CC0000"/>
                </a:solidFill>
              </a:rPr>
              <a:t>not</a:t>
            </a:r>
            <a:r>
              <a:rPr lang="en-US" dirty="0" smtClean="0"/>
              <a:t> create space on the stack!</a:t>
            </a:r>
          </a:p>
          <a:p>
            <a:pPr eaLnBrk="1" hangingPunct="1">
              <a:lnSpc>
                <a:spcPct val="90000"/>
              </a:lnSpc>
            </a:pPr>
            <a:r>
              <a:rPr lang="en-US" dirty="0" smtClean="0"/>
              <a:t>SUBSP</a:t>
            </a:r>
          </a:p>
          <a:p>
            <a:pPr lvl="1" eaLnBrk="1" hangingPunct="1">
              <a:lnSpc>
                <a:spcPct val="90000"/>
              </a:lnSpc>
            </a:pPr>
            <a:r>
              <a:rPr lang="en-US" dirty="0" smtClean="0"/>
              <a:t>Provides the space for the local variables on the </a:t>
            </a:r>
            <a:r>
              <a:rPr lang="en-US" dirty="0" smtClean="0"/>
              <a:t>stack</a:t>
            </a:r>
            <a:endParaRPr lang="en-US" dirty="0" smtClean="0"/>
          </a:p>
          <a:p>
            <a:pPr eaLnBrk="1" hangingPunct="1">
              <a:lnSpc>
                <a:spcPct val="90000"/>
              </a:lnSpc>
            </a:pPr>
            <a:r>
              <a:rPr lang="en-US" dirty="0" smtClean="0"/>
              <a:t>Local variables accessed with stack </a:t>
            </a:r>
            <a:r>
              <a:rPr lang="en-US" dirty="0" smtClean="0"/>
              <a:t>relative addressing</a:t>
            </a:r>
            <a:endParaRPr lang="en-US" dirty="0"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pPr eaLnBrk="1" hangingPunct="1"/>
            <a:r>
              <a:rPr lang="en-US" smtClean="0"/>
              <a:t>Local Variables</a:t>
            </a:r>
          </a:p>
        </p:txBody>
      </p:sp>
      <p:sp>
        <p:nvSpPr>
          <p:cNvPr id="30723" name="Rectangle 1027"/>
          <p:cNvSpPr>
            <a:spLocks noGrp="1" noChangeArrowheads="1"/>
          </p:cNvSpPr>
          <p:nvPr>
            <p:ph idx="1"/>
          </p:nvPr>
        </p:nvSpPr>
        <p:spPr>
          <a:xfrm>
            <a:off x="1219200" y="5105400"/>
            <a:ext cx="7467600" cy="1219200"/>
          </a:xfrm>
        </p:spPr>
        <p:txBody>
          <a:bodyPr/>
          <a:lstStyle/>
          <a:p>
            <a:pPr eaLnBrk="1" hangingPunct="1"/>
            <a:r>
              <a:rPr lang="en-US" smtClean="0"/>
              <a:t>Note that there are no values on the stack yet.</a:t>
            </a:r>
          </a:p>
        </p:txBody>
      </p:sp>
      <p:pic>
        <p:nvPicPr>
          <p:cNvPr id="30724" name="Picture 1028" descr="fig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2006600"/>
            <a:ext cx="90805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Translating Different Symbols</a:t>
            </a:r>
          </a:p>
        </p:txBody>
      </p:sp>
      <p:sp>
        <p:nvSpPr>
          <p:cNvPr id="31747" name="Content Placeholder 4"/>
          <p:cNvSpPr>
            <a:spLocks noGrp="1"/>
          </p:cNvSpPr>
          <p:nvPr>
            <p:ph idx="1"/>
          </p:nvPr>
        </p:nvSpPr>
        <p:spPr>
          <a:xfrm>
            <a:off x="990600" y="1447800"/>
            <a:ext cx="3886200" cy="914400"/>
          </a:xfrm>
        </p:spPr>
        <p:txBody>
          <a:bodyPr/>
          <a:lstStyle/>
          <a:p>
            <a:pPr eaLnBrk="1" hangingPunct="1"/>
            <a:r>
              <a:rPr lang="en-US" smtClean="0"/>
              <a:t>Quick summary:</a:t>
            </a:r>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65532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90800" y="4846767"/>
            <a:ext cx="1219200" cy="523220"/>
          </a:xfrm>
          <a:prstGeom prst="rect">
            <a:avLst/>
          </a:prstGeom>
          <a:solidFill>
            <a:schemeClr val="bg1"/>
          </a:solidFill>
          <a:ln>
            <a:solidFill>
              <a:srgbClr val="FF0000"/>
            </a:solidFill>
          </a:ln>
        </p:spPr>
        <p:txBody>
          <a:bodyPr wrap="square" rtlCol="0">
            <a:spAutoFit/>
          </a:bodyPr>
          <a:lstStyle/>
          <a:p>
            <a:r>
              <a:rPr lang="en-US" sz="1400" b="1" dirty="0" smtClean="0"/>
              <a:t>.EQUATE</a:t>
            </a:r>
          </a:p>
          <a:p>
            <a:r>
              <a:rPr lang="en-US" sz="1400" b="1" dirty="0" smtClean="0"/>
              <a:t>Stack offset</a:t>
            </a:r>
            <a:endParaRPr lang="en-US" sz="1400" b="1" dirty="0"/>
          </a:p>
        </p:txBody>
      </p:sp>
      <p:sp>
        <p:nvSpPr>
          <p:cNvPr id="8" name="TextBox 7"/>
          <p:cNvSpPr txBox="1"/>
          <p:nvPr/>
        </p:nvSpPr>
        <p:spPr>
          <a:xfrm>
            <a:off x="5105400" y="4846767"/>
            <a:ext cx="1219200" cy="523220"/>
          </a:xfrm>
          <a:prstGeom prst="rect">
            <a:avLst/>
          </a:prstGeom>
          <a:solidFill>
            <a:schemeClr val="bg1"/>
          </a:solidFill>
          <a:ln>
            <a:solidFill>
              <a:srgbClr val="FF0000"/>
            </a:solidFill>
          </a:ln>
        </p:spPr>
        <p:txBody>
          <a:bodyPr wrap="square" rtlCol="0">
            <a:spAutoFit/>
          </a:bodyPr>
          <a:lstStyle/>
          <a:p>
            <a:r>
              <a:rPr lang="en-US" sz="1400" b="1" dirty="0" smtClean="0"/>
              <a:t>Stack relative</a:t>
            </a:r>
            <a:endParaRPr lang="en-US" sz="1400" b="1" dirty="0"/>
          </a:p>
        </p:txBody>
      </p:sp>
      <p:sp>
        <p:nvSpPr>
          <p:cNvPr id="9" name="TextBox 8"/>
          <p:cNvSpPr txBox="1"/>
          <p:nvPr/>
        </p:nvSpPr>
        <p:spPr>
          <a:xfrm>
            <a:off x="6400800" y="4860630"/>
            <a:ext cx="1219200" cy="307777"/>
          </a:xfrm>
          <a:prstGeom prst="rect">
            <a:avLst/>
          </a:prstGeom>
          <a:solidFill>
            <a:schemeClr val="bg1"/>
          </a:solidFill>
          <a:ln>
            <a:solidFill>
              <a:srgbClr val="FF0000"/>
            </a:solidFill>
          </a:ln>
        </p:spPr>
        <p:txBody>
          <a:bodyPr wrap="square" rtlCol="0">
            <a:spAutoFit/>
          </a:bodyPr>
          <a:lstStyle/>
          <a:p>
            <a:r>
              <a:rPr lang="en-US" sz="1400" b="1" dirty="0" smtClean="0"/>
              <a:t>Run-time</a:t>
            </a:r>
            <a:endParaRPr lang="en-US" sz="14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6.2 Branching and Flow of Control </a:t>
            </a:r>
          </a:p>
        </p:txBody>
      </p:sp>
      <p:sp>
        <p:nvSpPr>
          <p:cNvPr id="3" name="Content Placeholder 2"/>
          <p:cNvSpPr>
            <a:spLocks noGrp="1"/>
          </p:cNvSpPr>
          <p:nvPr>
            <p:ph idx="1"/>
          </p:nvPr>
        </p:nvSpPr>
        <p:spPr>
          <a:xfrm>
            <a:off x="990600" y="1447800"/>
            <a:ext cx="7696200" cy="4267200"/>
          </a:xfrm>
        </p:spPr>
        <p:txBody>
          <a:bodyPr>
            <a:normAutofit fontScale="92500"/>
          </a:bodyPr>
          <a:lstStyle/>
          <a:p>
            <a:pPr eaLnBrk="1" hangingPunct="1">
              <a:buFont typeface="Webdings" pitchFamily="18" charset="2"/>
              <a:buNone/>
              <a:defRPr/>
            </a:pPr>
            <a:r>
              <a:rPr lang="en-US" dirty="0" smtClean="0"/>
              <a:t>Learning Objectives:</a:t>
            </a:r>
          </a:p>
          <a:p>
            <a:pPr eaLnBrk="1" hangingPunct="1">
              <a:defRPr/>
            </a:pPr>
            <a:r>
              <a:rPr lang="en-US" dirty="0" smtClean="0"/>
              <a:t> Implement HOL control structures using Assembly Language Conditional  Branching</a:t>
            </a:r>
          </a:p>
          <a:p>
            <a:pPr eaLnBrk="1" hangingPunct="1">
              <a:defRPr/>
            </a:pPr>
            <a:endParaRPr lang="en-US" dirty="0" smtClean="0"/>
          </a:p>
          <a:p>
            <a:pPr eaLnBrk="1" hangingPunct="1">
              <a:defRPr/>
            </a:pPr>
            <a:r>
              <a:rPr lang="en-US" dirty="0" smtClean="0"/>
              <a:t> Define and use the </a:t>
            </a:r>
            <a:r>
              <a:rPr lang="en-US" dirty="0" err="1" smtClean="0"/>
              <a:t>CPr</a:t>
            </a:r>
            <a:r>
              <a:rPr lang="en-US" dirty="0" smtClean="0"/>
              <a:t> and </a:t>
            </a:r>
            <a:r>
              <a:rPr lang="en-US" dirty="0" err="1" smtClean="0"/>
              <a:t>BRx</a:t>
            </a:r>
            <a:r>
              <a:rPr lang="en-US" dirty="0" smtClean="0"/>
              <a:t> Instructions</a:t>
            </a:r>
          </a:p>
          <a:p>
            <a:pPr eaLnBrk="1" hangingPunct="1">
              <a:defRPr/>
            </a:pPr>
            <a:endParaRPr lang="en-US" dirty="0" smtClean="0"/>
          </a:p>
          <a:p>
            <a:pPr eaLnBrk="1" hangingPunct="1">
              <a:defRPr/>
            </a:pPr>
            <a:r>
              <a:rPr lang="en-US" dirty="0" smtClean="0"/>
              <a:t> State the Structured Program Theorem and understand its significance for programming</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Branching and Flow of Control</a:t>
            </a:r>
          </a:p>
        </p:txBody>
      </p:sp>
      <p:sp>
        <p:nvSpPr>
          <p:cNvPr id="33795" name="Content Placeholder 2"/>
          <p:cNvSpPr>
            <a:spLocks noGrp="1"/>
          </p:cNvSpPr>
          <p:nvPr>
            <p:ph idx="1"/>
          </p:nvPr>
        </p:nvSpPr>
        <p:spPr>
          <a:xfrm>
            <a:off x="990600" y="1447800"/>
            <a:ext cx="7924800" cy="4648200"/>
          </a:xfrm>
        </p:spPr>
        <p:txBody>
          <a:bodyPr/>
          <a:lstStyle/>
          <a:p>
            <a:pPr eaLnBrk="1" hangingPunct="1"/>
            <a:r>
              <a:rPr lang="en-US" smtClean="0"/>
              <a:t>HOL Conditional Flow of Control</a:t>
            </a:r>
          </a:p>
          <a:p>
            <a:pPr lvl="1" eaLnBrk="1" hangingPunct="1"/>
            <a:r>
              <a:rPr lang="en-US" smtClean="0"/>
              <a:t> Selection: IF and SWITCH/CASE</a:t>
            </a:r>
          </a:p>
          <a:p>
            <a:pPr lvl="1" eaLnBrk="1" hangingPunct="1"/>
            <a:r>
              <a:rPr lang="en-US" smtClean="0"/>
              <a:t> Repetition: FOR, WHILE, DO</a:t>
            </a:r>
          </a:p>
          <a:p>
            <a:pPr lvl="1" eaLnBrk="1" hangingPunct="1"/>
            <a:endParaRPr lang="en-US" smtClean="0"/>
          </a:p>
          <a:p>
            <a:pPr eaLnBrk="1" hangingPunct="1"/>
            <a:r>
              <a:rPr lang="en-US" smtClean="0"/>
              <a:t> Assembly Level Equivalent</a:t>
            </a:r>
          </a:p>
          <a:p>
            <a:pPr lvl="1" eaLnBrk="1" hangingPunct="1"/>
            <a:r>
              <a:rPr lang="en-US" smtClean="0"/>
              <a:t> Conditional Branches</a:t>
            </a:r>
          </a:p>
          <a:p>
            <a:pPr lvl="1" eaLnBrk="1" hangingPunct="1"/>
            <a:r>
              <a:rPr lang="en-US" smtClean="0"/>
              <a:t> BR means jump to a new instruction address: PC          Operand</a:t>
            </a:r>
          </a:p>
        </p:txBody>
      </p:sp>
      <p:sp>
        <p:nvSpPr>
          <p:cNvPr id="4" name="Left Arrow 3"/>
          <p:cNvSpPr/>
          <p:nvPr/>
        </p:nvSpPr>
        <p:spPr>
          <a:xfrm>
            <a:off x="2362200" y="4724400"/>
            <a:ext cx="596900" cy="255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Conditional Branches</a:t>
            </a:r>
          </a:p>
        </p:txBody>
      </p:sp>
      <p:sp>
        <p:nvSpPr>
          <p:cNvPr id="34819" name="Content Placeholder 2"/>
          <p:cNvSpPr>
            <a:spLocks noGrp="1"/>
          </p:cNvSpPr>
          <p:nvPr>
            <p:ph idx="1"/>
          </p:nvPr>
        </p:nvSpPr>
        <p:spPr/>
        <p:txBody>
          <a:bodyPr/>
          <a:lstStyle/>
          <a:p>
            <a:pPr eaLnBrk="1" hangingPunct="1"/>
            <a:r>
              <a:rPr lang="en-US" dirty="0" smtClean="0"/>
              <a:t>Pep/8 has 8 varieties</a:t>
            </a:r>
          </a:p>
          <a:p>
            <a:pPr lvl="1" eaLnBrk="1" hangingPunct="1"/>
            <a:r>
              <a:rPr lang="en-US" dirty="0" smtClean="0"/>
              <a:t> Each depends on one or more Status Bits</a:t>
            </a:r>
          </a:p>
          <a:p>
            <a:pPr lvl="2" eaLnBrk="1" hangingPunct="1"/>
            <a:r>
              <a:rPr lang="en-US" dirty="0" smtClean="0"/>
              <a:t>N, Z, C, V</a:t>
            </a:r>
          </a:p>
          <a:p>
            <a:pPr eaLnBrk="1" hangingPunct="1"/>
            <a:r>
              <a:rPr lang="en-US" dirty="0" smtClean="0"/>
              <a:t> </a:t>
            </a:r>
            <a:r>
              <a:rPr lang="en-US" dirty="0" err="1" smtClean="0"/>
              <a:t>CPr</a:t>
            </a:r>
            <a:r>
              <a:rPr lang="en-US" dirty="0" smtClean="0"/>
              <a:t> (comparison) instruction</a:t>
            </a:r>
          </a:p>
          <a:p>
            <a:pPr lvl="1" eaLnBrk="1" hangingPunct="1"/>
            <a:r>
              <a:rPr lang="en-US" dirty="0" smtClean="0"/>
              <a:t> Computes (r – Operand), then</a:t>
            </a:r>
          </a:p>
          <a:p>
            <a:pPr lvl="1" eaLnBrk="1" hangingPunct="1"/>
            <a:r>
              <a:rPr lang="en-US" dirty="0" smtClean="0"/>
              <a:t> Sets the Status Bits, </a:t>
            </a:r>
            <a:r>
              <a:rPr lang="en-US" i="1" dirty="0" smtClean="0"/>
              <a:t>but</a:t>
            </a:r>
          </a:p>
          <a:p>
            <a:pPr lvl="1" eaLnBrk="1" hangingPunct="1"/>
            <a:r>
              <a:rPr lang="en-US" dirty="0" smtClean="0"/>
              <a:t> Doesn’t store the result (i.e. r doesn’t change)</a:t>
            </a:r>
          </a:p>
          <a:p>
            <a:pPr eaLnBrk="1" hangingPunct="1">
              <a:buFont typeface="Webdings" pitchFamily="18" charset="2"/>
              <a:buNone/>
            </a:pPr>
            <a:endParaRPr lang="en-US" dirty="0"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lstStyle/>
          <a:p>
            <a:pPr eaLnBrk="1" hangingPunct="1"/>
            <a:r>
              <a:rPr lang="en-US" smtClean="0"/>
              <a:t>Branching</a:t>
            </a:r>
          </a:p>
        </p:txBody>
      </p:sp>
      <p:sp>
        <p:nvSpPr>
          <p:cNvPr id="35843" name="Rectangle 1027"/>
          <p:cNvSpPr>
            <a:spLocks noGrp="1" noChangeArrowheads="1"/>
          </p:cNvSpPr>
          <p:nvPr>
            <p:ph idx="1"/>
          </p:nvPr>
        </p:nvSpPr>
        <p:spPr/>
        <p:txBody>
          <a:bodyPr/>
          <a:lstStyle/>
          <a:p>
            <a:pPr eaLnBrk="1" hangingPunct="1"/>
            <a:r>
              <a:rPr lang="en-US" dirty="0" smtClean="0"/>
              <a:t>Branches are based on status bits.</a:t>
            </a:r>
          </a:p>
          <a:p>
            <a:pPr eaLnBrk="1" hangingPunct="1"/>
            <a:endParaRPr lang="en-US" dirty="0" smtClean="0"/>
          </a:p>
          <a:p>
            <a:pPr eaLnBrk="1" hangingPunct="1"/>
            <a:r>
              <a:rPr lang="en-US" dirty="0" smtClean="0"/>
              <a:t>Branch if the appropriate bits are set or </a:t>
            </a:r>
            <a:r>
              <a:rPr lang="en-US" dirty="0" smtClean="0"/>
              <a:t>unset</a:t>
            </a:r>
            <a:endParaRPr lang="en-US" dirty="0" smtClean="0"/>
          </a:p>
          <a:p>
            <a:pPr eaLnBrk="1" hangingPunct="1"/>
            <a:endParaRPr lang="en-US" dirty="0" smtClean="0"/>
          </a:p>
          <a:p>
            <a:pPr eaLnBrk="1" hangingPunct="1"/>
            <a:r>
              <a:rPr lang="en-US" dirty="0" smtClean="0"/>
              <a:t>If bits are set appropriately, place the branch operand into the PC.</a:t>
            </a:r>
          </a:p>
          <a:p>
            <a:pPr eaLnBrk="1" hangingPunct="1"/>
            <a:endParaRPr lang="en-US" dirty="0" smtClean="0"/>
          </a:p>
          <a:p>
            <a:pPr eaLnBrk="1" hangingPunct="1"/>
            <a:r>
              <a:rPr lang="en-US" dirty="0" smtClean="0"/>
              <a:t>Otherwise do nothing.</a:t>
            </a:r>
          </a:p>
          <a:p>
            <a:pPr eaLnBrk="1" hangingPunct="1"/>
            <a:endParaRPr lang="en-US"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Objectives</a:t>
            </a:r>
          </a:p>
        </p:txBody>
      </p:sp>
      <p:sp>
        <p:nvSpPr>
          <p:cNvPr id="7171" name="Rectangle 3"/>
          <p:cNvSpPr>
            <a:spLocks noGrp="1" noChangeArrowheads="1"/>
          </p:cNvSpPr>
          <p:nvPr>
            <p:ph idx="1"/>
          </p:nvPr>
        </p:nvSpPr>
        <p:spPr/>
        <p:txBody>
          <a:bodyPr/>
          <a:lstStyle/>
          <a:p>
            <a:pPr eaLnBrk="1" hangingPunct="1"/>
            <a:r>
              <a:rPr lang="en-US" dirty="0" smtClean="0"/>
              <a:t>Differences between high-level languages and assembly languages:</a:t>
            </a:r>
          </a:p>
          <a:p>
            <a:pPr lvl="1" eaLnBrk="1" hangingPunct="1"/>
            <a:r>
              <a:rPr lang="en-US" dirty="0" smtClean="0"/>
              <a:t>Assembly has no data types</a:t>
            </a:r>
          </a:p>
          <a:p>
            <a:pPr lvl="1" eaLnBrk="1" hangingPunct="1"/>
            <a:r>
              <a:rPr lang="en-US" dirty="0" smtClean="0"/>
              <a:t>Assembly has only branch statements, no decision or flow control statements like </a:t>
            </a:r>
            <a:r>
              <a:rPr lang="en-US" dirty="0" smtClean="0">
                <a:solidFill>
                  <a:srgbClr val="CC0000"/>
                </a:solidFill>
              </a:rPr>
              <a:t>if</a:t>
            </a:r>
            <a:r>
              <a:rPr lang="en-US" dirty="0" smtClean="0"/>
              <a:t> and </a:t>
            </a:r>
            <a:r>
              <a:rPr lang="en-US" dirty="0" smtClean="0">
                <a:solidFill>
                  <a:srgbClr val="CC0000"/>
                </a:solidFill>
              </a:rPr>
              <a:t>while</a:t>
            </a:r>
            <a:endParaRPr lang="en-US" dirty="0"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Branching Instructions</a:t>
            </a:r>
          </a:p>
        </p:txBody>
      </p:sp>
      <p:sp>
        <p:nvSpPr>
          <p:cNvPr id="36867" name="Content Placeholder 2"/>
          <p:cNvSpPr>
            <a:spLocks noGrp="1"/>
          </p:cNvSpPr>
          <p:nvPr>
            <p:ph idx="1"/>
          </p:nvPr>
        </p:nvSpPr>
        <p:spPr>
          <a:xfrm>
            <a:off x="990600" y="1447800"/>
            <a:ext cx="7924800" cy="4678363"/>
          </a:xfrm>
        </p:spPr>
        <p:txBody>
          <a:bodyPr/>
          <a:lstStyle/>
          <a:p>
            <a:r>
              <a:rPr lang="en-US" smtClean="0"/>
              <a:t>BRLE 	Branch on less than or equal to</a:t>
            </a:r>
          </a:p>
          <a:p>
            <a:r>
              <a:rPr lang="en-US" smtClean="0"/>
              <a:t>BRLT     	Branch on less than</a:t>
            </a:r>
          </a:p>
          <a:p>
            <a:r>
              <a:rPr lang="en-US" smtClean="0"/>
              <a:t>BREQ     Branch on equal to</a:t>
            </a:r>
          </a:p>
          <a:p>
            <a:r>
              <a:rPr lang="en-US" smtClean="0"/>
              <a:t>BRNE     Branch on not equal to</a:t>
            </a:r>
          </a:p>
          <a:p>
            <a:r>
              <a:rPr lang="en-US" smtClean="0"/>
              <a:t>BRGE   	Branch on greater than or equal to</a:t>
            </a:r>
          </a:p>
          <a:p>
            <a:r>
              <a:rPr lang="en-US" smtClean="0"/>
              <a:t>BRGT	Branch on greater than</a:t>
            </a:r>
          </a:p>
          <a:p>
            <a:r>
              <a:rPr lang="en-US" smtClean="0"/>
              <a:t>BRV	Branch on V</a:t>
            </a:r>
          </a:p>
          <a:p>
            <a:r>
              <a:rPr lang="en-US" smtClean="0"/>
              <a:t>BRC	Branch on C</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smtClean="0"/>
              <a:t>Branching Instructions </a:t>
            </a:r>
            <a:r>
              <a:rPr lang="en-US" sz="2000" i="1" smtClean="0"/>
              <a:t>(Cont’d)</a:t>
            </a:r>
          </a:p>
        </p:txBody>
      </p:sp>
      <p:pic>
        <p:nvPicPr>
          <p:cNvPr id="37891" name="Picture 4" descr="fig6-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460500"/>
            <a:ext cx="7366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smtClean="0"/>
              <a:t>Branching</a:t>
            </a:r>
          </a:p>
        </p:txBody>
      </p:sp>
      <p:sp>
        <p:nvSpPr>
          <p:cNvPr id="38915" name="Rectangle 1027"/>
          <p:cNvSpPr>
            <a:spLocks noGrp="1" noChangeArrowheads="1"/>
          </p:cNvSpPr>
          <p:nvPr>
            <p:ph idx="1"/>
          </p:nvPr>
        </p:nvSpPr>
        <p:spPr>
          <a:xfrm>
            <a:off x="990600" y="1295400"/>
            <a:ext cx="7696200" cy="5029200"/>
          </a:xfrm>
        </p:spPr>
        <p:txBody>
          <a:bodyPr/>
          <a:lstStyle/>
          <a:p>
            <a:pPr eaLnBrk="1" hangingPunct="1"/>
            <a:r>
              <a:rPr lang="en-US" dirty="0" smtClean="0"/>
              <a:t>Branches are based on the last operation that changed the status bits</a:t>
            </a:r>
          </a:p>
          <a:p>
            <a:pPr eaLnBrk="1" hangingPunct="1"/>
            <a:r>
              <a:rPr lang="en-US" dirty="0" smtClean="0"/>
              <a:t>So BRLT </a:t>
            </a:r>
            <a:r>
              <a:rPr lang="en-US" dirty="0" smtClean="0"/>
              <a:t>checks to see if the last operation that changed the status bits was </a:t>
            </a:r>
            <a:r>
              <a:rPr lang="en-US" dirty="0" smtClean="0"/>
              <a:t>negative (</a:t>
            </a:r>
            <a:r>
              <a:rPr lang="en-US" dirty="0" err="1" smtClean="0"/>
              <a:t>ie</a:t>
            </a:r>
            <a:r>
              <a:rPr lang="en-US" dirty="0" smtClean="0"/>
              <a:t>, N = 1</a:t>
            </a:r>
            <a:r>
              <a:rPr lang="en-US" dirty="0" smtClean="0"/>
              <a:t>)</a:t>
            </a:r>
            <a:endParaRPr lang="en-US" dirty="0" smtClean="0"/>
          </a:p>
          <a:p>
            <a:pPr eaLnBrk="1" hangingPunct="1"/>
            <a:r>
              <a:rPr lang="en-US" dirty="0" smtClean="0"/>
              <a:t>BRLE checks to see if the last operation that changed the status bits was </a:t>
            </a:r>
            <a:r>
              <a:rPr lang="en-US" dirty="0" smtClean="0"/>
              <a:t>negative or </a:t>
            </a:r>
            <a:r>
              <a:rPr lang="en-US" dirty="0" smtClean="0"/>
              <a:t>equal to 0 (</a:t>
            </a:r>
            <a:r>
              <a:rPr lang="en-US" dirty="0" err="1" smtClean="0"/>
              <a:t>ie</a:t>
            </a:r>
            <a:r>
              <a:rPr lang="en-US" dirty="0" smtClean="0"/>
              <a:t>, N = 1 </a:t>
            </a:r>
            <a:r>
              <a:rPr lang="en-US" dirty="0" smtClean="0"/>
              <a:t>OR </a:t>
            </a:r>
            <a:r>
              <a:rPr lang="en-US" dirty="0" smtClean="0"/>
              <a:t>Z = 1</a:t>
            </a:r>
            <a:r>
              <a:rPr lang="en-US" dirty="0" smtClean="0"/>
              <a:t>)</a:t>
            </a:r>
          </a:p>
          <a:p>
            <a:pPr eaLnBrk="1" hangingPunct="1"/>
            <a:r>
              <a:rPr lang="en-US" dirty="0" smtClean="0"/>
              <a:t>BRGT </a:t>
            </a:r>
            <a:r>
              <a:rPr lang="en-US" dirty="0"/>
              <a:t>checks to see if the last operation that changed the status bits was </a:t>
            </a:r>
            <a:r>
              <a:rPr lang="en-US" dirty="0" smtClean="0"/>
              <a:t>positive and not </a:t>
            </a:r>
            <a:r>
              <a:rPr lang="en-US" dirty="0"/>
              <a:t>equal to 0 (</a:t>
            </a:r>
            <a:r>
              <a:rPr lang="en-US" dirty="0" err="1"/>
              <a:t>ie</a:t>
            </a:r>
            <a:r>
              <a:rPr lang="en-US" dirty="0"/>
              <a:t>, N = </a:t>
            </a:r>
            <a:r>
              <a:rPr lang="en-US" dirty="0" smtClean="0"/>
              <a:t>0 AND </a:t>
            </a:r>
            <a:r>
              <a:rPr lang="en-US" dirty="0"/>
              <a:t>Z = </a:t>
            </a:r>
            <a:r>
              <a:rPr lang="en-US" dirty="0" smtClean="0"/>
              <a:t>0)</a:t>
            </a:r>
            <a:endParaRPr lang="en-US" dirty="0"/>
          </a:p>
          <a:p>
            <a:pPr eaLnBrk="1" hangingPunct="1"/>
            <a:endParaRPr lang="en-US" dirty="0" smtClean="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Branching</a:t>
            </a:r>
          </a:p>
        </p:txBody>
      </p:sp>
      <p:sp>
        <p:nvSpPr>
          <p:cNvPr id="39939" name="Rectangle 3"/>
          <p:cNvSpPr>
            <a:spLocks noGrp="1" noChangeArrowheads="1"/>
          </p:cNvSpPr>
          <p:nvPr>
            <p:ph idx="1"/>
          </p:nvPr>
        </p:nvSpPr>
        <p:spPr/>
        <p:txBody>
          <a:bodyPr/>
          <a:lstStyle/>
          <a:p>
            <a:pPr eaLnBrk="1" hangingPunct="1"/>
            <a:r>
              <a:rPr lang="en-US" dirty="0" smtClean="0"/>
              <a:t>If </a:t>
            </a:r>
            <a:r>
              <a:rPr lang="en-US" dirty="0" smtClean="0"/>
              <a:t>you want to branch, must first perform some operation that affects the status bits.</a:t>
            </a:r>
          </a:p>
          <a:p>
            <a:pPr eaLnBrk="1" hangingPunct="1"/>
            <a:r>
              <a:rPr lang="en-US" dirty="0" smtClean="0"/>
              <a:t>Example:</a:t>
            </a:r>
          </a:p>
          <a:p>
            <a:pPr eaLnBrk="1" hangingPunct="1">
              <a:buFontTx/>
              <a:buNone/>
            </a:pPr>
            <a:r>
              <a:rPr lang="en-US" dirty="0" smtClean="0"/>
              <a:t>			LDA		</a:t>
            </a:r>
            <a:r>
              <a:rPr lang="en-US" dirty="0" err="1" smtClean="0"/>
              <a:t>num,d</a:t>
            </a:r>
            <a:endParaRPr lang="en-US" dirty="0" smtClean="0"/>
          </a:p>
          <a:p>
            <a:pPr eaLnBrk="1" hangingPunct="1">
              <a:buFontTx/>
              <a:buNone/>
            </a:pPr>
            <a:r>
              <a:rPr lang="en-US" dirty="0" smtClean="0"/>
              <a:t>			BRLT	Place</a:t>
            </a:r>
          </a:p>
          <a:p>
            <a:pPr eaLnBrk="1" hangingPunct="1"/>
            <a:r>
              <a:rPr lang="en-US" dirty="0" smtClean="0"/>
              <a:t>Note that a LDA will affect the status bits.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IF Structure Flow and Translation</a:t>
            </a:r>
          </a:p>
        </p:txBody>
      </p:sp>
      <p:sp>
        <p:nvSpPr>
          <p:cNvPr id="40963" name="Content Placeholder 2"/>
          <p:cNvSpPr>
            <a:spLocks noGrp="1"/>
          </p:cNvSpPr>
          <p:nvPr>
            <p:ph idx="1"/>
          </p:nvPr>
        </p:nvSpPr>
        <p:spPr>
          <a:xfrm>
            <a:off x="990600" y="4648200"/>
            <a:ext cx="7848600" cy="914400"/>
          </a:xfrm>
        </p:spPr>
        <p:txBody>
          <a:bodyPr/>
          <a:lstStyle/>
          <a:p>
            <a:pPr eaLnBrk="1" hangingPunct="1"/>
            <a:r>
              <a:rPr lang="en-US" sz="1800" smtClean="0"/>
              <a:t>Note: In this HOL snippet, we test to see if we should enter the block.</a:t>
            </a:r>
          </a:p>
          <a:p>
            <a:pPr eaLnBrk="1" hangingPunct="1"/>
            <a:r>
              <a:rPr lang="en-US" sz="1800" smtClean="0"/>
              <a:t>In the Assembly translation, we test to see if we should SKIP the block.</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8786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p:txBody>
          <a:bodyPr/>
          <a:lstStyle/>
          <a:p>
            <a:pPr eaLnBrk="1" hangingPunct="1"/>
            <a:r>
              <a:rPr lang="en-US" smtClean="0"/>
              <a:t>The if statement at Level HOL6 and Level Asmb5</a:t>
            </a:r>
          </a:p>
        </p:txBody>
      </p:sp>
      <p:sp>
        <p:nvSpPr>
          <p:cNvPr id="41987" name="Slide Number Placeholder 2"/>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1A722732-DDF9-4FFE-90DB-5BBB260D5FC7}" type="slidenum">
              <a:rPr lang="en-US"/>
              <a:pPr eaLnBrk="1" hangingPunct="1"/>
              <a:t>35</a:t>
            </a:fld>
            <a:endParaRPr lang="en-US"/>
          </a:p>
        </p:txBody>
      </p:sp>
      <p:pic>
        <p:nvPicPr>
          <p:cNvPr id="41988" name="Picture 5" descr="fig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13100"/>
            <a:ext cx="81153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4"/>
          <p:cNvSpPr txBox="1">
            <a:spLocks noChangeArrowheads="1"/>
          </p:cNvSpPr>
          <p:nvPr/>
        </p:nvSpPr>
        <p:spPr bwMode="auto">
          <a:xfrm>
            <a:off x="381000" y="1270000"/>
            <a:ext cx="3429000" cy="2246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latin typeface="Times" charset="0"/>
              </a:rPr>
              <a:t>#include &lt;iostream&gt;</a:t>
            </a:r>
          </a:p>
          <a:p>
            <a:pPr eaLnBrk="1" hangingPunct="1"/>
            <a:r>
              <a:rPr lang="en-US" sz="1400" b="1">
                <a:latin typeface="Times" charset="0"/>
              </a:rPr>
              <a:t>Using namespace std;</a:t>
            </a:r>
          </a:p>
          <a:p>
            <a:pPr eaLnBrk="1" hangingPunct="1"/>
            <a:r>
              <a:rPr lang="en-US" sz="1400" b="1">
                <a:latin typeface="Times" charset="0"/>
              </a:rPr>
              <a:t>main(){</a:t>
            </a:r>
          </a:p>
          <a:p>
            <a:pPr eaLnBrk="1" hangingPunct="1"/>
            <a:r>
              <a:rPr lang="en-US" sz="1400" b="1">
                <a:latin typeface="Times" charset="0"/>
              </a:rPr>
              <a:t>   int number;</a:t>
            </a:r>
          </a:p>
          <a:p>
            <a:pPr eaLnBrk="1" hangingPunct="1"/>
            <a:r>
              <a:rPr lang="en-US" sz="1400" b="1">
                <a:latin typeface="Times" charset="0"/>
              </a:rPr>
              <a:t>   cin &gt;&gt; number;</a:t>
            </a:r>
          </a:p>
          <a:p>
            <a:pPr eaLnBrk="1" hangingPunct="1"/>
            <a:r>
              <a:rPr lang="en-US" sz="1400" b="1">
                <a:latin typeface="Times" charset="0"/>
              </a:rPr>
              <a:t>   if (number &lt; 0){</a:t>
            </a:r>
          </a:p>
          <a:p>
            <a:pPr eaLnBrk="1" hangingPunct="1"/>
            <a:r>
              <a:rPr lang="en-US" sz="1400" b="1">
                <a:latin typeface="Times" charset="0"/>
              </a:rPr>
              <a:t>      number = -number;</a:t>
            </a:r>
          </a:p>
          <a:p>
            <a:pPr eaLnBrk="1" hangingPunct="1"/>
            <a:r>
              <a:rPr lang="en-US" sz="1400" b="1">
                <a:latin typeface="Times" charset="0"/>
              </a:rPr>
              <a:t>   }</a:t>
            </a:r>
          </a:p>
          <a:p>
            <a:pPr eaLnBrk="1" hangingPunct="1"/>
            <a:r>
              <a:rPr lang="en-US" sz="1400" b="1">
                <a:latin typeface="Times" charset="0"/>
              </a:rPr>
              <a:t>   cout &lt;&lt;number;</a:t>
            </a:r>
          </a:p>
          <a:p>
            <a:pPr eaLnBrk="1" hangingPunct="1"/>
            <a:r>
              <a:rPr lang="en-US" sz="1400" b="1">
                <a:latin typeface="Times" charset="0"/>
              </a:rPr>
              <a:t>}</a:t>
            </a:r>
          </a:p>
        </p:txBody>
      </p:sp>
      <p:grpSp>
        <p:nvGrpSpPr>
          <p:cNvPr id="2" name="Group 8"/>
          <p:cNvGrpSpPr>
            <a:grpSpLocks/>
          </p:cNvGrpSpPr>
          <p:nvPr/>
        </p:nvGrpSpPr>
        <p:grpSpPr bwMode="auto">
          <a:xfrm>
            <a:off x="3048000" y="4075113"/>
            <a:ext cx="2886075" cy="954087"/>
            <a:chOff x="1920" y="2567"/>
            <a:chExt cx="1818" cy="601"/>
          </a:xfrm>
        </p:grpSpPr>
        <p:sp>
          <p:nvSpPr>
            <p:cNvPr id="41991" name="Oval 6"/>
            <p:cNvSpPr>
              <a:spLocks noChangeArrowheads="1"/>
            </p:cNvSpPr>
            <p:nvPr/>
          </p:nvSpPr>
          <p:spPr bwMode="auto">
            <a:xfrm>
              <a:off x="1920" y="2976"/>
              <a:ext cx="576" cy="192"/>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2" name="Text Box 7"/>
            <p:cNvSpPr txBox="1">
              <a:spLocks noChangeArrowheads="1"/>
            </p:cNvSpPr>
            <p:nvPr/>
          </p:nvSpPr>
          <p:spPr bwMode="auto">
            <a:xfrm>
              <a:off x="2294" y="2567"/>
              <a:ext cx="1444" cy="255"/>
            </a:xfrm>
            <a:prstGeom prst="rect">
              <a:avLst/>
            </a:prstGeom>
            <a:solidFill>
              <a:schemeClr val="accent1"/>
            </a:solidFill>
            <a:ln w="38100">
              <a:solidFill>
                <a:schemeClr val="tx1"/>
              </a:solid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Note the inversion!</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en-US" smtClean="0"/>
              <a:t>The if statement at Level HOL6 and Level Asmb5</a:t>
            </a:r>
          </a:p>
        </p:txBody>
      </p:sp>
      <p:pic>
        <p:nvPicPr>
          <p:cNvPr id="43011" name="Picture 4"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05050"/>
            <a:ext cx="70199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If statements</a:t>
            </a:r>
          </a:p>
        </p:txBody>
      </p:sp>
      <p:sp>
        <p:nvSpPr>
          <p:cNvPr id="44035" name="Rectangle 3"/>
          <p:cNvSpPr>
            <a:spLocks noGrp="1" noChangeArrowheads="1"/>
          </p:cNvSpPr>
          <p:nvPr>
            <p:ph idx="1"/>
          </p:nvPr>
        </p:nvSpPr>
        <p:spPr/>
        <p:txBody>
          <a:bodyPr/>
          <a:lstStyle/>
          <a:p>
            <a:pPr eaLnBrk="1" hangingPunct="1"/>
            <a:r>
              <a:rPr lang="en-US" dirty="0" smtClean="0"/>
              <a:t>To make an if statement at the assembly level work </a:t>
            </a:r>
            <a:r>
              <a:rPr lang="en-US" dirty="0" smtClean="0">
                <a:solidFill>
                  <a:srgbClr val="3333FF"/>
                </a:solidFill>
              </a:rPr>
              <a:t>exactly</a:t>
            </a:r>
            <a:r>
              <a:rPr lang="en-US" dirty="0" smtClean="0"/>
              <a:t> like an if statement at the C++ level must:</a:t>
            </a:r>
          </a:p>
          <a:p>
            <a:pPr lvl="1" eaLnBrk="1" hangingPunct="1"/>
            <a:r>
              <a:rPr lang="en-US" dirty="0" smtClean="0"/>
              <a:t>Make the condition relative to </a:t>
            </a:r>
            <a:r>
              <a:rPr lang="en-US" dirty="0" smtClean="0"/>
              <a:t>0</a:t>
            </a:r>
            <a:endParaRPr lang="en-US" dirty="0" smtClean="0"/>
          </a:p>
          <a:p>
            <a:pPr lvl="2" eaLnBrk="1" hangingPunct="1"/>
            <a:r>
              <a:rPr lang="en-US" dirty="0" err="1" smtClean="0"/>
              <a:t>ie</a:t>
            </a:r>
            <a:r>
              <a:rPr lang="en-US" dirty="0" smtClean="0"/>
              <a:t>, x &gt; y becomes x - y &gt; 0</a:t>
            </a:r>
          </a:p>
          <a:p>
            <a:pPr lvl="1" eaLnBrk="1" hangingPunct="1"/>
            <a:r>
              <a:rPr lang="en-US" dirty="0" smtClean="0"/>
              <a:t>Invert the condition.  </a:t>
            </a:r>
          </a:p>
          <a:p>
            <a:pPr lvl="2" eaLnBrk="1" hangingPunct="1"/>
            <a:r>
              <a:rPr lang="en-US" dirty="0" err="1" smtClean="0"/>
              <a:t>ie</a:t>
            </a:r>
            <a:r>
              <a:rPr lang="en-US" dirty="0" smtClean="0"/>
              <a:t>, x - y &gt; 0 becomes x - y &lt;= </a:t>
            </a:r>
            <a:r>
              <a:rPr lang="en-US" dirty="0" smtClean="0"/>
              <a:t>0</a:t>
            </a:r>
            <a:endParaRPr lang="en-US"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Optimizing Compilers</a:t>
            </a:r>
          </a:p>
        </p:txBody>
      </p:sp>
      <p:sp>
        <p:nvSpPr>
          <p:cNvPr id="49155" name="Rectangle 3"/>
          <p:cNvSpPr>
            <a:spLocks noGrp="1" noChangeArrowheads="1"/>
          </p:cNvSpPr>
          <p:nvPr>
            <p:ph idx="1"/>
          </p:nvPr>
        </p:nvSpPr>
        <p:spPr>
          <a:xfrm>
            <a:off x="0" y="1371600"/>
            <a:ext cx="9144000" cy="4953000"/>
          </a:xfrm>
          <a:solidFill>
            <a:schemeClr val="bg1"/>
          </a:solidFill>
        </p:spPr>
        <p:txBody>
          <a:bodyPr/>
          <a:lstStyle/>
          <a:p>
            <a:pPr eaLnBrk="1" hangingPunct="1">
              <a:buFontTx/>
              <a:buNone/>
            </a:pPr>
            <a:r>
              <a:rPr lang="en-US" sz="2000" smtClean="0"/>
              <a:t>0000	700005		BR	  	Main</a:t>
            </a:r>
          </a:p>
          <a:p>
            <a:pPr eaLnBrk="1" hangingPunct="1">
              <a:buFontTx/>
              <a:buNone/>
            </a:pPr>
            <a:r>
              <a:rPr lang="en-US" sz="2000" smtClean="0"/>
              <a:t>0003	0000	number:	  	.BLOCK	2</a:t>
            </a:r>
          </a:p>
          <a:p>
            <a:pPr eaLnBrk="1" hangingPunct="1">
              <a:buFontTx/>
              <a:buNone/>
            </a:pPr>
            <a:r>
              <a:rPr lang="en-US" sz="2000" smtClean="0"/>
              <a:t>		;</a:t>
            </a:r>
          </a:p>
          <a:p>
            <a:pPr eaLnBrk="1" hangingPunct="1">
              <a:buFontTx/>
              <a:buNone/>
            </a:pPr>
            <a:r>
              <a:rPr lang="en-US" sz="2000" smtClean="0"/>
              <a:t>0005	E90003	Main:	DECI	  	number,d	; cin &gt;&gt;number</a:t>
            </a:r>
          </a:p>
          <a:p>
            <a:pPr eaLnBrk="1" hangingPunct="1">
              <a:buFontTx/>
              <a:buNone/>
            </a:pPr>
            <a:r>
              <a:rPr lang="en-US" sz="2000" smtClean="0"/>
              <a:t>0008	090003	If:	LDA  		number,d	;if (number &lt; 0)</a:t>
            </a:r>
          </a:p>
          <a:p>
            <a:pPr eaLnBrk="1" hangingPunct="1">
              <a:buFontTx/>
              <a:buNone/>
            </a:pPr>
            <a:r>
              <a:rPr lang="en-US" sz="2000" smtClean="0"/>
              <a:t>000B	980018		BRGE		EndIf</a:t>
            </a:r>
          </a:p>
          <a:p>
            <a:pPr eaLnBrk="1" hangingPunct="1">
              <a:buFontTx/>
              <a:buNone/>
            </a:pPr>
            <a:r>
              <a:rPr lang="en-US" sz="2000" smtClean="0"/>
              <a:t>000E	090003		LDA		number,d	;number = -number</a:t>
            </a:r>
          </a:p>
          <a:p>
            <a:pPr eaLnBrk="1" hangingPunct="1">
              <a:buFontTx/>
              <a:buNone/>
            </a:pPr>
            <a:r>
              <a:rPr lang="en-US" sz="2000" smtClean="0"/>
              <a:t>0011	38		NOTA	</a:t>
            </a:r>
          </a:p>
          <a:p>
            <a:pPr eaLnBrk="1" hangingPunct="1">
              <a:buFontTx/>
              <a:buNone/>
            </a:pPr>
            <a:r>
              <a:rPr lang="en-US" sz="2000" smtClean="0"/>
              <a:t>0012	180001		ADDA		1,i</a:t>
            </a:r>
          </a:p>
          <a:p>
            <a:pPr eaLnBrk="1" hangingPunct="1">
              <a:buFontTx/>
              <a:buNone/>
            </a:pPr>
            <a:r>
              <a:rPr lang="en-US" sz="2000" smtClean="0"/>
              <a:t>0015	110003		STA		number,d</a:t>
            </a:r>
          </a:p>
          <a:p>
            <a:pPr eaLnBrk="1" hangingPunct="1">
              <a:buFontTx/>
              <a:buNone/>
            </a:pPr>
            <a:r>
              <a:rPr lang="en-US" sz="2000" smtClean="0"/>
              <a:t>0018	F10003	EndIf:	DECO		number,d	;printf(“%d”,number)</a:t>
            </a:r>
          </a:p>
          <a:p>
            <a:pPr eaLnBrk="1" hangingPunct="1">
              <a:buFontTx/>
              <a:buNone/>
            </a:pPr>
            <a:r>
              <a:rPr lang="en-US" sz="2000" smtClean="0"/>
              <a:t>001B	00		STOP	</a:t>
            </a:r>
          </a:p>
          <a:p>
            <a:pPr eaLnBrk="1" hangingPunct="1">
              <a:buFontTx/>
              <a:buNone/>
            </a:pPr>
            <a:r>
              <a:rPr lang="en-US" sz="2000" smtClean="0"/>
              <a:t>001C			.END</a:t>
            </a:r>
            <a:endParaRPr lang="en-US" smtClean="0"/>
          </a:p>
        </p:txBody>
      </p:sp>
      <p:sp>
        <p:nvSpPr>
          <p:cNvPr id="49156" name="Text Box 6"/>
          <p:cNvSpPr txBox="1">
            <a:spLocks noChangeArrowheads="1"/>
          </p:cNvSpPr>
          <p:nvPr/>
        </p:nvSpPr>
        <p:spPr bwMode="auto">
          <a:xfrm>
            <a:off x="4327525" y="1050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400">
              <a:latin typeface="Times" charset="0"/>
            </a:endParaRPr>
          </a:p>
        </p:txBody>
      </p:sp>
      <p:grpSp>
        <p:nvGrpSpPr>
          <p:cNvPr id="2" name="Group 9"/>
          <p:cNvGrpSpPr>
            <a:grpSpLocks/>
          </p:cNvGrpSpPr>
          <p:nvPr/>
        </p:nvGrpSpPr>
        <p:grpSpPr bwMode="auto">
          <a:xfrm>
            <a:off x="2667000" y="2667000"/>
            <a:ext cx="5562600" cy="2909888"/>
            <a:chOff x="1680" y="1680"/>
            <a:chExt cx="3504" cy="1833"/>
          </a:xfrm>
        </p:grpSpPr>
        <p:sp>
          <p:nvSpPr>
            <p:cNvPr id="49158" name="Oval 4"/>
            <p:cNvSpPr>
              <a:spLocks noChangeArrowheads="1"/>
            </p:cNvSpPr>
            <p:nvPr/>
          </p:nvSpPr>
          <p:spPr bwMode="auto">
            <a:xfrm>
              <a:off x="1680" y="1680"/>
              <a:ext cx="720" cy="384"/>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400">
                <a:latin typeface="Times" charset="0"/>
              </a:endParaRPr>
            </a:p>
          </p:txBody>
        </p:sp>
        <p:sp>
          <p:nvSpPr>
            <p:cNvPr id="49159" name="Oval 5"/>
            <p:cNvSpPr>
              <a:spLocks noChangeArrowheads="1"/>
            </p:cNvSpPr>
            <p:nvPr/>
          </p:nvSpPr>
          <p:spPr bwMode="auto">
            <a:xfrm>
              <a:off x="1680" y="2160"/>
              <a:ext cx="720" cy="384"/>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400">
                <a:latin typeface="Times" charset="0"/>
              </a:endParaRPr>
            </a:p>
          </p:txBody>
        </p:sp>
        <p:sp>
          <p:nvSpPr>
            <p:cNvPr id="49160" name="Text Box 8"/>
            <p:cNvSpPr txBox="1">
              <a:spLocks noChangeArrowheads="1"/>
            </p:cNvSpPr>
            <p:nvPr/>
          </p:nvSpPr>
          <p:spPr bwMode="auto">
            <a:xfrm>
              <a:off x="2448" y="2496"/>
              <a:ext cx="2736" cy="10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solidFill>
                    <a:srgbClr val="3333FF"/>
                  </a:solidFill>
                </a:rPr>
                <a:t>Redundant Instruction!</a:t>
              </a:r>
              <a:endParaRPr lang="en-US" sz="2400"/>
            </a:p>
            <a:p>
              <a:pPr eaLnBrk="1" hangingPunct="1"/>
              <a:r>
                <a:rPr lang="en-US" sz="2400"/>
                <a:t>The value of </a:t>
              </a:r>
              <a:r>
                <a:rPr lang="en-US" sz="2400" i="1"/>
                <a:t>number</a:t>
              </a:r>
              <a:r>
                <a:rPr lang="en-US" sz="2400"/>
                <a:t> will still be in the accumulator from previous load at 0008.</a:t>
              </a:r>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Optimizing Compilers</a:t>
            </a:r>
          </a:p>
        </p:txBody>
      </p:sp>
      <p:sp>
        <p:nvSpPr>
          <p:cNvPr id="50179" name="Rectangle 3"/>
          <p:cNvSpPr>
            <a:spLocks noGrp="1" noChangeArrowheads="1"/>
          </p:cNvSpPr>
          <p:nvPr>
            <p:ph idx="1"/>
          </p:nvPr>
        </p:nvSpPr>
        <p:spPr/>
        <p:txBody>
          <a:bodyPr/>
          <a:lstStyle/>
          <a:p>
            <a:pPr eaLnBrk="1" hangingPunct="1"/>
            <a:r>
              <a:rPr lang="en-US" dirty="0" smtClean="0"/>
              <a:t>Could eliminate the LOADA at address 000E in last program</a:t>
            </a:r>
          </a:p>
          <a:p>
            <a:pPr eaLnBrk="1" hangingPunct="1"/>
            <a:r>
              <a:rPr lang="en-US" dirty="0" smtClean="0">
                <a:solidFill>
                  <a:srgbClr val="3333FF"/>
                </a:solidFill>
              </a:rPr>
              <a:t>Optimizing</a:t>
            </a:r>
            <a:r>
              <a:rPr lang="en-US" dirty="0" smtClean="0"/>
              <a:t> </a:t>
            </a:r>
            <a:r>
              <a:rPr lang="en-US" dirty="0" smtClean="0">
                <a:solidFill>
                  <a:srgbClr val="3333FF"/>
                </a:solidFill>
              </a:rPr>
              <a:t>compilers</a:t>
            </a:r>
            <a:r>
              <a:rPr lang="en-US" dirty="0" smtClean="0"/>
              <a:t> fix this, others </a:t>
            </a:r>
            <a:r>
              <a:rPr lang="en-US" dirty="0" smtClean="0"/>
              <a:t>don’t</a:t>
            </a:r>
            <a:endParaRPr lang="en-US" dirty="0" smtClean="0"/>
          </a:p>
          <a:p>
            <a:pPr eaLnBrk="1" hangingPunct="1"/>
            <a:r>
              <a:rPr lang="en-US" dirty="0" smtClean="0"/>
              <a:t>Compiler must: </a:t>
            </a:r>
          </a:p>
          <a:p>
            <a:pPr lvl="1" eaLnBrk="1" hangingPunct="1"/>
            <a:r>
              <a:rPr lang="en-US" dirty="0" smtClean="0"/>
              <a:t>analyze the previous instructions generated</a:t>
            </a:r>
          </a:p>
          <a:p>
            <a:pPr lvl="1" eaLnBrk="1" hangingPunct="1"/>
            <a:r>
              <a:rPr lang="en-US" dirty="0" smtClean="0"/>
              <a:t>remember the content of the </a:t>
            </a:r>
            <a:r>
              <a:rPr lang="en-US" dirty="0" smtClean="0"/>
              <a:t>accumulator</a:t>
            </a:r>
            <a:endParaRPr lang="en-US" dirty="0" smtClean="0"/>
          </a:p>
          <a:p>
            <a:pPr lvl="1" eaLnBrk="1" hangingPunct="1"/>
            <a:r>
              <a:rPr lang="en-US" dirty="0" smtClean="0"/>
              <a:t>don’t generate a </a:t>
            </a:r>
            <a:r>
              <a:rPr lang="en-US" i="1" dirty="0" smtClean="0"/>
              <a:t>load</a:t>
            </a:r>
            <a:r>
              <a:rPr lang="en-US" dirty="0" smtClean="0"/>
              <a:t> if value hasn’t changed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6.1 Local </a:t>
            </a:r>
            <a:r>
              <a:rPr lang="en-US" dirty="0" smtClean="0"/>
              <a:t>Variables &amp; Stack Addressing</a:t>
            </a:r>
          </a:p>
        </p:txBody>
      </p:sp>
      <p:sp>
        <p:nvSpPr>
          <p:cNvPr id="8195" name="Rectangle 3"/>
          <p:cNvSpPr>
            <a:spLocks noGrp="1" noChangeArrowheads="1"/>
          </p:cNvSpPr>
          <p:nvPr>
            <p:ph idx="1"/>
          </p:nvPr>
        </p:nvSpPr>
        <p:spPr/>
        <p:txBody>
          <a:bodyPr/>
          <a:lstStyle/>
          <a:p>
            <a:pPr eaLnBrk="1" hangingPunct="1">
              <a:buFont typeface="Webdings" pitchFamily="18" charset="2"/>
              <a:buNone/>
            </a:pPr>
            <a:r>
              <a:rPr lang="en-US" smtClean="0"/>
              <a:t>Learning Objectives:</a:t>
            </a:r>
          </a:p>
          <a:p>
            <a:pPr eaLnBrk="1" hangingPunct="1"/>
            <a:r>
              <a:rPr lang="en-US" smtClean="0"/>
              <a:t> Use Stack-relative Addressing Mode to push and pop local variables</a:t>
            </a:r>
          </a:p>
          <a:p>
            <a:pPr eaLnBrk="1" hangingPunct="1"/>
            <a:r>
              <a:rPr lang="en-US" smtClean="0"/>
              <a:t> Compare and contrast the declaration and accessing of three kinds of variables:</a:t>
            </a:r>
          </a:p>
          <a:p>
            <a:pPr lvl="1" eaLnBrk="1" hangingPunct="1"/>
            <a:r>
              <a:rPr lang="en-US" smtClean="0"/>
              <a:t> Global variables</a:t>
            </a:r>
          </a:p>
          <a:p>
            <a:pPr lvl="1" eaLnBrk="1" hangingPunct="1"/>
            <a:r>
              <a:rPr lang="en-US" smtClean="0"/>
              <a:t> Local variables</a:t>
            </a:r>
          </a:p>
          <a:p>
            <a:pPr lvl="1" eaLnBrk="1" hangingPunct="1"/>
            <a:r>
              <a:rPr lang="en-US" smtClean="0"/>
              <a:t> Constants</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Optimizing Compilers</a:t>
            </a:r>
          </a:p>
        </p:txBody>
      </p:sp>
      <p:sp>
        <p:nvSpPr>
          <p:cNvPr id="51203" name="Rectangle 3"/>
          <p:cNvSpPr>
            <a:spLocks noGrp="1" noChangeArrowheads="1"/>
          </p:cNvSpPr>
          <p:nvPr>
            <p:ph idx="1"/>
          </p:nvPr>
        </p:nvSpPr>
        <p:spPr/>
        <p:txBody>
          <a:bodyPr/>
          <a:lstStyle/>
          <a:p>
            <a:pPr eaLnBrk="1" hangingPunct="1"/>
            <a:r>
              <a:rPr lang="en-US" dirty="0" smtClean="0"/>
              <a:t>OC take longer to </a:t>
            </a:r>
            <a:r>
              <a:rPr lang="en-US" dirty="0" smtClean="0"/>
              <a:t>compile</a:t>
            </a:r>
            <a:endParaRPr lang="en-US" dirty="0" smtClean="0"/>
          </a:p>
          <a:p>
            <a:pPr lvl="1" eaLnBrk="1" hangingPunct="1"/>
            <a:r>
              <a:rPr lang="en-US" dirty="0" smtClean="0"/>
              <a:t>If developing software and doing lots of compiles use a non-optimizing compiler</a:t>
            </a:r>
          </a:p>
          <a:p>
            <a:pPr lvl="1" eaLnBrk="1" hangingPunct="1"/>
            <a:r>
              <a:rPr lang="en-US" dirty="0" smtClean="0"/>
              <a:t>If have a large program that will be used by many users, use an optimizing </a:t>
            </a:r>
            <a:r>
              <a:rPr lang="en-US" dirty="0" smtClean="0"/>
              <a:t>compiler</a:t>
            </a:r>
            <a:endParaRPr lang="en-US" dirty="0"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Compiling</a:t>
            </a:r>
          </a:p>
        </p:txBody>
      </p:sp>
      <p:sp>
        <p:nvSpPr>
          <p:cNvPr id="77827" name="Rectangle 3"/>
          <p:cNvSpPr>
            <a:spLocks noGrp="1" noChangeArrowheads="1"/>
          </p:cNvSpPr>
          <p:nvPr>
            <p:ph idx="1"/>
          </p:nvPr>
        </p:nvSpPr>
        <p:spPr/>
        <p:txBody>
          <a:bodyPr/>
          <a:lstStyle/>
          <a:p>
            <a:pPr eaLnBrk="1" hangingPunct="1"/>
            <a:r>
              <a:rPr lang="en-US" smtClean="0"/>
              <a:t>Traditionally, assembly language programs that were generated by a compiler were slower than assembly language programs created by hand.</a:t>
            </a:r>
          </a:p>
          <a:p>
            <a:pPr eaLnBrk="1" hangingPunct="1">
              <a:buFont typeface="Webdings" pitchFamily="18" charset="2"/>
              <a:buNone/>
            </a:pPr>
            <a:endParaRPr lang="en-US" smtClean="0"/>
          </a:p>
          <a:p>
            <a:pPr eaLnBrk="1" hangingPunct="1"/>
            <a:r>
              <a:rPr lang="en-US" smtClean="0"/>
              <a:t>Not always true now; modern architectures are very complicated</a:t>
            </a:r>
          </a:p>
          <a:p>
            <a:pPr eaLnBrk="1" hangingPunct="1"/>
            <a:endParaRPr lang="en-US" smtClean="0"/>
          </a:p>
        </p:txBody>
      </p:sp>
    </p:spTree>
    <p:extLst>
      <p:ext uri="{BB962C8B-B14F-4D97-AF65-F5344CB8AC3E}">
        <p14:creationId xmlns:p14="http://schemas.microsoft.com/office/powerpoint/2010/main" val="81072430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Compiling</a:t>
            </a:r>
          </a:p>
        </p:txBody>
      </p:sp>
      <p:sp>
        <p:nvSpPr>
          <p:cNvPr id="78851" name="Rectangle 3"/>
          <p:cNvSpPr>
            <a:spLocks noGrp="1" noChangeArrowheads="1"/>
          </p:cNvSpPr>
          <p:nvPr>
            <p:ph idx="1"/>
          </p:nvPr>
        </p:nvSpPr>
        <p:spPr/>
        <p:txBody>
          <a:bodyPr/>
          <a:lstStyle/>
          <a:p>
            <a:pPr eaLnBrk="1" hangingPunct="1"/>
            <a:r>
              <a:rPr lang="en-US" smtClean="0"/>
              <a:t>Why use higher-order languages?</a:t>
            </a:r>
          </a:p>
          <a:p>
            <a:pPr lvl="1" eaLnBrk="1" hangingPunct="1"/>
            <a:r>
              <a:rPr lang="en-US" smtClean="0"/>
              <a:t>Type checking</a:t>
            </a:r>
          </a:p>
          <a:p>
            <a:pPr lvl="1" eaLnBrk="1" hangingPunct="1"/>
            <a:r>
              <a:rPr lang="en-US" smtClean="0"/>
              <a:t>Structured programming is easier to understand.</a:t>
            </a:r>
          </a:p>
          <a:p>
            <a:pPr lvl="1" eaLnBrk="1" hangingPunct="1"/>
            <a:r>
              <a:rPr lang="en-US" smtClean="0"/>
              <a:t>Can be more verbose:  can say cout&gt;&gt;”my long string”</a:t>
            </a:r>
          </a:p>
          <a:p>
            <a:pPr eaLnBrk="1" hangingPunct="1"/>
            <a:r>
              <a:rPr lang="en-US" smtClean="0"/>
              <a:t>The </a:t>
            </a:r>
            <a:r>
              <a:rPr lang="en-US" smtClean="0">
                <a:solidFill>
                  <a:srgbClr val="CC0000"/>
                </a:solidFill>
              </a:rPr>
              <a:t>biggest cost</a:t>
            </a:r>
            <a:r>
              <a:rPr lang="en-US" smtClean="0"/>
              <a:t> in software development is the </a:t>
            </a:r>
            <a:r>
              <a:rPr lang="en-US" smtClean="0">
                <a:solidFill>
                  <a:srgbClr val="CC0000"/>
                </a:solidFill>
              </a:rPr>
              <a:t>programmers</a:t>
            </a:r>
            <a:r>
              <a:rPr lang="en-US" smtClean="0"/>
              <a:t>!</a:t>
            </a:r>
          </a:p>
        </p:txBody>
      </p:sp>
    </p:spTree>
    <p:extLst>
      <p:ext uri="{BB962C8B-B14F-4D97-AF65-F5344CB8AC3E}">
        <p14:creationId xmlns:p14="http://schemas.microsoft.com/office/powerpoint/2010/main" val="428873348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t>CPR instruction</a:t>
            </a:r>
          </a:p>
        </p:txBody>
      </p:sp>
      <p:sp>
        <p:nvSpPr>
          <p:cNvPr id="52227" name="Rectangle 3"/>
          <p:cNvSpPr>
            <a:spLocks noGrp="1" noChangeArrowheads="1"/>
          </p:cNvSpPr>
          <p:nvPr>
            <p:ph idx="1"/>
          </p:nvPr>
        </p:nvSpPr>
        <p:spPr/>
        <p:txBody>
          <a:bodyPr/>
          <a:lstStyle/>
          <a:p>
            <a:pPr eaLnBrk="1" hangingPunct="1"/>
            <a:r>
              <a:rPr lang="en-US" smtClean="0"/>
              <a:t>CPr is identical to SUBr except</a:t>
            </a:r>
          </a:p>
          <a:p>
            <a:pPr lvl="1" eaLnBrk="1" hangingPunct="1"/>
            <a:r>
              <a:rPr lang="en-US" smtClean="0"/>
              <a:t>SUBr stores result in R register</a:t>
            </a:r>
          </a:p>
          <a:p>
            <a:pPr lvl="1" eaLnBrk="1" hangingPunct="1"/>
            <a:r>
              <a:rPr lang="en-US" smtClean="0"/>
              <a:t>CPr does </a:t>
            </a:r>
            <a:r>
              <a:rPr lang="en-US" smtClean="0">
                <a:solidFill>
                  <a:srgbClr val="CC0000"/>
                </a:solidFill>
              </a:rPr>
              <a:t>not</a:t>
            </a:r>
            <a:r>
              <a:rPr lang="en-US" smtClean="0"/>
              <a:t> store result anywhere.</a:t>
            </a:r>
          </a:p>
          <a:p>
            <a:pPr eaLnBrk="1" hangingPunct="1"/>
            <a:r>
              <a:rPr lang="en-US" smtClean="0">
                <a:solidFill>
                  <a:srgbClr val="3333FF"/>
                </a:solidFill>
              </a:rPr>
              <a:t>Both</a:t>
            </a:r>
            <a:r>
              <a:rPr lang="en-US" smtClean="0"/>
              <a:t> instructions affect the </a:t>
            </a:r>
            <a:r>
              <a:rPr lang="en-US" smtClean="0">
                <a:solidFill>
                  <a:srgbClr val="3333FF"/>
                </a:solidFill>
              </a:rPr>
              <a:t>NZVC</a:t>
            </a:r>
            <a:r>
              <a:rPr lang="en-US" smtClean="0"/>
              <a:t> bits.</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pPr eaLnBrk="1" hangingPunct="1"/>
            <a:r>
              <a:rPr lang="en-US" sz="2800" dirty="0"/>
              <a:t>The if/else statement at Level HOL6 and Level Asmb5 </a:t>
            </a:r>
            <a:r>
              <a:rPr lang="en-US" sz="2800" dirty="0" smtClean="0"/>
              <a:t>- Program </a:t>
            </a:r>
            <a:r>
              <a:rPr lang="en-US" sz="2800" dirty="0" smtClean="0"/>
              <a:t>6.2 (fig. 6.8)</a:t>
            </a:r>
          </a:p>
        </p:txBody>
      </p:sp>
      <p:sp>
        <p:nvSpPr>
          <p:cNvPr id="145411" name="Rectangle 1027"/>
          <p:cNvSpPr>
            <a:spLocks noGrp="1" noChangeArrowheads="1"/>
          </p:cNvSpPr>
          <p:nvPr>
            <p:ph idx="1"/>
          </p:nvPr>
        </p:nvSpPr>
        <p:spPr>
          <a:solidFill>
            <a:schemeClr val="bg1"/>
          </a:solidFill>
        </p:spPr>
        <p:txBody>
          <a:bodyPr>
            <a:normAutofit fontScale="92500" lnSpcReduction="10000"/>
          </a:bodyPr>
          <a:lstStyle/>
          <a:p>
            <a:pPr eaLnBrk="1" hangingPunct="1">
              <a:lnSpc>
                <a:spcPct val="80000"/>
              </a:lnSpc>
              <a:buFontTx/>
              <a:buNone/>
              <a:defRPr/>
            </a:pPr>
            <a:r>
              <a:rPr lang="en-US" sz="2400" dirty="0" smtClean="0"/>
              <a:t>#include &lt;</a:t>
            </a:r>
            <a:r>
              <a:rPr lang="en-US" sz="2400" dirty="0" err="1" smtClean="0"/>
              <a:t>iostream</a:t>
            </a:r>
            <a:r>
              <a:rPr lang="en-US" sz="2400" dirty="0" smtClean="0"/>
              <a:t>&gt;</a:t>
            </a:r>
          </a:p>
          <a:p>
            <a:pPr eaLnBrk="1" hangingPunct="1">
              <a:lnSpc>
                <a:spcPct val="80000"/>
              </a:lnSpc>
              <a:buFontTx/>
              <a:buNone/>
              <a:defRPr/>
            </a:pPr>
            <a:r>
              <a:rPr lang="en-US" sz="2400" dirty="0" smtClean="0"/>
              <a:t>Using namespace std;</a:t>
            </a:r>
          </a:p>
          <a:p>
            <a:pPr eaLnBrk="1" hangingPunct="1">
              <a:lnSpc>
                <a:spcPct val="80000"/>
              </a:lnSpc>
              <a:buFontTx/>
              <a:buNone/>
              <a:defRPr/>
            </a:pPr>
            <a:endParaRPr lang="en-US" sz="2400" dirty="0" smtClean="0"/>
          </a:p>
          <a:p>
            <a:pPr eaLnBrk="1" hangingPunct="1">
              <a:lnSpc>
                <a:spcPct val="80000"/>
              </a:lnSpc>
              <a:buFontTx/>
              <a:buNone/>
              <a:defRPr/>
            </a:pPr>
            <a:r>
              <a:rPr lang="en-US" sz="2400" dirty="0" err="1" smtClean="0"/>
              <a:t>int</a:t>
            </a:r>
            <a:r>
              <a:rPr lang="en-US" sz="2400" dirty="0" smtClean="0"/>
              <a:t> main( ) {</a:t>
            </a:r>
          </a:p>
          <a:p>
            <a:pPr eaLnBrk="1" hangingPunct="1">
              <a:lnSpc>
                <a:spcPct val="80000"/>
              </a:lnSpc>
              <a:buFontTx/>
              <a:buNone/>
              <a:defRPr/>
            </a:pPr>
            <a:r>
              <a:rPr lang="en-US" sz="2400" dirty="0" smtClean="0"/>
              <a:t>    const </a:t>
            </a:r>
            <a:r>
              <a:rPr lang="en-US" sz="2400" dirty="0" err="1" smtClean="0"/>
              <a:t>int</a:t>
            </a:r>
            <a:r>
              <a:rPr lang="en-US" sz="2400" dirty="0" smtClean="0"/>
              <a:t> limit = 100;</a:t>
            </a:r>
          </a:p>
          <a:p>
            <a:pPr eaLnBrk="1" hangingPunct="1">
              <a:lnSpc>
                <a:spcPct val="80000"/>
              </a:lnSpc>
              <a:buFontTx/>
              <a:buNone/>
              <a:defRPr/>
            </a:pPr>
            <a:r>
              <a:rPr lang="en-US" sz="2400" dirty="0" smtClean="0"/>
              <a:t>    </a:t>
            </a:r>
            <a:r>
              <a:rPr lang="en-US" sz="2400" dirty="0" err="1" smtClean="0"/>
              <a:t>int</a:t>
            </a:r>
            <a:r>
              <a:rPr lang="en-US" sz="2400" dirty="0" smtClean="0"/>
              <a:t> num;</a:t>
            </a:r>
          </a:p>
          <a:p>
            <a:pPr eaLnBrk="1" hangingPunct="1">
              <a:lnSpc>
                <a:spcPct val="80000"/>
              </a:lnSpc>
              <a:buFontTx/>
              <a:buNone/>
              <a:defRPr/>
            </a:pPr>
            <a:r>
              <a:rPr lang="en-US" sz="2400" dirty="0" smtClean="0"/>
              <a:t>	</a:t>
            </a:r>
            <a:r>
              <a:rPr lang="en-US" sz="2400" dirty="0" err="1" smtClean="0"/>
              <a:t>cin</a:t>
            </a:r>
            <a:r>
              <a:rPr lang="en-US" sz="2400" dirty="0" smtClean="0"/>
              <a:t> &gt;&gt; num)</a:t>
            </a:r>
          </a:p>
          <a:p>
            <a:pPr eaLnBrk="1" hangingPunct="1">
              <a:lnSpc>
                <a:spcPct val="80000"/>
              </a:lnSpc>
              <a:buFontTx/>
              <a:buNone/>
              <a:defRPr/>
            </a:pPr>
            <a:r>
              <a:rPr lang="en-US" sz="2400" dirty="0" smtClean="0"/>
              <a:t>	if (num &gt;= limit) {</a:t>
            </a:r>
          </a:p>
          <a:p>
            <a:pPr eaLnBrk="1" hangingPunct="1">
              <a:lnSpc>
                <a:spcPct val="80000"/>
              </a:lnSpc>
              <a:buFontTx/>
              <a:buNone/>
              <a:defRPr/>
            </a:pPr>
            <a:r>
              <a:rPr lang="en-US" sz="2400" dirty="0" smtClean="0"/>
              <a:t>		</a:t>
            </a:r>
            <a:r>
              <a:rPr lang="en-US" sz="2400" dirty="0" err="1" smtClean="0"/>
              <a:t>cout</a:t>
            </a:r>
            <a:r>
              <a:rPr lang="en-US" sz="2400" dirty="0" smtClean="0"/>
              <a:t> &lt;&lt; “high”;</a:t>
            </a:r>
          </a:p>
          <a:p>
            <a:pPr eaLnBrk="1" hangingPunct="1">
              <a:lnSpc>
                <a:spcPct val="80000"/>
              </a:lnSpc>
              <a:buFontTx/>
              <a:buNone/>
              <a:defRPr/>
            </a:pPr>
            <a:r>
              <a:rPr lang="en-US" sz="2400" dirty="0" smtClean="0"/>
              <a:t>	}</a:t>
            </a:r>
          </a:p>
          <a:p>
            <a:pPr eaLnBrk="1" hangingPunct="1">
              <a:lnSpc>
                <a:spcPct val="80000"/>
              </a:lnSpc>
              <a:buFontTx/>
              <a:buNone/>
              <a:defRPr/>
            </a:pPr>
            <a:r>
              <a:rPr lang="en-US" sz="2400" dirty="0" smtClean="0"/>
              <a:t>	else {</a:t>
            </a:r>
          </a:p>
          <a:p>
            <a:pPr eaLnBrk="1" hangingPunct="1">
              <a:lnSpc>
                <a:spcPct val="80000"/>
              </a:lnSpc>
              <a:buFontTx/>
              <a:buNone/>
              <a:defRPr/>
            </a:pPr>
            <a:r>
              <a:rPr lang="en-US" sz="2400" dirty="0" smtClean="0"/>
              <a:t>		</a:t>
            </a:r>
            <a:r>
              <a:rPr lang="en-US" sz="2400" dirty="0" err="1" smtClean="0"/>
              <a:t>cout</a:t>
            </a:r>
            <a:r>
              <a:rPr lang="en-US" sz="2400" dirty="0" smtClean="0"/>
              <a:t> &lt;&lt; “low”;</a:t>
            </a:r>
          </a:p>
          <a:p>
            <a:pPr eaLnBrk="1" hangingPunct="1">
              <a:lnSpc>
                <a:spcPct val="80000"/>
              </a:lnSpc>
              <a:buFontTx/>
              <a:buNone/>
              <a:defRPr/>
            </a:pPr>
            <a:r>
              <a:rPr lang="en-US" sz="2400" dirty="0" smtClean="0"/>
              <a:t>	}</a:t>
            </a:r>
          </a:p>
          <a:p>
            <a:pPr eaLnBrk="1" hangingPunct="1">
              <a:lnSpc>
                <a:spcPct val="80000"/>
              </a:lnSpc>
              <a:buFontTx/>
              <a:buNone/>
              <a:defRPr/>
            </a:pPr>
            <a:r>
              <a:rPr lang="en-US" sz="2400" dirty="0" smtClean="0"/>
              <a:t>	return 0;</a:t>
            </a:r>
          </a:p>
          <a:p>
            <a:pPr eaLnBrk="1" hangingPunct="1">
              <a:lnSpc>
                <a:spcPct val="80000"/>
              </a:lnSpc>
              <a:buFontTx/>
              <a:buNone/>
              <a:defRPr/>
            </a:pPr>
            <a:r>
              <a:rPr lang="en-US" sz="2400" dirty="0" smtClean="0"/>
              <a:t>}</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lstStyle/>
          <a:p>
            <a:pPr eaLnBrk="1" hangingPunct="1"/>
            <a:r>
              <a:rPr lang="en-US" dirty="0"/>
              <a:t>The if/else statement at Level HOL6 and Level Asmb5 </a:t>
            </a:r>
            <a:r>
              <a:rPr lang="en-US" dirty="0" smtClean="0"/>
              <a:t>- Program </a:t>
            </a:r>
            <a:r>
              <a:rPr lang="en-US" dirty="0" smtClean="0"/>
              <a:t>6.8</a:t>
            </a:r>
          </a:p>
        </p:txBody>
      </p:sp>
      <p:pic>
        <p:nvPicPr>
          <p:cNvPr id="54275" name="Picture 1038"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2486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30"/>
          <p:cNvGrpSpPr>
            <a:grpSpLocks/>
          </p:cNvGrpSpPr>
          <p:nvPr/>
        </p:nvGrpSpPr>
        <p:grpSpPr bwMode="auto">
          <a:xfrm>
            <a:off x="3124200" y="2438400"/>
            <a:ext cx="3170238" cy="1311275"/>
            <a:chOff x="2016" y="1526"/>
            <a:chExt cx="1997" cy="826"/>
          </a:xfrm>
        </p:grpSpPr>
        <p:sp>
          <p:nvSpPr>
            <p:cNvPr id="54283" name="Oval 1028"/>
            <p:cNvSpPr>
              <a:spLocks noChangeArrowheads="1"/>
            </p:cNvSpPr>
            <p:nvPr/>
          </p:nvSpPr>
          <p:spPr bwMode="auto">
            <a:xfrm>
              <a:off x="2016" y="1920"/>
              <a:ext cx="576" cy="43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4" name="Text Box 1029"/>
            <p:cNvSpPr txBox="1">
              <a:spLocks noChangeArrowheads="1"/>
            </p:cNvSpPr>
            <p:nvPr/>
          </p:nvSpPr>
          <p:spPr bwMode="auto">
            <a:xfrm>
              <a:off x="2438" y="1526"/>
              <a:ext cx="1575"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simplify and invert</a:t>
              </a:r>
            </a:p>
          </p:txBody>
        </p:sp>
      </p:grpSp>
      <p:grpSp>
        <p:nvGrpSpPr>
          <p:cNvPr id="3" name="Group 1033"/>
          <p:cNvGrpSpPr>
            <a:grpSpLocks/>
          </p:cNvGrpSpPr>
          <p:nvPr/>
        </p:nvGrpSpPr>
        <p:grpSpPr bwMode="auto">
          <a:xfrm>
            <a:off x="3200400" y="3276600"/>
            <a:ext cx="5054600" cy="1066800"/>
            <a:chOff x="2016" y="2064"/>
            <a:chExt cx="3184" cy="672"/>
          </a:xfrm>
        </p:grpSpPr>
        <p:sp>
          <p:nvSpPr>
            <p:cNvPr id="54281" name="Oval 1031"/>
            <p:cNvSpPr>
              <a:spLocks noChangeArrowheads="1"/>
            </p:cNvSpPr>
            <p:nvPr/>
          </p:nvSpPr>
          <p:spPr bwMode="auto">
            <a:xfrm>
              <a:off x="2016" y="2064"/>
              <a:ext cx="480" cy="336"/>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2" name="Text Box 1032"/>
            <p:cNvSpPr txBox="1">
              <a:spLocks noChangeArrowheads="1"/>
            </p:cNvSpPr>
            <p:nvPr/>
          </p:nvSpPr>
          <p:spPr bwMode="auto">
            <a:xfrm>
              <a:off x="2592" y="2448"/>
              <a:ext cx="2608"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branch on the inverted condition</a:t>
              </a:r>
            </a:p>
          </p:txBody>
        </p:sp>
      </p:grpSp>
      <p:grpSp>
        <p:nvGrpSpPr>
          <p:cNvPr id="4" name="Group 1036"/>
          <p:cNvGrpSpPr>
            <a:grpSpLocks/>
          </p:cNvGrpSpPr>
          <p:nvPr/>
        </p:nvGrpSpPr>
        <p:grpSpPr bwMode="auto">
          <a:xfrm>
            <a:off x="3200400" y="3352800"/>
            <a:ext cx="3306763" cy="930275"/>
            <a:chOff x="2016" y="2870"/>
            <a:chExt cx="2083" cy="586"/>
          </a:xfrm>
        </p:grpSpPr>
        <p:sp>
          <p:nvSpPr>
            <p:cNvPr id="54279" name="Oval 1034"/>
            <p:cNvSpPr>
              <a:spLocks noChangeArrowheads="1"/>
            </p:cNvSpPr>
            <p:nvPr/>
          </p:nvSpPr>
          <p:spPr bwMode="auto">
            <a:xfrm>
              <a:off x="2016" y="3168"/>
              <a:ext cx="288"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0" name="Text Box 1035"/>
            <p:cNvSpPr txBox="1">
              <a:spLocks noChangeArrowheads="1"/>
            </p:cNvSpPr>
            <p:nvPr/>
          </p:nvSpPr>
          <p:spPr bwMode="auto">
            <a:xfrm>
              <a:off x="2534" y="2870"/>
              <a:ext cx="1565"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branch around else</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p:txBody>
          <a:bodyPr/>
          <a:lstStyle/>
          <a:p>
            <a:pPr eaLnBrk="1" hangingPunct="1"/>
            <a:r>
              <a:rPr lang="en-US" sz="2800" dirty="0" smtClean="0"/>
              <a:t>The if/else statement at Level HOL6 and Level Asmb5 </a:t>
            </a:r>
            <a:r>
              <a:rPr lang="en-US" sz="2000" i="1" dirty="0" smtClean="0"/>
              <a:t>(Cont’d)</a:t>
            </a:r>
          </a:p>
        </p:txBody>
      </p:sp>
      <p:pic>
        <p:nvPicPr>
          <p:cNvPr id="55299" name="Picture 4" descr="fig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504950"/>
            <a:ext cx="8610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sz="2800" smtClean="0"/>
              <a:t>The </a:t>
            </a:r>
            <a:r>
              <a:rPr lang="en-US" sz="2800" smtClean="0">
                <a:solidFill>
                  <a:srgbClr val="3333FF"/>
                </a:solidFill>
              </a:rPr>
              <a:t>while</a:t>
            </a:r>
            <a:r>
              <a:rPr lang="en-US" sz="2800" smtClean="0"/>
              <a:t> statement at Level HOL6 and Level Asmb5 (fig. 6.10)</a:t>
            </a:r>
          </a:p>
        </p:txBody>
      </p:sp>
      <p:sp>
        <p:nvSpPr>
          <p:cNvPr id="56323" name="Text Box 4"/>
          <p:cNvSpPr txBox="1">
            <a:spLocks noChangeArrowheads="1"/>
          </p:cNvSpPr>
          <p:nvPr/>
        </p:nvSpPr>
        <p:spPr bwMode="auto">
          <a:xfrm>
            <a:off x="1219200" y="1295400"/>
            <a:ext cx="6858000" cy="4970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#include &lt;iostream&gt;</a:t>
            </a:r>
          </a:p>
          <a:p>
            <a:pPr eaLnBrk="1" hangingPunct="1"/>
            <a:r>
              <a:rPr lang="en-US" sz="2400">
                <a:latin typeface="Times" charset="0"/>
              </a:rPr>
              <a:t>Using namespace std;</a:t>
            </a:r>
          </a:p>
          <a:p>
            <a:pPr eaLnBrk="1" hangingPunct="1"/>
            <a:endParaRPr lang="en-US" sz="2400">
              <a:latin typeface="Times" charset="0"/>
            </a:endParaRPr>
          </a:p>
          <a:p>
            <a:pPr eaLnBrk="1" hangingPunct="1"/>
            <a:r>
              <a:rPr lang="en-US" sz="2400">
                <a:latin typeface="Times" charset="0"/>
              </a:rPr>
              <a:t>char letter;</a:t>
            </a:r>
          </a:p>
          <a:p>
            <a:pPr eaLnBrk="1" hangingPunct="1"/>
            <a:r>
              <a:rPr lang="en-US" sz="2400">
                <a:latin typeface="Times" charset="0"/>
              </a:rPr>
              <a:t>main( ) {</a:t>
            </a:r>
          </a:p>
          <a:p>
            <a:pPr eaLnBrk="1" hangingPunct="1"/>
            <a:r>
              <a:rPr lang="en-US" sz="2400">
                <a:latin typeface="Times" charset="0"/>
              </a:rPr>
              <a:t>	cin &gt;&gt; letter;</a:t>
            </a:r>
          </a:p>
          <a:p>
            <a:pPr eaLnBrk="1" hangingPunct="1"/>
            <a:r>
              <a:rPr lang="en-US" sz="2400">
                <a:latin typeface="Times" charset="0"/>
              </a:rPr>
              <a:t>	while (letter != ‘*’)</a:t>
            </a:r>
          </a:p>
          <a:p>
            <a:pPr eaLnBrk="1" hangingPunct="1"/>
            <a:r>
              <a:rPr lang="en-US" sz="2400">
                <a:latin typeface="Times" charset="0"/>
              </a:rPr>
              <a:t>	{</a:t>
            </a:r>
          </a:p>
          <a:p>
            <a:pPr eaLnBrk="1" hangingPunct="1"/>
            <a:r>
              <a:rPr lang="en-US" sz="2400">
                <a:latin typeface="Times" charset="0"/>
              </a:rPr>
              <a:t>		cout &lt;&lt; letter;</a:t>
            </a:r>
          </a:p>
          <a:p>
            <a:pPr eaLnBrk="1" hangingPunct="1"/>
            <a:r>
              <a:rPr lang="en-US" sz="2400">
                <a:latin typeface="Times" charset="0"/>
              </a:rPr>
              <a:t>		cin &gt;&gt; letter;</a:t>
            </a:r>
          </a:p>
          <a:p>
            <a:pPr eaLnBrk="1" hangingPunct="1"/>
            <a:r>
              <a:rPr lang="en-US" sz="2400">
                <a:latin typeface="Times" charset="0"/>
              </a:rPr>
              <a:t>	}</a:t>
            </a:r>
          </a:p>
          <a:p>
            <a:pPr eaLnBrk="1" hangingPunct="1"/>
            <a:r>
              <a:rPr lang="en-US" sz="2400">
                <a:latin typeface="Times" charset="0"/>
              </a:rPr>
              <a:t>	return 0;</a:t>
            </a:r>
          </a:p>
          <a:p>
            <a:pPr eaLnBrk="1" hangingPunct="1"/>
            <a:r>
              <a:rPr lang="en-US" sz="2400">
                <a:latin typeface="Times" charset="0"/>
              </a:rPr>
              <a:t>}</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2800" smtClean="0"/>
              <a:t>The while statement at Level HOL6 and Level Asmb5</a:t>
            </a:r>
          </a:p>
        </p:txBody>
      </p:sp>
      <p:pic>
        <p:nvPicPr>
          <p:cNvPr id="57347" name="Picture 16" descr="fig6-10.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8388"/>
            <a:ext cx="91440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2743200" y="4038600"/>
            <a:ext cx="4543425" cy="1552575"/>
            <a:chOff x="1728" y="2784"/>
            <a:chExt cx="2485" cy="978"/>
          </a:xfrm>
        </p:grpSpPr>
        <p:sp>
          <p:nvSpPr>
            <p:cNvPr id="57358" name="Oval 4"/>
            <p:cNvSpPr>
              <a:spLocks noChangeArrowheads="1"/>
            </p:cNvSpPr>
            <p:nvPr/>
          </p:nvSpPr>
          <p:spPr bwMode="auto">
            <a:xfrm>
              <a:off x="1728" y="2784"/>
              <a:ext cx="624" cy="336"/>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9" name="Text Box 5"/>
            <p:cNvSpPr txBox="1">
              <a:spLocks noChangeArrowheads="1"/>
            </p:cNvSpPr>
            <p:nvPr/>
          </p:nvSpPr>
          <p:spPr bwMode="auto">
            <a:xfrm>
              <a:off x="2534" y="3014"/>
              <a:ext cx="1679" cy="7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Test inverse condition</a:t>
              </a:r>
            </a:p>
            <a:p>
              <a:pPr eaLnBrk="1" hangingPunct="1"/>
              <a:r>
                <a:rPr lang="en-US" sz="2400">
                  <a:latin typeface="Times" charset="0"/>
                </a:rPr>
                <a:t>Jump out of loop when </a:t>
              </a:r>
            </a:p>
            <a:p>
              <a:pPr eaLnBrk="1" hangingPunct="1"/>
              <a:r>
                <a:rPr lang="en-US" sz="2400">
                  <a:latin typeface="Times" charset="0"/>
                </a:rPr>
                <a:t>	letter – ‘*’== 0</a:t>
              </a:r>
            </a:p>
          </p:txBody>
        </p:sp>
      </p:grpSp>
      <p:grpSp>
        <p:nvGrpSpPr>
          <p:cNvPr id="3" name="Group 9"/>
          <p:cNvGrpSpPr>
            <a:grpSpLocks/>
          </p:cNvGrpSpPr>
          <p:nvPr/>
        </p:nvGrpSpPr>
        <p:grpSpPr bwMode="auto">
          <a:xfrm>
            <a:off x="2894013" y="4648200"/>
            <a:ext cx="5106987" cy="822325"/>
            <a:chOff x="1680" y="3302"/>
            <a:chExt cx="3217" cy="518"/>
          </a:xfrm>
        </p:grpSpPr>
        <p:sp>
          <p:nvSpPr>
            <p:cNvPr id="57356" name="Oval 7"/>
            <p:cNvSpPr>
              <a:spLocks noChangeArrowheads="1"/>
            </p:cNvSpPr>
            <p:nvPr/>
          </p:nvSpPr>
          <p:spPr bwMode="auto">
            <a:xfrm>
              <a:off x="1680" y="3456"/>
              <a:ext cx="432" cy="336"/>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7" name="Text Box 8"/>
            <p:cNvSpPr txBox="1">
              <a:spLocks noChangeArrowheads="1"/>
            </p:cNvSpPr>
            <p:nvPr/>
          </p:nvSpPr>
          <p:spPr bwMode="auto">
            <a:xfrm>
              <a:off x="2486" y="3302"/>
              <a:ext cx="2411" cy="5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Unconditional jump to top</a:t>
              </a:r>
            </a:p>
            <a:p>
              <a:pPr eaLnBrk="1" hangingPunct="1"/>
              <a:r>
                <a:rPr lang="en-US" sz="2400">
                  <a:latin typeface="Times" charset="0"/>
                </a:rPr>
                <a:t>of loop to test condition again</a:t>
              </a:r>
            </a:p>
          </p:txBody>
        </p:sp>
      </p:grpSp>
      <p:grpSp>
        <p:nvGrpSpPr>
          <p:cNvPr id="4" name="Group 12"/>
          <p:cNvGrpSpPr>
            <a:grpSpLocks/>
          </p:cNvGrpSpPr>
          <p:nvPr/>
        </p:nvGrpSpPr>
        <p:grpSpPr bwMode="auto">
          <a:xfrm>
            <a:off x="2859240" y="2743200"/>
            <a:ext cx="4916488" cy="1082675"/>
            <a:chOff x="1680" y="1718"/>
            <a:chExt cx="3097" cy="682"/>
          </a:xfrm>
        </p:grpSpPr>
        <p:sp>
          <p:nvSpPr>
            <p:cNvPr id="57354" name="Oval 10"/>
            <p:cNvSpPr>
              <a:spLocks noChangeArrowheads="1"/>
            </p:cNvSpPr>
            <p:nvPr/>
          </p:nvSpPr>
          <p:spPr bwMode="auto">
            <a:xfrm>
              <a:off x="1680" y="2112"/>
              <a:ext cx="1511"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5" name="Text Box 11"/>
            <p:cNvSpPr txBox="1">
              <a:spLocks noChangeArrowheads="1"/>
            </p:cNvSpPr>
            <p:nvPr/>
          </p:nvSpPr>
          <p:spPr bwMode="auto">
            <a:xfrm>
              <a:off x="2649" y="1718"/>
              <a:ext cx="2128"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Times" charset="0"/>
                </a:rPr>
                <a:t>Clear accumulator.  Why?</a:t>
              </a:r>
            </a:p>
          </p:txBody>
        </p:sp>
      </p:grpSp>
      <p:grpSp>
        <p:nvGrpSpPr>
          <p:cNvPr id="5" name="Group 15"/>
          <p:cNvGrpSpPr>
            <a:grpSpLocks/>
          </p:cNvGrpSpPr>
          <p:nvPr/>
        </p:nvGrpSpPr>
        <p:grpSpPr bwMode="auto">
          <a:xfrm>
            <a:off x="2743200" y="3200400"/>
            <a:ext cx="4545013" cy="1235075"/>
            <a:chOff x="1728" y="2102"/>
            <a:chExt cx="2863" cy="778"/>
          </a:xfrm>
        </p:grpSpPr>
        <p:sp>
          <p:nvSpPr>
            <p:cNvPr id="57352" name="Oval 13"/>
            <p:cNvSpPr>
              <a:spLocks noChangeArrowheads="1"/>
            </p:cNvSpPr>
            <p:nvPr/>
          </p:nvSpPr>
          <p:spPr bwMode="auto">
            <a:xfrm>
              <a:off x="1728" y="2352"/>
              <a:ext cx="768" cy="52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3" name="Text Box 14"/>
            <p:cNvSpPr txBox="1">
              <a:spLocks noChangeArrowheads="1"/>
            </p:cNvSpPr>
            <p:nvPr/>
          </p:nvSpPr>
          <p:spPr bwMode="auto">
            <a:xfrm>
              <a:off x="2678" y="2102"/>
              <a:ext cx="1913" cy="5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Simplify condition:</a:t>
              </a:r>
            </a:p>
            <a:p>
              <a:pPr eaLnBrk="1" hangingPunct="1"/>
              <a:r>
                <a:rPr lang="en-US" sz="2400">
                  <a:latin typeface="Times" charset="0"/>
                </a:rPr>
                <a:t>	letter – ‘*’ !=  0</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pPr eaLnBrk="1" hangingPunct="1"/>
            <a:r>
              <a:rPr lang="en-US" sz="2800" smtClean="0"/>
              <a:t>The while statement at Level HOL6 and Level Asmb5</a:t>
            </a:r>
          </a:p>
        </p:txBody>
      </p:sp>
      <p:pic>
        <p:nvPicPr>
          <p:cNvPr id="58371" name="Picture 4" descr="fig6-11.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1812925"/>
            <a:ext cx="8024813"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Local Variables &amp; Stack Addressing</a:t>
            </a:r>
          </a:p>
        </p:txBody>
      </p:sp>
      <p:sp>
        <p:nvSpPr>
          <p:cNvPr id="9219" name="Rectangle 3"/>
          <p:cNvSpPr>
            <a:spLocks noGrp="1" noChangeArrowheads="1"/>
          </p:cNvSpPr>
          <p:nvPr>
            <p:ph idx="1"/>
          </p:nvPr>
        </p:nvSpPr>
        <p:spPr/>
        <p:txBody>
          <a:bodyPr/>
          <a:lstStyle/>
          <a:p>
            <a:pPr eaLnBrk="1" hangingPunct="1"/>
            <a:r>
              <a:rPr lang="en-US" dirty="0" smtClean="0"/>
              <a:t>Recall Ch. 2 variables &amp; memory:</a:t>
            </a:r>
          </a:p>
          <a:p>
            <a:pPr lvl="1" eaLnBrk="1" hangingPunct="1"/>
            <a:r>
              <a:rPr lang="en-US" dirty="0" smtClean="0"/>
              <a:t> Global variables stored in program memory Local variables stored on stack</a:t>
            </a:r>
          </a:p>
          <a:p>
            <a:pPr lvl="1" eaLnBrk="1" hangingPunct="1"/>
            <a:endParaRPr lang="en-US" dirty="0" smtClean="0"/>
          </a:p>
          <a:p>
            <a:pPr eaLnBrk="1" hangingPunct="1"/>
            <a:r>
              <a:rPr lang="en-US" dirty="0" smtClean="0"/>
              <a:t> Run-Time Stack</a:t>
            </a:r>
          </a:p>
          <a:p>
            <a:pPr lvl="1" eaLnBrk="1" hangingPunct="1"/>
            <a:r>
              <a:rPr lang="en-US" dirty="0" smtClean="0"/>
              <a:t> Memory usage varies during execution</a:t>
            </a:r>
          </a:p>
          <a:p>
            <a:pPr lvl="1" eaLnBrk="1" hangingPunct="1"/>
            <a:r>
              <a:rPr lang="en-US" dirty="0" smtClean="0"/>
              <a:t> For local variables</a:t>
            </a:r>
          </a:p>
          <a:p>
            <a:pPr lvl="1" eaLnBrk="1" hangingPunct="1"/>
            <a:r>
              <a:rPr lang="en-US" dirty="0" smtClean="0"/>
              <a:t> For procedure/function calls</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The do statement at Level HOL6 and Level </a:t>
            </a:r>
            <a:r>
              <a:rPr lang="en-US" dirty="0" smtClean="0"/>
              <a:t>Asmb5 (Fig. 6.12)</a:t>
            </a:r>
            <a:endParaRPr lang="en-US" dirty="0" smtClean="0"/>
          </a:p>
        </p:txBody>
      </p:sp>
      <p:sp>
        <p:nvSpPr>
          <p:cNvPr id="59395" name="Rectangle 3"/>
          <p:cNvSpPr>
            <a:spLocks noGrp="1" noChangeArrowheads="1"/>
          </p:cNvSpPr>
          <p:nvPr>
            <p:ph idx="1"/>
          </p:nvPr>
        </p:nvSpPr>
        <p:spPr>
          <a:xfrm>
            <a:off x="1371600" y="1371600"/>
            <a:ext cx="7315200" cy="5257800"/>
          </a:xfrm>
          <a:solidFill>
            <a:schemeClr val="bg1"/>
          </a:solidFill>
        </p:spPr>
        <p:txBody>
          <a:bodyPr/>
          <a:lstStyle/>
          <a:p>
            <a:pPr eaLnBrk="1" hangingPunct="1">
              <a:lnSpc>
                <a:spcPct val="90000"/>
              </a:lnSpc>
              <a:buFontTx/>
              <a:buNone/>
            </a:pPr>
            <a:r>
              <a:rPr lang="en-US" sz="2000" dirty="0" smtClean="0"/>
              <a:t>#include &lt;</a:t>
            </a:r>
            <a:r>
              <a:rPr lang="en-US" sz="2000" dirty="0" err="1" smtClean="0"/>
              <a:t>iostream</a:t>
            </a:r>
            <a:r>
              <a:rPr lang="en-US" sz="2000" dirty="0" smtClean="0"/>
              <a:t>&gt;</a:t>
            </a:r>
          </a:p>
          <a:p>
            <a:pPr eaLnBrk="1" hangingPunct="1">
              <a:lnSpc>
                <a:spcPct val="90000"/>
              </a:lnSpc>
              <a:buFontTx/>
              <a:buNone/>
            </a:pPr>
            <a:r>
              <a:rPr lang="en-US" sz="2000" dirty="0" smtClean="0"/>
              <a:t>using namespace </a:t>
            </a:r>
            <a:r>
              <a:rPr lang="en-US" sz="2000" dirty="0" err="1" smtClean="0"/>
              <a:t>std</a:t>
            </a:r>
            <a:r>
              <a:rPr lang="en-US" sz="2000" dirty="0" smtClean="0"/>
              <a:t>;</a:t>
            </a:r>
          </a:p>
          <a:p>
            <a:pPr eaLnBrk="1" hangingPunct="1">
              <a:lnSpc>
                <a:spcPct val="90000"/>
              </a:lnSpc>
              <a:buFontTx/>
              <a:buNone/>
            </a:pPr>
            <a:endParaRPr lang="en-US" sz="2000" dirty="0" smtClean="0"/>
          </a:p>
          <a:p>
            <a:pPr eaLnBrk="1" hangingPunct="1">
              <a:lnSpc>
                <a:spcPct val="90000"/>
              </a:lnSpc>
              <a:buFontTx/>
              <a:buNone/>
            </a:pPr>
            <a:r>
              <a:rPr lang="en-US" sz="2000" dirty="0" err="1" smtClean="0"/>
              <a:t>int</a:t>
            </a:r>
            <a:r>
              <a:rPr lang="en-US" sz="2000" dirty="0" smtClean="0"/>
              <a:t> cop;</a:t>
            </a:r>
          </a:p>
          <a:p>
            <a:pPr eaLnBrk="1" hangingPunct="1">
              <a:lnSpc>
                <a:spcPct val="90000"/>
              </a:lnSpc>
              <a:buFontTx/>
              <a:buNone/>
            </a:pPr>
            <a:r>
              <a:rPr lang="en-US" sz="2000" dirty="0" err="1" smtClean="0"/>
              <a:t>int</a:t>
            </a:r>
            <a:r>
              <a:rPr lang="en-US" sz="2000" dirty="0" smtClean="0"/>
              <a:t> driver;</a:t>
            </a:r>
          </a:p>
          <a:p>
            <a:pPr eaLnBrk="1" hangingPunct="1">
              <a:lnSpc>
                <a:spcPct val="90000"/>
              </a:lnSpc>
              <a:buFontTx/>
              <a:buNone/>
            </a:pPr>
            <a:r>
              <a:rPr lang="en-US" sz="2000" dirty="0" smtClean="0"/>
              <a:t>main( ) {</a:t>
            </a:r>
          </a:p>
          <a:p>
            <a:pPr eaLnBrk="1" hangingPunct="1">
              <a:lnSpc>
                <a:spcPct val="90000"/>
              </a:lnSpc>
              <a:buFontTx/>
              <a:buNone/>
            </a:pPr>
            <a:r>
              <a:rPr lang="en-US" sz="2000" dirty="0" smtClean="0"/>
              <a:t>	cop = 0;</a:t>
            </a:r>
          </a:p>
          <a:p>
            <a:pPr eaLnBrk="1" hangingPunct="1">
              <a:lnSpc>
                <a:spcPct val="90000"/>
              </a:lnSpc>
              <a:buFontTx/>
              <a:buNone/>
            </a:pPr>
            <a:r>
              <a:rPr lang="en-US" sz="2000" dirty="0" smtClean="0"/>
              <a:t>	driver = 40;</a:t>
            </a:r>
          </a:p>
          <a:p>
            <a:pPr eaLnBrk="1" hangingPunct="1">
              <a:lnSpc>
                <a:spcPct val="90000"/>
              </a:lnSpc>
              <a:buFontTx/>
              <a:buNone/>
            </a:pPr>
            <a:r>
              <a:rPr lang="en-US" sz="2000" dirty="0" smtClean="0"/>
              <a:t>	do {</a:t>
            </a:r>
          </a:p>
          <a:p>
            <a:pPr eaLnBrk="1" hangingPunct="1">
              <a:lnSpc>
                <a:spcPct val="90000"/>
              </a:lnSpc>
              <a:buFontTx/>
              <a:buNone/>
            </a:pPr>
            <a:r>
              <a:rPr lang="en-US" sz="2000" dirty="0" smtClean="0"/>
              <a:t>		cop += 25;</a:t>
            </a:r>
          </a:p>
          <a:p>
            <a:pPr eaLnBrk="1" hangingPunct="1">
              <a:lnSpc>
                <a:spcPct val="90000"/>
              </a:lnSpc>
              <a:buFontTx/>
              <a:buNone/>
            </a:pPr>
            <a:r>
              <a:rPr lang="en-US" sz="2000" dirty="0" smtClean="0"/>
              <a:t>		driver += 20;</a:t>
            </a:r>
          </a:p>
          <a:p>
            <a:pPr eaLnBrk="1" hangingPunct="1">
              <a:lnSpc>
                <a:spcPct val="90000"/>
              </a:lnSpc>
              <a:buFontTx/>
              <a:buNone/>
            </a:pPr>
            <a:r>
              <a:rPr lang="en-US" sz="2000" dirty="0" smtClean="0"/>
              <a:t>	} while (cop &lt; driver);</a:t>
            </a:r>
          </a:p>
          <a:p>
            <a:pPr eaLnBrk="1" hangingPunct="1">
              <a:lnSpc>
                <a:spcPct val="90000"/>
              </a:lnSpc>
              <a:buFontTx/>
              <a:buNone/>
            </a:pPr>
            <a:r>
              <a:rPr lang="en-US" sz="2000" dirty="0" smtClean="0"/>
              <a:t>	</a:t>
            </a:r>
            <a:r>
              <a:rPr lang="en-US" sz="2000" dirty="0" err="1" smtClean="0"/>
              <a:t>cout</a:t>
            </a:r>
            <a:r>
              <a:rPr lang="en-US" sz="2000" dirty="0" smtClean="0"/>
              <a:t> &lt;&lt; cop;</a:t>
            </a:r>
          </a:p>
          <a:p>
            <a:pPr eaLnBrk="1" hangingPunct="1">
              <a:lnSpc>
                <a:spcPct val="90000"/>
              </a:lnSpc>
              <a:buFontTx/>
              <a:buNone/>
            </a:pPr>
            <a:r>
              <a:rPr lang="en-US" sz="2000" dirty="0" smtClean="0"/>
              <a:t>}</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t>The do statement at Level HOL6 and Level </a:t>
            </a:r>
            <a:r>
              <a:rPr lang="en-US" dirty="0" smtClean="0"/>
              <a:t>Asmb5 (</a:t>
            </a:r>
            <a:r>
              <a:rPr lang="en-US" dirty="0"/>
              <a:t>Fig. 6.12)</a:t>
            </a:r>
            <a:endParaRPr lang="en-US" dirty="0" smtClean="0"/>
          </a:p>
        </p:txBody>
      </p:sp>
      <p:sp>
        <p:nvSpPr>
          <p:cNvPr id="60419"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C561BB1C-0366-4D9F-835D-AE8BE347726A}" type="slidenum">
              <a:rPr lang="en-US"/>
              <a:pPr eaLnBrk="1" hangingPunct="1"/>
              <a:t>51</a:t>
            </a:fld>
            <a:endParaRPr lang="en-US"/>
          </a:p>
        </p:txBody>
      </p:sp>
      <p:pic>
        <p:nvPicPr>
          <p:cNvPr id="60420" name="Picture 10" descr="fig6-12.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49400"/>
            <a:ext cx="8382000" cy="504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2811463" y="4098925"/>
            <a:ext cx="3513137" cy="1616075"/>
            <a:chOff x="1680" y="2582"/>
            <a:chExt cx="2213" cy="1018"/>
          </a:xfrm>
        </p:grpSpPr>
        <p:sp>
          <p:nvSpPr>
            <p:cNvPr id="60425" name="Oval 4"/>
            <p:cNvSpPr>
              <a:spLocks noChangeArrowheads="1"/>
            </p:cNvSpPr>
            <p:nvPr/>
          </p:nvSpPr>
          <p:spPr bwMode="auto">
            <a:xfrm>
              <a:off x="1680" y="3168"/>
              <a:ext cx="672" cy="43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26" name="Text Box 5"/>
            <p:cNvSpPr txBox="1">
              <a:spLocks noChangeArrowheads="1"/>
            </p:cNvSpPr>
            <p:nvPr/>
          </p:nvSpPr>
          <p:spPr bwMode="auto">
            <a:xfrm>
              <a:off x="2342" y="2582"/>
              <a:ext cx="1551" cy="5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Simplify:</a:t>
              </a:r>
            </a:p>
            <a:p>
              <a:pPr eaLnBrk="1" hangingPunct="1"/>
              <a:r>
                <a:rPr lang="en-US" sz="2400">
                  <a:latin typeface="Times" charset="0"/>
                </a:rPr>
                <a:t>     cop - driver &lt; 0</a:t>
              </a:r>
            </a:p>
          </p:txBody>
        </p:sp>
      </p:grpSp>
      <p:grpSp>
        <p:nvGrpSpPr>
          <p:cNvPr id="3" name="Group 9"/>
          <p:cNvGrpSpPr>
            <a:grpSpLocks/>
          </p:cNvGrpSpPr>
          <p:nvPr/>
        </p:nvGrpSpPr>
        <p:grpSpPr bwMode="auto">
          <a:xfrm>
            <a:off x="3028950" y="5334000"/>
            <a:ext cx="4133850" cy="1187450"/>
            <a:chOff x="1680" y="3446"/>
            <a:chExt cx="2604" cy="748"/>
          </a:xfrm>
        </p:grpSpPr>
        <p:sp>
          <p:nvSpPr>
            <p:cNvPr id="60423" name="Oval 7"/>
            <p:cNvSpPr>
              <a:spLocks noChangeArrowheads="1"/>
            </p:cNvSpPr>
            <p:nvPr/>
          </p:nvSpPr>
          <p:spPr bwMode="auto">
            <a:xfrm>
              <a:off x="1680" y="3552"/>
              <a:ext cx="480" cy="24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424" name="Text Box 8"/>
            <p:cNvSpPr txBox="1">
              <a:spLocks noChangeArrowheads="1"/>
            </p:cNvSpPr>
            <p:nvPr/>
          </p:nvSpPr>
          <p:spPr bwMode="auto">
            <a:xfrm>
              <a:off x="2342" y="3446"/>
              <a:ext cx="1942" cy="7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Test the same condition</a:t>
              </a:r>
            </a:p>
            <a:p>
              <a:pPr eaLnBrk="1" hangingPunct="1"/>
              <a:r>
                <a:rPr lang="en-US" sz="2400">
                  <a:latin typeface="Times" charset="0"/>
                </a:rPr>
                <a:t>Do not transform</a:t>
              </a:r>
            </a:p>
            <a:p>
              <a:pPr eaLnBrk="1" hangingPunct="1"/>
              <a:r>
                <a:rPr lang="en-US" sz="2400">
                  <a:latin typeface="Times" charset="0"/>
                </a:rPr>
                <a:t>Why?</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pPr eaLnBrk="1" hangingPunct="1"/>
            <a:r>
              <a:rPr lang="en-US" dirty="0" smtClean="0"/>
              <a:t>The </a:t>
            </a:r>
            <a:r>
              <a:rPr lang="en-US" dirty="0" smtClean="0"/>
              <a:t>do </a:t>
            </a:r>
            <a:r>
              <a:rPr lang="en-US" dirty="0" smtClean="0"/>
              <a:t>structure</a:t>
            </a:r>
          </a:p>
        </p:txBody>
      </p:sp>
      <p:pic>
        <p:nvPicPr>
          <p:cNvPr id="61443" name="Picture 1028" descr="fig6-13.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727200"/>
            <a:ext cx="8181975"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2800" dirty="0" smtClean="0"/>
              <a:t>The for statement at Level HOL6 and Level </a:t>
            </a:r>
            <a:r>
              <a:rPr lang="en-US" sz="2800" dirty="0" smtClean="0"/>
              <a:t>Asmb5 (Fig. 6.14)</a:t>
            </a:r>
            <a:endParaRPr lang="en-US" sz="2800" dirty="0" smtClean="0"/>
          </a:p>
        </p:txBody>
      </p:sp>
      <p:sp>
        <p:nvSpPr>
          <p:cNvPr id="62467" name="Rectangle 3"/>
          <p:cNvSpPr>
            <a:spLocks noGrp="1" noChangeArrowheads="1"/>
          </p:cNvSpPr>
          <p:nvPr>
            <p:ph idx="1"/>
          </p:nvPr>
        </p:nvSpPr>
        <p:spPr>
          <a:solidFill>
            <a:schemeClr val="bg1"/>
          </a:solidFill>
        </p:spPr>
        <p:txBody>
          <a:bodyPr/>
          <a:lstStyle/>
          <a:p>
            <a:pPr eaLnBrk="1" hangingPunct="1">
              <a:buFontTx/>
              <a:buNone/>
            </a:pPr>
            <a:r>
              <a:rPr lang="en-US" sz="2400" smtClean="0"/>
              <a:t>#include &lt;iostream&gt;</a:t>
            </a:r>
          </a:p>
          <a:p>
            <a:pPr eaLnBrk="1" hangingPunct="1">
              <a:buFontTx/>
              <a:buNone/>
            </a:pPr>
            <a:r>
              <a:rPr lang="en-US" sz="2400" smtClean="0"/>
              <a:t>using namespace std;</a:t>
            </a:r>
          </a:p>
          <a:p>
            <a:pPr eaLnBrk="1" hangingPunct="1">
              <a:buFontTx/>
              <a:buNone/>
            </a:pPr>
            <a:r>
              <a:rPr lang="en-US" sz="2400" smtClean="0"/>
              <a:t>main ( ) {</a:t>
            </a:r>
          </a:p>
          <a:p>
            <a:pPr eaLnBrk="1" hangingPunct="1">
              <a:buFontTx/>
              <a:buNone/>
            </a:pPr>
            <a:r>
              <a:rPr lang="en-US" sz="2400" smtClean="0"/>
              <a:t>	 int j;</a:t>
            </a:r>
          </a:p>
          <a:p>
            <a:pPr eaLnBrk="1" hangingPunct="1">
              <a:buFontTx/>
              <a:buNone/>
            </a:pPr>
            <a:r>
              <a:rPr lang="en-US" sz="2400" smtClean="0"/>
              <a:t>	for (j = 0; j &lt; 3; i++)</a:t>
            </a:r>
          </a:p>
          <a:p>
            <a:pPr eaLnBrk="1" hangingPunct="1">
              <a:buFontTx/>
              <a:buNone/>
            </a:pPr>
            <a:r>
              <a:rPr lang="en-US" sz="2400" smtClean="0"/>
              <a:t>	{</a:t>
            </a:r>
          </a:p>
          <a:p>
            <a:pPr eaLnBrk="1" hangingPunct="1">
              <a:buFontTx/>
              <a:buNone/>
            </a:pPr>
            <a:r>
              <a:rPr lang="en-US" sz="2400" smtClean="0"/>
              <a:t>		cout &lt;&lt; “j = “ &lt;&lt; j &lt;&lt; endl;</a:t>
            </a:r>
          </a:p>
          <a:p>
            <a:pPr eaLnBrk="1" hangingPunct="1">
              <a:buFontTx/>
              <a:buNone/>
            </a:pPr>
            <a:r>
              <a:rPr lang="en-US" sz="2400" smtClean="0"/>
              <a:t>	}</a:t>
            </a:r>
          </a:p>
          <a:p>
            <a:pPr eaLnBrk="1" hangingPunct="1">
              <a:buFontTx/>
              <a:buNone/>
            </a:pPr>
            <a:r>
              <a:rPr lang="en-US" sz="2400" smtClean="0"/>
              <a:t>	cout &lt;&lt; “j = “ &lt;&lt; j &lt;&lt; endl;</a:t>
            </a:r>
          </a:p>
          <a:p>
            <a:pPr eaLnBrk="1" hangingPunct="1">
              <a:buFontTx/>
              <a:buNone/>
            </a:pPr>
            <a:r>
              <a:rPr lang="en-US" sz="2400" smtClean="0"/>
              <a:t>return 0;</a:t>
            </a:r>
          </a:p>
          <a:p>
            <a:pPr eaLnBrk="1" hangingPunct="1">
              <a:buFontTx/>
              <a:buNone/>
            </a:pPr>
            <a:r>
              <a:rPr lang="en-US" sz="2400" smtClean="0"/>
              <a:t>}</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400" y="228600"/>
            <a:ext cx="7772400" cy="381000"/>
          </a:xfrm>
        </p:spPr>
        <p:txBody>
          <a:bodyPr/>
          <a:lstStyle/>
          <a:p>
            <a:pPr eaLnBrk="1" hangingPunct="1"/>
            <a:r>
              <a:rPr lang="en-US" sz="1600" smtClean="0"/>
              <a:t>The for statement at Level HOL6 and Level Asmb5</a:t>
            </a:r>
          </a:p>
        </p:txBody>
      </p:sp>
      <p:sp>
        <p:nvSpPr>
          <p:cNvPr id="63491"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02FE1B50-80C9-4CB9-B7D6-E224A5F6AA1D}" type="slidenum">
              <a:rPr lang="en-US"/>
              <a:pPr eaLnBrk="1" hangingPunct="1"/>
              <a:t>54</a:t>
            </a:fld>
            <a:endParaRPr lang="en-US"/>
          </a:p>
        </p:txBody>
      </p:sp>
      <p:pic>
        <p:nvPicPr>
          <p:cNvPr id="63492" name="Picture 19" descr="fig6-14.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7063"/>
            <a:ext cx="8666163" cy="623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2792413" y="1219200"/>
            <a:ext cx="2770187" cy="1158875"/>
            <a:chOff x="1680" y="1046"/>
            <a:chExt cx="1745" cy="730"/>
          </a:xfrm>
        </p:grpSpPr>
        <p:sp>
          <p:nvSpPr>
            <p:cNvPr id="63506" name="Oval 4"/>
            <p:cNvSpPr>
              <a:spLocks noChangeArrowheads="1"/>
            </p:cNvSpPr>
            <p:nvPr/>
          </p:nvSpPr>
          <p:spPr bwMode="auto">
            <a:xfrm>
              <a:off x="1680" y="1296"/>
              <a:ext cx="672" cy="48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7" name="Text Box 5"/>
            <p:cNvSpPr txBox="1">
              <a:spLocks noChangeArrowheads="1"/>
            </p:cNvSpPr>
            <p:nvPr/>
          </p:nvSpPr>
          <p:spPr bwMode="auto">
            <a:xfrm>
              <a:off x="2342" y="1046"/>
              <a:ext cx="1083"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initialization</a:t>
              </a:r>
            </a:p>
          </p:txBody>
        </p:sp>
      </p:grpSp>
      <p:grpSp>
        <p:nvGrpSpPr>
          <p:cNvPr id="3" name="Group 12"/>
          <p:cNvGrpSpPr>
            <a:grpSpLocks/>
          </p:cNvGrpSpPr>
          <p:nvPr/>
        </p:nvGrpSpPr>
        <p:grpSpPr bwMode="auto">
          <a:xfrm>
            <a:off x="2838450" y="1828800"/>
            <a:ext cx="1930400" cy="854075"/>
            <a:chOff x="1728" y="1430"/>
            <a:chExt cx="1216" cy="538"/>
          </a:xfrm>
        </p:grpSpPr>
        <p:sp>
          <p:nvSpPr>
            <p:cNvPr id="63504" name="Oval 7"/>
            <p:cNvSpPr>
              <a:spLocks noChangeArrowheads="1"/>
            </p:cNvSpPr>
            <p:nvPr/>
          </p:nvSpPr>
          <p:spPr bwMode="auto">
            <a:xfrm>
              <a:off x="1728" y="1632"/>
              <a:ext cx="576" cy="336"/>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5" name="Text Box 8"/>
            <p:cNvSpPr txBox="1">
              <a:spLocks noChangeArrowheads="1"/>
            </p:cNvSpPr>
            <p:nvPr/>
          </p:nvSpPr>
          <p:spPr bwMode="auto">
            <a:xfrm>
              <a:off x="2562" y="1430"/>
              <a:ext cx="38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test</a:t>
              </a:r>
            </a:p>
          </p:txBody>
        </p:sp>
      </p:grpSp>
      <p:grpSp>
        <p:nvGrpSpPr>
          <p:cNvPr id="4" name="Group 11"/>
          <p:cNvGrpSpPr>
            <a:grpSpLocks/>
          </p:cNvGrpSpPr>
          <p:nvPr/>
        </p:nvGrpSpPr>
        <p:grpSpPr bwMode="auto">
          <a:xfrm>
            <a:off x="2928938" y="2079625"/>
            <a:ext cx="6062662" cy="831850"/>
            <a:chOff x="1728" y="1636"/>
            <a:chExt cx="3819" cy="524"/>
          </a:xfrm>
        </p:grpSpPr>
        <p:sp>
          <p:nvSpPr>
            <p:cNvPr id="63502" name="Oval 9"/>
            <p:cNvSpPr>
              <a:spLocks noChangeArrowheads="1"/>
            </p:cNvSpPr>
            <p:nvPr/>
          </p:nvSpPr>
          <p:spPr bwMode="auto">
            <a:xfrm>
              <a:off x="1728" y="1872"/>
              <a:ext cx="480"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3" name="Text Box 10"/>
            <p:cNvSpPr txBox="1">
              <a:spLocks noChangeArrowheads="1"/>
            </p:cNvSpPr>
            <p:nvPr/>
          </p:nvSpPr>
          <p:spPr bwMode="auto">
            <a:xfrm>
              <a:off x="2438" y="1636"/>
              <a:ext cx="3109"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Times" charset="0"/>
                </a:rPr>
                <a:t>Branch on simplified inverse condition</a:t>
              </a:r>
            </a:p>
          </p:txBody>
        </p:sp>
      </p:grpSp>
      <p:grpSp>
        <p:nvGrpSpPr>
          <p:cNvPr id="5" name="Group 15"/>
          <p:cNvGrpSpPr>
            <a:grpSpLocks/>
          </p:cNvGrpSpPr>
          <p:nvPr/>
        </p:nvGrpSpPr>
        <p:grpSpPr bwMode="auto">
          <a:xfrm>
            <a:off x="2730501" y="3098804"/>
            <a:ext cx="2538413" cy="1336676"/>
            <a:chOff x="1632" y="2998"/>
            <a:chExt cx="1599" cy="842"/>
          </a:xfrm>
        </p:grpSpPr>
        <p:sp>
          <p:nvSpPr>
            <p:cNvPr id="63500" name="Oval 13"/>
            <p:cNvSpPr>
              <a:spLocks noChangeArrowheads="1"/>
            </p:cNvSpPr>
            <p:nvPr/>
          </p:nvSpPr>
          <p:spPr bwMode="auto">
            <a:xfrm>
              <a:off x="1632" y="3312"/>
              <a:ext cx="768" cy="52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501" name="Text Box 14"/>
            <p:cNvSpPr txBox="1">
              <a:spLocks noChangeArrowheads="1"/>
            </p:cNvSpPr>
            <p:nvPr/>
          </p:nvSpPr>
          <p:spPr bwMode="auto">
            <a:xfrm>
              <a:off x="2349" y="2998"/>
              <a:ext cx="88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Times" charset="0"/>
                </a:rPr>
                <a:t>increment</a:t>
              </a:r>
            </a:p>
          </p:txBody>
        </p:sp>
      </p:grpSp>
      <p:grpSp>
        <p:nvGrpSpPr>
          <p:cNvPr id="6" name="Group 18"/>
          <p:cNvGrpSpPr>
            <a:grpSpLocks/>
          </p:cNvGrpSpPr>
          <p:nvPr/>
        </p:nvGrpSpPr>
        <p:grpSpPr bwMode="auto">
          <a:xfrm>
            <a:off x="2895600" y="3978275"/>
            <a:ext cx="3789363" cy="838200"/>
            <a:chOff x="1680" y="3456"/>
            <a:chExt cx="2387" cy="528"/>
          </a:xfrm>
        </p:grpSpPr>
        <p:sp>
          <p:nvSpPr>
            <p:cNvPr id="63498" name="Oval 16"/>
            <p:cNvSpPr>
              <a:spLocks noChangeArrowheads="1"/>
            </p:cNvSpPr>
            <p:nvPr/>
          </p:nvSpPr>
          <p:spPr bwMode="auto">
            <a:xfrm>
              <a:off x="1680" y="3696"/>
              <a:ext cx="384"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499" name="Text Box 17"/>
            <p:cNvSpPr txBox="1">
              <a:spLocks noChangeArrowheads="1"/>
            </p:cNvSpPr>
            <p:nvPr/>
          </p:nvSpPr>
          <p:spPr bwMode="auto">
            <a:xfrm>
              <a:off x="2342" y="3456"/>
              <a:ext cx="1725"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Times" charset="0"/>
                </a:rPr>
                <a:t>branch to top of loop</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pPr eaLnBrk="1" hangingPunct="1"/>
            <a:r>
              <a:rPr lang="en-US" smtClean="0"/>
              <a:t>The structure of the for</a:t>
            </a:r>
          </a:p>
        </p:txBody>
      </p:sp>
      <p:pic>
        <p:nvPicPr>
          <p:cNvPr id="64515" name="Picture 1028" descr="fig6-15.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00" y="1593850"/>
            <a:ext cx="218281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Multiple Conditions</a:t>
            </a:r>
          </a:p>
        </p:txBody>
      </p:sp>
      <p:sp>
        <p:nvSpPr>
          <p:cNvPr id="65539" name="Rectangle 3"/>
          <p:cNvSpPr>
            <a:spLocks noGrp="1" noChangeArrowheads="1"/>
          </p:cNvSpPr>
          <p:nvPr>
            <p:ph idx="1"/>
          </p:nvPr>
        </p:nvSpPr>
        <p:spPr>
          <a:xfrm>
            <a:off x="990600" y="1143000"/>
            <a:ext cx="7772400" cy="4983163"/>
          </a:xfrm>
        </p:spPr>
        <p:txBody>
          <a:bodyPr/>
          <a:lstStyle/>
          <a:p>
            <a:pPr eaLnBrk="1" hangingPunct="1"/>
            <a:r>
              <a:rPr lang="en-US" smtClean="0"/>
              <a:t>Often necessary to have multiple conditions in a control statement</a:t>
            </a:r>
          </a:p>
          <a:p>
            <a:pPr eaLnBrk="1" hangingPunct="1">
              <a:buFontTx/>
              <a:buNone/>
            </a:pPr>
            <a:endParaRPr lang="en-US" smtClean="0"/>
          </a:p>
        </p:txBody>
      </p:sp>
      <p:sp>
        <p:nvSpPr>
          <p:cNvPr id="65540" name="Text Box 4"/>
          <p:cNvSpPr txBox="1">
            <a:spLocks noChangeArrowheads="1"/>
          </p:cNvSpPr>
          <p:nvPr/>
        </p:nvSpPr>
        <p:spPr bwMode="auto">
          <a:xfrm>
            <a:off x="1371600" y="2057400"/>
            <a:ext cx="6858000" cy="4473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#include &lt;iostream&gt;</a:t>
            </a:r>
          </a:p>
          <a:p>
            <a:pPr eaLnBrk="1" hangingPunct="1"/>
            <a:r>
              <a:rPr lang="en-US" sz="2400">
                <a:latin typeface="Times" charset="0"/>
              </a:rPr>
              <a:t>using namespace std;</a:t>
            </a:r>
          </a:p>
          <a:p>
            <a:pPr eaLnBrk="1" hangingPunct="1"/>
            <a:endParaRPr lang="en-US" sz="2400">
              <a:latin typeface="Times" charset="0"/>
            </a:endParaRPr>
          </a:p>
          <a:p>
            <a:pPr eaLnBrk="1" hangingPunct="1"/>
            <a:r>
              <a:rPr lang="en-US" sz="2400">
                <a:latin typeface="Times" charset="0"/>
              </a:rPr>
              <a:t>int num1, num2;</a:t>
            </a:r>
          </a:p>
          <a:p>
            <a:pPr eaLnBrk="1" hangingPunct="1"/>
            <a:r>
              <a:rPr lang="en-US" sz="2400">
                <a:latin typeface="Times" charset="0"/>
              </a:rPr>
              <a:t>main ( ){</a:t>
            </a:r>
          </a:p>
          <a:p>
            <a:pPr eaLnBrk="1" hangingPunct="1"/>
            <a:r>
              <a:rPr lang="en-US" sz="2400">
                <a:latin typeface="Times" charset="0"/>
              </a:rPr>
              <a:t>   cin &gt;&gt; num1, num2;</a:t>
            </a:r>
          </a:p>
          <a:p>
            <a:pPr eaLnBrk="1" hangingPunct="1"/>
            <a:r>
              <a:rPr lang="en-US" sz="2400">
                <a:latin typeface="Times" charset="0"/>
              </a:rPr>
              <a:t>   if </a:t>
            </a:r>
            <a:r>
              <a:rPr lang="en-US" sz="2400" b="1">
                <a:solidFill>
                  <a:srgbClr val="3333FF"/>
                </a:solidFill>
                <a:latin typeface="Times" charset="0"/>
              </a:rPr>
              <a:t>((num1 &gt; 0) &amp;&amp; (num2 &gt; 0))</a:t>
            </a:r>
            <a:endParaRPr lang="en-US" sz="2400">
              <a:latin typeface="Times" charset="0"/>
            </a:endParaRPr>
          </a:p>
          <a:p>
            <a:pPr eaLnBrk="1" hangingPunct="1"/>
            <a:r>
              <a:rPr lang="en-US" sz="2400">
                <a:latin typeface="Times" charset="0"/>
              </a:rPr>
              <a:t>	cout &lt;&lt; “Positive”;</a:t>
            </a:r>
          </a:p>
          <a:p>
            <a:pPr eaLnBrk="1" hangingPunct="1"/>
            <a:r>
              <a:rPr lang="en-US" sz="2400">
                <a:latin typeface="Times" charset="0"/>
              </a:rPr>
              <a:t>   else</a:t>
            </a:r>
          </a:p>
          <a:p>
            <a:pPr eaLnBrk="1" hangingPunct="1"/>
            <a:r>
              <a:rPr lang="en-US" sz="2400">
                <a:latin typeface="Times" charset="0"/>
              </a:rPr>
              <a:t>	cout &lt;&lt; “Negative”;</a:t>
            </a:r>
          </a:p>
          <a:p>
            <a:pPr eaLnBrk="1" hangingPunct="1"/>
            <a:r>
              <a:rPr lang="en-US" sz="2400">
                <a:latin typeface="Times" charset="0"/>
              </a:rPr>
              <a:t>}</a:t>
            </a:r>
          </a:p>
          <a:p>
            <a:pPr eaLnBrk="1" hangingPunct="1"/>
            <a:endParaRPr lang="en-US" sz="2400">
              <a:latin typeface="Times" charset="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smtClean="0"/>
              <a:t>Multiple Conditions</a:t>
            </a:r>
          </a:p>
        </p:txBody>
      </p:sp>
      <p:sp>
        <p:nvSpPr>
          <p:cNvPr id="66563" name="Rectangle 3"/>
          <p:cNvSpPr>
            <a:spLocks noGrp="1" noChangeArrowheads="1"/>
          </p:cNvSpPr>
          <p:nvPr>
            <p:ph idx="1"/>
          </p:nvPr>
        </p:nvSpPr>
        <p:spPr>
          <a:xfrm>
            <a:off x="0" y="1295400"/>
            <a:ext cx="9144000" cy="5562600"/>
          </a:xfrm>
          <a:solidFill>
            <a:schemeClr val="bg1"/>
          </a:solidFill>
        </p:spPr>
        <p:txBody>
          <a:bodyPr/>
          <a:lstStyle/>
          <a:p>
            <a:pPr marL="533400" indent="-533400" eaLnBrk="1" hangingPunct="1">
              <a:lnSpc>
                <a:spcPct val="90000"/>
              </a:lnSpc>
              <a:buFontTx/>
              <a:buNone/>
            </a:pPr>
            <a:r>
              <a:rPr lang="en-US" sz="2000" dirty="0" smtClean="0"/>
              <a:t>0000	040007   BR	</a:t>
            </a:r>
            <a:r>
              <a:rPr lang="en-US" sz="2000" dirty="0" smtClean="0"/>
              <a:t>main`</a:t>
            </a:r>
            <a:endParaRPr lang="en-US" sz="2000" dirty="0" smtClean="0"/>
          </a:p>
          <a:p>
            <a:pPr marL="533400" indent="-533400" eaLnBrk="1" hangingPunct="1">
              <a:lnSpc>
                <a:spcPct val="90000"/>
              </a:lnSpc>
              <a:buFontTx/>
              <a:buNone/>
            </a:pPr>
            <a:r>
              <a:rPr lang="en-US" sz="2000" dirty="0" smtClean="0"/>
              <a:t>0003	0000	  num1:	.BLOCK  2	</a:t>
            </a:r>
          </a:p>
          <a:p>
            <a:pPr marL="533400" indent="-533400" eaLnBrk="1" hangingPunct="1">
              <a:lnSpc>
                <a:spcPct val="90000"/>
              </a:lnSpc>
              <a:buFontTx/>
              <a:buNone/>
            </a:pPr>
            <a:r>
              <a:rPr lang="en-US" sz="2000" dirty="0" smtClean="0"/>
              <a:t>0005	0000	  num2:	.BLOCK  2</a:t>
            </a:r>
          </a:p>
          <a:p>
            <a:pPr marL="533400" indent="-533400" eaLnBrk="1" hangingPunct="1">
              <a:lnSpc>
                <a:spcPct val="90000"/>
              </a:lnSpc>
              <a:buFontTx/>
              <a:buNone/>
            </a:pPr>
            <a:r>
              <a:rPr lang="en-US" sz="2000" dirty="0" smtClean="0"/>
              <a:t>0007	310003  main:	DECI		num1,d	 ;</a:t>
            </a:r>
            <a:r>
              <a:rPr lang="en-US" sz="2000" dirty="0" err="1" smtClean="0"/>
              <a:t>cin</a:t>
            </a:r>
            <a:r>
              <a:rPr lang="en-US" sz="2000" dirty="0" smtClean="0"/>
              <a:t> &gt;&gt;num1,num2)</a:t>
            </a:r>
          </a:p>
          <a:p>
            <a:pPr marL="533400" indent="-533400" eaLnBrk="1" hangingPunct="1">
              <a:lnSpc>
                <a:spcPct val="90000"/>
              </a:lnSpc>
              <a:buFontTx/>
              <a:buNone/>
            </a:pPr>
            <a:r>
              <a:rPr lang="en-US" sz="2000" dirty="0" smtClean="0"/>
              <a:t>000A	310005		DECI		num2,d</a:t>
            </a:r>
          </a:p>
          <a:p>
            <a:pPr marL="533400" indent="-533400" eaLnBrk="1" hangingPunct="1">
              <a:lnSpc>
                <a:spcPct val="90000"/>
              </a:lnSpc>
              <a:buFontTx/>
              <a:buNone/>
            </a:pPr>
            <a:r>
              <a:rPr lang="en-US" sz="2000" dirty="0" smtClean="0"/>
              <a:t>000D	C10003		LDA	  	num1,d	;num1 &gt; 0</a:t>
            </a:r>
          </a:p>
          <a:p>
            <a:pPr marL="533400" indent="-533400" eaLnBrk="1" hangingPunct="1">
              <a:lnSpc>
                <a:spcPct val="90000"/>
              </a:lnSpc>
              <a:buFontTx/>
              <a:buNone/>
            </a:pPr>
            <a:r>
              <a:rPr lang="en-US" sz="2000" dirty="0" smtClean="0"/>
              <a:t>0010	06001F		BRLE		else	</a:t>
            </a:r>
          </a:p>
          <a:p>
            <a:pPr marL="533400" indent="-533400" eaLnBrk="1" hangingPunct="1">
              <a:lnSpc>
                <a:spcPct val="90000"/>
              </a:lnSpc>
              <a:buFontTx/>
              <a:buNone/>
            </a:pPr>
            <a:r>
              <a:rPr lang="en-US" sz="2000" dirty="0" smtClean="0"/>
              <a:t>0013	C10005	  test2:	LDA		num2,d	; num2 &gt; 0</a:t>
            </a:r>
          </a:p>
          <a:p>
            <a:pPr marL="533400" indent="-533400" eaLnBrk="1" hangingPunct="1">
              <a:lnSpc>
                <a:spcPct val="90000"/>
              </a:lnSpc>
              <a:buFontTx/>
              <a:buNone/>
            </a:pPr>
            <a:r>
              <a:rPr lang="en-US" sz="2000" dirty="0" smtClean="0"/>
              <a:t>0016	06001F		BRLE		else</a:t>
            </a:r>
          </a:p>
          <a:p>
            <a:pPr marL="533400" indent="-533400" eaLnBrk="1" hangingPunct="1">
              <a:lnSpc>
                <a:spcPct val="90000"/>
              </a:lnSpc>
              <a:buFontTx/>
              <a:buNone/>
            </a:pPr>
            <a:r>
              <a:rPr lang="en-US" sz="2000" dirty="0" smtClean="0"/>
              <a:t>0019	410023		STRO		</a:t>
            </a:r>
            <a:r>
              <a:rPr lang="en-US" sz="2000" dirty="0" err="1" smtClean="0"/>
              <a:t>pos,d</a:t>
            </a:r>
            <a:r>
              <a:rPr lang="en-US" sz="2000" dirty="0" smtClean="0"/>
              <a:t>	; the if body</a:t>
            </a:r>
          </a:p>
          <a:p>
            <a:pPr marL="533400" indent="-533400" eaLnBrk="1" hangingPunct="1">
              <a:lnSpc>
                <a:spcPct val="90000"/>
              </a:lnSpc>
              <a:buFontTx/>
              <a:buNone/>
            </a:pPr>
            <a:r>
              <a:rPr lang="en-US" sz="2000" dirty="0" smtClean="0"/>
              <a:t>001C	040022		BR		done</a:t>
            </a:r>
          </a:p>
          <a:p>
            <a:pPr marL="533400" indent="-533400" eaLnBrk="1" hangingPunct="1">
              <a:lnSpc>
                <a:spcPct val="90000"/>
              </a:lnSpc>
              <a:buFontTx/>
              <a:buNone/>
            </a:pPr>
            <a:r>
              <a:rPr lang="en-US" sz="2000" dirty="0" smtClean="0"/>
              <a:t>001F	41002C	  else:	STRO		</a:t>
            </a:r>
            <a:r>
              <a:rPr lang="en-US" sz="2000" dirty="0" err="1" smtClean="0"/>
              <a:t>neg,d</a:t>
            </a:r>
            <a:r>
              <a:rPr lang="en-US" sz="2000" dirty="0" smtClean="0"/>
              <a:t>	; the else body</a:t>
            </a:r>
          </a:p>
          <a:p>
            <a:pPr marL="533400" indent="-533400" eaLnBrk="1" hangingPunct="1">
              <a:lnSpc>
                <a:spcPct val="90000"/>
              </a:lnSpc>
              <a:buFont typeface="Times" charset="0"/>
              <a:buNone/>
            </a:pPr>
            <a:r>
              <a:rPr lang="en-US" sz="2000" dirty="0" smtClean="0"/>
              <a:t>0022		  done:	STOP	</a:t>
            </a:r>
          </a:p>
          <a:p>
            <a:pPr marL="533400" indent="-533400" eaLnBrk="1" hangingPunct="1">
              <a:lnSpc>
                <a:spcPct val="90000"/>
              </a:lnSpc>
              <a:buFont typeface="Times" charset="0"/>
              <a:buNone/>
            </a:pPr>
            <a:r>
              <a:rPr lang="en-US" sz="2000" dirty="0" smtClean="0"/>
              <a:t>0023			.ASCII  "Positive\00"</a:t>
            </a:r>
          </a:p>
          <a:p>
            <a:pPr marL="533400" indent="-533400" eaLnBrk="1" hangingPunct="1">
              <a:lnSpc>
                <a:spcPct val="90000"/>
              </a:lnSpc>
              <a:buFont typeface="Times" charset="0"/>
              <a:buNone/>
            </a:pPr>
            <a:r>
              <a:rPr lang="en-US" sz="2000" dirty="0" smtClean="0"/>
              <a:t>002C			.ASCII  "Negative\00"</a:t>
            </a:r>
          </a:p>
          <a:p>
            <a:pPr marL="533400" indent="-533400" eaLnBrk="1" hangingPunct="1">
              <a:lnSpc>
                <a:spcPct val="90000"/>
              </a:lnSpc>
              <a:buFontTx/>
              <a:buNone/>
            </a:pPr>
            <a:r>
              <a:rPr lang="en-US" sz="2000" dirty="0" smtClean="0"/>
              <a:t>0023			.END</a:t>
            </a:r>
          </a:p>
        </p:txBody>
      </p:sp>
      <p:sp>
        <p:nvSpPr>
          <p:cNvPr id="66564"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DA2C4475-A06D-4919-BEBD-A849B52B7F46}" type="slidenum">
              <a:rPr lang="en-US"/>
              <a:pPr eaLnBrk="1" hangingPunct="1"/>
              <a:t>57</a:t>
            </a:fld>
            <a:endParaRPr lang="en-US"/>
          </a:p>
        </p:txBody>
      </p:sp>
      <p:sp>
        <p:nvSpPr>
          <p:cNvPr id="5" name="Oval 13"/>
          <p:cNvSpPr>
            <a:spLocks noChangeArrowheads="1"/>
          </p:cNvSpPr>
          <p:nvPr/>
        </p:nvSpPr>
        <p:spPr bwMode="auto">
          <a:xfrm>
            <a:off x="2514600" y="2856600"/>
            <a:ext cx="1219200" cy="838201"/>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13"/>
          <p:cNvSpPr>
            <a:spLocks noChangeArrowheads="1"/>
          </p:cNvSpPr>
          <p:nvPr/>
        </p:nvSpPr>
        <p:spPr bwMode="auto">
          <a:xfrm>
            <a:off x="2514600" y="3628587"/>
            <a:ext cx="1219200" cy="838201"/>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Multiple Conditions</a:t>
            </a:r>
          </a:p>
        </p:txBody>
      </p:sp>
      <p:sp>
        <p:nvSpPr>
          <p:cNvPr id="67587" name="Rectangle 3"/>
          <p:cNvSpPr>
            <a:spLocks noGrp="1" noChangeArrowheads="1"/>
          </p:cNvSpPr>
          <p:nvPr>
            <p:ph idx="1"/>
          </p:nvPr>
        </p:nvSpPr>
        <p:spPr>
          <a:xfrm>
            <a:off x="1066800" y="1143000"/>
            <a:ext cx="7696200" cy="4678363"/>
          </a:xfrm>
        </p:spPr>
        <p:txBody>
          <a:bodyPr/>
          <a:lstStyle/>
          <a:p>
            <a:pPr eaLnBrk="1" hangingPunct="1"/>
            <a:r>
              <a:rPr lang="en-US" smtClean="0"/>
              <a:t>Often necessary to have multiple conditions in a control statement</a:t>
            </a:r>
          </a:p>
          <a:p>
            <a:pPr eaLnBrk="1" hangingPunct="1">
              <a:buFontTx/>
              <a:buNone/>
            </a:pPr>
            <a:endParaRPr lang="en-US" smtClean="0"/>
          </a:p>
        </p:txBody>
      </p:sp>
      <p:sp>
        <p:nvSpPr>
          <p:cNvPr id="67588" name="Text Box 4"/>
          <p:cNvSpPr txBox="1">
            <a:spLocks noChangeArrowheads="1"/>
          </p:cNvSpPr>
          <p:nvPr/>
        </p:nvSpPr>
        <p:spPr bwMode="auto">
          <a:xfrm>
            <a:off x="1143000" y="2057400"/>
            <a:ext cx="7086600" cy="4230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#include &lt;iostream&gt;</a:t>
            </a:r>
          </a:p>
          <a:p>
            <a:pPr eaLnBrk="1" hangingPunct="1"/>
            <a:r>
              <a:rPr lang="en-US" sz="2400">
                <a:latin typeface="Times" charset="0"/>
              </a:rPr>
              <a:t>using namespace std;</a:t>
            </a:r>
          </a:p>
          <a:p>
            <a:pPr eaLnBrk="1" hangingPunct="1"/>
            <a:endParaRPr lang="en-US" sz="2400">
              <a:latin typeface="Times" charset="0"/>
            </a:endParaRPr>
          </a:p>
          <a:p>
            <a:pPr eaLnBrk="1" hangingPunct="1"/>
            <a:r>
              <a:rPr lang="en-US" sz="2400">
                <a:latin typeface="Times" charset="0"/>
              </a:rPr>
              <a:t>int num1, num2;</a:t>
            </a:r>
          </a:p>
          <a:p>
            <a:pPr eaLnBrk="1" hangingPunct="1"/>
            <a:r>
              <a:rPr lang="en-US" sz="2400">
                <a:latin typeface="Times" charset="0"/>
              </a:rPr>
              <a:t>main ( ){</a:t>
            </a:r>
          </a:p>
          <a:p>
            <a:pPr eaLnBrk="1" hangingPunct="1"/>
            <a:r>
              <a:rPr lang="en-US" sz="2400">
                <a:latin typeface="Times" charset="0"/>
              </a:rPr>
              <a:t>   cin &gt;&gt; num1,num2;</a:t>
            </a:r>
          </a:p>
          <a:p>
            <a:pPr eaLnBrk="1" hangingPunct="1"/>
            <a:r>
              <a:rPr lang="en-US" sz="2400">
                <a:latin typeface="Times" charset="0"/>
              </a:rPr>
              <a:t>   if </a:t>
            </a:r>
            <a:r>
              <a:rPr lang="en-US" sz="2400" b="1">
                <a:solidFill>
                  <a:srgbClr val="3333FF"/>
                </a:solidFill>
                <a:latin typeface="Times" charset="0"/>
              </a:rPr>
              <a:t>((num1 &gt; 0) </a:t>
            </a:r>
            <a:r>
              <a:rPr lang="en-US" sz="3200" b="1">
                <a:solidFill>
                  <a:srgbClr val="3333FF"/>
                </a:solidFill>
                <a:latin typeface="Times" charset="0"/>
              </a:rPr>
              <a:t>||</a:t>
            </a:r>
            <a:r>
              <a:rPr lang="en-US" sz="2400" b="1">
                <a:solidFill>
                  <a:srgbClr val="3333FF"/>
                </a:solidFill>
                <a:latin typeface="Times" charset="0"/>
              </a:rPr>
              <a:t> (num2 &gt; 0))</a:t>
            </a:r>
            <a:endParaRPr lang="en-US" sz="2400">
              <a:latin typeface="Times" charset="0"/>
            </a:endParaRPr>
          </a:p>
          <a:p>
            <a:pPr eaLnBrk="1" hangingPunct="1"/>
            <a:r>
              <a:rPr lang="en-US" sz="2400">
                <a:latin typeface="Times" charset="0"/>
              </a:rPr>
              <a:t>	cout &lt;&lt; “P”;</a:t>
            </a:r>
          </a:p>
          <a:p>
            <a:pPr eaLnBrk="1" hangingPunct="1"/>
            <a:r>
              <a:rPr lang="en-US" sz="2400">
                <a:latin typeface="Times" charset="0"/>
              </a:rPr>
              <a:t>   else</a:t>
            </a:r>
          </a:p>
          <a:p>
            <a:pPr eaLnBrk="1" hangingPunct="1"/>
            <a:r>
              <a:rPr lang="en-US" sz="2400">
                <a:latin typeface="Times" charset="0"/>
              </a:rPr>
              <a:t>	cout &lt;&lt; “N”;</a:t>
            </a:r>
          </a:p>
          <a:p>
            <a:pPr eaLnBrk="1" hangingPunct="1"/>
            <a:r>
              <a:rPr lang="en-US" sz="2400">
                <a:latin typeface="Times" charset="0"/>
              </a:rPr>
              <a:t>}</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Multiple Conditions</a:t>
            </a:r>
          </a:p>
        </p:txBody>
      </p:sp>
      <p:sp>
        <p:nvSpPr>
          <p:cNvPr id="68611"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53001CE3-66AD-4064-AD4A-C53BBCF7DA1B}" type="slidenum">
              <a:rPr lang="en-US"/>
              <a:pPr eaLnBrk="1" hangingPunct="1"/>
              <a:t>59</a:t>
            </a:fld>
            <a:endParaRPr lang="en-US"/>
          </a:p>
        </p:txBody>
      </p:sp>
      <p:sp>
        <p:nvSpPr>
          <p:cNvPr id="68612" name="Text Box 4"/>
          <p:cNvSpPr txBox="1">
            <a:spLocks noChangeArrowheads="1"/>
          </p:cNvSpPr>
          <p:nvPr/>
        </p:nvSpPr>
        <p:spPr bwMode="auto">
          <a:xfrm>
            <a:off x="381000" y="1371600"/>
            <a:ext cx="8458200" cy="539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20000"/>
              </a:spcBef>
            </a:pPr>
            <a:r>
              <a:rPr lang="en-US" sz="2000"/>
              <a:t>0000	040007   BR	main</a:t>
            </a:r>
          </a:p>
          <a:p>
            <a:pPr eaLnBrk="1" hangingPunct="1">
              <a:lnSpc>
                <a:spcPct val="90000"/>
              </a:lnSpc>
              <a:spcBef>
                <a:spcPct val="20000"/>
              </a:spcBef>
            </a:pPr>
            <a:r>
              <a:rPr lang="en-US" sz="2000"/>
              <a:t>0003	0000	  num1:	.BLOCK  2	</a:t>
            </a:r>
          </a:p>
          <a:p>
            <a:pPr eaLnBrk="1" hangingPunct="1">
              <a:lnSpc>
                <a:spcPct val="90000"/>
              </a:lnSpc>
              <a:spcBef>
                <a:spcPct val="20000"/>
              </a:spcBef>
            </a:pPr>
            <a:r>
              <a:rPr lang="en-US" sz="2000"/>
              <a:t>0005	0000	  num2:	.BLOCK  2</a:t>
            </a:r>
          </a:p>
          <a:p>
            <a:pPr eaLnBrk="1" hangingPunct="1">
              <a:lnSpc>
                <a:spcPct val="90000"/>
              </a:lnSpc>
              <a:spcBef>
                <a:spcPct val="20000"/>
              </a:spcBef>
            </a:pPr>
            <a:r>
              <a:rPr lang="en-US" sz="2000"/>
              <a:t>0007	310003  main:	DECI	num1,d	 ; cin &gt;&gt; num1,num2)</a:t>
            </a:r>
          </a:p>
          <a:p>
            <a:pPr eaLnBrk="1" hangingPunct="1">
              <a:lnSpc>
                <a:spcPct val="90000"/>
              </a:lnSpc>
              <a:spcBef>
                <a:spcPct val="20000"/>
              </a:spcBef>
            </a:pPr>
            <a:r>
              <a:rPr lang="en-US" sz="2000"/>
              <a:t>000A	310005		DECI	num2,d</a:t>
            </a:r>
          </a:p>
          <a:p>
            <a:pPr eaLnBrk="1" hangingPunct="1">
              <a:lnSpc>
                <a:spcPct val="90000"/>
              </a:lnSpc>
              <a:spcBef>
                <a:spcPct val="20000"/>
              </a:spcBef>
            </a:pPr>
            <a:r>
              <a:rPr lang="en-US" sz="2000"/>
              <a:t>000D	C10003		LDA	num1,d	;num1 &gt; 0</a:t>
            </a:r>
          </a:p>
          <a:p>
            <a:pPr eaLnBrk="1" hangingPunct="1">
              <a:lnSpc>
                <a:spcPct val="90000"/>
              </a:lnSpc>
              <a:spcBef>
                <a:spcPct val="20000"/>
              </a:spcBef>
            </a:pPr>
            <a:r>
              <a:rPr lang="en-US" sz="2000"/>
              <a:t>0010	10001F		BRGT	if	</a:t>
            </a:r>
          </a:p>
          <a:p>
            <a:pPr eaLnBrk="1" hangingPunct="1">
              <a:lnSpc>
                <a:spcPct val="90000"/>
              </a:lnSpc>
              <a:spcBef>
                <a:spcPct val="20000"/>
              </a:spcBef>
            </a:pPr>
            <a:r>
              <a:rPr lang="en-US" sz="2000"/>
              <a:t>0013	C10005	  test2:	LDA	num2,d	; num2 &gt; 0</a:t>
            </a:r>
          </a:p>
          <a:p>
            <a:pPr eaLnBrk="1" hangingPunct="1">
              <a:lnSpc>
                <a:spcPct val="90000"/>
              </a:lnSpc>
              <a:spcBef>
                <a:spcPct val="20000"/>
              </a:spcBef>
            </a:pPr>
            <a:r>
              <a:rPr lang="en-US" sz="2000"/>
              <a:t>0016	10001F		BRGT	if</a:t>
            </a:r>
          </a:p>
          <a:p>
            <a:pPr eaLnBrk="1" hangingPunct="1">
              <a:lnSpc>
                <a:spcPct val="90000"/>
              </a:lnSpc>
              <a:spcBef>
                <a:spcPct val="20000"/>
              </a:spcBef>
            </a:pPr>
            <a:r>
              <a:rPr lang="en-US" sz="2000"/>
              <a:t>0019	41002C		STRO	neg,d	; the else body</a:t>
            </a:r>
          </a:p>
          <a:p>
            <a:pPr eaLnBrk="1" hangingPunct="1">
              <a:lnSpc>
                <a:spcPct val="90000"/>
              </a:lnSpc>
              <a:spcBef>
                <a:spcPct val="20000"/>
              </a:spcBef>
            </a:pPr>
            <a:r>
              <a:rPr lang="en-US" sz="2000"/>
              <a:t>001C	040022		BR	done</a:t>
            </a:r>
          </a:p>
          <a:p>
            <a:pPr eaLnBrk="1" hangingPunct="1">
              <a:lnSpc>
                <a:spcPct val="90000"/>
              </a:lnSpc>
              <a:spcBef>
                <a:spcPct val="20000"/>
              </a:spcBef>
            </a:pPr>
            <a:r>
              <a:rPr lang="en-US" sz="2000"/>
              <a:t>001F	410023	  if:	STRO	pos,d	; the if body</a:t>
            </a:r>
          </a:p>
          <a:p>
            <a:pPr eaLnBrk="1" hangingPunct="1">
              <a:lnSpc>
                <a:spcPct val="90000"/>
              </a:lnSpc>
              <a:spcBef>
                <a:spcPct val="20000"/>
              </a:spcBef>
              <a:buFont typeface="Times" charset="0"/>
              <a:buNone/>
            </a:pPr>
            <a:r>
              <a:rPr lang="en-US" sz="2000"/>
              <a:t>0022		  done:	STOP	</a:t>
            </a:r>
          </a:p>
          <a:p>
            <a:pPr eaLnBrk="1" hangingPunct="1">
              <a:lnSpc>
                <a:spcPct val="90000"/>
              </a:lnSpc>
              <a:spcBef>
                <a:spcPct val="20000"/>
              </a:spcBef>
              <a:buFont typeface="Times" charset="0"/>
              <a:buNone/>
            </a:pPr>
            <a:r>
              <a:rPr lang="en-US" sz="2000"/>
              <a:t>0023			.ASCII  "Positive\00"</a:t>
            </a:r>
          </a:p>
          <a:p>
            <a:pPr eaLnBrk="1" hangingPunct="1">
              <a:lnSpc>
                <a:spcPct val="90000"/>
              </a:lnSpc>
              <a:spcBef>
                <a:spcPct val="20000"/>
              </a:spcBef>
              <a:buFont typeface="Times" charset="0"/>
              <a:buNone/>
            </a:pPr>
            <a:r>
              <a:rPr lang="en-US" sz="2000"/>
              <a:t>002C			.ASCII  "Negative\00"</a:t>
            </a:r>
          </a:p>
          <a:p>
            <a:pPr eaLnBrk="1" hangingPunct="1">
              <a:lnSpc>
                <a:spcPct val="90000"/>
              </a:lnSpc>
              <a:spcBef>
                <a:spcPct val="20000"/>
              </a:spcBef>
            </a:pPr>
            <a:r>
              <a:rPr lang="en-US" sz="2000"/>
              <a:t>0023			.END</a:t>
            </a:r>
          </a:p>
        </p:txBody>
      </p:sp>
      <p:sp>
        <p:nvSpPr>
          <p:cNvPr id="5" name="Oval 13"/>
          <p:cNvSpPr>
            <a:spLocks noChangeArrowheads="1"/>
          </p:cNvSpPr>
          <p:nvPr/>
        </p:nvSpPr>
        <p:spPr bwMode="auto">
          <a:xfrm>
            <a:off x="2895600" y="2971800"/>
            <a:ext cx="1219200" cy="838201"/>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13"/>
          <p:cNvSpPr>
            <a:spLocks noChangeArrowheads="1"/>
          </p:cNvSpPr>
          <p:nvPr/>
        </p:nvSpPr>
        <p:spPr bwMode="auto">
          <a:xfrm>
            <a:off x="2895600" y="3743787"/>
            <a:ext cx="1219200" cy="838201"/>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smtClean="0"/>
              <a:t>Stack Relative Addressing</a:t>
            </a:r>
          </a:p>
        </p:txBody>
      </p:sp>
      <p:sp>
        <p:nvSpPr>
          <p:cNvPr id="10243" name="Rectangle 1027"/>
          <p:cNvSpPr>
            <a:spLocks noGrp="1" noChangeArrowheads="1"/>
          </p:cNvSpPr>
          <p:nvPr>
            <p:ph idx="1"/>
          </p:nvPr>
        </p:nvSpPr>
        <p:spPr/>
        <p:txBody>
          <a:bodyPr/>
          <a:lstStyle/>
          <a:p>
            <a:pPr eaLnBrk="1" hangingPunct="1"/>
            <a:r>
              <a:rPr lang="en-US" dirty="0" smtClean="0"/>
              <a:t>Stack Relative Addressing allows programs to put data on the run-time </a:t>
            </a:r>
            <a:r>
              <a:rPr lang="en-US" dirty="0" smtClean="0"/>
              <a:t>stack</a:t>
            </a:r>
            <a:endParaRPr lang="en-US" dirty="0" smtClean="0"/>
          </a:p>
          <a:p>
            <a:pPr lvl="1" eaLnBrk="1" hangingPunct="1"/>
            <a:r>
              <a:rPr lang="en-US" dirty="0" smtClean="0"/>
              <a:t>Program calling a subroutine must push parameters onto the </a:t>
            </a:r>
            <a:r>
              <a:rPr lang="en-US" dirty="0" smtClean="0"/>
              <a:t>stack</a:t>
            </a:r>
            <a:endParaRPr lang="en-US" dirty="0" smtClean="0"/>
          </a:p>
          <a:p>
            <a:pPr lvl="1" eaLnBrk="1" hangingPunct="1"/>
            <a:r>
              <a:rPr lang="en-US" dirty="0" smtClean="0"/>
              <a:t>Subroutine must push local variables onto the </a:t>
            </a:r>
            <a:r>
              <a:rPr lang="en-US" dirty="0" smtClean="0"/>
              <a:t>stack</a:t>
            </a:r>
            <a:endParaRPr lang="en-US" dirty="0" smtClean="0"/>
          </a:p>
          <a:p>
            <a:pPr eaLnBrk="1" hangingPunct="1"/>
            <a:endParaRPr lang="en-US" dirty="0"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Other control structures</a:t>
            </a:r>
          </a:p>
        </p:txBody>
      </p:sp>
      <p:sp>
        <p:nvSpPr>
          <p:cNvPr id="69635" name="Rectangle 3"/>
          <p:cNvSpPr>
            <a:spLocks noGrp="1" noChangeArrowheads="1"/>
          </p:cNvSpPr>
          <p:nvPr>
            <p:ph idx="1"/>
          </p:nvPr>
        </p:nvSpPr>
        <p:spPr/>
        <p:txBody>
          <a:bodyPr/>
          <a:lstStyle/>
          <a:p>
            <a:pPr eaLnBrk="1" hangingPunct="1"/>
            <a:r>
              <a:rPr lang="en-US" dirty="0" smtClean="0"/>
              <a:t>At assembly level can write control structures that do not correspond to any high level control structure.</a:t>
            </a:r>
          </a:p>
          <a:p>
            <a:pPr eaLnBrk="1" hangingPunct="1"/>
            <a:r>
              <a:rPr lang="en-US" dirty="0" smtClean="0"/>
              <a:t>See </a:t>
            </a:r>
            <a:r>
              <a:rPr lang="en-US" dirty="0" smtClean="0"/>
              <a:t>Mystery Program</a:t>
            </a:r>
            <a:endParaRPr lang="en-US" dirty="0"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p:txBody>
          <a:bodyPr/>
          <a:lstStyle/>
          <a:p>
            <a:pPr eaLnBrk="1" hangingPunct="1"/>
            <a:r>
              <a:rPr lang="en-US" smtClean="0"/>
              <a:t>A mystery program</a:t>
            </a:r>
          </a:p>
        </p:txBody>
      </p:sp>
      <p:sp>
        <p:nvSpPr>
          <p:cNvPr id="70659"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9BABE7CD-97FF-4A41-BA7D-CB1E94C71208}" type="slidenum">
              <a:rPr lang="en-US"/>
              <a:pPr eaLnBrk="1" hangingPunct="1"/>
              <a:t>61</a:t>
            </a:fld>
            <a:endParaRPr lang="en-US"/>
          </a:p>
        </p:txBody>
      </p:sp>
      <p:pic>
        <p:nvPicPr>
          <p:cNvPr id="70660" name="Picture 5" descr="fig6-16.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87450"/>
            <a:ext cx="4303713"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4400" y="152400"/>
            <a:ext cx="7772400" cy="539069"/>
          </a:xfrm>
        </p:spPr>
        <p:txBody>
          <a:bodyPr/>
          <a:lstStyle/>
          <a:p>
            <a:pPr eaLnBrk="1" hangingPunct="1"/>
            <a:r>
              <a:rPr lang="en-US" dirty="0" smtClean="0"/>
              <a:t>A mystery </a:t>
            </a:r>
            <a:r>
              <a:rPr lang="en-US" dirty="0" smtClean="0"/>
              <a:t>program(</a:t>
            </a:r>
            <a:r>
              <a:rPr lang="en-US" dirty="0" err="1" smtClean="0"/>
              <a:t>cont</a:t>
            </a:r>
            <a:r>
              <a:rPr lang="en-US" dirty="0" smtClean="0"/>
              <a:t>)</a:t>
            </a:r>
          </a:p>
        </p:txBody>
      </p:sp>
      <p:sp>
        <p:nvSpPr>
          <p:cNvPr id="71683"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C9C21AC6-9A95-480B-8C35-AC4F6B8B21FB}" type="slidenum">
              <a:rPr lang="en-US"/>
              <a:pPr eaLnBrk="1" hangingPunct="1"/>
              <a:t>62</a:t>
            </a:fld>
            <a:endParaRPr lang="en-US"/>
          </a:p>
        </p:txBody>
      </p:sp>
      <p:pic>
        <p:nvPicPr>
          <p:cNvPr id="71684" name="Picture 4" descr="fig6-16b.jpg                                                   0036D48FEphesis                        BC48AB6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23900"/>
            <a:ext cx="4267200"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p:txBody>
          <a:bodyPr/>
          <a:lstStyle/>
          <a:p>
            <a:pPr eaLnBrk="1" hangingPunct="1"/>
            <a:r>
              <a:rPr lang="en-US" smtClean="0"/>
              <a:t>A mystery program </a:t>
            </a:r>
            <a:r>
              <a:rPr lang="en-US" sz="2000" i="1" smtClean="0"/>
              <a:t>(Cont’d)</a:t>
            </a:r>
          </a:p>
        </p:txBody>
      </p:sp>
      <p:sp>
        <p:nvSpPr>
          <p:cNvPr id="72707" name="Slide Number Placeholder 2"/>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930A2FC5-37F9-4B5F-B823-84979813CC2E}" type="slidenum">
              <a:rPr lang="en-US"/>
              <a:pPr eaLnBrk="1" hangingPunct="1"/>
              <a:t>63</a:t>
            </a:fld>
            <a:endParaRPr lang="en-US"/>
          </a:p>
        </p:txBody>
      </p:sp>
      <p:pic>
        <p:nvPicPr>
          <p:cNvPr id="72708" name="Picture 2" descr="c06f0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200" cy="3756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smtClean="0"/>
              <a:t>Structured vs. Unstructured Flow</a:t>
            </a:r>
          </a:p>
        </p:txBody>
      </p:sp>
      <p:sp>
        <p:nvSpPr>
          <p:cNvPr id="73731" name="Rectangle 6"/>
          <p:cNvSpPr>
            <a:spLocks noGrp="1" noChangeArrowheads="1"/>
          </p:cNvSpPr>
          <p:nvPr>
            <p:ph type="body" idx="1"/>
          </p:nvPr>
        </p:nvSpPr>
        <p:spPr/>
        <p:txBody>
          <a:bodyPr/>
          <a:lstStyle/>
          <a:p>
            <a:pPr eaLnBrk="1" hangingPunct="1"/>
            <a:r>
              <a:rPr lang="en-US" smtClean="0"/>
              <a:t> </a:t>
            </a:r>
            <a:r>
              <a:rPr lang="en-US" b="0" smtClean="0"/>
              <a:t>Assembly Language has unstructured flow</a:t>
            </a:r>
          </a:p>
          <a:p>
            <a:pPr lvl="1" eaLnBrk="1" hangingPunct="1"/>
            <a:r>
              <a:rPr lang="en-US" b="0" smtClean="0"/>
              <a:t> Possible to jump to any point in memory</a:t>
            </a:r>
          </a:p>
          <a:p>
            <a:pPr lvl="1" eaLnBrk="1" hangingPunct="1"/>
            <a:r>
              <a:rPr lang="en-US" b="0" smtClean="0"/>
              <a:t> Can jump into/out of the middle of loops</a:t>
            </a:r>
          </a:p>
          <a:p>
            <a:pPr lvl="1" eaLnBrk="1" hangingPunct="1"/>
            <a:endParaRPr lang="en-US" b="0" smtClean="0"/>
          </a:p>
          <a:p>
            <a:pPr eaLnBrk="1" hangingPunct="1"/>
            <a:r>
              <a:rPr lang="en-US" b="0" smtClean="0"/>
              <a:t> Old HOL (pre-1970’s) has GOTO command</a:t>
            </a:r>
          </a:p>
          <a:p>
            <a:pPr eaLnBrk="1" hangingPunct="1">
              <a:buFont typeface="Webdings" pitchFamily="18" charset="2"/>
              <a:buNone/>
            </a:pPr>
            <a:endParaRPr lang="en-US" b="0" smtClean="0"/>
          </a:p>
          <a:p>
            <a:pPr eaLnBrk="1" hangingPunct="1"/>
            <a:r>
              <a:rPr lang="en-US" b="0" smtClean="0"/>
              <a:t> Modern HOL has structured flow of control</a:t>
            </a:r>
          </a:p>
          <a:p>
            <a:pPr lvl="1" eaLnBrk="1" hangingPunct="1"/>
            <a:r>
              <a:rPr lang="en-US" b="0" smtClean="0"/>
              <a:t> Every structure has a start and end</a:t>
            </a:r>
          </a:p>
          <a:p>
            <a:pPr lvl="1" eaLnBrk="1" hangingPunct="1"/>
            <a:r>
              <a:rPr lang="en-US" b="0" smtClean="0"/>
              <a:t> Can only jump to a start or end point</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t>Structured Programming </a:t>
            </a:r>
            <a:r>
              <a:rPr lang="en-US" dirty="0" smtClean="0"/>
              <a:t>Theorem</a:t>
            </a:r>
            <a:endParaRPr lang="en-US" dirty="0" smtClean="0"/>
          </a:p>
        </p:txBody>
      </p:sp>
      <p:sp>
        <p:nvSpPr>
          <p:cNvPr id="74755" name="Rectangle 3"/>
          <p:cNvSpPr>
            <a:spLocks noGrp="1" noChangeArrowheads="1"/>
          </p:cNvSpPr>
          <p:nvPr>
            <p:ph idx="1"/>
          </p:nvPr>
        </p:nvSpPr>
        <p:spPr/>
        <p:txBody>
          <a:bodyPr/>
          <a:lstStyle/>
          <a:p>
            <a:pPr eaLnBrk="1" hangingPunct="1"/>
            <a:endParaRPr lang="en-US" dirty="0" smtClean="0"/>
          </a:p>
          <a:p>
            <a:pPr eaLnBrk="1" hangingPunct="1">
              <a:buFontTx/>
              <a:buNone/>
            </a:pPr>
            <a:r>
              <a:rPr lang="en-US" dirty="0" smtClean="0">
                <a:solidFill>
                  <a:srgbClr val="CC0000"/>
                </a:solidFill>
              </a:rPr>
              <a:t>Any</a:t>
            </a:r>
            <a:r>
              <a:rPr lang="en-US" dirty="0" smtClean="0"/>
              <a:t> algorithm containing </a:t>
            </a:r>
            <a:r>
              <a:rPr lang="en-US" dirty="0" err="1" smtClean="0"/>
              <a:t>goto’s</a:t>
            </a:r>
            <a:r>
              <a:rPr lang="en-US" dirty="0" smtClean="0"/>
              <a:t> can be written with </a:t>
            </a:r>
            <a:r>
              <a:rPr lang="en-US" dirty="0" smtClean="0">
                <a:solidFill>
                  <a:srgbClr val="3333FF"/>
                </a:solidFill>
              </a:rPr>
              <a:t>only</a:t>
            </a:r>
            <a:r>
              <a:rPr lang="en-US" dirty="0" smtClean="0"/>
              <a:t> nested if statements and while </a:t>
            </a:r>
            <a:r>
              <a:rPr lang="en-US" dirty="0" smtClean="0"/>
              <a:t>loops</a:t>
            </a:r>
            <a:endParaRPr lang="en-US" dirty="0" smtClean="0"/>
          </a:p>
          <a:p>
            <a:pPr eaLnBrk="1" hangingPunct="1"/>
            <a:r>
              <a:rPr lang="en-US" dirty="0" smtClean="0"/>
              <a:t>Proven mathematically by </a:t>
            </a:r>
            <a:r>
              <a:rPr lang="en-US" dirty="0" err="1" smtClean="0"/>
              <a:t>Corrado</a:t>
            </a:r>
            <a:r>
              <a:rPr lang="en-US" dirty="0" smtClean="0"/>
              <a:t> </a:t>
            </a:r>
            <a:r>
              <a:rPr lang="en-US" dirty="0" err="1" smtClean="0"/>
              <a:t>Bohm</a:t>
            </a:r>
            <a:r>
              <a:rPr lang="en-US" dirty="0" smtClean="0"/>
              <a:t> and </a:t>
            </a:r>
            <a:r>
              <a:rPr lang="en-US" dirty="0" err="1" smtClean="0"/>
              <a:t>Guiseppe</a:t>
            </a:r>
            <a:r>
              <a:rPr lang="en-US" dirty="0" smtClean="0"/>
              <a:t> </a:t>
            </a:r>
            <a:r>
              <a:rPr lang="en-US" dirty="0" err="1" smtClean="0"/>
              <a:t>Jacopini</a:t>
            </a:r>
            <a:r>
              <a:rPr lang="en-US" dirty="0" smtClean="0"/>
              <a:t> in </a:t>
            </a:r>
            <a:r>
              <a:rPr lang="en-US" dirty="0" smtClean="0"/>
              <a:t>1960</a:t>
            </a:r>
            <a:endParaRPr lang="en-US" dirty="0"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The Goto controversy</a:t>
            </a:r>
          </a:p>
        </p:txBody>
      </p:sp>
      <p:sp>
        <p:nvSpPr>
          <p:cNvPr id="75779" name="Rectangle 3"/>
          <p:cNvSpPr>
            <a:spLocks noGrp="1" noChangeArrowheads="1"/>
          </p:cNvSpPr>
          <p:nvPr>
            <p:ph idx="1"/>
          </p:nvPr>
        </p:nvSpPr>
        <p:spPr>
          <a:xfrm>
            <a:off x="1066800" y="1143000"/>
            <a:ext cx="7696200" cy="4678363"/>
          </a:xfrm>
        </p:spPr>
        <p:txBody>
          <a:bodyPr/>
          <a:lstStyle/>
          <a:p>
            <a:pPr eaLnBrk="1" hangingPunct="1"/>
            <a:r>
              <a:rPr lang="en-US" sz="2400" smtClean="0"/>
              <a:t>Two years after the Bohm/Jacopini paper, Edsger W. Dijkstra of the Technological University at Eindhoven, the Netherlands, wrote a letter to the editor of the same journal.</a:t>
            </a:r>
          </a:p>
          <a:p>
            <a:pPr eaLnBrk="1" hangingPunct="1"/>
            <a:endParaRPr lang="en-US" sz="2400" smtClean="0"/>
          </a:p>
          <a:p>
            <a:pPr eaLnBrk="1" hangingPunct="1"/>
            <a:r>
              <a:rPr lang="en-US" sz="2400" smtClean="0"/>
              <a:t>He stated his personal observation that good programmers used fewer goto’s than poor programmers.</a:t>
            </a:r>
          </a:p>
          <a:p>
            <a:pPr eaLnBrk="1" hangingPunct="1"/>
            <a:endParaRPr lang="en-US" sz="2400" smtClean="0"/>
          </a:p>
          <a:p>
            <a:pPr eaLnBrk="1" hangingPunct="1"/>
            <a:r>
              <a:rPr lang="en-US" sz="2400" smtClean="0"/>
              <a:t>Proposed that goto’s be abolished from all “higher level” programming languages.</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The Goto controversy</a:t>
            </a:r>
          </a:p>
        </p:txBody>
      </p:sp>
      <p:sp>
        <p:nvSpPr>
          <p:cNvPr id="76803" name="Rectangle 3"/>
          <p:cNvSpPr>
            <a:spLocks noGrp="1" noChangeArrowheads="1"/>
          </p:cNvSpPr>
          <p:nvPr>
            <p:ph idx="1"/>
          </p:nvPr>
        </p:nvSpPr>
        <p:spPr/>
        <p:txBody>
          <a:bodyPr/>
          <a:lstStyle/>
          <a:p>
            <a:pPr eaLnBrk="1" hangingPunct="1"/>
            <a:r>
              <a:rPr lang="en-US" smtClean="0"/>
              <a:t>Large controversy followed.</a:t>
            </a:r>
          </a:p>
          <a:p>
            <a:pPr eaLnBrk="1" hangingPunct="1"/>
            <a:r>
              <a:rPr lang="en-US" smtClean="0"/>
              <a:t>It is now recognized that Dijkstra was correct.</a:t>
            </a:r>
          </a:p>
          <a:p>
            <a:pPr eaLnBrk="1" hangingPunct="1"/>
            <a:r>
              <a:rPr lang="en-US" smtClean="0"/>
              <a:t>Reason</a:t>
            </a:r>
          </a:p>
          <a:p>
            <a:pPr lvl="1" eaLnBrk="1" hangingPunct="1"/>
            <a:r>
              <a:rPr lang="en-US" smtClean="0"/>
              <a:t>Cost.  Less expensive to develop, debug, and maintain code without goto’s.</a:t>
            </a:r>
          </a:p>
          <a:p>
            <a:pPr lvl="1" eaLnBrk="1" hangingPunct="1">
              <a:buFontTx/>
              <a:buNone/>
            </a:pPr>
            <a:endParaRPr lang="en-US" smtClean="0"/>
          </a:p>
          <a:p>
            <a:pPr eaLnBrk="1" hangingPunct="1"/>
            <a:r>
              <a:rPr lang="en-US" smtClean="0"/>
              <a:t>Note that an absence of gotos will not guaranteed well structured code.</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t>6.3 Procedure and Function Calls</a:t>
            </a:r>
          </a:p>
        </p:txBody>
      </p:sp>
      <p:sp>
        <p:nvSpPr>
          <p:cNvPr id="3" name="Content Placeholder 2"/>
          <p:cNvSpPr>
            <a:spLocks noGrp="1"/>
          </p:cNvSpPr>
          <p:nvPr>
            <p:ph idx="1"/>
          </p:nvPr>
        </p:nvSpPr>
        <p:spPr/>
        <p:txBody>
          <a:bodyPr>
            <a:normAutofit lnSpcReduction="10000"/>
          </a:bodyPr>
          <a:lstStyle/>
          <a:p>
            <a:pPr eaLnBrk="1" hangingPunct="1">
              <a:buFont typeface="Webdings" pitchFamily="18" charset="2"/>
              <a:buNone/>
              <a:defRPr/>
            </a:pPr>
            <a:r>
              <a:rPr lang="en-US" dirty="0" smtClean="0"/>
              <a:t>Learning Objectives</a:t>
            </a:r>
          </a:p>
          <a:p>
            <a:pPr eaLnBrk="1" hangingPunct="1">
              <a:defRPr/>
            </a:pPr>
            <a:r>
              <a:rPr lang="en-US" dirty="0" smtClean="0"/>
              <a:t> Describe assembly- &amp; machine- level operations needed to CALL and RETURN from a function</a:t>
            </a:r>
          </a:p>
          <a:p>
            <a:pPr eaLnBrk="1" hangingPunct="1">
              <a:defRPr/>
            </a:pPr>
            <a:endParaRPr lang="en-US" dirty="0" smtClean="0"/>
          </a:p>
          <a:p>
            <a:pPr eaLnBrk="1" hangingPunct="1">
              <a:defRPr/>
            </a:pPr>
            <a:r>
              <a:rPr lang="en-US" dirty="0" smtClean="0"/>
              <a:t> Show how to pass parameters to a function</a:t>
            </a:r>
          </a:p>
          <a:p>
            <a:pPr eaLnBrk="1" hangingPunct="1">
              <a:defRPr/>
            </a:pPr>
            <a:endParaRPr lang="en-US" dirty="0" smtClean="0"/>
          </a:p>
          <a:p>
            <a:pPr eaLnBrk="1" hangingPunct="1">
              <a:defRPr/>
            </a:pPr>
            <a:r>
              <a:rPr lang="en-US" dirty="0" smtClean="0"/>
              <a:t> Show how to return a value from a function</a:t>
            </a:r>
            <a:endParaRPr lang="en-US" dirty="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Function Calls and Parameters</a:t>
            </a:r>
          </a:p>
        </p:txBody>
      </p:sp>
      <p:sp>
        <p:nvSpPr>
          <p:cNvPr id="80899" name="Rectangle 3"/>
          <p:cNvSpPr>
            <a:spLocks noGrp="1" noChangeArrowheads="1"/>
          </p:cNvSpPr>
          <p:nvPr>
            <p:ph idx="1"/>
          </p:nvPr>
        </p:nvSpPr>
        <p:spPr/>
        <p:txBody>
          <a:bodyPr/>
          <a:lstStyle/>
          <a:p>
            <a:pPr eaLnBrk="1" hangingPunct="1"/>
            <a:r>
              <a:rPr lang="en-US" dirty="0" smtClean="0"/>
              <a:t>C</a:t>
            </a:r>
            <a:r>
              <a:rPr lang="en-US" dirty="0" smtClean="0"/>
              <a:t>++ function call changes the flow of </a:t>
            </a:r>
            <a:r>
              <a:rPr lang="en-US" dirty="0" smtClean="0"/>
              <a:t>control</a:t>
            </a:r>
            <a:endParaRPr lang="en-US" dirty="0" smtClean="0"/>
          </a:p>
          <a:p>
            <a:pPr lvl="1" eaLnBrk="1" hangingPunct="1"/>
            <a:r>
              <a:rPr lang="en-US" dirty="0" smtClean="0"/>
              <a:t>Must jump to the first instruction in the </a:t>
            </a:r>
            <a:r>
              <a:rPr lang="en-US" dirty="0" smtClean="0"/>
              <a:t>function</a:t>
            </a:r>
            <a:endParaRPr lang="en-US" dirty="0" smtClean="0"/>
          </a:p>
          <a:p>
            <a:pPr lvl="1" eaLnBrk="1" hangingPunct="1"/>
            <a:r>
              <a:rPr lang="en-US" dirty="0" smtClean="0"/>
              <a:t>When function finishes, must return to the instruction that follows the function </a:t>
            </a:r>
            <a:r>
              <a:rPr lang="en-US" dirty="0" smtClean="0"/>
              <a:t>call</a:t>
            </a:r>
            <a:endParaRPr lang="en-US" dirty="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Hardware: Stack Organization &amp; Pointer</a:t>
            </a:r>
          </a:p>
        </p:txBody>
      </p:sp>
      <p:sp>
        <p:nvSpPr>
          <p:cNvPr id="11267" name="Content Placeholder 2"/>
          <p:cNvSpPr>
            <a:spLocks noGrp="1"/>
          </p:cNvSpPr>
          <p:nvPr>
            <p:ph idx="1"/>
          </p:nvPr>
        </p:nvSpPr>
        <p:spPr>
          <a:xfrm>
            <a:off x="990600" y="1447800"/>
            <a:ext cx="7924800" cy="4678363"/>
          </a:xfrm>
        </p:spPr>
        <p:txBody>
          <a:bodyPr/>
          <a:lstStyle/>
          <a:p>
            <a:pPr eaLnBrk="1" hangingPunct="1"/>
            <a:r>
              <a:rPr lang="en-US" smtClean="0"/>
              <a:t>Last in, First out</a:t>
            </a:r>
          </a:p>
          <a:p>
            <a:pPr eaLnBrk="1" hangingPunct="1"/>
            <a:endParaRPr lang="en-US" smtClean="0"/>
          </a:p>
          <a:p>
            <a:pPr eaLnBrk="1" hangingPunct="1"/>
            <a:r>
              <a:rPr lang="en-US" smtClean="0"/>
              <a:t> Stack Pointer Register (SP) contains the address of the last item</a:t>
            </a:r>
          </a:p>
          <a:p>
            <a:pPr eaLnBrk="1" hangingPunct="1"/>
            <a:endParaRPr lang="en-US" smtClean="0"/>
          </a:p>
          <a:p>
            <a:pPr eaLnBrk="1" hangingPunct="1"/>
            <a:r>
              <a:rPr lang="en-US" smtClean="0"/>
              <a:t> Loader initializes SP      Mem[FFF8]=FBCE</a:t>
            </a:r>
          </a:p>
          <a:p>
            <a:pPr eaLnBrk="1" hangingPunct="1"/>
            <a:endParaRPr lang="en-US" smtClean="0"/>
          </a:p>
          <a:p>
            <a:pPr eaLnBrk="1" hangingPunct="1"/>
            <a:r>
              <a:rPr lang="en-US" smtClean="0"/>
              <a:t> As stack grows        address decreases</a:t>
            </a:r>
          </a:p>
        </p:txBody>
      </p:sp>
      <p:sp>
        <p:nvSpPr>
          <p:cNvPr id="4" name="Left Arrow 3"/>
          <p:cNvSpPr/>
          <p:nvPr/>
        </p:nvSpPr>
        <p:spPr>
          <a:xfrm>
            <a:off x="5029200" y="4038600"/>
            <a:ext cx="457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Arrow 4"/>
          <p:cNvSpPr/>
          <p:nvPr/>
        </p:nvSpPr>
        <p:spPr>
          <a:xfrm>
            <a:off x="4267200" y="5105400"/>
            <a:ext cx="596900" cy="2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Function Calls and Parameters</a:t>
            </a:r>
          </a:p>
        </p:txBody>
      </p:sp>
      <p:sp>
        <p:nvSpPr>
          <p:cNvPr id="81923" name="Rectangle 3"/>
          <p:cNvSpPr>
            <a:spLocks noGrp="1" noChangeArrowheads="1"/>
          </p:cNvSpPr>
          <p:nvPr>
            <p:ph idx="1"/>
          </p:nvPr>
        </p:nvSpPr>
        <p:spPr>
          <a:xfrm>
            <a:off x="990600" y="1447800"/>
            <a:ext cx="7696200" cy="2819400"/>
          </a:xfrm>
        </p:spPr>
        <p:txBody>
          <a:bodyPr/>
          <a:lstStyle/>
          <a:p>
            <a:pPr eaLnBrk="1" hangingPunct="1"/>
            <a:r>
              <a:rPr lang="en-US" smtClean="0"/>
              <a:t>Functions make a round-trip change of instruction flow:</a:t>
            </a:r>
          </a:p>
          <a:p>
            <a:pPr lvl="1" eaLnBrk="1" hangingPunct="1"/>
            <a:r>
              <a:rPr lang="en-US" sz="1200" smtClean="0"/>
              <a:t> </a:t>
            </a:r>
            <a:r>
              <a:rPr lang="en-US" smtClean="0"/>
              <a:t>Call</a:t>
            </a:r>
          </a:p>
          <a:p>
            <a:pPr lvl="1" eaLnBrk="1" hangingPunct="1"/>
            <a:r>
              <a:rPr lang="en-US" sz="1200" smtClean="0"/>
              <a:t> </a:t>
            </a:r>
            <a:r>
              <a:rPr lang="en-US" smtClean="0"/>
              <a:t>Return</a:t>
            </a:r>
          </a:p>
          <a:p>
            <a:pPr eaLnBrk="1" hangingPunct="1"/>
            <a:r>
              <a:rPr lang="en-US" sz="1600" smtClean="0"/>
              <a:t> </a:t>
            </a:r>
            <a:r>
              <a:rPr lang="en-US" smtClean="0"/>
              <a:t>Functions use the stack for temporary data storage</a:t>
            </a:r>
          </a:p>
        </p:txBody>
      </p:sp>
      <p:pic>
        <p:nvPicPr>
          <p:cNvPr id="819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19600"/>
            <a:ext cx="40195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Subroutines</a:t>
            </a:r>
          </a:p>
        </p:txBody>
      </p:sp>
      <p:sp>
        <p:nvSpPr>
          <p:cNvPr id="82947" name="Rectangle 3"/>
          <p:cNvSpPr>
            <a:spLocks noGrp="1" noChangeArrowheads="1"/>
          </p:cNvSpPr>
          <p:nvPr>
            <p:ph idx="1"/>
          </p:nvPr>
        </p:nvSpPr>
        <p:spPr/>
        <p:txBody>
          <a:bodyPr/>
          <a:lstStyle/>
          <a:p>
            <a:pPr eaLnBrk="1" hangingPunct="1"/>
            <a:r>
              <a:rPr lang="en-US" dirty="0" smtClean="0"/>
              <a:t>Function calls in assembly language are called </a:t>
            </a:r>
            <a:r>
              <a:rPr lang="en-US" dirty="0" smtClean="0">
                <a:solidFill>
                  <a:srgbClr val="CC0000"/>
                </a:solidFill>
              </a:rPr>
              <a:t>subroutines</a:t>
            </a:r>
            <a:endParaRPr lang="en-US" dirty="0" smtClean="0"/>
          </a:p>
          <a:p>
            <a:pPr eaLnBrk="1" hangingPunct="1"/>
            <a:r>
              <a:rPr lang="en-US" dirty="0" smtClean="0"/>
              <a:t>Two Assembly instructions to enable a subroutine:</a:t>
            </a:r>
          </a:p>
          <a:p>
            <a:pPr lvl="1" eaLnBrk="1" hangingPunct="1"/>
            <a:r>
              <a:rPr lang="en-US" dirty="0" smtClean="0">
                <a:solidFill>
                  <a:srgbClr val="CC0000"/>
                </a:solidFill>
              </a:rPr>
              <a:t>CALL</a:t>
            </a:r>
            <a:r>
              <a:rPr lang="en-US" dirty="0" smtClean="0"/>
              <a:t>, jump to </a:t>
            </a:r>
            <a:r>
              <a:rPr lang="en-US" dirty="0" smtClean="0"/>
              <a:t>subroutine</a:t>
            </a:r>
            <a:endParaRPr lang="en-US" dirty="0" smtClean="0"/>
          </a:p>
          <a:p>
            <a:pPr lvl="1" eaLnBrk="1" hangingPunct="1"/>
            <a:r>
              <a:rPr lang="en-US" dirty="0" err="1" smtClean="0">
                <a:solidFill>
                  <a:srgbClr val="CC0000"/>
                </a:solidFill>
              </a:rPr>
              <a:t>RETn</a:t>
            </a:r>
            <a:r>
              <a:rPr lang="en-US" dirty="0" smtClean="0"/>
              <a:t>, return from </a:t>
            </a:r>
            <a:r>
              <a:rPr lang="en-US" dirty="0" smtClean="0"/>
              <a:t>subroutine</a:t>
            </a:r>
            <a:endParaRPr lang="en-US" dirty="0" smtClean="0"/>
          </a:p>
          <a:p>
            <a:pPr lvl="1" eaLnBrk="1" hangingPunct="1"/>
            <a:r>
              <a:rPr lang="en-US" dirty="0" smtClean="0"/>
              <a:t>Both assume immediate </a:t>
            </a:r>
            <a:r>
              <a:rPr lang="en-US" dirty="0" smtClean="0"/>
              <a:t>addressing</a:t>
            </a:r>
            <a:endParaRPr lang="en-US" dirty="0" smtClean="0"/>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Subroutines</a:t>
            </a:r>
          </a:p>
        </p:txBody>
      </p:sp>
      <p:pic>
        <p:nvPicPr>
          <p:cNvPr id="8397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295400"/>
            <a:ext cx="7281863" cy="4279900"/>
          </a:xfrm>
          <a:noFill/>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Creating and Accessing a Stack Frame</a:t>
            </a:r>
          </a:p>
        </p:txBody>
      </p:sp>
      <p:sp>
        <p:nvSpPr>
          <p:cNvPr id="3" name="Content Placeholder 2"/>
          <p:cNvSpPr>
            <a:spLocks noGrp="1"/>
          </p:cNvSpPr>
          <p:nvPr>
            <p:ph idx="1"/>
          </p:nvPr>
        </p:nvSpPr>
        <p:spPr>
          <a:xfrm>
            <a:off x="990600" y="1295400"/>
            <a:ext cx="7772400" cy="1524000"/>
          </a:xfrm>
        </p:spPr>
        <p:txBody>
          <a:bodyPr>
            <a:normAutofit fontScale="70000" lnSpcReduction="20000"/>
          </a:bodyPr>
          <a:lstStyle/>
          <a:p>
            <a:pPr eaLnBrk="1" hangingPunct="1">
              <a:defRPr/>
            </a:pPr>
            <a:r>
              <a:rPr lang="en-US" dirty="0" smtClean="0"/>
              <a:t>CALL &amp; </a:t>
            </a:r>
            <a:r>
              <a:rPr lang="en-US" dirty="0" err="1" smtClean="0"/>
              <a:t>RETn</a:t>
            </a:r>
            <a:r>
              <a:rPr lang="en-US" dirty="0" smtClean="0"/>
              <a:t> do only part of the work needed for pushing and popping stack frame </a:t>
            </a:r>
            <a:r>
              <a:rPr lang="en-US" dirty="0" smtClean="0"/>
              <a:t>items</a:t>
            </a:r>
            <a:endParaRPr lang="en-US" dirty="0" smtClean="0"/>
          </a:p>
          <a:p>
            <a:pPr eaLnBrk="1" hangingPunct="1">
              <a:buFont typeface="Webdings" pitchFamily="18" charset="2"/>
              <a:buNone/>
              <a:defRPr/>
            </a:pPr>
            <a:endParaRPr lang="en-US" dirty="0" smtClean="0"/>
          </a:p>
          <a:p>
            <a:pPr eaLnBrk="1" hangingPunct="1">
              <a:buFont typeface="Webdings" pitchFamily="18" charset="2"/>
              <a:buNone/>
              <a:defRPr/>
            </a:pPr>
            <a:r>
              <a:rPr lang="en-US" dirty="0" smtClean="0"/>
              <a:t>How do we do the rest?</a:t>
            </a:r>
          </a:p>
          <a:p>
            <a:pPr lvl="1" eaLnBrk="1" hangingPunct="1">
              <a:buFontTx/>
              <a:buNone/>
              <a:defRPr/>
            </a:pPr>
            <a:r>
              <a:rPr lang="en-US" i="1" dirty="0" smtClean="0"/>
              <a:t>We’ll try to answer this gradually.</a:t>
            </a:r>
            <a:endParaRPr lang="en-US" dirty="0"/>
          </a:p>
        </p:txBody>
      </p:sp>
      <p:pic>
        <p:nvPicPr>
          <p:cNvPr id="849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77295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CALL</a:t>
            </a:r>
          </a:p>
        </p:txBody>
      </p:sp>
      <p:sp>
        <p:nvSpPr>
          <p:cNvPr id="86019" name="Rectangle 3"/>
          <p:cNvSpPr>
            <a:spLocks noGrp="1" noChangeArrowheads="1"/>
          </p:cNvSpPr>
          <p:nvPr>
            <p:ph idx="1"/>
          </p:nvPr>
        </p:nvSpPr>
        <p:spPr/>
        <p:txBody>
          <a:bodyPr/>
          <a:lstStyle/>
          <a:p>
            <a:pPr eaLnBrk="1" hangingPunct="1"/>
            <a:r>
              <a:rPr lang="en-US" dirty="0" smtClean="0"/>
              <a:t>Pushes the content of the PC onto the runtime </a:t>
            </a:r>
            <a:r>
              <a:rPr lang="en-US" dirty="0" smtClean="0"/>
              <a:t>stack</a:t>
            </a:r>
            <a:endParaRPr lang="en-US" dirty="0" smtClean="0"/>
          </a:p>
          <a:p>
            <a:pPr eaLnBrk="1" hangingPunct="1"/>
            <a:r>
              <a:rPr lang="en-US" dirty="0" smtClean="0"/>
              <a:t>Loads the operand into the PC</a:t>
            </a:r>
          </a:p>
          <a:p>
            <a:pPr eaLnBrk="1" hangingPunct="1"/>
            <a:endParaRPr lang="en-US" dirty="0" smtClean="0"/>
          </a:p>
          <a:p>
            <a:pPr eaLnBrk="1" hangingPunct="1">
              <a:buFontTx/>
              <a:buNone/>
            </a:pPr>
            <a:r>
              <a:rPr lang="en-US" dirty="0" smtClean="0"/>
              <a:t>			</a:t>
            </a:r>
          </a:p>
        </p:txBody>
      </p:sp>
      <p:sp>
        <p:nvSpPr>
          <p:cNvPr id="86020" name="Text Box 4"/>
          <p:cNvSpPr txBox="1">
            <a:spLocks noChangeArrowheads="1"/>
          </p:cNvSpPr>
          <p:nvPr/>
        </p:nvSpPr>
        <p:spPr bwMode="auto">
          <a:xfrm>
            <a:off x="1524000" y="3505200"/>
            <a:ext cx="5426075" cy="191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SP = SP – 2;	</a:t>
            </a:r>
          </a:p>
          <a:p>
            <a:pPr eaLnBrk="1" hangingPunct="1"/>
            <a:r>
              <a:rPr lang="en-US" sz="2400" b="1"/>
              <a:t>// place return addr on RT stack	</a:t>
            </a:r>
          </a:p>
          <a:p>
            <a:pPr eaLnBrk="1" hangingPunct="1"/>
            <a:r>
              <a:rPr lang="en-US" sz="2400" b="1"/>
              <a:t>Mem[SP] = PC;		</a:t>
            </a:r>
          </a:p>
          <a:p>
            <a:pPr eaLnBrk="1" hangingPunct="1"/>
            <a:r>
              <a:rPr lang="en-US" sz="2400" b="1"/>
              <a:t>// jump 	</a:t>
            </a:r>
          </a:p>
          <a:p>
            <a:pPr eaLnBrk="1" hangingPunct="1"/>
            <a:r>
              <a:rPr lang="en-US" sz="2400" b="1"/>
              <a:t>PC = Oprnd;	</a:t>
            </a:r>
            <a:r>
              <a:rPr lang="en-US" sz="2400"/>
              <a:t>	</a:t>
            </a: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CALL</a:t>
            </a:r>
          </a:p>
        </p:txBody>
      </p:sp>
      <p:sp>
        <p:nvSpPr>
          <p:cNvPr id="87043" name="Rectangle 3"/>
          <p:cNvSpPr>
            <a:spLocks noGrp="1" noChangeArrowheads="1"/>
          </p:cNvSpPr>
          <p:nvPr>
            <p:ph idx="1"/>
          </p:nvPr>
        </p:nvSpPr>
        <p:spPr/>
        <p:txBody>
          <a:bodyPr/>
          <a:lstStyle/>
          <a:p>
            <a:pPr eaLnBrk="1" hangingPunct="1"/>
            <a:r>
              <a:rPr lang="en-US" smtClean="0"/>
              <a:t>CALL depends on the von Neumann execution cycle (fetch, increment, decode, execute, repeat).</a:t>
            </a:r>
          </a:p>
          <a:p>
            <a:pPr eaLnBrk="1" hangingPunct="1"/>
            <a:endParaRPr lang="en-US" smtClean="0"/>
          </a:p>
          <a:p>
            <a:pPr eaLnBrk="1" hangingPunct="1"/>
            <a:r>
              <a:rPr lang="en-US" smtClean="0"/>
              <a:t>The three instructions on previous slide done in the execution part of the cycle.</a:t>
            </a:r>
          </a:p>
          <a:p>
            <a:pPr lvl="1" eaLnBrk="1" hangingPunct="1"/>
            <a:r>
              <a:rPr lang="en-US" smtClean="0"/>
              <a:t>Since increment PC before execute, the return address that is saved is the address of the instruction following the CALL.</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RETn</a:t>
            </a:r>
          </a:p>
        </p:txBody>
      </p:sp>
      <p:sp>
        <p:nvSpPr>
          <p:cNvPr id="90115" name="Rectangle 3"/>
          <p:cNvSpPr>
            <a:spLocks noGrp="1" noChangeArrowheads="1"/>
          </p:cNvSpPr>
          <p:nvPr>
            <p:ph idx="1"/>
          </p:nvPr>
        </p:nvSpPr>
        <p:spPr/>
        <p:txBody>
          <a:bodyPr/>
          <a:lstStyle/>
          <a:p>
            <a:pPr eaLnBrk="1" hangingPunct="1"/>
            <a:r>
              <a:rPr lang="en-US" dirty="0" smtClean="0"/>
              <a:t>Return from </a:t>
            </a:r>
            <a:r>
              <a:rPr lang="en-US" dirty="0" smtClean="0"/>
              <a:t>subroutine  </a:t>
            </a:r>
            <a:endParaRPr lang="en-US" dirty="0" smtClean="0"/>
          </a:p>
          <a:p>
            <a:pPr eaLnBrk="1" hangingPunct="1"/>
            <a:r>
              <a:rPr lang="en-US" dirty="0" smtClean="0"/>
              <a:t>n is the number of local </a:t>
            </a:r>
            <a:r>
              <a:rPr lang="en-US" dirty="0" smtClean="0"/>
              <a:t>variables</a:t>
            </a:r>
          </a:p>
          <a:p>
            <a:pPr eaLnBrk="1" hangingPunct="1"/>
            <a:r>
              <a:rPr lang="en-US" dirty="0" smtClean="0"/>
              <a:t>There are 8 versions of </a:t>
            </a:r>
            <a:r>
              <a:rPr lang="en-US" dirty="0" err="1" smtClean="0"/>
              <a:t>RETn</a:t>
            </a:r>
            <a:r>
              <a:rPr lang="en-US" dirty="0" smtClean="0"/>
              <a:t>:</a:t>
            </a:r>
          </a:p>
          <a:p>
            <a:pPr lvl="1" eaLnBrk="1" hangingPunct="1"/>
            <a:r>
              <a:rPr lang="en-US" dirty="0" smtClean="0"/>
              <a:t>RET0</a:t>
            </a:r>
            <a:r>
              <a:rPr lang="en-US" dirty="0" smtClean="0"/>
              <a:t>, RET1, RET2, … RET7</a:t>
            </a:r>
          </a:p>
          <a:p>
            <a:pPr lvl="1" eaLnBrk="1" hangingPunct="1"/>
            <a:r>
              <a:rPr lang="en-US" dirty="0" smtClean="0"/>
              <a:t>Where n is the number of bytes occupied by the local variables in the subroutine</a:t>
            </a:r>
          </a:p>
          <a:p>
            <a:pPr eaLnBrk="1" hangingPunct="1"/>
            <a:r>
              <a:rPr lang="en-US" dirty="0" smtClean="0">
                <a:solidFill>
                  <a:srgbClr val="3333FF"/>
                </a:solidFill>
              </a:rPr>
              <a:t>Unary</a:t>
            </a:r>
            <a:r>
              <a:rPr lang="en-US" dirty="0" smtClean="0"/>
              <a:t> </a:t>
            </a:r>
            <a:r>
              <a:rPr lang="en-US" dirty="0" smtClean="0"/>
              <a:t>instruction</a:t>
            </a:r>
            <a:endParaRPr lang="en-US" dirty="0" smtClean="0"/>
          </a:p>
          <a:p>
            <a:pPr eaLnBrk="1" hangingPunct="1"/>
            <a:endParaRPr lang="en-US" dirty="0" smtClean="0"/>
          </a:p>
          <a:p>
            <a:pPr eaLnBrk="1" hangingPunct="1">
              <a:buFontTx/>
              <a:buNone/>
            </a:pPr>
            <a:endParaRPr lang="en-US" dirty="0"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p:cNvSpPr>
            <a:spLocks noGrp="1" noChangeArrowheads="1"/>
          </p:cNvSpPr>
          <p:nvPr>
            <p:ph type="title"/>
          </p:nvPr>
        </p:nvSpPr>
        <p:spPr/>
        <p:txBody>
          <a:bodyPr/>
          <a:lstStyle/>
          <a:p>
            <a:pPr eaLnBrk="1" hangingPunct="1"/>
            <a:r>
              <a:rPr lang="en-US" smtClean="0"/>
              <a:t>RETn</a:t>
            </a:r>
          </a:p>
        </p:txBody>
      </p:sp>
      <p:sp>
        <p:nvSpPr>
          <p:cNvPr id="91139" name="Rectangle 1027"/>
          <p:cNvSpPr>
            <a:spLocks noGrp="1" noChangeArrowheads="1"/>
          </p:cNvSpPr>
          <p:nvPr>
            <p:ph idx="1"/>
          </p:nvPr>
        </p:nvSpPr>
        <p:spPr/>
        <p:txBody>
          <a:bodyPr/>
          <a:lstStyle/>
          <a:p>
            <a:pPr eaLnBrk="1" hangingPunct="1">
              <a:lnSpc>
                <a:spcPct val="90000"/>
              </a:lnSpc>
            </a:pPr>
            <a:r>
              <a:rPr lang="en-US" dirty="0" smtClean="0"/>
              <a:t>Operation:</a:t>
            </a:r>
          </a:p>
          <a:p>
            <a:pPr lvl="1" eaLnBrk="1" hangingPunct="1">
              <a:lnSpc>
                <a:spcPct val="90000"/>
              </a:lnSpc>
            </a:pPr>
            <a:r>
              <a:rPr lang="en-US" dirty="0" smtClean="0"/>
              <a:t>First, the instruction </a:t>
            </a:r>
            <a:r>
              <a:rPr lang="en-US" dirty="0" err="1" smtClean="0"/>
              <a:t>deallocates</a:t>
            </a:r>
            <a:r>
              <a:rPr lang="en-US" dirty="0" smtClean="0"/>
              <a:t> storage for the local variables by adding n to the SP</a:t>
            </a:r>
          </a:p>
          <a:p>
            <a:pPr lvl="1" eaLnBrk="1" hangingPunct="1">
              <a:lnSpc>
                <a:spcPct val="90000"/>
              </a:lnSpc>
            </a:pPr>
            <a:r>
              <a:rPr lang="en-US" dirty="0" smtClean="0"/>
              <a:t>Then, instruction moves the return </a:t>
            </a:r>
            <a:r>
              <a:rPr lang="en-US" dirty="0" smtClean="0"/>
              <a:t>address </a:t>
            </a:r>
            <a:r>
              <a:rPr lang="en-US" dirty="0" smtClean="0"/>
              <a:t>from the top of the stack into the PC</a:t>
            </a:r>
          </a:p>
          <a:p>
            <a:pPr lvl="1" eaLnBrk="1" hangingPunct="1">
              <a:lnSpc>
                <a:spcPct val="90000"/>
              </a:lnSpc>
            </a:pPr>
            <a:r>
              <a:rPr lang="en-US" dirty="0" smtClean="0"/>
              <a:t>Finally, instruction adds 2 to the SP to complete the pop operation.</a:t>
            </a:r>
          </a:p>
          <a:p>
            <a:pPr lvl="1" eaLnBrk="1" hangingPunct="1">
              <a:lnSpc>
                <a:spcPct val="90000"/>
              </a:lnSpc>
            </a:pPr>
            <a:r>
              <a:rPr lang="en-US" dirty="0" smtClean="0"/>
              <a:t>If there are more than 7 bytes of local variables, compiler will add ADDSP instruction to </a:t>
            </a:r>
            <a:r>
              <a:rPr lang="en-US" dirty="0" err="1" smtClean="0"/>
              <a:t>deallocate</a:t>
            </a:r>
            <a:r>
              <a:rPr lang="en-US" dirty="0" smtClean="0"/>
              <a:t> the rest of the locals.</a:t>
            </a:r>
          </a:p>
          <a:p>
            <a:pPr eaLnBrk="1" hangingPunct="1">
              <a:lnSpc>
                <a:spcPct val="90000"/>
              </a:lnSpc>
            </a:pPr>
            <a:endParaRPr lang="en-US" dirty="0" smtClean="0"/>
          </a:p>
          <a:p>
            <a:pPr eaLnBrk="1" hangingPunct="1">
              <a:lnSpc>
                <a:spcPct val="90000"/>
              </a:lnSpc>
              <a:buFontTx/>
              <a:buNone/>
            </a:pPr>
            <a:endParaRPr lang="en-US" dirty="0"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RETn</a:t>
            </a:r>
          </a:p>
        </p:txBody>
      </p:sp>
      <p:sp>
        <p:nvSpPr>
          <p:cNvPr id="92163" name="Rectangle 3"/>
          <p:cNvSpPr>
            <a:spLocks noGrp="1" noChangeArrowheads="1"/>
          </p:cNvSpPr>
          <p:nvPr>
            <p:ph idx="1"/>
          </p:nvPr>
        </p:nvSpPr>
        <p:spPr/>
        <p:txBody>
          <a:bodyPr/>
          <a:lstStyle/>
          <a:p>
            <a:pPr eaLnBrk="1" hangingPunct="1">
              <a:lnSpc>
                <a:spcPct val="90000"/>
              </a:lnSpc>
            </a:pPr>
            <a:r>
              <a:rPr lang="en-US" smtClean="0"/>
              <a:t>Operation:</a:t>
            </a:r>
          </a:p>
          <a:p>
            <a:pPr eaLnBrk="1" hangingPunct="1">
              <a:lnSpc>
                <a:spcPct val="90000"/>
              </a:lnSpc>
              <a:buFontTx/>
              <a:buNone/>
            </a:pPr>
            <a:endParaRPr lang="en-US" smtClean="0"/>
          </a:p>
        </p:txBody>
      </p:sp>
      <p:sp>
        <p:nvSpPr>
          <p:cNvPr id="92164" name="Text Box 4"/>
          <p:cNvSpPr txBox="1">
            <a:spLocks noChangeArrowheads="1"/>
          </p:cNvSpPr>
          <p:nvPr/>
        </p:nvSpPr>
        <p:spPr bwMode="auto">
          <a:xfrm>
            <a:off x="1371600" y="2514600"/>
            <a:ext cx="6477000" cy="173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SP = SP + n;</a:t>
            </a:r>
          </a:p>
          <a:p>
            <a:pPr eaLnBrk="1" hangingPunct="1"/>
            <a:r>
              <a:rPr lang="en-US" sz="2800" b="1"/>
              <a:t>PC = Mem[SP];	// get return addr</a:t>
            </a:r>
          </a:p>
          <a:p>
            <a:pPr eaLnBrk="1" hangingPunct="1"/>
            <a:r>
              <a:rPr lang="en-US" sz="2800" b="1"/>
              <a:t>SP = SP + 2;		// pop stack</a:t>
            </a:r>
            <a:r>
              <a:rPr lang="en-US" sz="2400"/>
              <a:t>	</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dirty="0" smtClean="0"/>
              <a:t>A procedure call at Level HOL6 and Level </a:t>
            </a:r>
            <a:r>
              <a:rPr lang="en-US" dirty="0" smtClean="0"/>
              <a:t>Asmb5 (Fig 6.18)</a:t>
            </a:r>
            <a:endParaRPr lang="en-US" dirty="0" smtClean="0"/>
          </a:p>
        </p:txBody>
      </p:sp>
      <p:sp>
        <p:nvSpPr>
          <p:cNvPr id="88067" name="Rectangle 3"/>
          <p:cNvSpPr>
            <a:spLocks noGrp="1" noChangeArrowheads="1"/>
          </p:cNvSpPr>
          <p:nvPr>
            <p:ph idx="1"/>
          </p:nvPr>
        </p:nvSpPr>
        <p:spPr>
          <a:xfrm>
            <a:off x="1371600" y="1295400"/>
            <a:ext cx="7315200" cy="5105400"/>
          </a:xfrm>
          <a:solidFill>
            <a:schemeClr val="bg1"/>
          </a:solidFill>
        </p:spPr>
        <p:txBody>
          <a:bodyPr>
            <a:normAutofit fontScale="92500" lnSpcReduction="10000"/>
          </a:bodyPr>
          <a:lstStyle/>
          <a:p>
            <a:pPr eaLnBrk="1" hangingPunct="1">
              <a:lnSpc>
                <a:spcPct val="90000"/>
              </a:lnSpc>
              <a:buFontTx/>
              <a:buNone/>
              <a:defRPr/>
            </a:pPr>
            <a:r>
              <a:rPr lang="en-US" sz="2400" dirty="0" smtClean="0"/>
              <a:t>#include &lt;</a:t>
            </a:r>
            <a:r>
              <a:rPr lang="en-US" sz="2400" dirty="0" err="1" smtClean="0"/>
              <a:t>iostream</a:t>
            </a:r>
            <a:r>
              <a:rPr lang="en-US" sz="2400" dirty="0" smtClean="0"/>
              <a:t>&gt;</a:t>
            </a:r>
          </a:p>
          <a:p>
            <a:pPr eaLnBrk="1" hangingPunct="1">
              <a:lnSpc>
                <a:spcPct val="90000"/>
              </a:lnSpc>
              <a:buFontTx/>
              <a:buNone/>
              <a:defRPr/>
            </a:pPr>
            <a:r>
              <a:rPr lang="en-US" sz="2400" dirty="0" smtClean="0"/>
              <a:t>Using namespace std;</a:t>
            </a:r>
          </a:p>
          <a:p>
            <a:pPr algn="ctr" eaLnBrk="1" hangingPunct="1">
              <a:lnSpc>
                <a:spcPct val="90000"/>
              </a:lnSpc>
              <a:buFontTx/>
              <a:buNone/>
              <a:defRPr/>
            </a:pPr>
            <a:endParaRPr lang="en-US" sz="2400" dirty="0" smtClean="0"/>
          </a:p>
          <a:p>
            <a:pPr eaLnBrk="1" hangingPunct="1">
              <a:lnSpc>
                <a:spcPct val="90000"/>
              </a:lnSpc>
              <a:buFontTx/>
              <a:buNone/>
              <a:defRPr/>
            </a:pPr>
            <a:r>
              <a:rPr lang="en-US" sz="2400" dirty="0" smtClean="0"/>
              <a:t>Void </a:t>
            </a:r>
            <a:r>
              <a:rPr lang="en-US" sz="2400" dirty="0" err="1" smtClean="0"/>
              <a:t>printTri</a:t>
            </a:r>
            <a:r>
              <a:rPr lang="en-US" sz="2400" dirty="0" smtClean="0"/>
              <a:t>( ) {</a:t>
            </a:r>
          </a:p>
          <a:p>
            <a:pPr eaLnBrk="1" hangingPunct="1">
              <a:lnSpc>
                <a:spcPct val="90000"/>
              </a:lnSpc>
              <a:buFontTx/>
              <a:buNone/>
              <a:defRPr/>
            </a:pPr>
            <a:r>
              <a:rPr lang="en-US" sz="2400" dirty="0" smtClean="0"/>
              <a:t>	</a:t>
            </a:r>
            <a:r>
              <a:rPr lang="en-US" sz="2400" dirty="0" err="1" smtClean="0"/>
              <a:t>cout</a:t>
            </a:r>
            <a:r>
              <a:rPr lang="en-US" sz="2400" dirty="0" smtClean="0"/>
              <a:t> &lt;&lt; “*” &lt;&lt; </a:t>
            </a:r>
            <a:r>
              <a:rPr lang="en-US" sz="2400" dirty="0" err="1" smtClean="0"/>
              <a:t>endl</a:t>
            </a:r>
            <a:r>
              <a:rPr lang="en-US" sz="2400" dirty="0" smtClean="0"/>
              <a:t>;</a:t>
            </a:r>
          </a:p>
          <a:p>
            <a:pPr eaLnBrk="1" hangingPunct="1">
              <a:lnSpc>
                <a:spcPct val="90000"/>
              </a:lnSpc>
              <a:buFontTx/>
              <a:buNone/>
              <a:defRPr/>
            </a:pPr>
            <a:r>
              <a:rPr lang="en-US" sz="2400" dirty="0" smtClean="0"/>
              <a:t>	</a:t>
            </a:r>
            <a:r>
              <a:rPr lang="en-US" sz="2400" dirty="0" err="1" smtClean="0"/>
              <a:t>cout</a:t>
            </a:r>
            <a:r>
              <a:rPr lang="en-US" sz="2400" dirty="0" smtClean="0"/>
              <a:t> &lt;&lt; “**” &lt;&lt; </a:t>
            </a:r>
            <a:r>
              <a:rPr lang="en-US" sz="2400" dirty="0" err="1" smtClean="0"/>
              <a:t>endl</a:t>
            </a:r>
            <a:r>
              <a:rPr lang="en-US" sz="2400" dirty="0" smtClean="0"/>
              <a:t>;</a:t>
            </a:r>
          </a:p>
          <a:p>
            <a:pPr eaLnBrk="1" hangingPunct="1">
              <a:lnSpc>
                <a:spcPct val="90000"/>
              </a:lnSpc>
              <a:buFontTx/>
              <a:buNone/>
              <a:defRPr/>
            </a:pPr>
            <a:r>
              <a:rPr lang="en-US" sz="2400" dirty="0" smtClean="0"/>
              <a:t>	</a:t>
            </a:r>
            <a:r>
              <a:rPr lang="en-US" sz="2400" dirty="0" err="1" smtClean="0"/>
              <a:t>cout</a:t>
            </a:r>
            <a:r>
              <a:rPr lang="en-US" sz="2400" dirty="0" smtClean="0"/>
              <a:t> &lt;&lt; “***” &lt;&lt; </a:t>
            </a:r>
            <a:r>
              <a:rPr lang="en-US" sz="2400" dirty="0" err="1" smtClean="0"/>
              <a:t>endl</a:t>
            </a:r>
            <a:r>
              <a:rPr lang="en-US" sz="2400" dirty="0" smtClean="0"/>
              <a:t>;</a:t>
            </a:r>
          </a:p>
          <a:p>
            <a:pPr eaLnBrk="1" hangingPunct="1">
              <a:lnSpc>
                <a:spcPct val="90000"/>
              </a:lnSpc>
              <a:buFontTx/>
              <a:buNone/>
              <a:defRPr/>
            </a:pPr>
            <a:r>
              <a:rPr lang="en-US" sz="2400" dirty="0" smtClean="0"/>
              <a:t>	}</a:t>
            </a:r>
          </a:p>
          <a:p>
            <a:pPr eaLnBrk="1" hangingPunct="1">
              <a:lnSpc>
                <a:spcPct val="90000"/>
              </a:lnSpc>
              <a:buFontTx/>
              <a:buNone/>
              <a:defRPr/>
            </a:pPr>
            <a:r>
              <a:rPr lang="en-US" sz="2400" dirty="0" err="1" smtClean="0"/>
              <a:t>Int</a:t>
            </a:r>
            <a:r>
              <a:rPr lang="en-US" sz="2400" dirty="0" smtClean="0"/>
              <a:t> main ( ) {</a:t>
            </a:r>
          </a:p>
          <a:p>
            <a:pPr eaLnBrk="1" hangingPunct="1">
              <a:lnSpc>
                <a:spcPct val="90000"/>
              </a:lnSpc>
              <a:buFontTx/>
              <a:buNone/>
              <a:defRPr/>
            </a:pPr>
            <a:r>
              <a:rPr lang="en-US" sz="2400" dirty="0" smtClean="0"/>
              <a:t>	</a:t>
            </a:r>
            <a:r>
              <a:rPr lang="en-US" sz="2400" dirty="0" err="1" smtClean="0"/>
              <a:t>printTri</a:t>
            </a:r>
            <a:r>
              <a:rPr lang="en-US" sz="2400" dirty="0" smtClean="0"/>
              <a:t>( );</a:t>
            </a:r>
          </a:p>
          <a:p>
            <a:pPr eaLnBrk="1" hangingPunct="1">
              <a:lnSpc>
                <a:spcPct val="90000"/>
              </a:lnSpc>
              <a:buFontTx/>
              <a:buNone/>
              <a:defRPr/>
            </a:pPr>
            <a:r>
              <a:rPr lang="en-US" sz="2400" dirty="0" smtClean="0"/>
              <a:t>	</a:t>
            </a:r>
            <a:r>
              <a:rPr lang="en-US" sz="2400" dirty="0" err="1" smtClean="0"/>
              <a:t>printTri</a:t>
            </a:r>
            <a:r>
              <a:rPr lang="en-US" sz="2400" dirty="0" smtClean="0"/>
              <a:t>( );</a:t>
            </a:r>
          </a:p>
          <a:p>
            <a:pPr eaLnBrk="1" hangingPunct="1">
              <a:lnSpc>
                <a:spcPct val="90000"/>
              </a:lnSpc>
              <a:buFontTx/>
              <a:buNone/>
              <a:defRPr/>
            </a:pPr>
            <a:r>
              <a:rPr lang="en-US" sz="2400" dirty="0" smtClean="0"/>
              <a:t>	</a:t>
            </a:r>
            <a:r>
              <a:rPr lang="en-US" sz="2400" dirty="0" err="1" smtClean="0"/>
              <a:t>printTri</a:t>
            </a:r>
            <a:r>
              <a:rPr lang="en-US" sz="2400" dirty="0" smtClean="0"/>
              <a:t>( );</a:t>
            </a:r>
          </a:p>
          <a:p>
            <a:pPr eaLnBrk="1" hangingPunct="1">
              <a:lnSpc>
                <a:spcPct val="90000"/>
              </a:lnSpc>
              <a:buFontTx/>
              <a:buNone/>
              <a:defRPr/>
            </a:pPr>
            <a:r>
              <a:rPr lang="en-US" sz="2400" dirty="0" smtClean="0"/>
              <a:t>	return 0;</a:t>
            </a:r>
          </a:p>
          <a:p>
            <a:pPr eaLnBrk="1" hangingPunct="1">
              <a:lnSpc>
                <a:spcPct val="90000"/>
              </a:lnSpc>
              <a:buFontTx/>
              <a:buNone/>
              <a:defRPr/>
            </a:pPr>
            <a:r>
              <a:rPr lang="en-US" sz="2400" dirty="0" smtClean="0"/>
              <a:t>}</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fig4-39.jpg                                                    0034C576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81013"/>
            <a:ext cx="3365500" cy="637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noChangeArrowheads="1"/>
          </p:cNvSpPr>
          <p:nvPr>
            <p:ph type="title"/>
          </p:nvPr>
        </p:nvSpPr>
        <p:spPr/>
        <p:txBody>
          <a:bodyPr/>
          <a:lstStyle/>
          <a:p>
            <a:pPr algn="l" eaLnBrk="1" hangingPunct="1"/>
            <a:r>
              <a:rPr lang="en-US" smtClean="0"/>
              <a:t>Run-time stack in Pep/8</a:t>
            </a:r>
          </a:p>
        </p:txBody>
      </p:sp>
      <p:sp>
        <p:nvSpPr>
          <p:cNvPr id="12292" name="Slide Number Placeholder 2"/>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71F0C917-8E67-43C4-AA86-6B1EFE84B2F9}" type="slidenum">
              <a:rPr lang="en-US"/>
              <a:pPr eaLnBrk="1" hangingPunct="1"/>
              <a:t>8</a:t>
            </a:fld>
            <a:endParaRPr lang="en-US"/>
          </a:p>
        </p:txBody>
      </p:sp>
      <p:sp>
        <p:nvSpPr>
          <p:cNvPr id="12293" name="AutoShape 6"/>
          <p:cNvSpPr>
            <a:spLocks noChangeArrowheads="1"/>
          </p:cNvSpPr>
          <p:nvPr/>
        </p:nvSpPr>
        <p:spPr bwMode="auto">
          <a:xfrm>
            <a:off x="6781800" y="2057400"/>
            <a:ext cx="762000" cy="457200"/>
          </a:xfrm>
          <a:prstGeom prst="upArrow">
            <a:avLst>
              <a:gd name="adj1" fmla="val 50000"/>
              <a:gd name="adj2" fmla="val 25000"/>
            </a:avLst>
          </a:prstGeom>
          <a:solidFill>
            <a:srgbClr val="3333FF"/>
          </a:solidFill>
          <a:ln w="9525">
            <a:solidFill>
              <a:schemeClr val="tx1"/>
            </a:solidFill>
            <a:miter lim="800000"/>
            <a:headEnd/>
            <a:tailEnd/>
          </a:ln>
        </p:spPr>
        <p:txBody>
          <a:bodyPr wrap="none" anchor="ctr"/>
          <a:lstStyle/>
          <a:p>
            <a:pPr algn="ctr"/>
            <a:endParaRPr lang="en-US">
              <a:solidFill>
                <a:srgbClr val="3333FF"/>
              </a:solidFill>
            </a:endParaRPr>
          </a:p>
        </p:txBody>
      </p:sp>
      <p:sp>
        <p:nvSpPr>
          <p:cNvPr id="12294" name="Oval 7"/>
          <p:cNvSpPr>
            <a:spLocks noChangeArrowheads="1"/>
          </p:cNvSpPr>
          <p:nvPr/>
        </p:nvSpPr>
        <p:spPr bwMode="auto">
          <a:xfrm>
            <a:off x="5791200" y="2362200"/>
            <a:ext cx="609600" cy="457200"/>
          </a:xfrm>
          <a:prstGeom prst="ellipse">
            <a:avLst/>
          </a:pr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5" name="Text Box 8"/>
          <p:cNvSpPr txBox="1">
            <a:spLocks noChangeArrowheads="1"/>
          </p:cNvSpPr>
          <p:nvPr/>
        </p:nvSpPr>
        <p:spPr bwMode="auto">
          <a:xfrm>
            <a:off x="2057400" y="2209800"/>
            <a:ext cx="3140075"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t>FBCF is the initial top of the user stack</a:t>
            </a:r>
            <a:endParaRPr lang="en-US"/>
          </a:p>
        </p:txBody>
      </p:sp>
      <p:sp>
        <p:nvSpPr>
          <p:cNvPr id="12296" name="Line 9"/>
          <p:cNvSpPr>
            <a:spLocks noChangeShapeType="1"/>
          </p:cNvSpPr>
          <p:nvPr/>
        </p:nvSpPr>
        <p:spPr bwMode="auto">
          <a:xfrm>
            <a:off x="5105400" y="2590800"/>
            <a:ext cx="609600" cy="0"/>
          </a:xfrm>
          <a:prstGeom prst="line">
            <a:avLst/>
          </a:prstGeom>
          <a:noFill/>
          <a:ln w="38100">
            <a:solidFill>
              <a:srgbClr val="3333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p:txBody>
          <a:bodyPr/>
          <a:lstStyle/>
          <a:p>
            <a:pPr eaLnBrk="1" hangingPunct="1"/>
            <a:r>
              <a:rPr lang="en-US" smtClean="0"/>
              <a:t>A procedure call at Level HOL6 and Level Asmb5</a:t>
            </a:r>
          </a:p>
        </p:txBody>
      </p:sp>
      <p:sp>
        <p:nvSpPr>
          <p:cNvPr id="94211" name="Slide Number Placeholder 3"/>
          <p:cNvSpPr>
            <a:spLocks noGrp="1"/>
          </p:cNvSpPr>
          <p:nvPr>
            <p:ph type="sldNum" sz="quarter" idx="4294967295"/>
          </p:nvPr>
        </p:nvSpPr>
        <p:spPr bwMode="auto">
          <a:xfrm>
            <a:off x="5410200" y="6248400"/>
            <a:ext cx="17526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fld id="{A512E5A0-AD2A-440A-BA33-D609A18CDE18}" type="slidenum">
              <a:rPr lang="en-US"/>
              <a:pPr eaLnBrk="1" hangingPunct="1"/>
              <a:t>80</a:t>
            </a:fld>
            <a:endParaRPr lang="en-US"/>
          </a:p>
        </p:txBody>
      </p:sp>
      <p:pic>
        <p:nvPicPr>
          <p:cNvPr id="94212" name="Picture 12" descr="fig6-18.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7100"/>
            <a:ext cx="7986713"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1825625" y="1295400"/>
            <a:ext cx="4368800" cy="990600"/>
            <a:chOff x="1198" y="998"/>
            <a:chExt cx="2752" cy="624"/>
          </a:xfrm>
        </p:grpSpPr>
        <p:sp>
          <p:nvSpPr>
            <p:cNvPr id="94217" name="Oval 5"/>
            <p:cNvSpPr>
              <a:spLocks noChangeArrowheads="1"/>
            </p:cNvSpPr>
            <p:nvPr/>
          </p:nvSpPr>
          <p:spPr bwMode="auto">
            <a:xfrm>
              <a:off x="1198" y="1286"/>
              <a:ext cx="816" cy="336"/>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18" name="Text Box 6"/>
            <p:cNvSpPr txBox="1">
              <a:spLocks noChangeArrowheads="1"/>
            </p:cNvSpPr>
            <p:nvPr/>
          </p:nvSpPr>
          <p:spPr bwMode="auto">
            <a:xfrm>
              <a:off x="1910" y="998"/>
              <a:ext cx="2040"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address of the subroutine</a:t>
              </a:r>
            </a:p>
          </p:txBody>
        </p:sp>
      </p:grpSp>
      <p:grpSp>
        <p:nvGrpSpPr>
          <p:cNvPr id="3" name="Group 10"/>
          <p:cNvGrpSpPr>
            <a:grpSpLocks/>
          </p:cNvGrpSpPr>
          <p:nvPr/>
        </p:nvGrpSpPr>
        <p:grpSpPr bwMode="auto">
          <a:xfrm>
            <a:off x="2952977" y="2675618"/>
            <a:ext cx="5710238" cy="1111250"/>
            <a:chOff x="1821" y="3494"/>
            <a:chExt cx="3597" cy="700"/>
          </a:xfrm>
        </p:grpSpPr>
        <p:sp>
          <p:nvSpPr>
            <p:cNvPr id="94215" name="Oval 8"/>
            <p:cNvSpPr>
              <a:spLocks noChangeArrowheads="1"/>
            </p:cNvSpPr>
            <p:nvPr/>
          </p:nvSpPr>
          <p:spPr bwMode="auto">
            <a:xfrm>
              <a:off x="1821" y="3906"/>
              <a:ext cx="481" cy="28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16" name="Text Box 9"/>
            <p:cNvSpPr txBox="1">
              <a:spLocks noChangeArrowheads="1"/>
            </p:cNvSpPr>
            <p:nvPr/>
          </p:nvSpPr>
          <p:spPr bwMode="auto">
            <a:xfrm>
              <a:off x="2438" y="3494"/>
              <a:ext cx="2980" cy="5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RET0 uses the address on the stack</a:t>
              </a:r>
            </a:p>
            <a:p>
              <a:pPr eaLnBrk="1" hangingPunct="1"/>
              <a:r>
                <a:rPr lang="en-US" sz="2400">
                  <a:latin typeface="Times" charset="0"/>
                </a:rPr>
                <a:t>0 because there are no local variables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A procedure call at Level HOL6 and Level Asmb5</a:t>
            </a:r>
          </a:p>
        </p:txBody>
      </p:sp>
      <p:pic>
        <p:nvPicPr>
          <p:cNvPr id="95235" name="Picture 35" descr="fig6-18.jpg                                                    0036D48FEphesis                        BC48AB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0"/>
            <a:ext cx="64770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32"/>
          <p:cNvSpPr>
            <a:spLocks noChangeArrowheads="1"/>
          </p:cNvSpPr>
          <p:nvPr/>
        </p:nvSpPr>
        <p:spPr bwMode="auto">
          <a:xfrm>
            <a:off x="1066800" y="5029200"/>
            <a:ext cx="14478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37" name="Rectangle 7"/>
          <p:cNvSpPr>
            <a:spLocks noChangeArrowheads="1"/>
          </p:cNvSpPr>
          <p:nvPr/>
        </p:nvSpPr>
        <p:spPr bwMode="auto">
          <a:xfrm>
            <a:off x="5791200" y="5029200"/>
            <a:ext cx="1447800" cy="6096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2" name="Group 34"/>
          <p:cNvGrpSpPr>
            <a:grpSpLocks/>
          </p:cNvGrpSpPr>
          <p:nvPr/>
        </p:nvGrpSpPr>
        <p:grpSpPr bwMode="auto">
          <a:xfrm>
            <a:off x="4076700" y="2362200"/>
            <a:ext cx="5033963" cy="854075"/>
            <a:chOff x="1804" y="998"/>
            <a:chExt cx="3171" cy="538"/>
          </a:xfrm>
        </p:grpSpPr>
        <p:sp>
          <p:nvSpPr>
            <p:cNvPr id="95253" name="Oval 4"/>
            <p:cNvSpPr>
              <a:spLocks noChangeArrowheads="1"/>
            </p:cNvSpPr>
            <p:nvPr/>
          </p:nvSpPr>
          <p:spPr bwMode="auto">
            <a:xfrm>
              <a:off x="1804" y="1296"/>
              <a:ext cx="634" cy="24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54" name="Text Box 5"/>
            <p:cNvSpPr txBox="1">
              <a:spLocks noChangeArrowheads="1"/>
            </p:cNvSpPr>
            <p:nvPr/>
          </p:nvSpPr>
          <p:spPr bwMode="auto">
            <a:xfrm>
              <a:off x="2438" y="998"/>
              <a:ext cx="2537" cy="5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Pushes address 0022 onto stack</a:t>
              </a:r>
            </a:p>
            <a:p>
              <a:pPr eaLnBrk="1" hangingPunct="1"/>
              <a:r>
                <a:rPr lang="en-US" sz="2400">
                  <a:latin typeface="Times" charset="0"/>
                </a:rPr>
                <a:t>puts address 0003 into PC</a:t>
              </a:r>
            </a:p>
          </p:txBody>
        </p:sp>
      </p:grpSp>
      <p:grpSp>
        <p:nvGrpSpPr>
          <p:cNvPr id="3" name="Group 33"/>
          <p:cNvGrpSpPr>
            <a:grpSpLocks/>
          </p:cNvGrpSpPr>
          <p:nvPr/>
        </p:nvGrpSpPr>
        <p:grpSpPr bwMode="auto">
          <a:xfrm>
            <a:off x="1066800" y="5029200"/>
            <a:ext cx="5226050" cy="1371600"/>
            <a:chOff x="672" y="3168"/>
            <a:chExt cx="3292" cy="864"/>
          </a:xfrm>
        </p:grpSpPr>
        <p:sp>
          <p:nvSpPr>
            <p:cNvPr id="95249" name="Rectangle 8"/>
            <p:cNvSpPr>
              <a:spLocks noChangeArrowheads="1"/>
            </p:cNvSpPr>
            <p:nvPr/>
          </p:nvSpPr>
          <p:spPr bwMode="auto">
            <a:xfrm>
              <a:off x="2112" y="3168"/>
              <a:ext cx="912" cy="384"/>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imes" charset="0"/>
                </a:rPr>
                <a:t>FBCF</a:t>
              </a:r>
            </a:p>
          </p:txBody>
        </p:sp>
        <p:cxnSp>
          <p:nvCxnSpPr>
            <p:cNvPr id="95250" name="AutoShape 10"/>
            <p:cNvCxnSpPr>
              <a:cxnSpLocks noChangeShapeType="1"/>
              <a:stCxn id="95249" idx="3"/>
              <a:endCxn id="95237" idx="1"/>
            </p:cNvCxnSpPr>
            <p:nvPr/>
          </p:nvCxnSpPr>
          <p:spPr bwMode="auto">
            <a:xfrm>
              <a:off x="3024" y="3360"/>
              <a:ext cx="624"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5251" name="Rectangle 26"/>
            <p:cNvSpPr>
              <a:spLocks noChangeArrowheads="1"/>
            </p:cNvSpPr>
            <p:nvPr/>
          </p:nvSpPr>
          <p:spPr bwMode="auto">
            <a:xfrm>
              <a:off x="672" y="3168"/>
              <a:ext cx="912" cy="384"/>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imes" charset="0"/>
                </a:rPr>
                <a:t>0022</a:t>
              </a:r>
            </a:p>
          </p:txBody>
        </p:sp>
        <p:sp>
          <p:nvSpPr>
            <p:cNvPr id="95252" name="Text Box 22"/>
            <p:cNvSpPr txBox="1">
              <a:spLocks noChangeArrowheads="1"/>
            </p:cNvSpPr>
            <p:nvPr/>
          </p:nvSpPr>
          <p:spPr bwMode="auto">
            <a:xfrm>
              <a:off x="1776" y="3744"/>
              <a:ext cx="218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Before execution of CALL</a:t>
              </a:r>
            </a:p>
          </p:txBody>
        </p:sp>
      </p:grpSp>
      <p:grpSp>
        <p:nvGrpSpPr>
          <p:cNvPr id="4" name="Group 25"/>
          <p:cNvGrpSpPr>
            <a:grpSpLocks/>
          </p:cNvGrpSpPr>
          <p:nvPr/>
        </p:nvGrpSpPr>
        <p:grpSpPr bwMode="auto">
          <a:xfrm>
            <a:off x="1066800" y="4419600"/>
            <a:ext cx="6172200" cy="1981200"/>
            <a:chOff x="672" y="2784"/>
            <a:chExt cx="3888" cy="1248"/>
          </a:xfrm>
        </p:grpSpPr>
        <p:sp>
          <p:nvSpPr>
            <p:cNvPr id="95244" name="Rectangle 20"/>
            <p:cNvSpPr>
              <a:spLocks noChangeArrowheads="1"/>
            </p:cNvSpPr>
            <p:nvPr/>
          </p:nvSpPr>
          <p:spPr bwMode="auto">
            <a:xfrm>
              <a:off x="672" y="3168"/>
              <a:ext cx="912" cy="384"/>
            </a:xfrm>
            <a:prstGeom prst="rect">
              <a:avLst/>
            </a:prstGeom>
            <a:solidFill>
              <a:schemeClr val="accent1"/>
            </a:solidFill>
            <a:ln w="9525">
              <a:solidFill>
                <a:schemeClr val="tx1"/>
              </a:solidFill>
              <a:miter lim="800000"/>
              <a:headEnd/>
              <a:tailEnd/>
            </a:ln>
          </p:spPr>
          <p:txBody>
            <a:bodyPr wrap="none" anchor="ctr"/>
            <a:lstStyle/>
            <a:p>
              <a:pPr algn="ctr"/>
              <a:r>
                <a:rPr lang="en-US" sz="2400">
                  <a:latin typeface="Times" charset="0"/>
                </a:rPr>
                <a:t>0003</a:t>
              </a:r>
            </a:p>
          </p:txBody>
        </p:sp>
        <p:sp>
          <p:nvSpPr>
            <p:cNvPr id="95245" name="Rectangle 11"/>
            <p:cNvSpPr>
              <a:spLocks noChangeArrowheads="1"/>
            </p:cNvSpPr>
            <p:nvPr/>
          </p:nvSpPr>
          <p:spPr bwMode="auto">
            <a:xfrm>
              <a:off x="3648" y="2784"/>
              <a:ext cx="912" cy="384"/>
            </a:xfrm>
            <a:prstGeom prst="rect">
              <a:avLst/>
            </a:prstGeom>
            <a:solidFill>
              <a:schemeClr val="bg1"/>
            </a:solidFill>
            <a:ln w="9525">
              <a:solidFill>
                <a:schemeClr val="tx1"/>
              </a:solidFill>
              <a:miter lim="800000"/>
              <a:headEnd/>
              <a:tailEnd/>
            </a:ln>
          </p:spPr>
          <p:txBody>
            <a:bodyPr wrap="none" anchor="ctr"/>
            <a:lstStyle/>
            <a:p>
              <a:pPr algn="ctr"/>
              <a:r>
                <a:rPr lang="en-US" sz="2400">
                  <a:latin typeface="Times" charset="0"/>
                </a:rPr>
                <a:t>0022</a:t>
              </a:r>
            </a:p>
          </p:txBody>
        </p:sp>
        <p:sp>
          <p:nvSpPr>
            <p:cNvPr id="95246" name="Rectangle 13"/>
            <p:cNvSpPr>
              <a:spLocks noChangeArrowheads="1"/>
            </p:cNvSpPr>
            <p:nvPr/>
          </p:nvSpPr>
          <p:spPr bwMode="auto">
            <a:xfrm>
              <a:off x="2112" y="3168"/>
              <a:ext cx="912" cy="384"/>
            </a:xfrm>
            <a:prstGeom prst="rect">
              <a:avLst/>
            </a:prstGeom>
            <a:solidFill>
              <a:schemeClr val="bg1"/>
            </a:solidFill>
            <a:ln w="9525">
              <a:solidFill>
                <a:schemeClr val="tx1"/>
              </a:solidFill>
              <a:miter lim="800000"/>
              <a:headEnd/>
              <a:tailEnd/>
            </a:ln>
          </p:spPr>
          <p:txBody>
            <a:bodyPr wrap="none" anchor="ctr"/>
            <a:lstStyle/>
            <a:p>
              <a:pPr algn="ctr"/>
              <a:r>
                <a:rPr lang="en-US" sz="2400">
                  <a:latin typeface="Times" charset="0"/>
                </a:rPr>
                <a:t>FBCD</a:t>
              </a:r>
            </a:p>
          </p:txBody>
        </p:sp>
        <p:cxnSp>
          <p:nvCxnSpPr>
            <p:cNvPr id="95247" name="AutoShape 15"/>
            <p:cNvCxnSpPr>
              <a:cxnSpLocks noChangeShapeType="1"/>
              <a:stCxn id="95246" idx="3"/>
              <a:endCxn id="95245" idx="1"/>
            </p:cNvCxnSpPr>
            <p:nvPr/>
          </p:nvCxnSpPr>
          <p:spPr bwMode="auto">
            <a:xfrm flipV="1">
              <a:off x="3024" y="2976"/>
              <a:ext cx="624" cy="384"/>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5248" name="Text Box 23"/>
            <p:cNvSpPr txBox="1">
              <a:spLocks noChangeArrowheads="1"/>
            </p:cNvSpPr>
            <p:nvPr/>
          </p:nvSpPr>
          <p:spPr bwMode="auto">
            <a:xfrm>
              <a:off x="1728" y="3744"/>
              <a:ext cx="2209"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imes" charset="0"/>
                </a:rPr>
                <a:t>    after execution of CALL</a:t>
              </a:r>
            </a:p>
          </p:txBody>
        </p:sp>
      </p:grpSp>
      <p:sp>
        <p:nvSpPr>
          <p:cNvPr id="95241" name="Text Box 29"/>
          <p:cNvSpPr txBox="1">
            <a:spLocks noChangeArrowheads="1"/>
          </p:cNvSpPr>
          <p:nvPr/>
        </p:nvSpPr>
        <p:spPr bwMode="auto">
          <a:xfrm>
            <a:off x="1452563" y="4495800"/>
            <a:ext cx="68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a:latin typeface="Times" charset="0"/>
              </a:rPr>
              <a:t>PC</a:t>
            </a:r>
          </a:p>
        </p:txBody>
      </p:sp>
      <p:sp>
        <p:nvSpPr>
          <p:cNvPr id="95242" name="Text Box 30"/>
          <p:cNvSpPr txBox="1">
            <a:spLocks noChangeArrowheads="1"/>
          </p:cNvSpPr>
          <p:nvPr/>
        </p:nvSpPr>
        <p:spPr bwMode="auto">
          <a:xfrm>
            <a:off x="3738563" y="4525963"/>
            <a:ext cx="63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a:latin typeface="Times" charset="0"/>
              </a:rPr>
              <a:t>SP</a:t>
            </a:r>
          </a:p>
        </p:txBody>
      </p:sp>
      <p:sp>
        <p:nvSpPr>
          <p:cNvPr id="95243" name="Text Box 31"/>
          <p:cNvSpPr txBox="1">
            <a:spLocks noChangeArrowheads="1"/>
          </p:cNvSpPr>
          <p:nvPr/>
        </p:nvSpPr>
        <p:spPr bwMode="auto">
          <a:xfrm>
            <a:off x="7162800" y="4724400"/>
            <a:ext cx="1957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a:latin typeface="Times" charset="0"/>
              </a:rPr>
              <a:t>User Stack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2800" smtClean="0"/>
              <a:t>A procedure call with a parameter at Level HOL6 and Level Asmb5</a:t>
            </a:r>
          </a:p>
        </p:txBody>
      </p:sp>
      <p:sp>
        <p:nvSpPr>
          <p:cNvPr id="96259" name="Rectangle 3"/>
          <p:cNvSpPr>
            <a:spLocks noGrp="1" noChangeArrowheads="1"/>
          </p:cNvSpPr>
          <p:nvPr>
            <p:ph idx="1"/>
          </p:nvPr>
        </p:nvSpPr>
        <p:spPr/>
        <p:txBody>
          <a:bodyPr/>
          <a:lstStyle/>
          <a:p>
            <a:pPr eaLnBrk="1" hangingPunct="1"/>
            <a:r>
              <a:rPr lang="en-US" dirty="0" smtClean="0">
                <a:solidFill>
                  <a:srgbClr val="CC0000"/>
                </a:solidFill>
              </a:rPr>
              <a:t>Convention</a:t>
            </a:r>
            <a:r>
              <a:rPr lang="en-US" dirty="0" smtClean="0"/>
              <a:t> for calling a subroutine:</a:t>
            </a:r>
          </a:p>
          <a:p>
            <a:pPr eaLnBrk="1" hangingPunct="1"/>
            <a:endParaRPr lang="en-US" dirty="0" smtClean="0"/>
          </a:p>
          <a:p>
            <a:pPr lvl="1" eaLnBrk="1" hangingPunct="1"/>
            <a:r>
              <a:rPr lang="en-US" dirty="0" smtClean="0"/>
              <a:t>Push storage for the return value(if exists)</a:t>
            </a:r>
          </a:p>
          <a:p>
            <a:pPr lvl="1" eaLnBrk="1" hangingPunct="1"/>
            <a:r>
              <a:rPr lang="en-US" dirty="0" smtClean="0"/>
              <a:t>Push </a:t>
            </a:r>
            <a:r>
              <a:rPr lang="en-US" dirty="0" smtClean="0"/>
              <a:t>the actual parameters</a:t>
            </a:r>
          </a:p>
          <a:p>
            <a:pPr lvl="1" eaLnBrk="1" hangingPunct="1"/>
            <a:r>
              <a:rPr lang="en-US" dirty="0" smtClean="0"/>
              <a:t>Push the return address</a:t>
            </a:r>
          </a:p>
          <a:p>
            <a:pPr lvl="1" eaLnBrk="1" hangingPunct="1"/>
            <a:r>
              <a:rPr lang="en-US" dirty="0" smtClean="0"/>
              <a:t>Push storage for the local variables</a:t>
            </a:r>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t>Subroutines</a:t>
            </a:r>
          </a:p>
        </p:txBody>
      </p:sp>
      <p:sp>
        <p:nvSpPr>
          <p:cNvPr id="97283" name="Rectangle 3"/>
          <p:cNvSpPr>
            <a:spLocks noGrp="1" noChangeArrowheads="1"/>
          </p:cNvSpPr>
          <p:nvPr>
            <p:ph idx="1"/>
          </p:nvPr>
        </p:nvSpPr>
        <p:spPr/>
        <p:txBody>
          <a:bodyPr/>
          <a:lstStyle/>
          <a:p>
            <a:pPr eaLnBrk="1" hangingPunct="1">
              <a:lnSpc>
                <a:spcPct val="90000"/>
              </a:lnSpc>
            </a:pPr>
            <a:r>
              <a:rPr lang="en-US" smtClean="0"/>
              <a:t>An assembly program must contain explicit instructions to manipulate the run time stack.</a:t>
            </a:r>
          </a:p>
          <a:p>
            <a:pPr eaLnBrk="1" hangingPunct="1">
              <a:lnSpc>
                <a:spcPct val="90000"/>
              </a:lnSpc>
            </a:pPr>
            <a:r>
              <a:rPr lang="en-US" smtClean="0">
                <a:solidFill>
                  <a:srgbClr val="CC0000"/>
                </a:solidFill>
              </a:rPr>
              <a:t>Calling</a:t>
            </a:r>
            <a:r>
              <a:rPr lang="en-US" smtClean="0"/>
              <a:t> program</a:t>
            </a:r>
          </a:p>
          <a:p>
            <a:pPr lvl="1" eaLnBrk="1" hangingPunct="1">
              <a:lnSpc>
                <a:spcPct val="90000"/>
              </a:lnSpc>
            </a:pPr>
            <a:r>
              <a:rPr lang="en-US" smtClean="0"/>
              <a:t> pushes the actual parameters and </a:t>
            </a:r>
          </a:p>
          <a:p>
            <a:pPr lvl="1" eaLnBrk="1" hangingPunct="1">
              <a:lnSpc>
                <a:spcPct val="90000"/>
              </a:lnSpc>
            </a:pPr>
            <a:r>
              <a:rPr lang="en-US" smtClean="0"/>
              <a:t>executes the CALL (pushes the return address)</a:t>
            </a:r>
          </a:p>
          <a:p>
            <a:pPr eaLnBrk="1" hangingPunct="1">
              <a:lnSpc>
                <a:spcPct val="90000"/>
              </a:lnSpc>
            </a:pPr>
            <a:r>
              <a:rPr lang="en-US" smtClean="0"/>
              <a:t>The </a:t>
            </a:r>
            <a:r>
              <a:rPr lang="en-US" smtClean="0">
                <a:solidFill>
                  <a:srgbClr val="CC0000"/>
                </a:solidFill>
              </a:rPr>
              <a:t>called</a:t>
            </a:r>
            <a:r>
              <a:rPr lang="en-US" smtClean="0"/>
              <a:t> program </a:t>
            </a:r>
          </a:p>
          <a:p>
            <a:pPr lvl="1" eaLnBrk="1" hangingPunct="1">
              <a:lnSpc>
                <a:spcPct val="90000"/>
              </a:lnSpc>
            </a:pPr>
            <a:r>
              <a:rPr lang="en-US" smtClean="0"/>
              <a:t>allocates stack space for local variables.</a:t>
            </a:r>
          </a:p>
          <a:p>
            <a:pPr eaLnBrk="1" hangingPunct="1">
              <a:lnSpc>
                <a:spcPct val="90000"/>
              </a:lnSpc>
            </a:pPr>
            <a:endParaRPr lang="en-US" smtClean="0"/>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Subroutines</a:t>
            </a:r>
          </a:p>
        </p:txBody>
      </p:sp>
      <p:sp>
        <p:nvSpPr>
          <p:cNvPr id="98307" name="Rectangle 3"/>
          <p:cNvSpPr>
            <a:spLocks noGrp="1" noChangeArrowheads="1"/>
          </p:cNvSpPr>
          <p:nvPr>
            <p:ph idx="1"/>
          </p:nvPr>
        </p:nvSpPr>
        <p:spPr/>
        <p:txBody>
          <a:bodyPr/>
          <a:lstStyle/>
          <a:p>
            <a:pPr eaLnBrk="1" hangingPunct="1"/>
            <a:r>
              <a:rPr lang="en-US" smtClean="0"/>
              <a:t>The </a:t>
            </a:r>
            <a:r>
              <a:rPr lang="en-US" smtClean="0">
                <a:solidFill>
                  <a:srgbClr val="CC0000"/>
                </a:solidFill>
              </a:rPr>
              <a:t>called</a:t>
            </a:r>
            <a:r>
              <a:rPr lang="en-US" smtClean="0"/>
              <a:t> program </a:t>
            </a:r>
          </a:p>
          <a:p>
            <a:pPr lvl="1" eaLnBrk="1" hangingPunct="1"/>
            <a:r>
              <a:rPr lang="en-US" smtClean="0">
                <a:solidFill>
                  <a:srgbClr val="CC0000"/>
                </a:solidFill>
              </a:rPr>
              <a:t>deallocates</a:t>
            </a:r>
            <a:r>
              <a:rPr lang="en-US" smtClean="0"/>
              <a:t> stack space of local variables and </a:t>
            </a:r>
            <a:r>
              <a:rPr lang="en-US" smtClean="0">
                <a:solidFill>
                  <a:srgbClr val="CC0000"/>
                </a:solidFill>
              </a:rPr>
              <a:t>pops</a:t>
            </a:r>
            <a:r>
              <a:rPr lang="en-US" smtClean="0"/>
              <a:t> the return address by executing RETn.</a:t>
            </a:r>
          </a:p>
          <a:p>
            <a:pPr eaLnBrk="1" hangingPunct="1"/>
            <a:r>
              <a:rPr lang="en-US" smtClean="0"/>
              <a:t>The </a:t>
            </a:r>
            <a:r>
              <a:rPr lang="en-US" smtClean="0">
                <a:solidFill>
                  <a:srgbClr val="CC0000"/>
                </a:solidFill>
              </a:rPr>
              <a:t>calling</a:t>
            </a:r>
            <a:r>
              <a:rPr lang="en-US" smtClean="0"/>
              <a:t> program </a:t>
            </a:r>
          </a:p>
          <a:p>
            <a:pPr lvl="1" eaLnBrk="1" hangingPunct="1"/>
            <a:r>
              <a:rPr lang="en-US" smtClean="0">
                <a:solidFill>
                  <a:srgbClr val="CC0000"/>
                </a:solidFill>
              </a:rPr>
              <a:t>deallocates</a:t>
            </a:r>
            <a:r>
              <a:rPr lang="en-US" smtClean="0"/>
              <a:t> storage of actual parameters.</a:t>
            </a:r>
          </a:p>
          <a:p>
            <a:pPr eaLnBrk="1" hangingPunct="1"/>
            <a:endParaRPr lang="en-US"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Summary</a:t>
            </a:r>
          </a:p>
        </p:txBody>
      </p:sp>
      <p:sp>
        <p:nvSpPr>
          <p:cNvPr id="94211" name="Rectangle 3"/>
          <p:cNvSpPr>
            <a:spLocks noGrp="1" noChangeArrowheads="1"/>
          </p:cNvSpPr>
          <p:nvPr>
            <p:ph idx="1"/>
          </p:nvPr>
        </p:nvSpPr>
        <p:spPr>
          <a:xfrm>
            <a:off x="1219200" y="1447800"/>
            <a:ext cx="7543800" cy="4800600"/>
          </a:xfrm>
        </p:spPr>
        <p:txBody>
          <a:bodyPr>
            <a:normAutofit fontScale="92500" lnSpcReduction="10000"/>
          </a:bodyPr>
          <a:lstStyle/>
          <a:p>
            <a:pPr eaLnBrk="1" hangingPunct="1">
              <a:defRPr/>
            </a:pPr>
            <a:r>
              <a:rPr lang="en-US" dirty="0" smtClean="0">
                <a:solidFill>
                  <a:schemeClr val="hlink"/>
                </a:solidFill>
              </a:rPr>
              <a:t>Calling</a:t>
            </a:r>
            <a:r>
              <a:rPr lang="en-US" dirty="0" smtClean="0"/>
              <a:t> pushes actual parameters ( executes SUBSP)</a:t>
            </a:r>
          </a:p>
          <a:p>
            <a:pPr eaLnBrk="1" hangingPunct="1">
              <a:defRPr/>
            </a:pPr>
            <a:r>
              <a:rPr lang="en-US" dirty="0" smtClean="0">
                <a:solidFill>
                  <a:schemeClr val="hlink"/>
                </a:solidFill>
              </a:rPr>
              <a:t>Calling</a:t>
            </a:r>
            <a:r>
              <a:rPr lang="en-US" dirty="0" smtClean="0"/>
              <a:t> pushes return address (executes CALL)</a:t>
            </a:r>
          </a:p>
          <a:p>
            <a:pPr eaLnBrk="1" hangingPunct="1">
              <a:defRPr/>
            </a:pPr>
            <a:r>
              <a:rPr lang="en-US" dirty="0" smtClean="0">
                <a:solidFill>
                  <a:srgbClr val="CC0000"/>
                </a:solidFill>
              </a:rPr>
              <a:t>Called</a:t>
            </a:r>
            <a:r>
              <a:rPr lang="en-US" dirty="0" smtClean="0"/>
              <a:t> allocates local variables (executes SUBSP)</a:t>
            </a:r>
          </a:p>
          <a:p>
            <a:pPr eaLnBrk="1" hangingPunct="1">
              <a:defRPr/>
            </a:pPr>
            <a:r>
              <a:rPr lang="en-US" dirty="0" smtClean="0">
                <a:solidFill>
                  <a:srgbClr val="CC0000"/>
                </a:solidFill>
              </a:rPr>
              <a:t>Called</a:t>
            </a:r>
            <a:r>
              <a:rPr lang="en-US" dirty="0" smtClean="0"/>
              <a:t> executes its body</a:t>
            </a:r>
          </a:p>
          <a:p>
            <a:pPr eaLnBrk="1" hangingPunct="1">
              <a:defRPr/>
            </a:pPr>
            <a:r>
              <a:rPr lang="en-US" dirty="0" smtClean="0">
                <a:solidFill>
                  <a:srgbClr val="CC0000"/>
                </a:solidFill>
              </a:rPr>
              <a:t>Called</a:t>
            </a:r>
            <a:r>
              <a:rPr lang="en-US" dirty="0" smtClean="0"/>
              <a:t> </a:t>
            </a:r>
            <a:r>
              <a:rPr lang="en-US" dirty="0" err="1" smtClean="0"/>
              <a:t>deallocates</a:t>
            </a:r>
            <a:r>
              <a:rPr lang="en-US" dirty="0" smtClean="0"/>
              <a:t> local variables and pops local variables (executes </a:t>
            </a:r>
            <a:r>
              <a:rPr lang="en-US" dirty="0" err="1" smtClean="0"/>
              <a:t>RETn</a:t>
            </a:r>
            <a:r>
              <a:rPr lang="en-US" dirty="0" smtClean="0"/>
              <a:t>, maybe ADDSP)</a:t>
            </a:r>
          </a:p>
          <a:p>
            <a:pPr eaLnBrk="1" hangingPunct="1">
              <a:defRPr/>
            </a:pPr>
            <a:r>
              <a:rPr lang="en-US" dirty="0" smtClean="0">
                <a:solidFill>
                  <a:schemeClr val="hlink"/>
                </a:solidFill>
              </a:rPr>
              <a:t>Calling</a:t>
            </a:r>
            <a:r>
              <a:rPr lang="en-US" dirty="0" smtClean="0"/>
              <a:t> pops actual parameters (executes ADDSP)</a:t>
            </a: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Summary</a:t>
            </a:r>
          </a:p>
        </p:txBody>
      </p:sp>
      <p:sp>
        <p:nvSpPr>
          <p:cNvPr id="100355" name="Rectangle 3"/>
          <p:cNvSpPr>
            <a:spLocks noGrp="1" noChangeArrowheads="1"/>
          </p:cNvSpPr>
          <p:nvPr>
            <p:ph idx="1"/>
          </p:nvPr>
        </p:nvSpPr>
        <p:spPr>
          <a:xfrm>
            <a:off x="1219200" y="1447800"/>
            <a:ext cx="7543800" cy="4800600"/>
          </a:xfrm>
        </p:spPr>
        <p:txBody>
          <a:bodyPr/>
          <a:lstStyle/>
          <a:p>
            <a:pPr eaLnBrk="1" hangingPunct="1"/>
            <a:r>
              <a:rPr lang="en-US" smtClean="0"/>
              <a:t>Recall: The Return value is on the bottom of the stack frame</a:t>
            </a:r>
          </a:p>
          <a:p>
            <a:pPr eaLnBrk="1" hangingPunct="1"/>
            <a:r>
              <a:rPr lang="en-US" smtClean="0"/>
              <a:t> </a:t>
            </a:r>
            <a:r>
              <a:rPr lang="en-US" smtClean="0">
                <a:solidFill>
                  <a:srgbClr val="3333FF"/>
                </a:solidFill>
              </a:rPr>
              <a:t>Calling</a:t>
            </a:r>
            <a:r>
              <a:rPr lang="en-US" smtClean="0"/>
              <a:t> procedure allocates stack space</a:t>
            </a:r>
          </a:p>
          <a:p>
            <a:pPr lvl="1" eaLnBrk="1" hangingPunct="1"/>
            <a:r>
              <a:rPr lang="en-US" smtClean="0"/>
              <a:t> Shifts the stack point up (negative)</a:t>
            </a:r>
          </a:p>
          <a:p>
            <a:pPr eaLnBrk="1" hangingPunct="1"/>
            <a:r>
              <a:rPr lang="en-US" smtClean="0"/>
              <a:t> </a:t>
            </a:r>
            <a:r>
              <a:rPr lang="en-US" smtClean="0">
                <a:solidFill>
                  <a:srgbClr val="C00000"/>
                </a:solidFill>
              </a:rPr>
              <a:t>Called</a:t>
            </a:r>
            <a:r>
              <a:rPr lang="en-US" smtClean="0"/>
              <a:t> procedure will store its result there</a:t>
            </a:r>
          </a:p>
          <a:p>
            <a:pPr lvl="1" eaLnBrk="1" hangingPunct="1"/>
            <a:r>
              <a:rPr lang="en-US" smtClean="0"/>
              <a:t> Both procedures will access it,</a:t>
            </a:r>
          </a:p>
          <a:p>
            <a:pPr lvl="1" eaLnBrk="1" hangingPunct="1"/>
            <a:r>
              <a:rPr lang="en-US" smtClean="0"/>
              <a:t>but may have different stack offsets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US" smtClean="0"/>
              <a:t>Stack Relative Addressing</a:t>
            </a:r>
          </a:p>
        </p:txBody>
      </p:sp>
      <p:sp>
        <p:nvSpPr>
          <p:cNvPr id="13315" name="Rectangle 1027"/>
          <p:cNvSpPr>
            <a:spLocks noGrp="1" noChangeArrowheads="1"/>
          </p:cNvSpPr>
          <p:nvPr>
            <p:ph idx="1"/>
          </p:nvPr>
        </p:nvSpPr>
        <p:spPr/>
        <p:txBody>
          <a:bodyPr/>
          <a:lstStyle/>
          <a:p>
            <a:pPr eaLnBrk="1" hangingPunct="1"/>
            <a:r>
              <a:rPr lang="en-US" dirty="0" smtClean="0">
                <a:solidFill>
                  <a:srgbClr val="3333FF"/>
                </a:solidFill>
              </a:rPr>
              <a:t>Stack-Relative Addressing</a:t>
            </a:r>
            <a:r>
              <a:rPr lang="en-US" dirty="0" smtClean="0"/>
              <a:t>:</a:t>
            </a:r>
          </a:p>
          <a:p>
            <a:pPr eaLnBrk="1" hangingPunct="1"/>
            <a:endParaRPr lang="en-US" dirty="0" smtClean="0"/>
          </a:p>
          <a:p>
            <a:pPr lvl="1" eaLnBrk="1" hangingPunct="1">
              <a:buFontTx/>
              <a:buNone/>
            </a:pPr>
            <a:r>
              <a:rPr lang="en-US" dirty="0" smtClean="0"/>
              <a:t>	</a:t>
            </a:r>
            <a:r>
              <a:rPr lang="en-US" dirty="0" err="1" smtClean="0"/>
              <a:t>Oprnd</a:t>
            </a:r>
            <a:r>
              <a:rPr lang="en-US" dirty="0" smtClean="0"/>
              <a:t> = </a:t>
            </a:r>
            <a:r>
              <a:rPr lang="en-US" dirty="0" err="1" smtClean="0"/>
              <a:t>Mem</a:t>
            </a:r>
            <a:r>
              <a:rPr lang="en-US" dirty="0" smtClean="0"/>
              <a:t>[SP + </a:t>
            </a:r>
            <a:r>
              <a:rPr lang="en-US" dirty="0" err="1" smtClean="0"/>
              <a:t>OprndSpec</a:t>
            </a:r>
            <a:r>
              <a:rPr lang="en-US" dirty="0" smtClean="0"/>
              <a:t>]</a:t>
            </a:r>
          </a:p>
          <a:p>
            <a:pPr lvl="1" eaLnBrk="1" hangingPunct="1"/>
            <a:endParaRPr lang="en-US" dirty="0" smtClean="0"/>
          </a:p>
          <a:p>
            <a:pPr eaLnBrk="1" hangingPunct="1"/>
            <a:r>
              <a:rPr lang="en-US" dirty="0"/>
              <a:t>S</a:t>
            </a:r>
            <a:r>
              <a:rPr lang="en-US" dirty="0" smtClean="0"/>
              <a:t>tack </a:t>
            </a:r>
            <a:r>
              <a:rPr lang="en-US" dirty="0" smtClean="0"/>
              <a:t>pointer acts as a memory address to which the operand </a:t>
            </a:r>
            <a:r>
              <a:rPr lang="en-US" dirty="0" err="1" smtClean="0"/>
              <a:t>specifier</a:t>
            </a:r>
            <a:r>
              <a:rPr lang="en-US" dirty="0" smtClean="0"/>
              <a:t> is </a:t>
            </a:r>
            <a:r>
              <a:rPr lang="en-US" dirty="0" smtClean="0"/>
              <a:t>added</a:t>
            </a:r>
            <a:endParaRPr lang="en-US" dirty="0" smtClean="0"/>
          </a:p>
          <a:p>
            <a:pPr eaLnBrk="1" hangingPunct="1"/>
            <a:r>
              <a:rPr lang="en-US" dirty="0">
                <a:solidFill>
                  <a:srgbClr val="CC0000"/>
                </a:solidFill>
              </a:rPr>
              <a:t>O</a:t>
            </a:r>
            <a:r>
              <a:rPr lang="en-US" dirty="0" smtClean="0">
                <a:solidFill>
                  <a:srgbClr val="CC0000"/>
                </a:solidFill>
              </a:rPr>
              <a:t>perand </a:t>
            </a:r>
            <a:r>
              <a:rPr lang="en-US" dirty="0" err="1" smtClean="0">
                <a:solidFill>
                  <a:srgbClr val="CC0000"/>
                </a:solidFill>
              </a:rPr>
              <a:t>specifier</a:t>
            </a:r>
            <a:r>
              <a:rPr lang="en-US" dirty="0" smtClean="0"/>
              <a:t> is the </a:t>
            </a:r>
            <a:r>
              <a:rPr lang="en-US" dirty="0" smtClean="0">
                <a:solidFill>
                  <a:srgbClr val="CC0000"/>
                </a:solidFill>
              </a:rPr>
              <a:t>offset</a:t>
            </a:r>
            <a:r>
              <a:rPr lang="en-US" dirty="0" smtClean="0"/>
              <a:t> from the top of the </a:t>
            </a:r>
            <a:r>
              <a:rPr lang="en-US" dirty="0" smtClean="0"/>
              <a:t>stack</a:t>
            </a:r>
            <a:endParaRPr lang="en-US"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CC"/>
      </a:hlink>
      <a:folHlink>
        <a:srgbClr val="CC00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CC"/>
        </a:hlink>
        <a:folHlink>
          <a:srgbClr val="CC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lor 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8172</TotalTime>
  <Words>6116</Words>
  <Application>Microsoft Office PowerPoint</Application>
  <PresentationFormat>On-screen Show (4:3)</PresentationFormat>
  <Paragraphs>951</Paragraphs>
  <Slides>86</Slides>
  <Notes>83</Notes>
  <HiddenSlides>0</HiddenSlides>
  <MMClips>0</MMClips>
  <ScaleCrop>false</ScaleCrop>
  <HeadingPairs>
    <vt:vector size="4" baseType="variant">
      <vt:variant>
        <vt:lpstr>Theme</vt:lpstr>
      </vt:variant>
      <vt:variant>
        <vt:i4>2</vt:i4>
      </vt:variant>
      <vt:variant>
        <vt:lpstr>Slide Titles</vt:lpstr>
      </vt:variant>
      <vt:variant>
        <vt:i4>86</vt:i4>
      </vt:variant>
    </vt:vector>
  </HeadingPairs>
  <TitlesOfParts>
    <vt:vector size="88" baseType="lpstr">
      <vt:lpstr>1_Default Design</vt:lpstr>
      <vt:lpstr>Color Block</vt:lpstr>
      <vt:lpstr>Chapter 6:  Compiling to the Assembly Level Part 1 (Sections 6.1-6.3) </vt:lpstr>
      <vt:lpstr>Objectives</vt:lpstr>
      <vt:lpstr>Objectives</vt:lpstr>
      <vt:lpstr>6.1 Local Variables &amp; Stack Addressing</vt:lpstr>
      <vt:lpstr>Local Variables &amp; Stack Addressing</vt:lpstr>
      <vt:lpstr>Stack Relative Addressing</vt:lpstr>
      <vt:lpstr>Hardware: Stack Organization &amp; Pointer</vt:lpstr>
      <vt:lpstr>Run-time stack in Pep/8</vt:lpstr>
      <vt:lpstr>Stack Relative Addressing</vt:lpstr>
      <vt:lpstr>Stack Relative Addressing</vt:lpstr>
      <vt:lpstr>Stack Relative Addressing</vt:lpstr>
      <vt:lpstr>Stack Relative Addressing</vt:lpstr>
      <vt:lpstr>Stack Relative Addressing</vt:lpstr>
      <vt:lpstr>Stack-relative addressing</vt:lpstr>
      <vt:lpstr>Pushing “real” onto the stack in Program 6.8</vt:lpstr>
      <vt:lpstr>A simplified diagram of the stack in Program 6.8</vt:lpstr>
      <vt:lpstr>Good/Bad of Stack Relative Addressing</vt:lpstr>
      <vt:lpstr>Translating HOL Local Variables</vt:lpstr>
      <vt:lpstr>Local Variables</vt:lpstr>
      <vt:lpstr>Local Variables</vt:lpstr>
      <vt:lpstr>Local Variables</vt:lpstr>
      <vt:lpstr>Local Variables</vt:lpstr>
      <vt:lpstr>Local Variables</vt:lpstr>
      <vt:lpstr>Local Variables</vt:lpstr>
      <vt:lpstr>Translating Different Symbols</vt:lpstr>
      <vt:lpstr>6.2 Branching and Flow of Control </vt:lpstr>
      <vt:lpstr>Branching and Flow of Control</vt:lpstr>
      <vt:lpstr>Conditional Branches</vt:lpstr>
      <vt:lpstr>Branching</vt:lpstr>
      <vt:lpstr>Branching Instructions</vt:lpstr>
      <vt:lpstr>Branching Instructions (Cont’d)</vt:lpstr>
      <vt:lpstr>Branching</vt:lpstr>
      <vt:lpstr>Branching</vt:lpstr>
      <vt:lpstr>IF Structure Flow and Translation</vt:lpstr>
      <vt:lpstr>The if statement at Level HOL6 and Level Asmb5</vt:lpstr>
      <vt:lpstr>The if statement at Level HOL6 and Level Asmb5</vt:lpstr>
      <vt:lpstr>If statements</vt:lpstr>
      <vt:lpstr>Optimizing Compilers</vt:lpstr>
      <vt:lpstr>Optimizing Compilers</vt:lpstr>
      <vt:lpstr>Optimizing Compilers</vt:lpstr>
      <vt:lpstr>Compiling</vt:lpstr>
      <vt:lpstr>Compiling</vt:lpstr>
      <vt:lpstr>CPR instruction</vt:lpstr>
      <vt:lpstr>The if/else statement at Level HOL6 and Level Asmb5 - Program 6.2 (fig. 6.8)</vt:lpstr>
      <vt:lpstr>The if/else statement at Level HOL6 and Level Asmb5 - Program 6.8</vt:lpstr>
      <vt:lpstr>The if/else statement at Level HOL6 and Level Asmb5 (Cont’d)</vt:lpstr>
      <vt:lpstr>The while statement at Level HOL6 and Level Asmb5 (fig. 6.10)</vt:lpstr>
      <vt:lpstr>The while statement at Level HOL6 and Level Asmb5</vt:lpstr>
      <vt:lpstr>The while statement at Level HOL6 and Level Asmb5</vt:lpstr>
      <vt:lpstr>The do statement at Level HOL6 and Level Asmb5 (Fig. 6.12)</vt:lpstr>
      <vt:lpstr>The do statement at Level HOL6 and Level Asmb5 (Fig. 6.12)</vt:lpstr>
      <vt:lpstr>The do structure</vt:lpstr>
      <vt:lpstr>The for statement at Level HOL6 and Level Asmb5 (Fig. 6.14)</vt:lpstr>
      <vt:lpstr>The for statement at Level HOL6 and Level Asmb5</vt:lpstr>
      <vt:lpstr>The structure of the for</vt:lpstr>
      <vt:lpstr>Multiple Conditions</vt:lpstr>
      <vt:lpstr>Multiple Conditions</vt:lpstr>
      <vt:lpstr>Multiple Conditions</vt:lpstr>
      <vt:lpstr>Multiple Conditions</vt:lpstr>
      <vt:lpstr>Other control structures</vt:lpstr>
      <vt:lpstr>A mystery program</vt:lpstr>
      <vt:lpstr>A mystery program(cont)</vt:lpstr>
      <vt:lpstr>A mystery program (Cont’d)</vt:lpstr>
      <vt:lpstr>Structured vs. Unstructured Flow</vt:lpstr>
      <vt:lpstr>Structured Programming Theorem</vt:lpstr>
      <vt:lpstr>The Goto controversy</vt:lpstr>
      <vt:lpstr>The Goto controversy</vt:lpstr>
      <vt:lpstr>6.3 Procedure and Function Calls</vt:lpstr>
      <vt:lpstr>Function Calls and Parameters</vt:lpstr>
      <vt:lpstr>Function Calls and Parameters</vt:lpstr>
      <vt:lpstr>Subroutines</vt:lpstr>
      <vt:lpstr>Subroutines</vt:lpstr>
      <vt:lpstr>Creating and Accessing a Stack Frame</vt:lpstr>
      <vt:lpstr>CALL</vt:lpstr>
      <vt:lpstr>CALL</vt:lpstr>
      <vt:lpstr>RETn</vt:lpstr>
      <vt:lpstr>RETn</vt:lpstr>
      <vt:lpstr>RETn</vt:lpstr>
      <vt:lpstr>A procedure call at Level HOL6 and Level Asmb5 (Fig 6.18)</vt:lpstr>
      <vt:lpstr>A procedure call at Level HOL6 and Level Asmb5</vt:lpstr>
      <vt:lpstr>A procedure call at Level HOL6 and Level Asmb5</vt:lpstr>
      <vt:lpstr>A procedure call with a parameter at Level HOL6 and Level Asmb5</vt:lpstr>
      <vt:lpstr>Subroutines</vt:lpstr>
      <vt:lpstr>Subroutines</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Healey</dc:creator>
  <cp:lastModifiedBy>Cindy</cp:lastModifiedBy>
  <cp:revision>372</cp:revision>
  <dcterms:created xsi:type="dcterms:W3CDTF">2002-05-20T18:20:57Z</dcterms:created>
  <dcterms:modified xsi:type="dcterms:W3CDTF">2013-03-18T02:44:58Z</dcterms:modified>
</cp:coreProperties>
</file>