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68"/>
  </p:notesMasterIdLst>
  <p:sldIdLst>
    <p:sldId id="299" r:id="rId3"/>
    <p:sldId id="300" r:id="rId4"/>
    <p:sldId id="301" r:id="rId5"/>
    <p:sldId id="303" r:id="rId6"/>
    <p:sldId id="381" r:id="rId7"/>
    <p:sldId id="304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82" r:id="rId25"/>
    <p:sldId id="383" r:id="rId26"/>
    <p:sldId id="328" r:id="rId27"/>
    <p:sldId id="329" r:id="rId28"/>
    <p:sldId id="330" r:id="rId29"/>
    <p:sldId id="331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6" r:id="rId55"/>
    <p:sldId id="367" r:id="rId56"/>
    <p:sldId id="380" r:id="rId57"/>
    <p:sldId id="369" r:id="rId58"/>
    <p:sldId id="370" r:id="rId59"/>
    <p:sldId id="371" r:id="rId60"/>
    <p:sldId id="372" r:id="rId61"/>
    <p:sldId id="373" r:id="rId62"/>
    <p:sldId id="385" r:id="rId63"/>
    <p:sldId id="388" r:id="rId64"/>
    <p:sldId id="386" r:id="rId65"/>
    <p:sldId id="387" r:id="rId66"/>
    <p:sldId id="389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CC9900"/>
    <a:srgbClr val="CCCC00"/>
    <a:srgbClr val="FF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71393" autoAdjust="0"/>
  </p:normalViewPr>
  <p:slideViewPr>
    <p:cSldViewPr>
      <p:cViewPr>
        <p:scale>
          <a:sx n="66" d="100"/>
          <a:sy n="66" d="100"/>
        </p:scale>
        <p:origin x="-1740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91CAFD-9EFF-4AA3-91DD-E4652D37EC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2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week we are going deeper</a:t>
            </a:r>
            <a:r>
              <a:rPr lang="en-US" baseline="0" dirty="0" smtClean="0"/>
              <a:t> into compiling C++ programs to Assembly.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0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C++ program in Fig 6.34.</a:t>
            </a:r>
          </a:p>
          <a:p>
            <a:r>
              <a:rPr lang="en-US" dirty="0" smtClean="0"/>
              <a:t>It inputs 4 integers and outputs them in reverse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89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statements that allocate space for the vector</a:t>
            </a:r>
            <a:r>
              <a:rPr lang="en-US" baseline="0" dirty="0" smtClean="0"/>
              <a:t> array and the index for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3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0 is loaded into the index register and stored at location I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As before the index is multiplied</a:t>
            </a:r>
            <a:r>
              <a:rPr lang="en-US" baseline="0" dirty="0" smtClean="0"/>
              <a:t> by 2 with a shift left because each integer requires 2 bytes.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dirty="0" smtClean="0"/>
              <a:t>DECI inputs the first integer and stores in the vector array at index 0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I is loaded and incremented &amp; then stored again.</a:t>
            </a:r>
          </a:p>
          <a:p>
            <a:r>
              <a:rPr lang="en-US" dirty="0" smtClean="0"/>
              <a:t>This is repeated until I = 4 and the BRGE</a:t>
            </a:r>
            <a:r>
              <a:rPr lang="en-US" baseline="0" dirty="0" smtClean="0"/>
              <a:t> statement at 0016 changes the control to endFor1</a:t>
            </a:r>
            <a:endParaRPr lang="en-US" dirty="0" smtClean="0"/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Here</a:t>
            </a:r>
            <a:r>
              <a:rPr lang="en-US" baseline="0" dirty="0" smtClean="0"/>
              <a:t> I is reset to 3 and a similar loop is set up to output in reverse.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This time it is compared to 0 in each loop.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The index is multiplied by two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DECO outputs the array element at I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And the index is decremented each time.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</a:t>
            </a:r>
            <a:r>
              <a:rPr lang="en-US" baseline="0" dirty="0" smtClean="0"/>
              <a:t> memory trace of the vector array and the index </a:t>
            </a:r>
            <a:r>
              <a:rPr lang="en-US" baseline="0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Local arrays like local variables are allocated on the run-time stack.</a:t>
            </a:r>
          </a:p>
          <a:p>
            <a:endParaRPr lang="en-US" dirty="0" smtClean="0"/>
          </a:p>
          <a:p>
            <a:r>
              <a:rPr lang="en-US" dirty="0" smtClean="0"/>
              <a:t>They use the stack-indexed addressing mode.</a:t>
            </a:r>
          </a:p>
          <a:p>
            <a:r>
              <a:rPr lang="en-US" dirty="0" smtClean="0"/>
              <a:t>With</a:t>
            </a:r>
            <a:r>
              <a:rPr lang="en-US" baseline="0" dirty="0" smtClean="0"/>
              <a:t> this mode the operand is the value at memory location of the Stack pointer plus the operand </a:t>
            </a:r>
            <a:r>
              <a:rPr lang="en-US" baseline="0" dirty="0" err="1" smtClean="0"/>
              <a:t>specifier</a:t>
            </a:r>
            <a:r>
              <a:rPr lang="en-US" baseline="0" dirty="0" smtClean="0"/>
              <a:t> plus the value in the index register</a:t>
            </a:r>
          </a:p>
          <a:p>
            <a:r>
              <a:rPr lang="en-US" baseline="0" dirty="0" smtClean="0"/>
              <a:t>As before the Operand Specifier is base address of the array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5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with local variables, the memory for the local</a:t>
            </a:r>
            <a:r>
              <a:rPr lang="en-US" baseline="0" dirty="0" smtClean="0"/>
              <a:t> array is not allocated until run-time.</a:t>
            </a:r>
          </a:p>
          <a:p>
            <a:r>
              <a:rPr lang="en-US" baseline="0" dirty="0" smtClean="0"/>
              <a:t>Also the stack pointer must be decremented with SUBSP to allocate the space an incremented with ADDSP </a:t>
            </a:r>
          </a:p>
          <a:p>
            <a:r>
              <a:rPr lang="en-US" baseline="0" dirty="0" smtClean="0"/>
              <a:t>I must be handled in a similar way to global arrays.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4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repeat</a:t>
            </a:r>
            <a:r>
              <a:rPr lang="en-US" baseline="0" dirty="0" smtClean="0"/>
              <a:t> our example for a local array.</a:t>
            </a:r>
          </a:p>
          <a:p>
            <a:r>
              <a:rPr lang="en-US" baseline="0" dirty="0" smtClean="0"/>
              <a:t>The array elements are still accessed with LDX and STX commands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&lt;click&gt; This command stores a value into the v array on the stack at offset currently in the index register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sx</a:t>
            </a:r>
            <a:r>
              <a:rPr lang="en-US" baseline="0" dirty="0" smtClean="0"/>
              <a:t> indicates the stack-index addressing mode.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0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same C++</a:t>
            </a:r>
            <a:r>
              <a:rPr lang="en-US" baseline="0" dirty="0" smtClean="0"/>
              <a:t> program as before with the vector array and index j declared as local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22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the statements that have</a:t>
            </a:r>
            <a:r>
              <a:rPr lang="en-US" baseline="0" dirty="0" smtClean="0"/>
              <a:t> changed: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The array and index are allocated on the stack and the stack pointer is adjusted.</a:t>
            </a:r>
          </a:p>
          <a:p>
            <a:r>
              <a:rPr lang="en-US" baseline="0" dirty="0" smtClean="0"/>
              <a:t>&lt;click&gt; </a:t>
            </a:r>
          </a:p>
          <a:p>
            <a:r>
              <a:rPr lang="en-US" baseline="0" dirty="0" smtClean="0"/>
              <a:t>DECI inputs the integers to memory using stack-indexed addressing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3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DECO outputs</a:t>
            </a:r>
            <a:r>
              <a:rPr lang="en-US" baseline="0" dirty="0" smtClean="0"/>
              <a:t> the integers from memory using stack-indexed addressing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And at the end the stack pointer must be adjusted to </a:t>
            </a:r>
            <a:r>
              <a:rPr lang="en-US" baseline="0" dirty="0" err="1" smtClean="0"/>
              <a:t>deallocate</a:t>
            </a:r>
            <a:r>
              <a:rPr lang="en-US" baseline="0" dirty="0" smtClean="0"/>
              <a:t> the memory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64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will discuss how </a:t>
            </a:r>
            <a:r>
              <a:rPr lang="en-US" baseline="0" dirty="0" smtClean="0"/>
              <a:t>arrays and structures are stored and access in memory.</a:t>
            </a:r>
          </a:p>
          <a:p>
            <a:r>
              <a:rPr lang="en-US" baseline="0" dirty="0" smtClean="0"/>
              <a:t>This will involve computing locations of array cells.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define jump tables and show how they can be sued to implement a Switch/Case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4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</a:t>
            </a:r>
            <a:r>
              <a:rPr lang="en-US" baseline="0" dirty="0" smtClean="0"/>
              <a:t> memory trace showing the vector array and the index I on the stack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5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arrays are passed to subroutines as parameters.</a:t>
            </a:r>
          </a:p>
          <a:p>
            <a:r>
              <a:rPr lang="en-US" dirty="0" smtClean="0"/>
              <a:t>How do we do this when the array is on the stack?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1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r>
              <a:rPr lang="en-US" baseline="0" dirty="0" smtClean="0"/>
              <a:t>-indexed deferred addressing is used for this situation.</a:t>
            </a:r>
          </a:p>
          <a:p>
            <a:r>
              <a:rPr lang="en-US" baseline="0" dirty="0" smtClean="0"/>
              <a:t>In this case, the base address of the array is stored on the stack. This is specified by a symbol pointing to an offset from the stack pointer similar to a parameter passed to a subroutine.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value of the base address is obtained by accessing the memory at the location of the stack pointer plus the offset indicated by the symbol.</a:t>
            </a:r>
          </a:p>
          <a:p>
            <a:r>
              <a:rPr lang="en-US" baseline="0" dirty="0" smtClean="0"/>
              <a:t>Once his base address is obtained the value in the index register can be used to determine the </a:t>
            </a:r>
            <a:r>
              <a:rPr lang="en-US" baseline="0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0" dirty="0" smtClean="0"/>
              <a:t> element, the same as in the previous examples.</a:t>
            </a:r>
            <a:endParaRPr lang="en-US" dirty="0" smtClean="0"/>
          </a:p>
          <a:p>
            <a:r>
              <a:rPr lang="en-US" dirty="0" smtClean="0"/>
              <a:t>To see an example of this</a:t>
            </a:r>
            <a:r>
              <a:rPr lang="en-US" baseline="0" dirty="0" smtClean="0"/>
              <a:t> - see the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</a:t>
            </a:r>
            <a:r>
              <a:rPr lang="en-US" baseline="0" dirty="0" smtClean="0"/>
              <a:t>lecture on Fig 6.38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7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</a:t>
            </a:r>
            <a:r>
              <a:rPr lang="en-US" baseline="0" dirty="0" smtClean="0"/>
              <a:t> comparison of the addresses of a global array starting at address 0100 and a local array that is stored at the top of the stack.</a:t>
            </a:r>
          </a:p>
          <a:p>
            <a:r>
              <a:rPr lang="en-US" baseline="0" dirty="0" smtClean="0"/>
              <a:t>Once the base address of the array is determined, the indexing is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6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comparison</a:t>
            </a:r>
            <a:r>
              <a:rPr lang="en-US" baseline="0" dirty="0" smtClean="0"/>
              <a:t> of the way the compiler handles the global and local arrays and the commands that are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46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switch statement also uses the index</a:t>
            </a:r>
            <a:r>
              <a:rPr lang="en-US" baseline="0" dirty="0" smtClean="0"/>
              <a:t> register to access an array of addresses that start each case in the switch statement.</a:t>
            </a:r>
          </a:p>
          <a:p>
            <a:r>
              <a:rPr lang="en-US" baseline="0" dirty="0" smtClean="0"/>
              <a:t>This array is called a jump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44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array is built using the pseudo-op .ADDRSS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will place the address of the symbol into the machine language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8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 example,</a:t>
            </a:r>
            <a:r>
              <a:rPr lang="en-US" baseline="0" dirty="0" smtClean="0"/>
              <a:t> that shows that the address for case0 will be put into the machine code at 0013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31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we</a:t>
            </a:r>
            <a:r>
              <a:rPr lang="en-US" baseline="0" dirty="0" smtClean="0"/>
              <a:t> see that an array named </a:t>
            </a:r>
            <a:r>
              <a:rPr lang="en-US" baseline="0" dirty="0" err="1" smtClean="0"/>
              <a:t>guessJT</a:t>
            </a:r>
            <a:r>
              <a:rPr lang="en-US" baseline="0" dirty="0" smtClean="0"/>
              <a:t> is created to handle the 4 case statements.</a:t>
            </a:r>
          </a:p>
          <a:p>
            <a:r>
              <a:rPr lang="en-US" baseline="0" dirty="0" smtClean="0"/>
              <a:t>As in the previous examples LDX will be used to load the index, ASLX will multiply it by 2 then a branch statement will use the address at the </a:t>
            </a:r>
            <a:r>
              <a:rPr lang="en-US" baseline="0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0" dirty="0" smtClean="0"/>
              <a:t> element of the array.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see more details on this see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on Fig 6.40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82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we discussed in Chapter 2, programs</a:t>
            </a:r>
            <a:r>
              <a:rPr lang="en-US" baseline="0" dirty="0" smtClean="0"/>
              <a:t> can allocate memory dynamically from the heap. Let’s see how this is done at the assembly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5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work with arrays and jump tables,</a:t>
            </a:r>
            <a:r>
              <a:rPr lang="en-US" baseline="0" dirty="0" smtClean="0"/>
              <a:t> we will learn the last three addressing modes:</a:t>
            </a:r>
          </a:p>
          <a:p>
            <a:r>
              <a:rPr lang="en-US" baseline="0" dirty="0" smtClean="0"/>
              <a:t>Indexed</a:t>
            </a:r>
          </a:p>
          <a:p>
            <a:r>
              <a:rPr lang="en-US" baseline="0" dirty="0" smtClean="0"/>
              <a:t>Stack-Indexed</a:t>
            </a:r>
          </a:p>
          <a:p>
            <a:r>
              <a:rPr lang="en-US" baseline="0" dirty="0" smtClean="0"/>
              <a:t>and</a:t>
            </a:r>
          </a:p>
          <a:p>
            <a:r>
              <a:rPr lang="en-US" baseline="0" dirty="0" smtClean="0"/>
              <a:t>Stack-Indexed deferred</a:t>
            </a:r>
          </a:p>
          <a:p>
            <a:r>
              <a:rPr lang="en-US" baseline="0" dirty="0" smtClean="0"/>
              <a:t>These will all utilize the index register which we have not used up until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C++ program from Figure 6.41.</a:t>
            </a:r>
          </a:p>
          <a:p>
            <a:r>
              <a:rPr lang="en-US" dirty="0" smtClean="0"/>
              <a:t>It uses pointers to variable</a:t>
            </a:r>
            <a:r>
              <a:rPr lang="en-US" baseline="0" dirty="0" smtClean="0"/>
              <a:t> address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28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map that</a:t>
            </a:r>
            <a:r>
              <a:rPr lang="en-US" baseline="0" dirty="0" smtClean="0"/>
              <a:t> shows the pointers, the memory that they are pointing to, and the way they can be changed to point to different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90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memory</a:t>
            </a:r>
            <a:r>
              <a:rPr lang="en-US" baseline="0" dirty="0" smtClean="0"/>
              <a:t> locations that the pointers are pointing to are not on the stack or in fixed memory. They are allocated on the heap.</a:t>
            </a:r>
          </a:p>
          <a:p>
            <a:r>
              <a:rPr lang="en-US" baseline="0" dirty="0" smtClean="0"/>
              <a:t>The allocation process and the memory management algorithms are part of the Operating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7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like</a:t>
            </a:r>
            <a:r>
              <a:rPr lang="en-US" baseline="0" dirty="0" smtClean="0"/>
              <a:t> other processes, the Pep/8 simplifies the heap.</a:t>
            </a:r>
          </a:p>
          <a:p>
            <a:r>
              <a:rPr lang="en-US" dirty="0" smtClean="0"/>
              <a:t>It allocates</a:t>
            </a:r>
            <a:r>
              <a:rPr lang="en-US" baseline="0" dirty="0" smtClean="0"/>
              <a:t> the area after the end of the application program for this and it grows downward.</a:t>
            </a:r>
          </a:p>
          <a:p>
            <a:r>
              <a:rPr lang="en-US" baseline="0" dirty="0" smtClean="0"/>
              <a:t>Once the memory is allocated it can never be </a:t>
            </a:r>
            <a:r>
              <a:rPr lang="en-US" baseline="0" dirty="0" err="1" smtClean="0"/>
              <a:t>deallocated</a:t>
            </a:r>
            <a:r>
              <a:rPr lang="en-US" baseline="0" dirty="0" smtClean="0"/>
              <a:t>. Tsk </a:t>
            </a:r>
            <a:r>
              <a:rPr lang="en-US" baseline="0" dirty="0" err="1" smtClean="0"/>
              <a:t>tsk</a:t>
            </a:r>
            <a:r>
              <a:rPr lang="en-US" baseline="0" dirty="0" smtClean="0"/>
              <a:t> – a memory leak.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18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compiler – this would be you for the Pep/8-</a:t>
            </a:r>
            <a:r>
              <a:rPr lang="en-US" baseline="0" dirty="0" smtClean="0"/>
              <a:t> will put in code to allocate &amp; manage the heap. This includes the new operator and the code &amp; memory are placed at the bottom of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57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symbol </a:t>
            </a:r>
            <a:r>
              <a:rPr lang="en-US" dirty="0" err="1" smtClean="0"/>
              <a:t>hpPtr</a:t>
            </a:r>
            <a:r>
              <a:rPr lang="en-US" dirty="0" smtClean="0"/>
              <a:t> – heap</a:t>
            </a:r>
            <a:r>
              <a:rPr lang="en-US" baseline="0" dirty="0" smtClean="0"/>
              <a:t> pointer -</a:t>
            </a:r>
            <a:r>
              <a:rPr lang="en-US" dirty="0" smtClean="0"/>
              <a:t> contains the address of the first free byte of memory.</a:t>
            </a:r>
          </a:p>
          <a:p>
            <a:r>
              <a:rPr lang="en-US" dirty="0" smtClean="0"/>
              <a:t>It is initialized</a:t>
            </a:r>
            <a:r>
              <a:rPr lang="en-US" baseline="0" dirty="0" smtClean="0"/>
              <a:t> with the .ADDRSS  pseudo-op.</a:t>
            </a:r>
          </a:p>
          <a:p>
            <a:r>
              <a:rPr lang="en-US" baseline="0" dirty="0" smtClean="0"/>
              <a:t>The heap storage begins after the pointer.</a:t>
            </a:r>
          </a:p>
          <a:p>
            <a:r>
              <a:rPr lang="en-US" baseline="0" dirty="0" smtClean="0"/>
              <a:t>If the stack &amp; the heap both grow too big they can over write each other and cause major program errors.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0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program must load the number of bytes needed into the accumulator</a:t>
            </a:r>
            <a:r>
              <a:rPr lang="en-US" baseline="0" dirty="0" smtClean="0"/>
              <a:t> then call the new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address in the heap pointer will be loaded into the index register.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index register will be used for indirect addressing.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4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 adds the number of bytes needed –</a:t>
            </a:r>
            <a:r>
              <a:rPr lang="en-US" baseline="0" dirty="0" smtClean="0"/>
              <a:t> as indicated in the accumulator – to the heap pointer and stores the result back to the heap pointer.</a:t>
            </a:r>
          </a:p>
          <a:p>
            <a:r>
              <a:rPr lang="en-US" baseline="0" dirty="0" smtClean="0"/>
              <a:t>So the heap pointer always contains the next unused byte on the 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17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is the process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&lt;click&gt;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Initially, the value stored at </a:t>
            </a:r>
            <a:r>
              <a:rPr lang="en-US" dirty="0" err="1" smtClean="0"/>
              <a:t>hpPtr</a:t>
            </a:r>
            <a:r>
              <a:rPr lang="en-US" dirty="0" smtClean="0"/>
              <a:t> is the address of heap.  No memory is yet allocated.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&lt;cl</a:t>
            </a:r>
            <a:r>
              <a:rPr lang="en-US" dirty="0" smtClean="0"/>
              <a:t>ick&gt;</a:t>
            </a:r>
            <a:endParaRPr lang="en-US" dirty="0" smtClean="0"/>
          </a:p>
          <a:p>
            <a:pPr eaLnBrk="1" hangingPunct="1"/>
            <a:r>
              <a:rPr lang="en-US" dirty="0" smtClean="0"/>
              <a:t>When </a:t>
            </a:r>
            <a:r>
              <a:rPr lang="en-US" i="1" dirty="0" smtClean="0"/>
              <a:t>new</a:t>
            </a:r>
            <a:r>
              <a:rPr lang="en-US" dirty="0" smtClean="0"/>
              <a:t> is called first load the value of the first unused heap byte into the </a:t>
            </a:r>
            <a:r>
              <a:rPr lang="en-US" b="1" dirty="0" smtClean="0"/>
              <a:t>index </a:t>
            </a:r>
            <a:r>
              <a:rPr lang="en-US" dirty="0" smtClean="0"/>
              <a:t>register.  </a:t>
            </a:r>
          </a:p>
          <a:p>
            <a:pPr eaLnBrk="1" hangingPunct="1"/>
            <a:r>
              <a:rPr lang="en-US" dirty="0" smtClean="0"/>
              <a:t>Then add the value in the accumulator to the current heap address.</a:t>
            </a:r>
          </a:p>
          <a:p>
            <a:pPr eaLnBrk="1" hangingPunct="1"/>
            <a:r>
              <a:rPr lang="en-US" dirty="0" smtClean="0"/>
              <a:t>Then store the new heap address (the next free address in the heap) back into the heap pointer.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9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some of the other addressing modes and then see that the indexed</a:t>
            </a:r>
            <a:r>
              <a:rPr lang="en-US" baseline="0" dirty="0" smtClean="0"/>
              <a:t> ones are similar except the value in the index register is added in to obtain the memory address for the operand.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50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normal variables the pointers can be set up as global</a:t>
            </a:r>
            <a:r>
              <a:rPr lang="en-US" baseline="0" dirty="0" smtClean="0"/>
              <a:t> or local.</a:t>
            </a:r>
          </a:p>
          <a:p>
            <a:r>
              <a:rPr lang="en-US" baseline="0" dirty="0" smtClean="0"/>
              <a:t>Let’s look a global pointers first.</a:t>
            </a:r>
          </a:p>
          <a:p>
            <a:r>
              <a:rPr lang="en-US" baseline="0" dirty="0" smtClean="0"/>
              <a:t>It is allocated the same as a global variable.</a:t>
            </a:r>
          </a:p>
          <a:p>
            <a:r>
              <a:rPr lang="en-US" baseline="0" dirty="0" smtClean="0"/>
              <a:t>Direct addressing will obtain the value of the address stored in the pointer.</a:t>
            </a:r>
          </a:p>
          <a:p>
            <a:r>
              <a:rPr lang="en-US" baseline="0" dirty="0" smtClean="0"/>
              <a:t>Indirect addressing will obtain the value stored on the heap.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3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Upon return from the new operator the index register contains the address of the allocated bytes.</a:t>
            </a:r>
          </a:p>
          <a:p>
            <a:endParaRPr lang="en-US" dirty="0" smtClean="0"/>
          </a:p>
          <a:p>
            <a:r>
              <a:rPr lang="en-US" dirty="0" smtClean="0"/>
              <a:t>This address must be stored to</a:t>
            </a:r>
            <a:r>
              <a:rPr lang="en-US" baseline="0" dirty="0" smtClean="0"/>
              <a:t> the pointer’s memory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26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Assembly language translation for Fig 6.41.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First the accumulator</a:t>
            </a:r>
            <a:r>
              <a:rPr lang="en-US" baseline="0" dirty="0" smtClean="0"/>
              <a:t> is loaded with 2 – the number of bytes needed.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Then new is called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Upon return the address in the index register must be saved in the pointer.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To access the value on the heap, indirect addressing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78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new operator at the end of the program, followed by the 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57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the pointers in fixed memory containing</a:t>
            </a:r>
            <a:r>
              <a:rPr lang="en-US" baseline="0" dirty="0" smtClean="0"/>
              <a:t> the addresses of locations on the heap.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the pointer variable</a:t>
            </a:r>
            <a:r>
              <a:rPr lang="en-US" baseline="0" dirty="0" smtClean="0"/>
              <a:t> contains an address.</a:t>
            </a:r>
          </a:p>
          <a:p>
            <a:r>
              <a:rPr lang="en-US" baseline="0" dirty="0" smtClean="0"/>
              <a:t>And the value is in the memory of an address of an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71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how</a:t>
            </a:r>
            <a:r>
              <a:rPr lang="en-US" baseline="0" dirty="0" smtClean="0"/>
              <a:t> the CPU computes the Operand for indirect addressing.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63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machines have a double indirect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5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r>
              <a:rPr lang="en-US" baseline="0" dirty="0" smtClean="0"/>
              <a:t> can also be declared as local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23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allocated the same as Pass-by-Reference.</a:t>
            </a:r>
          </a:p>
          <a:p>
            <a:r>
              <a:rPr lang="en-US" dirty="0" smtClean="0"/>
              <a:t>Storage is allocated with  SUBSP</a:t>
            </a:r>
          </a:p>
          <a:p>
            <a:r>
              <a:rPr lang="en-US" dirty="0" smtClean="0"/>
              <a:t>Access the address stored</a:t>
            </a:r>
            <a:r>
              <a:rPr lang="en-US" baseline="0" dirty="0" smtClean="0"/>
              <a:t> in the pointer with stack-relative addressing</a:t>
            </a:r>
          </a:p>
          <a:p>
            <a:r>
              <a:rPr lang="en-US" baseline="0" dirty="0" smtClean="0"/>
              <a:t>Access the value stored on the heap with stack-relative deferred addressing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47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dimensional arrays are stored</a:t>
            </a:r>
            <a:r>
              <a:rPr lang="en-US" baseline="0" dirty="0" smtClean="0"/>
              <a:t> in consecutive memory cells.</a:t>
            </a:r>
          </a:p>
          <a:p>
            <a:r>
              <a:rPr lang="en-US" baseline="0" dirty="0" smtClean="0"/>
              <a:t>The total size of the array is the size of one cell – a byte, a word, or more – times the number of cells in the array.</a:t>
            </a:r>
          </a:p>
          <a:p>
            <a:r>
              <a:rPr lang="en-US" baseline="0" dirty="0" smtClean="0"/>
              <a:t>To determine the address of the </a:t>
            </a:r>
            <a:r>
              <a:rPr lang="en-US" baseline="0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0" dirty="0" smtClean="0"/>
              <a:t> cell – Take the base address of the 0</a:t>
            </a:r>
            <a:r>
              <a:rPr lang="en-US" baseline="30000" dirty="0" smtClean="0"/>
              <a:t>th</a:t>
            </a:r>
            <a:r>
              <a:rPr lang="en-US" baseline="0" dirty="0" smtClean="0"/>
              <a:t> cell and add I times the size of one cell.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904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Assembly Language translation for fig 6.43.</a:t>
            </a:r>
          </a:p>
          <a:p>
            <a:r>
              <a:rPr lang="en-US" dirty="0" smtClean="0"/>
              <a:t>The commands that are different from the global pointers are circled.</a:t>
            </a:r>
          </a:p>
          <a:p>
            <a:r>
              <a:rPr lang="en-US" dirty="0" smtClean="0"/>
              <a:t>After th</a:t>
            </a:r>
            <a:r>
              <a:rPr lang="en-US" baseline="0" dirty="0" smtClean="0"/>
              <a:t>e pointers are allocated, the program is the same except for the addressing modes.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01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the end the pointers need to be </a:t>
            </a:r>
            <a:r>
              <a:rPr lang="en-US" dirty="0" err="1" smtClean="0"/>
              <a:t>deallocated</a:t>
            </a:r>
            <a:r>
              <a:rPr lang="en-US" dirty="0" smtClean="0"/>
              <a:t> off the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13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new operator remains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14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map of the pointers</a:t>
            </a:r>
            <a:r>
              <a:rPr lang="en-US" baseline="0" dirty="0" smtClean="0"/>
              <a:t> containing addresses of locations on the heap.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214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programming languages have</a:t>
            </a:r>
            <a:r>
              <a:rPr lang="en-US" baseline="0" dirty="0" smtClean="0"/>
              <a:t> a data structure called a structure that can contain different data types.</a:t>
            </a:r>
          </a:p>
          <a:p>
            <a:r>
              <a:rPr lang="en-US" baseline="0" dirty="0" smtClean="0"/>
              <a:t>Here is shown the structure named person containing four fields.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929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C++</a:t>
            </a:r>
            <a:r>
              <a:rPr lang="en-US" baseline="0" dirty="0" smtClean="0"/>
              <a:t> program in Fig 6.45 containing the person structure as a global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8573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r>
              <a:rPr lang="en-US" baseline="0" dirty="0" smtClean="0"/>
              <a:t> is allocated for the total number of bytes needed.</a:t>
            </a:r>
          </a:p>
          <a:p>
            <a:r>
              <a:rPr lang="en-US" baseline="0" dirty="0" smtClean="0"/>
              <a:t>Symbols are created for each field using the .EQUATE pseudo-op.</a:t>
            </a:r>
          </a:p>
          <a:p>
            <a:r>
              <a:rPr lang="en-US" baseline="0" dirty="0" smtClean="0"/>
              <a:t>The fields are accessed using the index register and immediate addressing.</a:t>
            </a:r>
          </a:p>
          <a:p>
            <a:r>
              <a:rPr lang="en-US" baseline="0" dirty="0" smtClean="0"/>
              <a:t>This is very similar to accessing a global array, except symbols are used in place of the index.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51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Assembly</a:t>
            </a:r>
            <a:r>
              <a:rPr lang="en-US" baseline="0" dirty="0" smtClean="0"/>
              <a:t> Language translation of fig 6.45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The fields are set up with symbols containing the proper offsets depending if 1 or 2 bytes are needed.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Space is allocated for the entire structure</a:t>
            </a:r>
          </a:p>
          <a:p>
            <a:r>
              <a:rPr lang="en-US" baseline="0" dirty="0" smtClean="0"/>
              <a:t>&lt;click&gt;</a:t>
            </a:r>
          </a:p>
          <a:p>
            <a:r>
              <a:rPr lang="en-US" baseline="0" dirty="0" smtClean="0"/>
              <a:t>The symbol value is loaded into the index register to provide the offset.</a:t>
            </a:r>
          </a:p>
          <a:p>
            <a:r>
              <a:rPr lang="en-US" baseline="0" dirty="0" smtClean="0"/>
              <a:t>&lt;click&gt;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Data is stored in the structure using the name of the structure and indexed addressing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0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map of fixed memory</a:t>
            </a:r>
            <a:r>
              <a:rPr lang="en-US" baseline="0" dirty="0" smtClean="0"/>
              <a:t> for the HOL6 program and for the assembly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04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Linked Lists can be created on the stack using local pointers.</a:t>
            </a:r>
          </a:p>
          <a:p>
            <a:r>
              <a:rPr lang="en-US" dirty="0" smtClean="0"/>
              <a:t>The pointer is set to the address of the first byte of the node</a:t>
            </a:r>
          </a:p>
          <a:p>
            <a:r>
              <a:rPr lang="en-US" dirty="0" smtClean="0"/>
              <a:t>The offset is loaded into the index register</a:t>
            </a:r>
          </a:p>
          <a:p>
            <a:r>
              <a:rPr lang="en-US" dirty="0" smtClean="0"/>
              <a:t>The field(s)</a:t>
            </a:r>
            <a:r>
              <a:rPr lang="en-US" baseline="0" dirty="0" smtClean="0"/>
              <a:t> of the node are accessed using stack-indexed deferred addressing.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more details see </a:t>
            </a:r>
            <a:r>
              <a:rPr lang="en-US" dirty="0" err="1" smtClean="0"/>
              <a:t>powerpoint</a:t>
            </a:r>
            <a:r>
              <a:rPr lang="en-US" dirty="0" smtClean="0"/>
              <a:t> lecture on Fig 6.47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8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Indexed addressing is used</a:t>
            </a:r>
            <a:r>
              <a:rPr lang="en-US" baseline="0" dirty="0" smtClean="0"/>
              <a:t> to access the elements of an array.</a:t>
            </a:r>
          </a:p>
          <a:p>
            <a:r>
              <a:rPr lang="en-US" baseline="0" dirty="0" smtClean="0"/>
              <a:t>The Operand is the memory address that is the sum of the base of the array and the index register.</a:t>
            </a:r>
          </a:p>
          <a:p>
            <a:r>
              <a:rPr lang="en-US" baseline="0" dirty="0" smtClean="0"/>
              <a:t>Just like when you call an element of an array in C with the name of the array and the index.</a:t>
            </a:r>
          </a:p>
          <a:p>
            <a:r>
              <a:rPr lang="en-US" baseline="0" dirty="0" smtClean="0"/>
              <a:t>The index register contains the index of the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20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all the addressing modes for</a:t>
            </a:r>
            <a:r>
              <a:rPr lang="en-US" baseline="0" dirty="0" smtClean="0"/>
              <a:t> the Pep/8.</a:t>
            </a:r>
          </a:p>
          <a:p>
            <a:r>
              <a:rPr lang="en-US" baseline="0" dirty="0" smtClean="0"/>
              <a:t>It shows how the CPU computes the operand and the uses for each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353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way to remember them.</a:t>
            </a:r>
          </a:p>
          <a:p>
            <a:r>
              <a:rPr lang="en-US" dirty="0" smtClean="0"/>
              <a:t>Local variables always go on the stack.</a:t>
            </a:r>
          </a:p>
          <a:p>
            <a:r>
              <a:rPr lang="en-US" dirty="0" smtClean="0"/>
              <a:t>Indexed modes are used for arrays, switch</a:t>
            </a:r>
            <a:r>
              <a:rPr lang="en-US" baseline="0" dirty="0" smtClean="0"/>
              <a:t> or case statements, and </a:t>
            </a:r>
            <a:r>
              <a:rPr lang="en-US" baseline="0" dirty="0" err="1" smtClean="0"/>
              <a:t>sturctures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Deffered</a:t>
            </a:r>
            <a:r>
              <a:rPr lang="en-US" baseline="0" dirty="0" smtClean="0"/>
              <a:t> or Indirect modes are used for pointers and call-by 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38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guidelines</a:t>
            </a:r>
            <a:r>
              <a:rPr lang="en-US" baseline="0" dirty="0" smtClean="0"/>
              <a:t> for translating HOL6 into assembly language:</a:t>
            </a:r>
          </a:p>
          <a:p>
            <a:r>
              <a:rPr lang="en-US" baseline="0" dirty="0" smtClean="0"/>
              <a:t>Determine the order of precedence. Which part is computed first?</a:t>
            </a:r>
          </a:p>
          <a:p>
            <a:r>
              <a:rPr lang="en-US" baseline="0" dirty="0" smtClean="0"/>
              <a:t>Load the right side of the statement into the accumulator first.</a:t>
            </a:r>
          </a:p>
          <a:p>
            <a:r>
              <a:rPr lang="en-US" baseline="0" dirty="0" smtClean="0"/>
              <a:t>Store the result into the left side’s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87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 review of the memory</a:t>
            </a:r>
            <a:r>
              <a:rPr lang="en-US" baseline="0" dirty="0" smtClean="0"/>
              <a:t> allocation, the assembly directive, and the addressing mode for Global &amp; Local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569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here is a summary of the symbols that are created for different uses.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Global symbols for global data.</a:t>
            </a:r>
          </a:p>
          <a:p>
            <a:r>
              <a:rPr lang="en-US" baseline="0" dirty="0" smtClean="0"/>
              <a:t>Symbols that hold constant values or constant offsets.</a:t>
            </a:r>
          </a:p>
          <a:p>
            <a:r>
              <a:rPr lang="en-US" baseline="0" dirty="0" smtClean="0"/>
              <a:t>Pointer symbols that hold addresses.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only lecture for this week. However there are details of figures and worked examples that will be useful to review.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array is declared globally, then the total number of bytes needed must be allocated with the .BLOCK command.</a:t>
            </a:r>
          </a:p>
          <a:p>
            <a:r>
              <a:rPr lang="en-US" dirty="0" smtClean="0"/>
              <a:t>To access</a:t>
            </a:r>
            <a:r>
              <a:rPr lang="en-US" baseline="0" dirty="0" smtClean="0"/>
              <a:t> the array, I is loaded into the index register.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look at </a:t>
            </a:r>
            <a:r>
              <a:rPr lang="en-US" baseline="0" smtClean="0"/>
              <a:t>the commandes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0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Here the array v is allocated with the .BLOCK command</a:t>
            </a:r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The index j is allocated</a:t>
            </a:r>
            <a:r>
              <a:rPr lang="en-US" baseline="0" dirty="0" smtClean="0"/>
              <a:t> and set to the value of 3</a:t>
            </a:r>
          </a:p>
          <a:p>
            <a:r>
              <a:rPr lang="en-US" baseline="0" dirty="0" smtClean="0"/>
              <a:t>&lt;click&gt; Note that because the array is an integer array and each integer takes up 2 bytes, the index must be multiplied by two in the index register to access the correct memory location.</a:t>
            </a:r>
          </a:p>
          <a:p>
            <a:r>
              <a:rPr lang="en-US" baseline="0" dirty="0" smtClean="0"/>
              <a:t>&lt;click&gt; This command stores a value into the 4</a:t>
            </a:r>
            <a:r>
              <a:rPr lang="en-US" baseline="30000" dirty="0" smtClean="0"/>
              <a:t>th</a:t>
            </a:r>
            <a:r>
              <a:rPr lang="en-US" baseline="0" dirty="0" smtClean="0"/>
              <a:t> element (j=3) of the v array because the index register currently contains a value of 6 or 3X2</a:t>
            </a:r>
          </a:p>
          <a:p>
            <a:r>
              <a:rPr lang="en-US" baseline="0" dirty="0" smtClean="0"/>
              <a:t>The x </a:t>
            </a:r>
            <a:r>
              <a:rPr lang="en-US" baseline="0" dirty="0" err="1" smtClean="0"/>
              <a:t>indicateds</a:t>
            </a:r>
            <a:r>
              <a:rPr lang="en-US" baseline="0" dirty="0" smtClean="0"/>
              <a:t> the index addressing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 &amp; DECO can access</a:t>
            </a:r>
            <a:r>
              <a:rPr lang="en-US" baseline="0" dirty="0" smtClean="0"/>
              <a:t> the array by using index addressing also.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91CAFD-9EFF-4AA3-91DD-E4652D37EC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3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243688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E93A4DA-6DF7-4C93-9592-7532D1685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486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AC831FF-D544-4A35-88BE-1975CF15A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353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9144000" cy="5486400"/>
            <a:chOff x="0" y="0"/>
            <a:chExt cx="5760" cy="3456"/>
          </a:xfrm>
        </p:grpSpPr>
        <p:sp>
          <p:nvSpPr>
            <p:cNvPr id="5" name="Rectangle 4"/>
            <p:cNvSpPr>
              <a:spLocks noChangeArrowheads="1"/>
            </p:cNvSpPr>
            <p:nvPr userDrawn="1"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019800"/>
            <a:ext cx="4762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2954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bg1"/>
                </a:solidFill>
                <a:latin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6847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3463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447800"/>
            <a:ext cx="37719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136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750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58EB098-392C-4442-AFC8-A5914A126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81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C1B83A3-820F-43C5-9A38-B9FDB0A30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315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D284BCF-411A-485D-AEC9-FD94897C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025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258A20E-8285-46DB-98B3-107BAE526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7601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DF6A0A0-60D0-44E6-9C0E-0DB5D73EC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217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6DF0480-2B4E-49B3-85AF-ED8DB3EA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2768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C13788F-AEB6-4C8F-9B69-CDDEA8C6D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7140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6DB4D4C-9BEB-4644-912E-FE58A613A2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34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487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pPr>
              <a:defRPr/>
            </a:pPr>
            <a:r>
              <a:rPr lang="en-US"/>
              <a:t>6-</a:t>
            </a:r>
            <a:fld id="{2D434D1D-5544-4879-ADE6-8666D39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2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696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9144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6858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6991350" y="63246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200">
                <a:solidFill>
                  <a:srgbClr val="003399"/>
                </a:solidFill>
              </a:rPr>
              <a:t>University of Illinois </a:t>
            </a:r>
            <a:br>
              <a:rPr lang="en-US" sz="1200">
                <a:solidFill>
                  <a:srgbClr val="003399"/>
                </a:solidFill>
              </a:rPr>
            </a:br>
            <a:r>
              <a:rPr 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2055" name="Picture 12" descr="medBlueLogo_l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6138863"/>
            <a:ext cx="384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1" r:id="rId2"/>
    <p:sldLayoutId id="2147483732" r:id="rId3"/>
    <p:sldLayoutId id="2147483733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itchFamily="18" charset="2"/>
        <a:buChar char="=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itchFamily="18" charset="2"/>
        <a:buChar char="=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2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153400" cy="1146175"/>
          </a:xfrm>
        </p:spPr>
        <p:txBody>
          <a:bodyPr/>
          <a:lstStyle/>
          <a:p>
            <a:pPr eaLnBrk="1" hangingPunct="1"/>
            <a:r>
              <a:rPr lang="en-US" smtClean="0"/>
              <a:t>Chapter 06: </a:t>
            </a:r>
            <a:br>
              <a:rPr lang="en-US" smtClean="0"/>
            </a:br>
            <a:r>
              <a:rPr lang="en-US" smtClean="0"/>
              <a:t>Compiling to the Assembly Level Part 2 (Sections 6.4-6.5)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Global array example fig. 6.34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995363"/>
            <a:ext cx="694372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Addressing and Arrays</a:t>
            </a:r>
          </a:p>
        </p:txBody>
      </p:sp>
      <p:pic>
        <p:nvPicPr>
          <p:cNvPr id="16387" name="Picture 5" descr="fig6-34a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743200"/>
            <a:ext cx="84994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47A6403C-CDE2-4955-AF85-7F92BF3B748F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Addressing and Arrays</a:t>
            </a:r>
          </a:p>
        </p:txBody>
      </p:sp>
      <p:pic>
        <p:nvPicPr>
          <p:cNvPr id="17412" name="Picture 4" descr="fig6.34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04888"/>
            <a:ext cx="8439150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3200" y="1005387"/>
            <a:ext cx="5476875" cy="875801"/>
            <a:chOff x="1632" y="-23"/>
            <a:chExt cx="3450" cy="328"/>
          </a:xfrm>
        </p:grpSpPr>
        <p:sp>
          <p:nvSpPr>
            <p:cNvPr id="17438" name="Oval 6"/>
            <p:cNvSpPr>
              <a:spLocks noChangeArrowheads="1"/>
            </p:cNvSpPr>
            <p:nvPr/>
          </p:nvSpPr>
          <p:spPr bwMode="auto">
            <a:xfrm>
              <a:off x="1632" y="-23"/>
              <a:ext cx="1190" cy="215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Text Box 7"/>
            <p:cNvSpPr txBox="1">
              <a:spLocks noChangeArrowheads="1"/>
            </p:cNvSpPr>
            <p:nvPr/>
          </p:nvSpPr>
          <p:spPr bwMode="auto">
            <a:xfrm>
              <a:off x="2918" y="134"/>
              <a:ext cx="2164" cy="1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initialize the index register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909888" y="3767138"/>
            <a:ext cx="4535488" cy="636588"/>
            <a:chOff x="1785" y="21"/>
            <a:chExt cx="2857" cy="401"/>
          </a:xfrm>
        </p:grpSpPr>
        <p:sp>
          <p:nvSpPr>
            <p:cNvPr id="17436" name="Oval 9"/>
            <p:cNvSpPr>
              <a:spLocks noChangeArrowheads="1"/>
            </p:cNvSpPr>
            <p:nvPr/>
          </p:nvSpPr>
          <p:spPr bwMode="auto">
            <a:xfrm>
              <a:off x="1785" y="21"/>
              <a:ext cx="960" cy="19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Text Box 10"/>
            <p:cNvSpPr txBox="1">
              <a:spLocks noChangeArrowheads="1"/>
            </p:cNvSpPr>
            <p:nvPr/>
          </p:nvSpPr>
          <p:spPr bwMode="auto">
            <a:xfrm>
              <a:off x="2918" y="134"/>
              <a:ext cx="1724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check loop condition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90800" y="1905000"/>
            <a:ext cx="5911850" cy="669925"/>
            <a:chOff x="1632" y="0"/>
            <a:chExt cx="3724" cy="422"/>
          </a:xfrm>
        </p:grpSpPr>
        <p:sp>
          <p:nvSpPr>
            <p:cNvPr id="17434" name="Oval 12"/>
            <p:cNvSpPr>
              <a:spLocks noChangeArrowheads="1"/>
            </p:cNvSpPr>
            <p:nvPr/>
          </p:nvSpPr>
          <p:spPr bwMode="auto">
            <a:xfrm>
              <a:off x="1632" y="0"/>
              <a:ext cx="960" cy="19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Text Box 13"/>
            <p:cNvSpPr txBox="1">
              <a:spLocks noChangeArrowheads="1"/>
            </p:cNvSpPr>
            <p:nvPr/>
          </p:nvSpPr>
          <p:spPr bwMode="auto">
            <a:xfrm>
              <a:off x="2918" y="134"/>
              <a:ext cx="243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multiply index register by two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743200" y="2117725"/>
            <a:ext cx="5888038" cy="685800"/>
            <a:chOff x="1632" y="-10"/>
            <a:chExt cx="3709" cy="432"/>
          </a:xfrm>
        </p:grpSpPr>
        <p:sp>
          <p:nvSpPr>
            <p:cNvPr id="17432" name="Oval 15"/>
            <p:cNvSpPr>
              <a:spLocks noChangeArrowheads="1"/>
            </p:cNvSpPr>
            <p:nvPr/>
          </p:nvSpPr>
          <p:spPr bwMode="auto">
            <a:xfrm>
              <a:off x="1632" y="-10"/>
              <a:ext cx="1488" cy="20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Text Box 16"/>
            <p:cNvSpPr txBox="1">
              <a:spLocks noChangeArrowheads="1"/>
            </p:cNvSpPr>
            <p:nvPr/>
          </p:nvSpPr>
          <p:spPr bwMode="auto">
            <a:xfrm>
              <a:off x="2918" y="134"/>
              <a:ext cx="2423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input with indexed addressing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590800" y="2346326"/>
            <a:ext cx="4652963" cy="885826"/>
            <a:chOff x="1748" y="1190"/>
            <a:chExt cx="2931" cy="558"/>
          </a:xfrm>
        </p:grpSpPr>
        <p:sp>
          <p:nvSpPr>
            <p:cNvPr id="17430" name="Oval 18"/>
            <p:cNvSpPr>
              <a:spLocks noChangeArrowheads="1"/>
            </p:cNvSpPr>
            <p:nvPr/>
          </p:nvSpPr>
          <p:spPr bwMode="auto">
            <a:xfrm>
              <a:off x="1748" y="1190"/>
              <a:ext cx="1334" cy="493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Text Box 19"/>
            <p:cNvSpPr txBox="1">
              <a:spLocks noChangeArrowheads="1"/>
            </p:cNvSpPr>
            <p:nvPr/>
          </p:nvSpPr>
          <p:spPr bwMode="auto">
            <a:xfrm>
              <a:off x="3041" y="1460"/>
              <a:ext cx="163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increment the index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743200" y="3352800"/>
            <a:ext cx="5400675" cy="771525"/>
            <a:chOff x="1680" y="0"/>
            <a:chExt cx="3402" cy="329"/>
          </a:xfrm>
        </p:grpSpPr>
        <p:sp>
          <p:nvSpPr>
            <p:cNvPr id="17428" name="Oval 21"/>
            <p:cNvSpPr>
              <a:spLocks noChangeArrowheads="1"/>
            </p:cNvSpPr>
            <p:nvPr/>
          </p:nvSpPr>
          <p:spPr bwMode="auto">
            <a:xfrm>
              <a:off x="1680" y="0"/>
              <a:ext cx="1170" cy="19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Text Box 22"/>
            <p:cNvSpPr txBox="1">
              <a:spLocks noChangeArrowheads="1"/>
            </p:cNvSpPr>
            <p:nvPr/>
          </p:nvSpPr>
          <p:spPr bwMode="auto">
            <a:xfrm>
              <a:off x="2918" y="134"/>
              <a:ext cx="2164" cy="1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initialize the index register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590800" y="4724400"/>
            <a:ext cx="5911850" cy="669925"/>
            <a:chOff x="1632" y="0"/>
            <a:chExt cx="3724" cy="422"/>
          </a:xfrm>
        </p:grpSpPr>
        <p:sp>
          <p:nvSpPr>
            <p:cNvPr id="17426" name="Oval 24"/>
            <p:cNvSpPr>
              <a:spLocks noChangeArrowheads="1"/>
            </p:cNvSpPr>
            <p:nvPr/>
          </p:nvSpPr>
          <p:spPr bwMode="auto">
            <a:xfrm>
              <a:off x="1632" y="0"/>
              <a:ext cx="960" cy="19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Text Box 25"/>
            <p:cNvSpPr txBox="1">
              <a:spLocks noChangeArrowheads="1"/>
            </p:cNvSpPr>
            <p:nvPr/>
          </p:nvSpPr>
          <p:spPr bwMode="auto">
            <a:xfrm>
              <a:off x="2918" y="134"/>
              <a:ext cx="2438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multiply index register by two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667000" y="4876800"/>
            <a:ext cx="6040438" cy="746125"/>
            <a:chOff x="1632" y="-48"/>
            <a:chExt cx="3805" cy="470"/>
          </a:xfrm>
        </p:grpSpPr>
        <p:sp>
          <p:nvSpPr>
            <p:cNvPr id="17424" name="Oval 27"/>
            <p:cNvSpPr>
              <a:spLocks noChangeArrowheads="1"/>
            </p:cNvSpPr>
            <p:nvPr/>
          </p:nvSpPr>
          <p:spPr bwMode="auto">
            <a:xfrm>
              <a:off x="1632" y="-48"/>
              <a:ext cx="1632" cy="240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28"/>
            <p:cNvSpPr txBox="1">
              <a:spLocks noChangeArrowheads="1"/>
            </p:cNvSpPr>
            <p:nvPr/>
          </p:nvSpPr>
          <p:spPr bwMode="auto">
            <a:xfrm>
              <a:off x="2918" y="134"/>
              <a:ext cx="2519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output with indexed addressing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2590800" y="5410201"/>
            <a:ext cx="4692650" cy="838201"/>
            <a:chOff x="1700" y="1248"/>
            <a:chExt cx="2956" cy="528"/>
          </a:xfrm>
        </p:grpSpPr>
        <p:sp>
          <p:nvSpPr>
            <p:cNvPr id="17422" name="Oval 30"/>
            <p:cNvSpPr>
              <a:spLocks noChangeArrowheads="1"/>
            </p:cNvSpPr>
            <p:nvPr/>
          </p:nvSpPr>
          <p:spPr bwMode="auto">
            <a:xfrm>
              <a:off x="1700" y="1248"/>
              <a:ext cx="1382" cy="528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Text Box 31"/>
            <p:cNvSpPr txBox="1">
              <a:spLocks noChangeArrowheads="1"/>
            </p:cNvSpPr>
            <p:nvPr/>
          </p:nvSpPr>
          <p:spPr bwMode="auto">
            <a:xfrm>
              <a:off x="2986" y="1395"/>
              <a:ext cx="1670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decrement the index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Accessing an array at Level HOL6 and Level Asmb5</a:t>
            </a:r>
          </a:p>
        </p:txBody>
      </p:sp>
      <p:pic>
        <p:nvPicPr>
          <p:cNvPr id="18435" name="Picture 1029" descr="fig6-35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27200"/>
            <a:ext cx="413385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1030"/>
          <p:cNvSpPr txBox="1">
            <a:spLocks noChangeArrowheads="1"/>
          </p:cNvSpPr>
          <p:nvPr/>
        </p:nvSpPr>
        <p:spPr bwMode="auto">
          <a:xfrm>
            <a:off x="2574925" y="5349875"/>
            <a:ext cx="4106863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The vector in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Arrays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 smtClean="0"/>
              <a:t>arrays are allocated on the run-time </a:t>
            </a:r>
            <a:r>
              <a:rPr lang="en-US" dirty="0" smtClean="0"/>
              <a:t>stack</a:t>
            </a:r>
            <a:endParaRPr lang="en-US" dirty="0" smtClean="0"/>
          </a:p>
          <a:p>
            <a:r>
              <a:rPr lang="en-US" dirty="0" smtClean="0"/>
              <a:t>Stack-indexed </a:t>
            </a:r>
            <a:r>
              <a:rPr lang="en-US" dirty="0" smtClean="0"/>
              <a:t>addressing</a:t>
            </a:r>
          </a:p>
          <a:p>
            <a:pPr lvl="1"/>
            <a:r>
              <a:rPr lang="en-US" dirty="0" err="1" smtClean="0"/>
              <a:t>Oprnd</a:t>
            </a:r>
            <a:r>
              <a:rPr lang="en-US" dirty="0" smtClean="0"/>
              <a:t> = </a:t>
            </a:r>
            <a:r>
              <a:rPr lang="en-US" dirty="0" err="1" smtClean="0"/>
              <a:t>Mem</a:t>
            </a:r>
            <a:r>
              <a:rPr lang="en-US" dirty="0" smtClean="0"/>
              <a:t>[SP + </a:t>
            </a:r>
            <a:r>
              <a:rPr lang="en-US" dirty="0" err="1" smtClean="0"/>
              <a:t>OprndSpec</a:t>
            </a:r>
            <a:r>
              <a:rPr lang="en-US" dirty="0" smtClean="0"/>
              <a:t> + X]</a:t>
            </a:r>
          </a:p>
          <a:p>
            <a:pPr lvl="1"/>
            <a:r>
              <a:rPr lang="en-US" dirty="0" err="1" smtClean="0"/>
              <a:t>OprndSpec</a:t>
            </a:r>
            <a:r>
              <a:rPr lang="en-US" dirty="0" smtClean="0"/>
              <a:t> must be the </a:t>
            </a:r>
            <a:r>
              <a:rPr lang="en-US" dirty="0" smtClean="0">
                <a:solidFill>
                  <a:srgbClr val="0000CC"/>
                </a:solidFill>
              </a:rPr>
              <a:t>address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0000CC"/>
                </a:solidFill>
              </a:rPr>
              <a:t>first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</a:rPr>
              <a:t>element</a:t>
            </a:r>
            <a:r>
              <a:rPr lang="en-US" dirty="0" smtClean="0"/>
              <a:t> of the array.</a:t>
            </a:r>
          </a:p>
          <a:p>
            <a:pPr lvl="1"/>
            <a:r>
              <a:rPr lang="en-US" dirty="0" smtClean="0"/>
              <a:t>use letters </a:t>
            </a:r>
            <a:r>
              <a:rPr lang="en-US" dirty="0" err="1" smtClean="0">
                <a:solidFill>
                  <a:srgbClr val="0000CC"/>
                </a:solidFill>
              </a:rPr>
              <a:t>sx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Arrays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Method:</a:t>
            </a:r>
          </a:p>
          <a:p>
            <a:pPr lvl="1"/>
            <a:r>
              <a:rPr lang="en-US" dirty="0" smtClean="0"/>
              <a:t>The program allocates </a:t>
            </a:r>
            <a:r>
              <a:rPr lang="en-US" dirty="0" smtClean="0"/>
              <a:t>the appropriate number of bytes for the array on the stack using SUBSP</a:t>
            </a:r>
          </a:p>
          <a:p>
            <a:pPr lvl="1"/>
            <a:r>
              <a:rPr lang="en-US" dirty="0" err="1" smtClean="0"/>
              <a:t>Deallocate</a:t>
            </a:r>
            <a:r>
              <a:rPr lang="en-US" dirty="0" smtClean="0"/>
              <a:t> the array using ADDSP</a:t>
            </a:r>
          </a:p>
          <a:p>
            <a:pPr lvl="1"/>
            <a:r>
              <a:rPr lang="en-US" dirty="0" smtClean="0"/>
              <a:t>To access an element:</a:t>
            </a:r>
          </a:p>
          <a:p>
            <a:pPr lvl="2"/>
            <a:r>
              <a:rPr lang="en-US" dirty="0" smtClean="0"/>
              <a:t>Load </a:t>
            </a:r>
            <a:r>
              <a:rPr lang="en-US" dirty="0" err="1" smtClean="0"/>
              <a:t>i</a:t>
            </a:r>
            <a:r>
              <a:rPr lang="en-US" dirty="0" smtClean="0"/>
              <a:t> into the index register</a:t>
            </a:r>
          </a:p>
          <a:p>
            <a:pPr lvl="2"/>
            <a:r>
              <a:rPr lang="en-US" dirty="0" smtClean="0"/>
              <a:t>Multiply by number of bytes/element</a:t>
            </a:r>
          </a:p>
          <a:p>
            <a:pPr lvl="2"/>
            <a:r>
              <a:rPr lang="en-US" dirty="0" smtClean="0"/>
              <a:t>Use stack-index addressing (</a:t>
            </a:r>
            <a:r>
              <a:rPr lang="en-US" b="1" dirty="0" err="1" smtClean="0">
                <a:solidFill>
                  <a:srgbClr val="0000CC"/>
                </a:solidFill>
              </a:rPr>
              <a:t>sx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Arrays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Example.  Assume v is a </a:t>
            </a:r>
            <a:r>
              <a:rPr lang="en-US" dirty="0" smtClean="0">
                <a:solidFill>
                  <a:srgbClr val="0000CC"/>
                </a:solidFill>
              </a:rPr>
              <a:t>local</a:t>
            </a:r>
            <a:r>
              <a:rPr lang="en-US" dirty="0" smtClean="0"/>
              <a:t> integer array</a:t>
            </a:r>
          </a:p>
          <a:p>
            <a:pPr>
              <a:buFontTx/>
              <a:buNone/>
            </a:pPr>
            <a:r>
              <a:rPr lang="en-US" dirty="0" smtClean="0"/>
              <a:t>		v[</a:t>
            </a:r>
            <a:r>
              <a:rPr lang="en-US" dirty="0" err="1" smtClean="0"/>
              <a:t>i</a:t>
            </a:r>
            <a:r>
              <a:rPr lang="en-US" dirty="0" smtClean="0"/>
              <a:t>] = 5;</a:t>
            </a:r>
          </a:p>
          <a:p>
            <a:r>
              <a:rPr lang="en-US" dirty="0" smtClean="0"/>
              <a:t>Becomes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  <a:r>
              <a:rPr lang="en-US" sz="2400" dirty="0" smtClean="0">
                <a:latin typeface="Courier New" pitchFamily="49" charset="0"/>
              </a:rPr>
              <a:t>LDA	5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LDX	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, s	  ; assume that </a:t>
            </a:r>
            <a:r>
              <a:rPr lang="en-US" sz="2400" dirty="0" err="1" smtClean="0">
                <a:latin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</a:rPr>
              <a:t> is on stack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ASLX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STX	v, </a:t>
            </a:r>
            <a:r>
              <a:rPr lang="en-US" sz="2400" dirty="0" err="1" smtClean="0">
                <a:latin typeface="Courier New" pitchFamily="49" charset="0"/>
              </a:rPr>
              <a:t>sx</a:t>
            </a:r>
            <a:r>
              <a:rPr lang="en-US" sz="2400" dirty="0" smtClean="0">
                <a:latin typeface="Courier New" pitchFamily="49" charset="0"/>
              </a:rPr>
              <a:t>	  ; v is memory </a:t>
            </a:r>
            <a:r>
              <a:rPr lang="en-US" sz="2400" dirty="0" err="1" smtClean="0">
                <a:latin typeface="Courier New" pitchFamily="49" charset="0"/>
              </a:rPr>
              <a:t>addr</a:t>
            </a:r>
            <a:r>
              <a:rPr lang="en-US" sz="2400" dirty="0" smtClean="0">
                <a:latin typeface="Courier New" pitchFamily="49" charset="0"/>
              </a:rPr>
              <a:t> of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		  ; the array, x is </a:t>
            </a:r>
            <a:r>
              <a:rPr lang="en-US" sz="2400" dirty="0" err="1" smtClean="0">
                <a:latin typeface="Courier New" pitchFamily="49" charset="0"/>
              </a:rPr>
              <a:t>addr</a:t>
            </a:r>
            <a:r>
              <a:rPr lang="en-US" sz="2400" dirty="0" smtClean="0">
                <a:latin typeface="Courier New" pitchFamily="49" charset="0"/>
              </a:rPr>
              <a:t> mode</a:t>
            </a:r>
            <a:endParaRPr lang="en-US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 smtClean="0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r>
              <a:rPr lang="en-US" dirty="0" smtClean="0"/>
              <a:t>		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5029200"/>
            <a:ext cx="2133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Arrays Example fig 6.36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65722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Arrays Example</a:t>
            </a:r>
          </a:p>
        </p:txBody>
      </p:sp>
      <p:pic>
        <p:nvPicPr>
          <p:cNvPr id="23555" name="Picture 3" descr="fig6-36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452563"/>
            <a:ext cx="8548687" cy="395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249941"/>
            <a:ext cx="5792788" cy="814388"/>
            <a:chOff x="1632" y="0"/>
            <a:chExt cx="3649" cy="305"/>
          </a:xfrm>
        </p:grpSpPr>
        <p:sp>
          <p:nvSpPr>
            <p:cNvPr id="23572" name="Oval 5"/>
            <p:cNvSpPr>
              <a:spLocks noChangeArrowheads="1"/>
            </p:cNvSpPr>
            <p:nvPr/>
          </p:nvSpPr>
          <p:spPr bwMode="auto">
            <a:xfrm>
              <a:off x="1632" y="0"/>
              <a:ext cx="1103" cy="305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6"/>
            <p:cNvSpPr txBox="1">
              <a:spLocks noChangeArrowheads="1"/>
            </p:cNvSpPr>
            <p:nvPr/>
          </p:nvSpPr>
          <p:spPr bwMode="auto">
            <a:xfrm>
              <a:off x="2918" y="134"/>
              <a:ext cx="2363" cy="17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Store local variables on stack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514600" y="4038600"/>
            <a:ext cx="6362700" cy="771525"/>
            <a:chOff x="1632" y="0"/>
            <a:chExt cx="4008" cy="329"/>
          </a:xfrm>
        </p:grpSpPr>
        <p:sp>
          <p:nvSpPr>
            <p:cNvPr id="23564" name="Oval 20"/>
            <p:cNvSpPr>
              <a:spLocks noChangeArrowheads="1"/>
            </p:cNvSpPr>
            <p:nvPr/>
          </p:nvSpPr>
          <p:spPr bwMode="auto">
            <a:xfrm>
              <a:off x="1632" y="0"/>
              <a:ext cx="1632" cy="19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21"/>
            <p:cNvSpPr txBox="1">
              <a:spLocks noChangeArrowheads="1"/>
            </p:cNvSpPr>
            <p:nvPr/>
          </p:nvSpPr>
          <p:spPr bwMode="auto">
            <a:xfrm>
              <a:off x="2918" y="134"/>
              <a:ext cx="2722" cy="1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Input using stack-indexed address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4" descr="fig6-36c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1471613"/>
            <a:ext cx="854868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Arrays Example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911476" y="4371025"/>
            <a:ext cx="5775334" cy="695326"/>
            <a:chOff x="1700" y="1248"/>
            <a:chExt cx="3638" cy="438"/>
          </a:xfrm>
        </p:grpSpPr>
        <p:sp>
          <p:nvSpPr>
            <p:cNvPr id="24589" name="Oval 14"/>
            <p:cNvSpPr>
              <a:spLocks noChangeArrowheads="1"/>
            </p:cNvSpPr>
            <p:nvPr/>
          </p:nvSpPr>
          <p:spPr bwMode="auto">
            <a:xfrm>
              <a:off x="1700" y="1248"/>
              <a:ext cx="960" cy="43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15"/>
            <p:cNvSpPr txBox="1">
              <a:spLocks noChangeArrowheads="1"/>
            </p:cNvSpPr>
            <p:nvPr/>
          </p:nvSpPr>
          <p:spPr bwMode="auto">
            <a:xfrm>
              <a:off x="2986" y="1395"/>
              <a:ext cx="235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dirty="0" err="1" smtClean="0">
                  <a:latin typeface="Times" charset="0"/>
                </a:rPr>
                <a:t>Deallocate</a:t>
              </a:r>
              <a:r>
                <a:rPr lang="en-US" sz="2400" dirty="0" smtClean="0">
                  <a:latin typeface="Times" charset="0"/>
                </a:rPr>
                <a:t> the array &amp; index</a:t>
              </a:r>
              <a:endParaRPr lang="en-US" sz="2400" dirty="0">
                <a:latin typeface="Times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590800" y="3124200"/>
            <a:ext cx="6565900" cy="771525"/>
            <a:chOff x="1632" y="0"/>
            <a:chExt cx="4136" cy="329"/>
          </a:xfrm>
        </p:grpSpPr>
        <p:sp>
          <p:nvSpPr>
            <p:cNvPr id="24587" name="Oval 17"/>
            <p:cNvSpPr>
              <a:spLocks noChangeArrowheads="1"/>
            </p:cNvSpPr>
            <p:nvPr/>
          </p:nvSpPr>
          <p:spPr bwMode="auto">
            <a:xfrm>
              <a:off x="1632" y="0"/>
              <a:ext cx="1680" cy="192"/>
            </a:xfrm>
            <a:prstGeom prst="ellips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Text Box 18"/>
            <p:cNvSpPr txBox="1">
              <a:spLocks noChangeArrowheads="1"/>
            </p:cNvSpPr>
            <p:nvPr/>
          </p:nvSpPr>
          <p:spPr bwMode="auto">
            <a:xfrm>
              <a:off x="2918" y="134"/>
              <a:ext cx="2850" cy="19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" charset="0"/>
                </a:rPr>
                <a:t>Output using stack-indexed address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7924800" cy="4983163"/>
          </a:xfrm>
        </p:spPr>
        <p:txBody>
          <a:bodyPr>
            <a:normAutofit fontScale="92500" lnSpcReduction="10000"/>
          </a:bodyPr>
          <a:lstStyle/>
          <a:p>
            <a:pPr>
              <a:buFont typeface="Webdings" pitchFamily="18" charset="2"/>
              <a:buNone/>
              <a:defRPr/>
            </a:pPr>
            <a:r>
              <a:rPr lang="en-US" dirty="0" smtClean="0"/>
              <a:t>Learning Objectives</a:t>
            </a:r>
          </a:p>
          <a:p>
            <a:pPr>
              <a:defRPr/>
            </a:pPr>
            <a:r>
              <a:rPr lang="en-US" dirty="0" smtClean="0"/>
              <a:t> Describe how </a:t>
            </a:r>
            <a:r>
              <a:rPr lang="en-US" dirty="0" smtClean="0"/>
              <a:t>arrays &amp; structures are </a:t>
            </a:r>
            <a:r>
              <a:rPr lang="en-US" dirty="0" smtClean="0"/>
              <a:t>stored in memory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Compute locations of array cells in memory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Define Jump Tables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Show how Jump Tables and Indexed Addressing can implement a Switch/Case structure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Arrays</a:t>
            </a:r>
          </a:p>
        </p:txBody>
      </p:sp>
      <p:pic>
        <p:nvPicPr>
          <p:cNvPr id="25603" name="Picture 3" descr="fig6-37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520825"/>
            <a:ext cx="7181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051050" y="5605463"/>
            <a:ext cx="4730750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/>
              <a:t>The array on the stack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Addressing and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Arrays as parameters</a:t>
            </a:r>
          </a:p>
          <a:p>
            <a:pPr lvl="1"/>
            <a:r>
              <a:rPr lang="en-US" smtClean="0"/>
              <a:t>In C arrays are passed as pointers</a:t>
            </a:r>
          </a:p>
          <a:p>
            <a:pPr lvl="1"/>
            <a:r>
              <a:rPr lang="en-US" smtClean="0"/>
              <a:t>In C++ arrays are passed by reference</a:t>
            </a:r>
          </a:p>
          <a:p>
            <a:pPr lvl="1"/>
            <a:r>
              <a:rPr lang="en-US" smtClean="0"/>
              <a:t>Pass array name by placing its address on the stack</a:t>
            </a:r>
          </a:p>
          <a:p>
            <a:r>
              <a:rPr lang="en-US" smtClean="0"/>
              <a:t>Problem:  </a:t>
            </a:r>
          </a:p>
          <a:p>
            <a:pPr lvl="1"/>
            <a:r>
              <a:rPr lang="en-US" smtClean="0"/>
              <a:t>To use indexed addressing need to use the memory address of the first element</a:t>
            </a:r>
          </a:p>
          <a:p>
            <a:pPr lvl="1"/>
            <a:r>
              <a:rPr lang="en-US" smtClean="0"/>
              <a:t>How do we do this on the stack?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Addressing and Arrays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Stack-indexed deferred addressing</a:t>
            </a:r>
          </a:p>
          <a:p>
            <a:pPr lvl="1"/>
            <a:r>
              <a:rPr lang="en-US" smtClean="0"/>
              <a:t>Oprnd = Mem[Mem[SP + OprndSpec] + X]</a:t>
            </a:r>
          </a:p>
          <a:p>
            <a:pPr lvl="1"/>
            <a:r>
              <a:rPr lang="en-US" smtClean="0"/>
              <a:t>Letters:  sxf</a:t>
            </a:r>
          </a:p>
          <a:p>
            <a:r>
              <a:rPr lang="en-US" smtClean="0"/>
              <a:t>Use:</a:t>
            </a:r>
          </a:p>
          <a:p>
            <a:pPr lvl="1"/>
            <a:r>
              <a:rPr lang="en-US" smtClean="0"/>
              <a:t>Store the address of the first element of the array on the stack in the appropriate place</a:t>
            </a:r>
          </a:p>
          <a:p>
            <a:pPr lvl="2"/>
            <a:r>
              <a:rPr lang="en-US" sz="2000" smtClean="0"/>
              <a:t> use MOVSPA, ADDA (with the offset and immediate addressing) and STA (with stack relative addressing.</a:t>
            </a:r>
          </a:p>
          <a:p>
            <a:pPr lvl="2"/>
            <a:r>
              <a:rPr lang="en-US" sz="2000" smtClean="0"/>
              <a:t>In the subroutine, load the index variable from the stack into the index register</a:t>
            </a:r>
          </a:p>
          <a:p>
            <a:pPr lvl="2"/>
            <a:r>
              <a:rPr lang="en-US" sz="2000" smtClean="0"/>
              <a:t>Multiply by the number of bytes per cell</a:t>
            </a:r>
          </a:p>
          <a:p>
            <a:pPr lvl="2"/>
            <a:r>
              <a:rPr lang="en-US" sz="2000" smtClean="0"/>
              <a:t>Use sxf addressing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Storage Global Vs. Local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447800"/>
            <a:ext cx="75787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Pep/8 Array code Global Vs  Local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371600"/>
            <a:ext cx="7637462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Switch Statement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Can treat main memory as an array of bytes.</a:t>
            </a:r>
          </a:p>
          <a:p>
            <a:r>
              <a:rPr lang="en-US" smtClean="0"/>
              <a:t>Indexes of the array correspond to byte addresses</a:t>
            </a:r>
          </a:p>
          <a:p>
            <a:r>
              <a:rPr lang="en-US" smtClean="0"/>
              <a:t>Can translate the switch statement as an array of addresses</a:t>
            </a:r>
          </a:p>
          <a:p>
            <a:r>
              <a:rPr lang="en-US" smtClean="0"/>
              <a:t>This array is called a </a:t>
            </a:r>
            <a:r>
              <a:rPr lang="en-US" smtClean="0">
                <a:solidFill>
                  <a:srgbClr val="0000CC"/>
                </a:solidFill>
              </a:rPr>
              <a:t>jump table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.ADDRESS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Used to generate code representing the address of a symbol</a:t>
            </a:r>
          </a:p>
          <a:p>
            <a:r>
              <a:rPr lang="en-US" smtClean="0"/>
              <a:t>Syntax:</a:t>
            </a:r>
          </a:p>
          <a:p>
            <a:pPr>
              <a:buFontTx/>
              <a:buNone/>
            </a:pPr>
            <a:r>
              <a:rPr lang="en-US" smtClean="0"/>
              <a:t>			.ADDRSS	symbol</a:t>
            </a:r>
          </a:p>
          <a:p>
            <a:r>
              <a:rPr lang="en-US" smtClean="0"/>
              <a:t>Effect:</a:t>
            </a:r>
          </a:p>
          <a:p>
            <a:pPr lvl="1"/>
            <a:r>
              <a:rPr lang="en-US" smtClean="0"/>
              <a:t>place the address represented by the symbol into the machine language program at that point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.ADDRESS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assume Case0 is a label for address 0029</a:t>
            </a: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sz="2200" dirty="0" smtClean="0"/>
              <a:t>0013</a:t>
            </a:r>
            <a:r>
              <a:rPr lang="en-US" sz="2200" dirty="0"/>
              <a:t>	      </a:t>
            </a:r>
            <a:r>
              <a:rPr lang="en-US" sz="2200" dirty="0" smtClean="0"/>
              <a:t>	.</a:t>
            </a:r>
            <a:r>
              <a:rPr lang="en-US" sz="2200" dirty="0"/>
              <a:t>ADDRSS 	Case0</a:t>
            </a:r>
          </a:p>
          <a:p>
            <a:pPr>
              <a:buFontTx/>
              <a:buNone/>
            </a:pPr>
            <a:r>
              <a:rPr lang="en-US" sz="2200" dirty="0"/>
              <a:t>	</a:t>
            </a:r>
            <a:r>
              <a:rPr lang="en-US" sz="2200" dirty="0" smtClean="0"/>
              <a:t>	…</a:t>
            </a:r>
            <a:endParaRPr lang="en-US" sz="2200" dirty="0"/>
          </a:p>
          <a:p>
            <a:pPr>
              <a:buFontTx/>
              <a:buNone/>
            </a:pPr>
            <a:r>
              <a:rPr lang="en-US" sz="2200" dirty="0"/>
              <a:t>	</a:t>
            </a:r>
            <a:r>
              <a:rPr lang="en-US" sz="2200" dirty="0" smtClean="0"/>
              <a:t>	0029 </a:t>
            </a:r>
            <a:r>
              <a:rPr lang="en-US" sz="2200" dirty="0"/>
              <a:t>case0:  </a:t>
            </a:r>
            <a:r>
              <a:rPr lang="en-US" sz="2200" dirty="0" smtClean="0"/>
              <a:t>	STRO </a:t>
            </a:r>
            <a:r>
              <a:rPr lang="en-US" sz="2200" dirty="0"/>
              <a:t>msg0,d</a:t>
            </a:r>
          </a:p>
          <a:p>
            <a:pPr lvl="1"/>
            <a:r>
              <a:rPr lang="en-US" dirty="0" smtClean="0"/>
              <a:t>In the </a:t>
            </a:r>
            <a:r>
              <a:rPr lang="en-US" dirty="0" smtClean="0"/>
              <a:t>machine code at 0013  </a:t>
            </a:r>
            <a:r>
              <a:rPr lang="en-US" dirty="0" smtClean="0"/>
              <a:t>will see</a:t>
            </a:r>
          </a:p>
          <a:p>
            <a:pPr lvl="1"/>
            <a:endParaRPr lang="en-US" dirty="0" smtClean="0"/>
          </a:p>
          <a:p>
            <a:pPr lvl="2">
              <a:buFontTx/>
              <a:buNone/>
            </a:pPr>
            <a:r>
              <a:rPr lang="en-US" dirty="0" smtClean="0"/>
              <a:t>0013   0029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Switch Statement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To implement a Switch statement: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Create a jump table using .ADDRSS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Use LDX to load the index register with the switch value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Insert a ASLX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An address takes two bytes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Execute a BR with indexed addressing</a:t>
            </a:r>
          </a:p>
        </p:txBody>
      </p:sp>
      <p:pic>
        <p:nvPicPr>
          <p:cNvPr id="38916" name="Picture 4" descr="&#10;jumpTable.jpg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51054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Programs can request memory allocation </a:t>
            </a:r>
            <a:r>
              <a:rPr lang="en-US" dirty="0" smtClean="0"/>
              <a:t>dynamically</a:t>
            </a:r>
            <a:endParaRPr lang="en-US" dirty="0" smtClean="0"/>
          </a:p>
          <a:p>
            <a:r>
              <a:rPr lang="en-US" dirty="0" smtClean="0"/>
              <a:t>Done in conjunction with the OS</a:t>
            </a:r>
          </a:p>
          <a:p>
            <a:r>
              <a:rPr lang="en-US" dirty="0" smtClean="0"/>
              <a:t>Dynamic memory is allocated from the </a:t>
            </a:r>
            <a:r>
              <a:rPr lang="en-US" i="1" dirty="0" smtClean="0"/>
              <a:t>heap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Addressing Modes</a:t>
            </a:r>
          </a:p>
        </p:txBody>
      </p:sp>
      <p:pic>
        <p:nvPicPr>
          <p:cNvPr id="7171" name="Picture 3" descr="fig6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05013"/>
            <a:ext cx="73152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43000" y="3886200"/>
            <a:ext cx="6934200" cy="7620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3333FF"/>
              </a:solidFill>
            </a:endParaRPr>
          </a:p>
        </p:txBody>
      </p:sp>
      <p:sp>
        <p:nvSpPr>
          <p:cNvPr id="7173" name="TextBox 5"/>
          <p:cNvSpPr txBox="1">
            <a:spLocks noChangeArrowheads="1"/>
          </p:cNvSpPr>
          <p:nvPr/>
        </p:nvSpPr>
        <p:spPr bwMode="auto">
          <a:xfrm>
            <a:off x="1447800" y="1600200"/>
            <a:ext cx="640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Programs with Arrays will use the index modes of addressing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 fig 6.41</a:t>
            </a:r>
          </a:p>
        </p:txBody>
      </p:sp>
      <p:pic>
        <p:nvPicPr>
          <p:cNvPr id="512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1475" y="1447800"/>
            <a:ext cx="3854450" cy="4678363"/>
          </a:xfr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pic>
        <p:nvPicPr>
          <p:cNvPr id="52227" name="Picture 4" descr="fig2-37.jpg                                                    00386420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2417763"/>
            <a:ext cx="8980487" cy="367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6194425" y="5040313"/>
            <a:ext cx="28257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/>
              <a:t>3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Dynamic memory uses a </a:t>
            </a:r>
            <a:r>
              <a:rPr lang="en-US" i="1" smtClean="0"/>
              <a:t>heap</a:t>
            </a:r>
            <a:r>
              <a:rPr lang="en-US" smtClean="0"/>
              <a:t> which is allocated to the process by the OS</a:t>
            </a:r>
          </a:p>
          <a:p>
            <a:r>
              <a:rPr lang="en-US" smtClean="0"/>
              <a:t>Process can request memory and </a:t>
            </a:r>
            <a:r>
              <a:rPr lang="en-US" i="1" smtClean="0"/>
              <a:t>free</a:t>
            </a:r>
            <a:r>
              <a:rPr lang="en-US" smtClean="0"/>
              <a:t> memory.</a:t>
            </a:r>
          </a:p>
          <a:p>
            <a:r>
              <a:rPr lang="en-US" smtClean="0"/>
              <a:t>Memory management algorithms must be able to keep track of memory.</a:t>
            </a:r>
          </a:p>
          <a:p>
            <a:r>
              <a:rPr lang="en-US" smtClean="0"/>
              <a:t>This code is part of the OS.</a:t>
            </a:r>
          </a:p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Pep/8 memory model simplifies the </a:t>
            </a:r>
            <a:r>
              <a:rPr lang="en-US" dirty="0" smtClean="0"/>
              <a:t>heap</a:t>
            </a:r>
            <a:endParaRPr lang="en-US" dirty="0" smtClean="0"/>
          </a:p>
          <a:p>
            <a:r>
              <a:rPr lang="en-US" dirty="0" smtClean="0"/>
              <a:t>Pep/8 </a:t>
            </a:r>
            <a:r>
              <a:rPr lang="en-US" dirty="0" smtClean="0"/>
              <a:t>memory model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Heap is allocated in main memory at the end of the application </a:t>
            </a:r>
            <a:r>
              <a:rPr lang="en-US" dirty="0" smtClean="0"/>
              <a:t>program</a:t>
            </a:r>
            <a:endParaRPr lang="en-US" dirty="0" smtClean="0"/>
          </a:p>
          <a:p>
            <a:pPr lvl="1"/>
            <a:r>
              <a:rPr lang="en-US" dirty="0" smtClean="0"/>
              <a:t>New (or </a:t>
            </a:r>
            <a:r>
              <a:rPr lang="en-US" dirty="0" err="1" smtClean="0"/>
              <a:t>malloc</a:t>
            </a:r>
            <a:r>
              <a:rPr lang="en-US" dirty="0" smtClean="0"/>
              <a:t>) operator allocates storage from the heap</a:t>
            </a:r>
          </a:p>
          <a:p>
            <a:pPr lvl="1"/>
            <a:r>
              <a:rPr lang="en-US" dirty="0" smtClean="0"/>
              <a:t>Heap grows </a:t>
            </a:r>
            <a:r>
              <a:rPr lang="en-US" dirty="0" smtClean="0"/>
              <a:t>downward</a:t>
            </a:r>
            <a:endParaRPr lang="en-US" dirty="0" smtClean="0"/>
          </a:p>
          <a:p>
            <a:pPr lvl="1"/>
            <a:r>
              <a:rPr lang="en-US" dirty="0" smtClean="0"/>
              <a:t>Once memory is allocated can never be </a:t>
            </a:r>
            <a:r>
              <a:rPr lang="en-US" dirty="0" err="1" smtClean="0"/>
              <a:t>deallocated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Pep/8 memory </a:t>
            </a:r>
            <a:r>
              <a:rPr lang="en-US" dirty="0" smtClean="0"/>
              <a:t>model</a:t>
            </a:r>
            <a:endParaRPr lang="en-US" dirty="0" smtClean="0"/>
          </a:p>
          <a:p>
            <a:pPr lvl="1"/>
            <a:r>
              <a:rPr lang="en-US" dirty="0" smtClean="0"/>
              <a:t>Compiler puts in code to allocate/manage heap</a:t>
            </a:r>
          </a:p>
          <a:p>
            <a:pPr lvl="1"/>
            <a:r>
              <a:rPr lang="en-US" dirty="0" smtClean="0"/>
              <a:t>Compiler includes the </a:t>
            </a:r>
            <a:r>
              <a:rPr lang="en-US" i="1" dirty="0" smtClean="0"/>
              <a:t>new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 smtClean="0"/>
              <a:t>This code/memory is placed at the bottom of the application </a:t>
            </a:r>
            <a:r>
              <a:rPr lang="en-US" dirty="0" smtClean="0"/>
              <a:t>program</a:t>
            </a:r>
            <a:endParaRPr lang="en-US" dirty="0" smtClean="0"/>
          </a:p>
          <a:p>
            <a:pPr lvl="1"/>
            <a:r>
              <a:rPr lang="en-US" dirty="0" smtClean="0"/>
              <a:t>See next </a:t>
            </a:r>
            <a:r>
              <a:rPr lang="en-US" dirty="0" smtClean="0"/>
              <a:t>slide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Pep/8 memory </a:t>
            </a:r>
            <a:r>
              <a:rPr lang="en-US" sz="2600" dirty="0" smtClean="0"/>
              <a:t>model - </a:t>
            </a:r>
            <a:r>
              <a:rPr lang="en-US" sz="2600" dirty="0" smtClean="0"/>
              <a:t>How the heap </a:t>
            </a:r>
            <a:r>
              <a:rPr lang="en-US" sz="2600" dirty="0" smtClean="0"/>
              <a:t>works</a:t>
            </a:r>
            <a:endParaRPr lang="en-US" sz="2600" dirty="0" smtClean="0"/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ariable/Symbol </a:t>
            </a:r>
            <a:r>
              <a:rPr lang="en-US" dirty="0" err="1" smtClean="0"/>
              <a:t>hpPtr</a:t>
            </a:r>
            <a:r>
              <a:rPr lang="en-US" dirty="0" smtClean="0"/>
              <a:t> contains the address of the first free byte in the </a:t>
            </a:r>
            <a:r>
              <a:rPr lang="en-US" dirty="0" smtClean="0"/>
              <a:t>heap</a:t>
            </a:r>
            <a:endParaRPr lang="en-US" dirty="0" smtClean="0"/>
          </a:p>
          <a:p>
            <a:pPr lvl="1"/>
            <a:r>
              <a:rPr lang="en-US" dirty="0" err="1" smtClean="0"/>
              <a:t>hpPtr</a:t>
            </a:r>
            <a:r>
              <a:rPr lang="en-US" dirty="0" smtClean="0"/>
              <a:t> is initialized to the first byte in the heap:</a:t>
            </a:r>
          </a:p>
          <a:p>
            <a:pPr lvl="2">
              <a:buFontTx/>
              <a:buNone/>
            </a:pPr>
            <a:r>
              <a:rPr lang="en-US" sz="2000" dirty="0" err="1" smtClean="0"/>
              <a:t>hpPtr</a:t>
            </a:r>
            <a:r>
              <a:rPr lang="en-US" sz="2000" dirty="0" smtClean="0"/>
              <a:t>:	.ADDRSS heap</a:t>
            </a:r>
          </a:p>
          <a:p>
            <a:pPr lvl="2">
              <a:buFontTx/>
              <a:buNone/>
            </a:pPr>
            <a:r>
              <a:rPr lang="en-US" sz="2000" dirty="0" smtClean="0"/>
              <a:t>Heap:	.BLOCK 1</a:t>
            </a:r>
          </a:p>
          <a:p>
            <a:pPr lvl="1"/>
            <a:r>
              <a:rPr lang="en-US" dirty="0" smtClean="0"/>
              <a:t>Note that since this code occurs at the end of the application, none of the following memory is used by the program</a:t>
            </a:r>
          </a:p>
          <a:p>
            <a:pPr lvl="1"/>
            <a:r>
              <a:rPr lang="en-US" dirty="0" smtClean="0"/>
              <a:t>Unfortunately, the stack could grow too big and clash with the </a:t>
            </a:r>
            <a:r>
              <a:rPr lang="en-US" dirty="0" smtClean="0"/>
              <a:t>heap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Pep/8 memory </a:t>
            </a:r>
            <a:r>
              <a:rPr lang="en-US" sz="2600" dirty="0" smtClean="0"/>
              <a:t>model - </a:t>
            </a:r>
            <a:r>
              <a:rPr lang="en-US" sz="2600" dirty="0" smtClean="0"/>
              <a:t>How the heap </a:t>
            </a:r>
            <a:r>
              <a:rPr lang="en-US" sz="2600" dirty="0" smtClean="0"/>
              <a:t>works</a:t>
            </a:r>
            <a:endParaRPr lang="en-US" sz="26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a </a:t>
            </a:r>
            <a:r>
              <a:rPr lang="en-US" dirty="0" smtClean="0"/>
              <a:t>program </a:t>
            </a:r>
            <a:r>
              <a:rPr lang="en-US" dirty="0" smtClean="0"/>
              <a:t>allocates memory with the 	</a:t>
            </a:r>
            <a:r>
              <a:rPr lang="en-US" i="1" dirty="0" smtClean="0"/>
              <a:t>new</a:t>
            </a:r>
            <a:r>
              <a:rPr lang="en-US" dirty="0" smtClean="0"/>
              <a:t> command, it must</a:t>
            </a:r>
          </a:p>
          <a:p>
            <a:pPr lvl="2"/>
            <a:r>
              <a:rPr lang="en-US" sz="2000" dirty="0" smtClean="0"/>
              <a:t>Load the </a:t>
            </a:r>
            <a:r>
              <a:rPr lang="en-US" sz="2000" b="1" dirty="0" smtClean="0"/>
              <a:t>number</a:t>
            </a:r>
            <a:r>
              <a:rPr lang="en-US" sz="2000" dirty="0" smtClean="0"/>
              <a:t> of needed bytes into the </a:t>
            </a:r>
            <a:r>
              <a:rPr lang="en-US" sz="2000" b="1" dirty="0" smtClean="0"/>
              <a:t>accumulator</a:t>
            </a:r>
            <a:endParaRPr lang="en-US" sz="2000" dirty="0" smtClean="0"/>
          </a:p>
          <a:p>
            <a:pPr lvl="2"/>
            <a:r>
              <a:rPr lang="en-US" sz="2000" dirty="0" smtClean="0"/>
              <a:t>Then </a:t>
            </a:r>
            <a:r>
              <a:rPr lang="en-US" sz="2000" dirty="0" smtClean="0"/>
              <a:t>calls </a:t>
            </a:r>
            <a:r>
              <a:rPr lang="en-US" sz="2000" b="1" dirty="0" smtClean="0"/>
              <a:t>new</a:t>
            </a:r>
          </a:p>
          <a:p>
            <a:pPr lvl="2"/>
            <a:endParaRPr lang="en-US" sz="2000" b="1" dirty="0" smtClean="0"/>
          </a:p>
          <a:p>
            <a:pPr lvl="1">
              <a:buFontTx/>
              <a:buNone/>
            </a:pPr>
            <a:r>
              <a:rPr lang="en-US" dirty="0" smtClean="0"/>
              <a:t>LDA	2,I</a:t>
            </a:r>
          </a:p>
          <a:p>
            <a:pPr lvl="1">
              <a:buFontTx/>
              <a:buNone/>
            </a:pPr>
            <a:r>
              <a:rPr lang="en-US" dirty="0" smtClean="0"/>
              <a:t>CALL	new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Pep/8 memory </a:t>
            </a:r>
            <a:r>
              <a:rPr lang="en-US" sz="2600" dirty="0" smtClean="0"/>
              <a:t>model - </a:t>
            </a:r>
            <a:r>
              <a:rPr lang="en-US" sz="2600" dirty="0" smtClean="0"/>
              <a:t>How the heap </a:t>
            </a:r>
            <a:r>
              <a:rPr lang="en-US" sz="2600" dirty="0" smtClean="0"/>
              <a:t>works</a:t>
            </a:r>
            <a:endParaRPr lang="en-US" sz="2600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New will load the address in the heap pointer (</a:t>
            </a:r>
            <a:r>
              <a:rPr lang="en-US" dirty="0" err="1" smtClean="0"/>
              <a:t>hpPtr</a:t>
            </a:r>
            <a:r>
              <a:rPr lang="en-US" dirty="0" smtClean="0"/>
              <a:t>) into the index </a:t>
            </a:r>
            <a:r>
              <a:rPr lang="en-US" dirty="0" smtClean="0"/>
              <a:t>register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This register will be used by the </a:t>
            </a:r>
            <a:r>
              <a:rPr lang="en-US" sz="2000" b="1" dirty="0" smtClean="0"/>
              <a:t>application</a:t>
            </a:r>
            <a:r>
              <a:rPr lang="en-US" sz="2000" dirty="0" smtClean="0"/>
              <a:t> for indirect addressing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LDX	</a:t>
            </a:r>
            <a:r>
              <a:rPr lang="en-US" dirty="0" err="1" smtClean="0"/>
              <a:t>hpPtr,d</a:t>
            </a:r>
            <a:r>
              <a:rPr lang="en-US" dirty="0" smtClean="0"/>
              <a:t>	; </a:t>
            </a:r>
            <a:r>
              <a:rPr lang="en-US" dirty="0" err="1" smtClean="0"/>
              <a:t>hpPtr</a:t>
            </a:r>
            <a:r>
              <a:rPr lang="en-US" dirty="0" smtClean="0"/>
              <a:t> contains the address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				; of the first unused byte in the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					; 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Pep/8 memory </a:t>
            </a:r>
            <a:r>
              <a:rPr lang="en-US" sz="2600" dirty="0" smtClean="0"/>
              <a:t>model - How </a:t>
            </a:r>
            <a:r>
              <a:rPr lang="en-US" sz="2600" dirty="0" smtClean="0"/>
              <a:t>the heap </a:t>
            </a:r>
            <a:r>
              <a:rPr lang="en-US" sz="2600" dirty="0" smtClean="0"/>
              <a:t>works</a:t>
            </a:r>
            <a:endParaRPr lang="en-US" sz="2600" dirty="0" smtClean="0"/>
          </a:p>
          <a:p>
            <a:pPr lvl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Then new allocates the needed number of bytes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Adds the number of bytes needed (which are in the accumulator) to the current top-of-heap value (stored in </a:t>
            </a:r>
            <a:r>
              <a:rPr lang="en-US" sz="2000" dirty="0" err="1" smtClean="0"/>
              <a:t>hpPtr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Then stores the result into the </a:t>
            </a:r>
            <a:r>
              <a:rPr lang="en-US" sz="2000" dirty="0" err="1" smtClean="0"/>
              <a:t>hpPtr</a:t>
            </a:r>
            <a:r>
              <a:rPr lang="en-US" sz="2000" dirty="0" smtClean="0"/>
              <a:t> location.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hpPtr</a:t>
            </a:r>
            <a:r>
              <a:rPr lang="en-US" sz="2000" dirty="0" smtClean="0"/>
              <a:t> now contains the address of the next unused byte in the </a:t>
            </a:r>
            <a:r>
              <a:rPr lang="en-US" sz="2000" dirty="0" smtClean="0"/>
              <a:t>heap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ADDA	</a:t>
            </a:r>
            <a:r>
              <a:rPr lang="en-US" dirty="0" err="1" smtClean="0"/>
              <a:t>hpPtr,d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/>
              <a:t>STA	</a:t>
            </a:r>
            <a:r>
              <a:rPr lang="en-US" dirty="0" err="1" smtClean="0"/>
              <a:t>hpPtr,d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Pep/8 memory model.</a:t>
            </a:r>
          </a:p>
          <a:p>
            <a:pPr lvl="1"/>
            <a:r>
              <a:rPr lang="en-US" smtClean="0"/>
              <a:t>Compiler generated dynamic memory/functions</a:t>
            </a:r>
          </a:p>
        </p:txBody>
      </p:sp>
      <p:pic>
        <p:nvPicPr>
          <p:cNvPr id="60420" name="Picture 4" descr="fig6-41c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611563"/>
            <a:ext cx="8535987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52600" y="4344989"/>
            <a:ext cx="6226175" cy="1522413"/>
            <a:chOff x="1104" y="2737"/>
            <a:chExt cx="3922" cy="959"/>
          </a:xfrm>
        </p:grpSpPr>
        <p:sp>
          <p:nvSpPr>
            <p:cNvPr id="60425" name="Oval 5"/>
            <p:cNvSpPr>
              <a:spLocks noChangeArrowheads="1"/>
            </p:cNvSpPr>
            <p:nvPr/>
          </p:nvSpPr>
          <p:spPr bwMode="auto">
            <a:xfrm>
              <a:off x="1104" y="3264"/>
              <a:ext cx="1776" cy="432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Text Box 6"/>
            <p:cNvSpPr txBox="1">
              <a:spLocks noChangeArrowheads="1"/>
            </p:cNvSpPr>
            <p:nvPr/>
          </p:nvSpPr>
          <p:spPr bwMode="auto">
            <a:xfrm>
              <a:off x="2616" y="2737"/>
              <a:ext cx="2410" cy="5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/>
                <a:t>Initially, the value stored at </a:t>
              </a:r>
              <a:r>
                <a:rPr lang="en-US" dirty="0" err="1"/>
                <a:t>hpPtr</a:t>
              </a:r>
              <a:r>
                <a:rPr lang="en-US" dirty="0"/>
                <a:t> is the address of heap.  No memory is yet allocated.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752600" y="1779588"/>
            <a:ext cx="6645275" cy="3402013"/>
            <a:chOff x="1104" y="1121"/>
            <a:chExt cx="4186" cy="2143"/>
          </a:xfrm>
        </p:grpSpPr>
        <p:sp>
          <p:nvSpPr>
            <p:cNvPr id="60423" name="Oval 8"/>
            <p:cNvSpPr>
              <a:spLocks noChangeArrowheads="1"/>
            </p:cNvSpPr>
            <p:nvPr/>
          </p:nvSpPr>
          <p:spPr bwMode="auto">
            <a:xfrm>
              <a:off x="1104" y="2688"/>
              <a:ext cx="2160" cy="576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4" name="Text Box 9"/>
            <p:cNvSpPr txBox="1">
              <a:spLocks noChangeArrowheads="1"/>
            </p:cNvSpPr>
            <p:nvPr/>
          </p:nvSpPr>
          <p:spPr bwMode="auto">
            <a:xfrm>
              <a:off x="2352" y="1121"/>
              <a:ext cx="2938" cy="161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dirty="0"/>
                <a:t>When </a:t>
              </a:r>
              <a:r>
                <a:rPr lang="en-US" i="1" dirty="0"/>
                <a:t>new</a:t>
              </a:r>
              <a:r>
                <a:rPr lang="en-US" dirty="0"/>
                <a:t> is called first load the value of the first unused heap byte into the </a:t>
              </a:r>
              <a:r>
                <a:rPr lang="en-US" b="1" dirty="0"/>
                <a:t>index </a:t>
              </a:r>
              <a:r>
                <a:rPr lang="en-US" dirty="0"/>
                <a:t>register.  </a:t>
              </a:r>
            </a:p>
            <a:p>
              <a:pPr eaLnBrk="1" hangingPunct="1"/>
              <a:r>
                <a:rPr lang="en-US" dirty="0"/>
                <a:t>Then add the value in the accumulator (</a:t>
              </a:r>
              <a:r>
                <a:rPr lang="en-US" dirty="0" err="1"/>
                <a:t>ie</a:t>
              </a:r>
              <a:r>
                <a:rPr lang="en-US" dirty="0"/>
                <a:t>, the number of bytes to be allocated) to the current heap address.</a:t>
              </a:r>
            </a:p>
            <a:p>
              <a:pPr eaLnBrk="1" hangingPunct="1"/>
              <a:r>
                <a:rPr lang="en-US" dirty="0"/>
                <a:t>Then store the new heap address (the first free address in the heap) back into the heap pointer.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6324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dirty="0" smtClean="0"/>
              <a:t>The relationship between the operand and the operand </a:t>
            </a:r>
            <a:r>
              <a:rPr lang="en-US" sz="2400" dirty="0" err="1" smtClean="0"/>
              <a:t>specifier</a:t>
            </a:r>
            <a:r>
              <a:rPr lang="en-US" sz="2400" dirty="0" smtClean="0"/>
              <a:t> for all the addressing modes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410200" y="6248400"/>
            <a:ext cx="1752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76D10135-CF8F-4D29-A220-56C111EA2AA9}" type="slidenum">
              <a:rPr lang="en-US"/>
              <a:pPr eaLnBrk="1" hangingPunct="1"/>
              <a:t>4</a:t>
            </a:fld>
            <a:endParaRPr lang="en-US"/>
          </a:p>
        </p:txBody>
      </p:sp>
      <p:pic>
        <p:nvPicPr>
          <p:cNvPr id="8196" name="Picture 2" descr="c06p2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0"/>
            <a:ext cx="5692775" cy="548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01000" cy="4953000"/>
          </a:xfrm>
        </p:spPr>
        <p:txBody>
          <a:bodyPr/>
          <a:lstStyle/>
          <a:p>
            <a:r>
              <a:rPr lang="en-US" dirty="0" smtClean="0"/>
              <a:t>Using global pointer variables</a:t>
            </a:r>
          </a:p>
          <a:p>
            <a:pPr lvl="1"/>
            <a:r>
              <a:rPr lang="en-US" dirty="0" smtClean="0"/>
              <a:t>Allocate storage for the variable with .BLOCK 2</a:t>
            </a:r>
          </a:p>
          <a:p>
            <a:pPr lvl="1"/>
            <a:r>
              <a:rPr lang="en-US" dirty="0" smtClean="0"/>
              <a:t>Recall that a memory address is 16 bits or 2 bytes</a:t>
            </a:r>
          </a:p>
          <a:p>
            <a:pPr lvl="1"/>
            <a:r>
              <a:rPr lang="en-US" dirty="0" smtClean="0"/>
              <a:t>Access </a:t>
            </a:r>
            <a:r>
              <a:rPr lang="en-US" dirty="0" smtClean="0"/>
              <a:t>the address stored at the </a:t>
            </a:r>
            <a:r>
              <a:rPr lang="en-US" dirty="0" smtClean="0"/>
              <a:t>pointer with direct addressing (d)</a:t>
            </a:r>
          </a:p>
          <a:p>
            <a:pPr lvl="1"/>
            <a:r>
              <a:rPr lang="en-US" dirty="0" smtClean="0"/>
              <a:t>Access the value stored on the heap that the pointer is </a:t>
            </a:r>
            <a:r>
              <a:rPr lang="en-US" dirty="0"/>
              <a:t>pointing to </a:t>
            </a:r>
            <a:r>
              <a:rPr lang="en-US" dirty="0" smtClean="0"/>
              <a:t>(Dereference </a:t>
            </a:r>
            <a:r>
              <a:rPr lang="en-US" dirty="0"/>
              <a:t>the </a:t>
            </a:r>
            <a:r>
              <a:rPr lang="en-US" dirty="0" smtClean="0"/>
              <a:t>pointer) </a:t>
            </a:r>
            <a:r>
              <a:rPr lang="en-US" dirty="0" smtClean="0"/>
              <a:t>with </a:t>
            </a:r>
            <a:r>
              <a:rPr lang="en-US" i="1" dirty="0" smtClean="0"/>
              <a:t>indirect</a:t>
            </a:r>
            <a:r>
              <a:rPr lang="en-US" dirty="0" smtClean="0"/>
              <a:t> addressing (n)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49530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</a:t>
            </a:r>
            <a:r>
              <a:rPr lang="en-US" dirty="0" smtClean="0"/>
              <a:t>the new function</a:t>
            </a:r>
          </a:p>
          <a:p>
            <a:pPr lvl="1"/>
            <a:r>
              <a:rPr lang="en-US" dirty="0" smtClean="0"/>
              <a:t>Put the number of bytes to be allocated into the accumulator</a:t>
            </a:r>
          </a:p>
          <a:p>
            <a:pPr lvl="1"/>
            <a:r>
              <a:rPr lang="en-US" dirty="0" smtClean="0"/>
              <a:t>CALL new</a:t>
            </a:r>
          </a:p>
          <a:p>
            <a:pPr lvl="1"/>
            <a:r>
              <a:rPr lang="en-US" dirty="0" smtClean="0"/>
              <a:t>The index register will contain the address of the </a:t>
            </a:r>
            <a:r>
              <a:rPr lang="en-US" dirty="0" smtClean="0"/>
              <a:t>allocated bytes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STX</a:t>
            </a:r>
            <a:r>
              <a:rPr lang="en-US" dirty="0"/>
              <a:t>	</a:t>
            </a:r>
            <a:r>
              <a:rPr lang="en-US" dirty="0" err="1" smtClean="0"/>
              <a:t>b,d</a:t>
            </a:r>
            <a:endParaRPr lang="en-US" dirty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9F9FF46B-3709-4EB8-A81A-D351E453B8B4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 </a:t>
            </a:r>
            <a:r>
              <a:rPr lang="en-US" dirty="0"/>
              <a:t>Example fig 6.41</a:t>
            </a:r>
            <a:endParaRPr lang="en-US" dirty="0" smtClean="0"/>
          </a:p>
        </p:txBody>
      </p:sp>
      <p:pic>
        <p:nvPicPr>
          <p:cNvPr id="64516" name="Picture 3" descr="fig6-41a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257300"/>
            <a:ext cx="7462837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429000" y="1600200"/>
            <a:ext cx="3810000" cy="1752600"/>
            <a:chOff x="2160" y="1008"/>
            <a:chExt cx="2400" cy="1104"/>
          </a:xfrm>
        </p:grpSpPr>
        <p:sp>
          <p:nvSpPr>
            <p:cNvPr id="64524" name="Oval 4"/>
            <p:cNvSpPr>
              <a:spLocks noChangeArrowheads="1"/>
            </p:cNvSpPr>
            <p:nvPr/>
          </p:nvSpPr>
          <p:spPr bwMode="auto">
            <a:xfrm>
              <a:off x="2160" y="1632"/>
              <a:ext cx="1008" cy="480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Text Box 5"/>
            <p:cNvSpPr txBox="1">
              <a:spLocks noChangeArrowheads="1"/>
            </p:cNvSpPr>
            <p:nvPr/>
          </p:nvSpPr>
          <p:spPr bwMode="auto">
            <a:xfrm>
              <a:off x="2784" y="1008"/>
              <a:ext cx="1776" cy="5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Load Accumulator with number of bytes needed.</a:t>
              </a:r>
            </a:p>
            <a:p>
              <a:pPr eaLnBrk="1" hangingPunct="1"/>
              <a:r>
                <a:rPr lang="en-US"/>
                <a:t>Call new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429000" y="2971800"/>
            <a:ext cx="4587875" cy="2197100"/>
            <a:chOff x="2160" y="1872"/>
            <a:chExt cx="2890" cy="1384"/>
          </a:xfrm>
        </p:grpSpPr>
        <p:sp>
          <p:nvSpPr>
            <p:cNvPr id="64522" name="Oval 7"/>
            <p:cNvSpPr>
              <a:spLocks noChangeArrowheads="1"/>
            </p:cNvSpPr>
            <p:nvPr/>
          </p:nvSpPr>
          <p:spPr bwMode="auto">
            <a:xfrm>
              <a:off x="2160" y="1872"/>
              <a:ext cx="1008" cy="384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Text Box 8"/>
            <p:cNvSpPr txBox="1">
              <a:spLocks noChangeArrowheads="1"/>
            </p:cNvSpPr>
            <p:nvPr/>
          </p:nvSpPr>
          <p:spPr bwMode="auto">
            <a:xfrm>
              <a:off x="3264" y="2160"/>
              <a:ext cx="1786" cy="109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On return from call, the address of the first byte of the allocated memory is in the </a:t>
              </a:r>
              <a:r>
                <a:rPr lang="en-US" b="1"/>
                <a:t>index </a:t>
              </a:r>
              <a:r>
                <a:rPr lang="en-US"/>
                <a:t>register.</a:t>
              </a:r>
            </a:p>
            <a:p>
              <a:pPr eaLnBrk="1" hangingPunct="1"/>
              <a:r>
                <a:rPr lang="en-US"/>
                <a:t>Save this address in the pointer.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143000" y="3505200"/>
            <a:ext cx="3886200" cy="1143000"/>
            <a:chOff x="720" y="2208"/>
            <a:chExt cx="2448" cy="720"/>
          </a:xfrm>
        </p:grpSpPr>
        <p:sp>
          <p:nvSpPr>
            <p:cNvPr id="64520" name="Oval 10"/>
            <p:cNvSpPr>
              <a:spLocks noChangeArrowheads="1"/>
            </p:cNvSpPr>
            <p:nvPr/>
          </p:nvSpPr>
          <p:spPr bwMode="auto">
            <a:xfrm>
              <a:off x="2160" y="2208"/>
              <a:ext cx="1008" cy="336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Text Box 11"/>
            <p:cNvSpPr txBox="1">
              <a:spLocks noChangeArrowheads="1"/>
            </p:cNvSpPr>
            <p:nvPr/>
          </p:nvSpPr>
          <p:spPr bwMode="auto">
            <a:xfrm>
              <a:off x="720" y="2524"/>
              <a:ext cx="1440" cy="4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Use the pointer with indirect addressing.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Indirect Addressing</a:t>
            </a:r>
          </a:p>
        </p:txBody>
      </p:sp>
      <p:pic>
        <p:nvPicPr>
          <p:cNvPr id="65539" name="Picture 3" descr="fig6-42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5425"/>
            <a:ext cx="80137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Indirect Addressing</a:t>
            </a:r>
          </a:p>
        </p:txBody>
      </p:sp>
      <p:pic>
        <p:nvPicPr>
          <p:cNvPr id="66563" name="Picture 3" descr="fig6-42c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2124075"/>
            <a:ext cx="84502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Indirect Addressing</a:t>
            </a:r>
          </a:p>
        </p:txBody>
      </p:sp>
      <p:pic>
        <p:nvPicPr>
          <p:cNvPr id="67587" name="Picture 3" descr="fig6-42d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98650"/>
            <a:ext cx="84391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295400" y="1981200"/>
            <a:ext cx="6172200" cy="2286000"/>
            <a:chOff x="816" y="1248"/>
            <a:chExt cx="3888" cy="1440"/>
          </a:xfrm>
        </p:grpSpPr>
        <p:grpSp>
          <p:nvGrpSpPr>
            <p:cNvPr id="67589" name="Group 7"/>
            <p:cNvGrpSpPr>
              <a:grpSpLocks/>
            </p:cNvGrpSpPr>
            <p:nvPr/>
          </p:nvGrpSpPr>
          <p:grpSpPr bwMode="auto">
            <a:xfrm>
              <a:off x="2352" y="1248"/>
              <a:ext cx="2352" cy="1440"/>
              <a:chOff x="2352" y="1248"/>
              <a:chExt cx="2352" cy="1440"/>
            </a:xfrm>
          </p:grpSpPr>
          <p:sp>
            <p:nvSpPr>
              <p:cNvPr id="67594" name="Oval 4"/>
              <p:cNvSpPr>
                <a:spLocks noChangeArrowheads="1"/>
              </p:cNvSpPr>
              <p:nvPr/>
            </p:nvSpPr>
            <p:spPr bwMode="auto">
              <a:xfrm>
                <a:off x="3744" y="2400"/>
                <a:ext cx="480" cy="288"/>
              </a:xfrm>
              <a:prstGeom prst="ellips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5" name="Oval 5"/>
              <p:cNvSpPr>
                <a:spLocks noChangeArrowheads="1"/>
              </p:cNvSpPr>
              <p:nvPr/>
            </p:nvSpPr>
            <p:spPr bwMode="auto">
              <a:xfrm>
                <a:off x="4224" y="1248"/>
                <a:ext cx="480" cy="288"/>
              </a:xfrm>
              <a:prstGeom prst="ellips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6" name="Text Box 6"/>
              <p:cNvSpPr txBox="1">
                <a:spLocks noChangeArrowheads="1"/>
              </p:cNvSpPr>
              <p:nvPr/>
            </p:nvSpPr>
            <p:spPr bwMode="auto">
              <a:xfrm>
                <a:off x="2352" y="1392"/>
                <a:ext cx="1306" cy="59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The heap address is stored in the global pointer</a:t>
                </a:r>
              </a:p>
            </p:txBody>
          </p:sp>
        </p:grpSp>
        <p:grpSp>
          <p:nvGrpSpPr>
            <p:cNvPr id="67590" name="Group 13"/>
            <p:cNvGrpSpPr>
              <a:grpSpLocks/>
            </p:cNvGrpSpPr>
            <p:nvPr/>
          </p:nvGrpSpPr>
          <p:grpSpPr bwMode="auto">
            <a:xfrm>
              <a:off x="816" y="2016"/>
              <a:ext cx="816" cy="480"/>
              <a:chOff x="816" y="2016"/>
              <a:chExt cx="816" cy="480"/>
            </a:xfrm>
          </p:grpSpPr>
          <p:sp>
            <p:nvSpPr>
              <p:cNvPr id="67591" name="Line 8"/>
              <p:cNvSpPr>
                <a:spLocks noChangeShapeType="1"/>
              </p:cNvSpPr>
              <p:nvPr/>
            </p:nvSpPr>
            <p:spPr bwMode="auto">
              <a:xfrm>
                <a:off x="816" y="201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2" name="Line 9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288" cy="48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3" name="Line 12"/>
              <p:cNvSpPr>
                <a:spLocks noChangeShapeType="1"/>
              </p:cNvSpPr>
              <p:nvPr/>
            </p:nvSpPr>
            <p:spPr bwMode="auto">
              <a:xfrm>
                <a:off x="1440" y="24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3333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Indirect Addressing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Oprnd  =  Mem[ Mem[ OprndSpec] ]</a:t>
            </a:r>
          </a:p>
        </p:txBody>
      </p:sp>
      <p:pic>
        <p:nvPicPr>
          <p:cNvPr id="68612" name="Picture 4" descr="fig6-33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436813"/>
            <a:ext cx="8867775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81000" y="3886200"/>
            <a:ext cx="7391400" cy="3810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Indirect Addressing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machines also have a double indirect </a:t>
            </a:r>
            <a:r>
              <a:rPr lang="en-US" dirty="0" smtClean="0"/>
              <a:t>mode</a:t>
            </a:r>
            <a:endParaRPr lang="en-US" dirty="0" smtClean="0"/>
          </a:p>
          <a:p>
            <a:pPr lvl="1"/>
            <a:r>
              <a:rPr lang="en-US" dirty="0" err="1" smtClean="0"/>
              <a:t>Oprnd</a:t>
            </a:r>
            <a:r>
              <a:rPr lang="en-US" dirty="0" smtClean="0"/>
              <a:t> = 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Mem</a:t>
            </a:r>
            <a:r>
              <a:rPr lang="en-US" dirty="0" smtClean="0"/>
              <a:t>[</a:t>
            </a:r>
            <a:r>
              <a:rPr lang="en-US" dirty="0" err="1" smtClean="0"/>
              <a:t>OprndSpec</a:t>
            </a:r>
            <a:r>
              <a:rPr lang="en-US" dirty="0" smtClean="0"/>
              <a:t>]]]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with local variables fig. 6.43</a:t>
            </a:r>
          </a:p>
        </p:txBody>
      </p:sp>
      <p:pic>
        <p:nvPicPr>
          <p:cNvPr id="7065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4788" y="1447800"/>
            <a:ext cx="4187825" cy="4678363"/>
          </a:xfr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with local variables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as pass-by-reference</a:t>
            </a:r>
          </a:p>
          <a:p>
            <a:r>
              <a:rPr lang="en-US" dirty="0" smtClean="0"/>
              <a:t>Allocate storage on the stack for the pointer using SUBSP</a:t>
            </a:r>
          </a:p>
          <a:p>
            <a:r>
              <a:rPr lang="en-US" dirty="0" smtClean="0"/>
              <a:t>Access the pointer with </a:t>
            </a:r>
            <a:r>
              <a:rPr lang="en-US" dirty="0" smtClean="0">
                <a:solidFill>
                  <a:srgbClr val="0000FF"/>
                </a:solidFill>
              </a:rPr>
              <a:t>stack-relative addressing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)</a:t>
            </a:r>
          </a:p>
          <a:p>
            <a:r>
              <a:rPr lang="en-US" dirty="0"/>
              <a:t>Access the value stored on the heap that the pointer is pointing </a:t>
            </a:r>
            <a:r>
              <a:rPr lang="en-US" dirty="0" smtClean="0"/>
              <a:t>to (Dereference </a:t>
            </a:r>
            <a:r>
              <a:rPr lang="en-US" dirty="0" smtClean="0"/>
              <a:t>the </a:t>
            </a:r>
            <a:r>
              <a:rPr lang="en-US" dirty="0" smtClean="0"/>
              <a:t>pointer)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00FF"/>
                </a:solidFill>
              </a:rPr>
              <a:t>stack-relative deferred addressing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sf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dimensional arrays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447800"/>
            <a:ext cx="80914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5C7587BB-340F-491B-B4B0-A2D620950AE2}" type="slidenum">
              <a:rPr lang="en-US"/>
              <a:pPr eaLnBrk="1" hangingPunct="1"/>
              <a:t>50</a:t>
            </a:fld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dirty="0" smtClean="0"/>
              <a:t>Dynamic Memory with local </a:t>
            </a:r>
            <a:r>
              <a:rPr lang="en-US" dirty="0"/>
              <a:t>variables fig. 6.43</a:t>
            </a:r>
            <a:endParaRPr lang="en-US" dirty="0" smtClean="0"/>
          </a:p>
        </p:txBody>
      </p:sp>
      <p:pic>
        <p:nvPicPr>
          <p:cNvPr id="72708" name="Picture 4" descr="fig6-43a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143000"/>
            <a:ext cx="73406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200400" y="1842746"/>
            <a:ext cx="2362200" cy="1052853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724398" y="3689146"/>
            <a:ext cx="457200" cy="47171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586512" y="4387532"/>
            <a:ext cx="457201" cy="37959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4633681" y="4876800"/>
            <a:ext cx="457201" cy="129399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4640938" y="3309552"/>
            <a:ext cx="457201" cy="37959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648198" y="6365649"/>
            <a:ext cx="533400" cy="47171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with local variables</a:t>
            </a:r>
          </a:p>
        </p:txBody>
      </p:sp>
      <p:pic>
        <p:nvPicPr>
          <p:cNvPr id="73731" name="Picture 4" descr="fig6-43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355725"/>
            <a:ext cx="835818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4507706" y="1600200"/>
            <a:ext cx="533400" cy="47171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200400" y="3669506"/>
            <a:ext cx="1752600" cy="47171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4535941" y="3172392"/>
            <a:ext cx="533400" cy="47171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507706" y="2354942"/>
            <a:ext cx="533400" cy="47171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Memory with local variables</a:t>
            </a:r>
          </a:p>
        </p:txBody>
      </p:sp>
      <p:pic>
        <p:nvPicPr>
          <p:cNvPr id="74755" name="Picture 4" descr="fig6-43c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73288"/>
            <a:ext cx="8353425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Indirect Addressing</a:t>
            </a:r>
          </a:p>
        </p:txBody>
      </p:sp>
      <p:pic>
        <p:nvPicPr>
          <p:cNvPr id="75779" name="Picture 5" descr="fig6-42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855788"/>
            <a:ext cx="8793163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Structures fig. 6.45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 struct: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struct person{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	char first;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	char last;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	int age;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	char gender;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};</a:t>
            </a:r>
          </a:p>
          <a:p>
            <a:pPr lvl="1">
              <a:buFontTx/>
              <a:buNone/>
            </a:pPr>
            <a:r>
              <a:rPr lang="en-US" smtClean="0">
                <a:latin typeface="Courier New" pitchFamily="49" charset="0"/>
              </a:rPr>
              <a:t>struct person bill;</a:t>
            </a:r>
            <a:endParaRPr lang="en-US" smtClean="0"/>
          </a:p>
        </p:txBody>
      </p:sp>
      <p:sp>
        <p:nvSpPr>
          <p:cNvPr id="76804" name="AutoShape 4"/>
          <p:cNvSpPr>
            <a:spLocks/>
          </p:cNvSpPr>
          <p:nvPr/>
        </p:nvSpPr>
        <p:spPr bwMode="auto">
          <a:xfrm>
            <a:off x="3962400" y="2514600"/>
            <a:ext cx="762000" cy="1828800"/>
          </a:xfrm>
          <a:prstGeom prst="rightBrace">
            <a:avLst>
              <a:gd name="adj1" fmla="val 20000"/>
              <a:gd name="adj2" fmla="val 50000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4953000" y="3124200"/>
            <a:ext cx="1131888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fields</a:t>
            </a:r>
          </a:p>
        </p:txBody>
      </p:sp>
      <p:sp>
        <p:nvSpPr>
          <p:cNvPr id="76806" name="AutoShape 6"/>
          <p:cNvSpPr>
            <a:spLocks/>
          </p:cNvSpPr>
          <p:nvPr/>
        </p:nvSpPr>
        <p:spPr bwMode="auto">
          <a:xfrm>
            <a:off x="4964113" y="4800600"/>
            <a:ext cx="446087" cy="609600"/>
          </a:xfrm>
          <a:prstGeom prst="rightBrace">
            <a:avLst>
              <a:gd name="adj1" fmla="val 11388"/>
              <a:gd name="adj2" fmla="val 50000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562600" y="4267200"/>
            <a:ext cx="3189288" cy="15541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>
                <a:solidFill>
                  <a:srgbClr val="0000FF"/>
                </a:solidFill>
              </a:rPr>
              <a:t>bill is a variable of type </a:t>
            </a:r>
            <a:r>
              <a:rPr lang="en-US" sz="3200" i="1">
                <a:solidFill>
                  <a:srgbClr val="0000FF"/>
                </a:solidFill>
              </a:rPr>
              <a:t>struct person</a:t>
            </a:r>
            <a:endParaRPr lang="en-US" sz="32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533400"/>
          </a:xfrm>
        </p:spPr>
        <p:txBody>
          <a:bodyPr/>
          <a:lstStyle/>
          <a:p>
            <a:r>
              <a:rPr lang="en-US" smtClean="0"/>
              <a:t>Structures fig. 6.45</a:t>
            </a:r>
          </a:p>
        </p:txBody>
      </p:sp>
      <p:pic>
        <p:nvPicPr>
          <p:cNvPr id="778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914400"/>
            <a:ext cx="7581900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0396EE18-47CF-48CF-82D2-18B7750E5924}" type="slidenum">
              <a:rPr lang="en-US"/>
              <a:pPr eaLnBrk="1" hangingPunct="1"/>
              <a:t>56</a:t>
            </a:fld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Structures at level HOL6 and Level Asmb5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Allocate storage for the total number of bytes needed for the structure.</a:t>
            </a:r>
          </a:p>
          <a:p>
            <a:r>
              <a:rPr lang="en-US" dirty="0" smtClean="0"/>
              <a:t>Create .EQUATE symbols for each field of the structure.</a:t>
            </a:r>
          </a:p>
          <a:p>
            <a:r>
              <a:rPr lang="en-US" dirty="0" smtClean="0"/>
              <a:t>To access a field:</a:t>
            </a:r>
          </a:p>
          <a:p>
            <a:pPr lvl="1"/>
            <a:r>
              <a:rPr lang="en-US" dirty="0" smtClean="0"/>
              <a:t>Load the symbol of the field into the X register with immediate addressing</a:t>
            </a:r>
          </a:p>
          <a:p>
            <a:pPr lvl="1"/>
            <a:r>
              <a:rPr lang="en-US" dirty="0" smtClean="0"/>
              <a:t>Use indexed </a:t>
            </a:r>
            <a:r>
              <a:rPr lang="en-US" dirty="0" smtClean="0"/>
              <a:t>addressing, </a:t>
            </a:r>
            <a:r>
              <a:rPr lang="en-US" dirty="0" smtClean="0"/>
              <a:t>using the name of the structure as the operand.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4A4C586D-3940-454C-9EDB-806C47681F34}" type="slidenum">
              <a:rPr lang="en-US"/>
              <a:pPr eaLnBrk="1" hangingPunct="1"/>
              <a:t>57</a:t>
            </a:fld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Structures at level HOL6 and Level Asmb5 </a:t>
            </a:r>
            <a:r>
              <a:rPr lang="en-US" sz="2000" i="1" smtClean="0"/>
              <a:t>(Cont’d)</a:t>
            </a:r>
          </a:p>
        </p:txBody>
      </p:sp>
      <p:pic>
        <p:nvPicPr>
          <p:cNvPr id="79876" name="Picture 4" descr="fig6-45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295400"/>
            <a:ext cx="79502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09800" y="1103313"/>
            <a:ext cx="6192838" cy="1639887"/>
            <a:chOff x="1392" y="695"/>
            <a:chExt cx="3901" cy="1033"/>
          </a:xfrm>
        </p:grpSpPr>
        <p:sp>
          <p:nvSpPr>
            <p:cNvPr id="79887" name="Oval 5"/>
            <p:cNvSpPr>
              <a:spLocks noChangeArrowheads="1"/>
            </p:cNvSpPr>
            <p:nvPr/>
          </p:nvSpPr>
          <p:spPr bwMode="auto">
            <a:xfrm>
              <a:off x="1392" y="912"/>
              <a:ext cx="1584" cy="816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8" name="Text Box 6"/>
            <p:cNvSpPr txBox="1">
              <a:spLocks noChangeArrowheads="1"/>
            </p:cNvSpPr>
            <p:nvPr/>
          </p:nvSpPr>
          <p:spPr bwMode="auto">
            <a:xfrm>
              <a:off x="3110" y="695"/>
              <a:ext cx="2183" cy="25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.EQUATE's give the field offsets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2514600"/>
            <a:ext cx="6607175" cy="457200"/>
            <a:chOff x="1392" y="1584"/>
            <a:chExt cx="4162" cy="288"/>
          </a:xfrm>
        </p:grpSpPr>
        <p:sp>
          <p:nvSpPr>
            <p:cNvPr id="79885" name="Oval 7"/>
            <p:cNvSpPr>
              <a:spLocks noChangeArrowheads="1"/>
            </p:cNvSpPr>
            <p:nvPr/>
          </p:nvSpPr>
          <p:spPr bwMode="auto">
            <a:xfrm>
              <a:off x="1392" y="1584"/>
              <a:ext cx="1584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6" name="Text Box 8"/>
            <p:cNvSpPr txBox="1">
              <a:spLocks noChangeArrowheads="1"/>
            </p:cNvSpPr>
            <p:nvPr/>
          </p:nvSpPr>
          <p:spPr bwMode="auto">
            <a:xfrm>
              <a:off x="3110" y="1617"/>
              <a:ext cx="2444" cy="25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Allocate storage for the </a:t>
              </a:r>
              <a:r>
                <a:rPr lang="en-US" b="1"/>
                <a:t>entire</a:t>
              </a:r>
              <a:r>
                <a:rPr lang="en-US"/>
                <a:t> struct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76400" y="3429000"/>
            <a:ext cx="5175250" cy="1166813"/>
            <a:chOff x="1056" y="2160"/>
            <a:chExt cx="3260" cy="735"/>
          </a:xfrm>
        </p:grpSpPr>
        <p:sp>
          <p:nvSpPr>
            <p:cNvPr id="79883" name="Oval 10"/>
            <p:cNvSpPr>
              <a:spLocks noChangeArrowheads="1"/>
            </p:cNvSpPr>
            <p:nvPr/>
          </p:nvSpPr>
          <p:spPr bwMode="auto">
            <a:xfrm>
              <a:off x="1838" y="2160"/>
              <a:ext cx="1584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4" name="Text Box 11"/>
            <p:cNvSpPr txBox="1">
              <a:spLocks noChangeArrowheads="1"/>
            </p:cNvSpPr>
            <p:nvPr/>
          </p:nvSpPr>
          <p:spPr bwMode="auto">
            <a:xfrm>
              <a:off x="1056" y="2640"/>
              <a:ext cx="3260" cy="25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Load the offset for the field into the index register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371600" y="3633788"/>
            <a:ext cx="6280150" cy="1190625"/>
            <a:chOff x="864" y="2289"/>
            <a:chExt cx="3956" cy="750"/>
          </a:xfrm>
        </p:grpSpPr>
        <p:sp>
          <p:nvSpPr>
            <p:cNvPr id="79881" name="Oval 13"/>
            <p:cNvSpPr>
              <a:spLocks noChangeArrowheads="1"/>
            </p:cNvSpPr>
            <p:nvPr/>
          </p:nvSpPr>
          <p:spPr bwMode="auto">
            <a:xfrm>
              <a:off x="1838" y="2289"/>
              <a:ext cx="1584" cy="288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82" name="Text Box 14"/>
            <p:cNvSpPr txBox="1">
              <a:spLocks noChangeArrowheads="1"/>
            </p:cNvSpPr>
            <p:nvPr/>
          </p:nvSpPr>
          <p:spPr bwMode="auto">
            <a:xfrm>
              <a:off x="864" y="2784"/>
              <a:ext cx="3956" cy="25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Use indexed addressing with the name of the struct variable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6-</a:t>
            </a:r>
            <a:fld id="{114B2433-041F-40BB-A99F-FB111425A7E7}" type="slidenum">
              <a:rPr lang="en-US"/>
              <a:pPr eaLnBrk="1" hangingPunct="1"/>
              <a:t>58</a:t>
            </a:fld>
            <a:endParaRPr lang="en-US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Structures at level HOL6 and Level Asmb5 </a:t>
            </a:r>
            <a:r>
              <a:rPr lang="en-US" sz="2000" i="1" smtClean="0"/>
              <a:t>(Cont’d)</a:t>
            </a:r>
          </a:p>
        </p:txBody>
      </p:sp>
      <p:pic>
        <p:nvPicPr>
          <p:cNvPr id="80900" name="Picture 3" descr="fig6-45b.jpg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838200"/>
            <a:ext cx="8194675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Structures at level HOL6 and Level Asmb5 </a:t>
            </a:r>
            <a:r>
              <a:rPr lang="en-US" sz="2000" i="1" smtClean="0"/>
              <a:t>(Cont’d)</a:t>
            </a:r>
          </a:p>
        </p:txBody>
      </p:sp>
      <p:pic>
        <p:nvPicPr>
          <p:cNvPr id="81923" name="Picture 3" descr="fig6-46.jpg                                                    0036D48FEphesis                        BC48AB6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905000"/>
            <a:ext cx="89995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Addressing and Arrays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153400" cy="4953000"/>
          </a:xfrm>
        </p:spPr>
        <p:txBody>
          <a:bodyPr/>
          <a:lstStyle/>
          <a:p>
            <a:r>
              <a:rPr lang="en-US" dirty="0" smtClean="0"/>
              <a:t>Used for accessing the elements of an array.</a:t>
            </a:r>
          </a:p>
          <a:p>
            <a:r>
              <a:rPr lang="en-US" dirty="0" smtClean="0"/>
              <a:t>Operand:  </a:t>
            </a:r>
            <a:r>
              <a:rPr lang="en-US" dirty="0" smtClean="0"/>
              <a:t>is </a:t>
            </a:r>
            <a:r>
              <a:rPr lang="en-US" dirty="0" smtClean="0"/>
              <a:t>memory address that is the </a:t>
            </a:r>
            <a:r>
              <a:rPr lang="en-US" dirty="0" smtClean="0">
                <a:solidFill>
                  <a:srgbClr val="3333FF"/>
                </a:solidFill>
              </a:rPr>
              <a:t>sum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3333FF"/>
                </a:solidFill>
              </a:rPr>
              <a:t>base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FF"/>
                </a:solidFill>
              </a:rPr>
              <a:t>index</a:t>
            </a:r>
            <a:r>
              <a:rPr lang="en-US" dirty="0" smtClean="0"/>
              <a:t> register.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>
                <a:solidFill>
                  <a:srgbClr val="3333FF"/>
                </a:solidFill>
              </a:rPr>
              <a:t>Base</a:t>
            </a:r>
            <a:r>
              <a:rPr lang="en-US" dirty="0" smtClean="0"/>
              <a:t> register contains the </a:t>
            </a:r>
            <a:r>
              <a:rPr lang="en-US" dirty="0" smtClean="0">
                <a:solidFill>
                  <a:srgbClr val="3333FF"/>
                </a:solidFill>
              </a:rPr>
              <a:t>address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3333FF"/>
                </a:solidFill>
              </a:rPr>
              <a:t>first</a:t>
            </a:r>
            <a:r>
              <a:rPr lang="en-US" dirty="0" smtClean="0"/>
              <a:t> element of the array </a:t>
            </a:r>
          </a:p>
          <a:p>
            <a:pPr lvl="1"/>
            <a:r>
              <a:rPr lang="en-US" dirty="0" smtClean="0"/>
              <a:t>Similar to the name of an array in a C program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3333FF"/>
                </a:solidFill>
              </a:rPr>
              <a:t>index</a:t>
            </a:r>
            <a:r>
              <a:rPr lang="en-US" dirty="0" smtClean="0"/>
              <a:t> register contains the </a:t>
            </a:r>
            <a:r>
              <a:rPr lang="en-US" dirty="0" smtClean="0">
                <a:solidFill>
                  <a:srgbClr val="3333FF"/>
                </a:solidFill>
              </a:rPr>
              <a:t>index</a:t>
            </a:r>
            <a:r>
              <a:rPr lang="en-US" dirty="0" smtClean="0"/>
              <a:t> of the array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Linked Lists with a local pointer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Accesses a node:</a:t>
            </a:r>
          </a:p>
          <a:p>
            <a:pPr lvl="1"/>
            <a:r>
              <a:rPr lang="en-US" smtClean="0"/>
              <a:t>Equate the pointer field to the first byte of the node.</a:t>
            </a:r>
          </a:p>
          <a:p>
            <a:pPr lvl="1"/>
            <a:r>
              <a:rPr lang="en-US" smtClean="0"/>
              <a:t>Load the offset into the index register</a:t>
            </a:r>
          </a:p>
          <a:p>
            <a:pPr lvl="1"/>
            <a:r>
              <a:rPr lang="en-US" smtClean="0"/>
              <a:t>Access the field of the node using stack-indexed deferred addressing (sxf)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447800"/>
            <a:ext cx="79152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pic>
        <p:nvPicPr>
          <p:cNvPr id="90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49363"/>
            <a:ext cx="70866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295400"/>
            <a:ext cx="81549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600200"/>
            <a:ext cx="7696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066800"/>
            <a:ext cx="7797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Allocate the total number of bytes needed in a .BLOCK</a:t>
            </a:r>
          </a:p>
          <a:p>
            <a:pPr>
              <a:lnSpc>
                <a:spcPct val="90000"/>
              </a:lnSpc>
            </a:pPr>
            <a:r>
              <a:rPr lang="en-US" smtClean="0"/>
              <a:t>To access element v[i]: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Load i into the index register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Multiply by number of bytes/element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Use index addressing (</a:t>
            </a:r>
            <a:r>
              <a:rPr lang="en-US" smtClean="0">
                <a:solidFill>
                  <a:srgbClr val="0000CC"/>
                </a:solidFill>
              </a:rPr>
              <a:t>x</a:t>
            </a:r>
            <a:r>
              <a:rPr lang="en-US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OprndSpec must be the </a:t>
            </a:r>
            <a:r>
              <a:rPr lang="en-US" smtClean="0">
                <a:solidFill>
                  <a:srgbClr val="0000CC"/>
                </a:solidFill>
              </a:rPr>
              <a:t>address</a:t>
            </a:r>
            <a:r>
              <a:rPr lang="en-US" smtClean="0"/>
              <a:t> of the </a:t>
            </a:r>
            <a:r>
              <a:rPr lang="en-US" smtClean="0">
                <a:solidFill>
                  <a:srgbClr val="0000CC"/>
                </a:solidFill>
              </a:rPr>
              <a:t>first element</a:t>
            </a:r>
            <a:r>
              <a:rPr lang="en-US" smtClean="0"/>
              <a:t> of the array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Ie, the name of the array if use labels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Arrays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Example.  Assume v is an integer array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v[4], </a:t>
            </a:r>
            <a:r>
              <a:rPr lang="en-US" sz="2000" dirty="0" smtClean="0"/>
              <a:t>j=3</a:t>
            </a:r>
            <a:r>
              <a:rPr lang="en-US" sz="2000" dirty="0" smtClean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…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smtClean="0"/>
              <a:t>v[</a:t>
            </a:r>
            <a:r>
              <a:rPr lang="en-US" sz="2000" dirty="0"/>
              <a:t>j</a:t>
            </a:r>
            <a:r>
              <a:rPr lang="en-US" sz="2000" dirty="0" smtClean="0"/>
              <a:t>] </a:t>
            </a:r>
            <a:r>
              <a:rPr lang="en-US" sz="2000" dirty="0" smtClean="0"/>
              <a:t>= 5;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Becomes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	</a:t>
            </a:r>
            <a:r>
              <a:rPr lang="en-US" sz="2000" dirty="0" smtClean="0"/>
              <a:t>	</a:t>
            </a:r>
            <a:r>
              <a:rPr lang="en-US" sz="2000" dirty="0" smtClean="0">
                <a:latin typeface="Courier New" pitchFamily="49" charset="0"/>
              </a:rPr>
              <a:t>v:	.BLOCK 8		;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v[4]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</a:t>
            </a:r>
            <a:r>
              <a:rPr lang="en-US" sz="2000" dirty="0" smtClean="0">
                <a:latin typeface="Courier New" pitchFamily="49" charset="0"/>
              </a:rPr>
              <a:t>j:</a:t>
            </a: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.Word  3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000" dirty="0" smtClean="0">
                <a:latin typeface="Courier New" pitchFamily="49" charset="0"/>
              </a:rPr>
              <a:t>LDA	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LDX	</a:t>
            </a:r>
            <a:r>
              <a:rPr lang="en-US" sz="2000" dirty="0">
                <a:latin typeface="Courier New" pitchFamily="49" charset="0"/>
              </a:rPr>
              <a:t>j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</a:rPr>
              <a:t>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ASLX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STX	v, x	  ; v is memory </a:t>
            </a:r>
            <a:r>
              <a:rPr lang="en-US" sz="2000" dirty="0" err="1" smtClean="0">
                <a:latin typeface="Courier New" pitchFamily="49" charset="0"/>
              </a:rPr>
              <a:t>addr</a:t>
            </a:r>
            <a:r>
              <a:rPr lang="en-US" sz="2000" dirty="0" smtClean="0">
                <a:latin typeface="Courier New" pitchFamily="49" charset="0"/>
              </a:rPr>
              <a:t>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		  ; the array, x is </a:t>
            </a:r>
            <a:r>
              <a:rPr lang="en-US" sz="2000" dirty="0" err="1" smtClean="0">
                <a:latin typeface="Courier New" pitchFamily="49" charset="0"/>
              </a:rPr>
              <a:t>addr</a:t>
            </a:r>
            <a:r>
              <a:rPr lang="en-US" sz="2000" dirty="0" smtClean="0">
                <a:latin typeface="Courier New" pitchFamily="49" charset="0"/>
              </a:rPr>
              <a:t> mode</a:t>
            </a:r>
            <a:endParaRPr lang="en-US" sz="2400" dirty="0" smtClean="0"/>
          </a:p>
        </p:txBody>
      </p:sp>
      <p:sp>
        <p:nvSpPr>
          <p:cNvPr id="2" name="Oval 1"/>
          <p:cNvSpPr/>
          <p:nvPr/>
        </p:nvSpPr>
        <p:spPr>
          <a:xfrm>
            <a:off x="2895600" y="3429000"/>
            <a:ext cx="1295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77457" y="3771900"/>
            <a:ext cx="1295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05000" y="5562600"/>
            <a:ext cx="17907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34457" y="5334000"/>
            <a:ext cx="1295400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Indexed Addressing and Arrays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572000"/>
          </a:xfrm>
        </p:spPr>
        <p:txBody>
          <a:bodyPr/>
          <a:lstStyle/>
          <a:p>
            <a:r>
              <a:rPr lang="en-US" smtClean="0"/>
              <a:t>Figure 6.34 (see next slide).</a:t>
            </a:r>
          </a:p>
          <a:p>
            <a:r>
              <a:rPr lang="en-US" smtClean="0"/>
              <a:t>DECI and DECO use indexed addressing</a:t>
            </a:r>
          </a:p>
          <a:p>
            <a:pPr lvl="1"/>
            <a:r>
              <a:rPr lang="en-US" smtClean="0">
                <a:latin typeface="Courier New" pitchFamily="49" charset="0"/>
              </a:rPr>
              <a:t>DECI vector,x</a:t>
            </a:r>
            <a:r>
              <a:rPr lang="en-US" smtClean="0"/>
              <a:t>  and </a:t>
            </a:r>
            <a:r>
              <a:rPr lang="en-US" smtClean="0">
                <a:latin typeface="Courier New" pitchFamily="49" charset="0"/>
              </a:rPr>
              <a:t>DECO vector,x</a:t>
            </a:r>
          </a:p>
          <a:p>
            <a:pPr lvl="1"/>
            <a:r>
              <a:rPr lang="en-US" smtClean="0">
                <a:latin typeface="Courier New" pitchFamily="49" charset="0"/>
              </a:rPr>
              <a:t>vector </a:t>
            </a:r>
            <a:r>
              <a:rPr lang="en-US" smtClean="0"/>
              <a:t>is the address of the first element of the vector</a:t>
            </a:r>
          </a:p>
          <a:p>
            <a:pPr lvl="1"/>
            <a:r>
              <a:rPr lang="en-US" sz="3200" smtClean="0">
                <a:latin typeface="Courier New" pitchFamily="49" charset="0"/>
              </a:rPr>
              <a:t>x</a:t>
            </a:r>
            <a:r>
              <a:rPr lang="en-US" smtClean="0"/>
              <a:t> indicates indexed addressing mode </a:t>
            </a:r>
            <a:endParaRPr lang="en-US" smtClean="0">
              <a:latin typeface="Courier New" pitchFamily="49" charset="0"/>
            </a:endParaRPr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CC"/>
      </a:hlink>
      <a:folHlink>
        <a:srgbClr val="CC00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CC"/>
        </a:hlink>
        <a:folHlink>
          <a:srgbClr val="CC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lor Block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9619</TotalTime>
  <Words>4078</Words>
  <Application>Microsoft Office PowerPoint</Application>
  <PresentationFormat>On-screen Show (4:3)</PresentationFormat>
  <Paragraphs>555</Paragraphs>
  <Slides>65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1_Default Design</vt:lpstr>
      <vt:lpstr>Color Block</vt:lpstr>
      <vt:lpstr>Chapter 06:  Compiling to the Assembly Level Part 2 (Sections 6.4-6.5) </vt:lpstr>
      <vt:lpstr>Objectives</vt:lpstr>
      <vt:lpstr>Addressing Modes</vt:lpstr>
      <vt:lpstr>The relationship between the operand and the operand specifier for all the addressing modes</vt:lpstr>
      <vt:lpstr>One dimensional arrays</vt:lpstr>
      <vt:lpstr>Indexed Addressing and Arrays</vt:lpstr>
      <vt:lpstr>Arrays</vt:lpstr>
      <vt:lpstr>Arrays</vt:lpstr>
      <vt:lpstr>Indexed Addressing and Arrays</vt:lpstr>
      <vt:lpstr>Global array example fig. 6.34</vt:lpstr>
      <vt:lpstr>Indexed Addressing and Arrays</vt:lpstr>
      <vt:lpstr>Indexed Addressing and Arrays</vt:lpstr>
      <vt:lpstr>Accessing an array at Level HOL6 and Level Asmb5</vt:lpstr>
      <vt:lpstr>Local Arrays</vt:lpstr>
      <vt:lpstr>Local Arrays</vt:lpstr>
      <vt:lpstr>Local Arrays</vt:lpstr>
      <vt:lpstr>Local Arrays Example fig 6.36</vt:lpstr>
      <vt:lpstr>Local Arrays Example</vt:lpstr>
      <vt:lpstr>Local Arrays Example</vt:lpstr>
      <vt:lpstr>Local Arrays</vt:lpstr>
      <vt:lpstr>Indexed Addressing and Arrays</vt:lpstr>
      <vt:lpstr>Indexed Addressing and Arrays</vt:lpstr>
      <vt:lpstr>Array Storage Global Vs. Local</vt:lpstr>
      <vt:lpstr>Pep/8 Array code Global Vs  Local</vt:lpstr>
      <vt:lpstr>The Switch Statement</vt:lpstr>
      <vt:lpstr>.ADDRESS</vt:lpstr>
      <vt:lpstr>.ADDRESS</vt:lpstr>
      <vt:lpstr>The Switch Statement</vt:lpstr>
      <vt:lpstr>Dynamic Memory Allocation</vt:lpstr>
      <vt:lpstr>Dynamic Memory Allocation fig 6.41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</vt:lpstr>
      <vt:lpstr>Dynamic Memory Allocation Example fig 6.41</vt:lpstr>
      <vt:lpstr>Indirect Addressing</vt:lpstr>
      <vt:lpstr>Indirect Addressing</vt:lpstr>
      <vt:lpstr>Indirect Addressing</vt:lpstr>
      <vt:lpstr>Indirect Addressing</vt:lpstr>
      <vt:lpstr>Indirect Addressing</vt:lpstr>
      <vt:lpstr>Dynamic Memory with local variables fig. 6.43</vt:lpstr>
      <vt:lpstr>Dynamic Memory with local variables</vt:lpstr>
      <vt:lpstr>Dynamic Memory with local variables fig. 6.43</vt:lpstr>
      <vt:lpstr>Dynamic Memory with local variables</vt:lpstr>
      <vt:lpstr>Dynamic Memory with local variables</vt:lpstr>
      <vt:lpstr>Indirect Addressing</vt:lpstr>
      <vt:lpstr>Structures fig. 6.45</vt:lpstr>
      <vt:lpstr>Structures fig. 6.45</vt:lpstr>
      <vt:lpstr>Structures at level HOL6 and Level Asmb5</vt:lpstr>
      <vt:lpstr>Structures at level HOL6 and Level Asmb5 (Cont’d)</vt:lpstr>
      <vt:lpstr>Structures at level HOL6 and Level Asmb5 (Cont’d)</vt:lpstr>
      <vt:lpstr>Structures at level HOL6 and Level Asmb5 (Cont’d)</vt:lpstr>
      <vt:lpstr>Linked Lists with a local pointer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Healey</dc:creator>
  <cp:lastModifiedBy>Cindy</cp:lastModifiedBy>
  <cp:revision>382</cp:revision>
  <dcterms:created xsi:type="dcterms:W3CDTF">2002-05-20T18:20:57Z</dcterms:created>
  <dcterms:modified xsi:type="dcterms:W3CDTF">2013-03-25T03:17:14Z</dcterms:modified>
</cp:coreProperties>
</file>