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  <p:sldMasterId id="2147483661" r:id="rId2"/>
  </p:sldMasterIdLst>
  <p:notesMasterIdLst>
    <p:notesMasterId r:id="rId22"/>
  </p:notesMasterIdLst>
  <p:sldIdLst>
    <p:sldId id="299" r:id="rId3"/>
    <p:sldId id="302" r:id="rId4"/>
    <p:sldId id="303" r:id="rId5"/>
    <p:sldId id="304" r:id="rId6"/>
    <p:sldId id="305" r:id="rId7"/>
    <p:sldId id="306" r:id="rId8"/>
    <p:sldId id="308" r:id="rId9"/>
    <p:sldId id="317" r:id="rId10"/>
    <p:sldId id="320" r:id="rId11"/>
    <p:sldId id="321" r:id="rId12"/>
    <p:sldId id="322" r:id="rId13"/>
    <p:sldId id="323" r:id="rId14"/>
    <p:sldId id="324" r:id="rId15"/>
    <p:sldId id="325" r:id="rId16"/>
    <p:sldId id="334" r:id="rId17"/>
    <p:sldId id="335" r:id="rId18"/>
    <p:sldId id="336" r:id="rId19"/>
    <p:sldId id="337" r:id="rId20"/>
    <p:sldId id="347" r:id="rId2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FF9900"/>
    <a:srgbClr val="CC9900"/>
    <a:srgbClr val="CCCC00"/>
    <a:srgbClr val="FFFF00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0" autoAdjust="0"/>
    <p:restoredTop sz="68311" autoAdjust="0"/>
  </p:normalViewPr>
  <p:slideViewPr>
    <p:cSldViewPr>
      <p:cViewPr>
        <p:scale>
          <a:sx n="66" d="100"/>
          <a:sy n="66" d="100"/>
        </p:scale>
        <p:origin x="-2298" y="-3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891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50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50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26B30BED-ACD8-470D-8D9A-3930D55672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92371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spcBef>
                <a:spcPct val="20000"/>
              </a:spcBef>
              <a:buClr>
                <a:schemeClr val="accent2"/>
              </a:buClr>
              <a:buFont typeface="Arial" pitchFamily="34" charset="0"/>
              <a:buNone/>
              <a:defRPr/>
            </a:pPr>
            <a:r>
              <a:rPr lang="en-US" sz="1200" b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The OS defines an abstract machine that is friendlier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for programming than the machine code at Level ISA3</a:t>
            </a:r>
            <a:r>
              <a:rPr lang="en-US" sz="1200" b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</a:p>
          <a:p>
            <a:pPr marL="0" indent="0">
              <a:spcBef>
                <a:spcPct val="20000"/>
              </a:spcBef>
              <a:buClr>
                <a:schemeClr val="accent2"/>
              </a:buClr>
              <a:buFont typeface="Arial" pitchFamily="34" charset="0"/>
              <a:buNone/>
              <a:defRPr/>
            </a:pPr>
            <a:r>
              <a:rPr lang="en-US" sz="1200" b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It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a</a:t>
            </a:r>
            <a:r>
              <a:rPr lang="en-US" sz="1200" b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llocates resources efficiently so that the programmer does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not have to worry about them.</a:t>
            </a:r>
            <a:endParaRPr lang="en-US" sz="1200" b="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pPr marL="0" indent="0">
              <a:buFont typeface="Arial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B30BED-ACD8-470D-8D9A-3930D55672A9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1218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Pep/8 has 5 instructions at level 5 (assembly) that are not at level 3 (machine code):</a:t>
            </a:r>
          </a:p>
          <a:p>
            <a:pPr lvl="1"/>
            <a:r>
              <a:rPr lang="en-US" dirty="0" smtClean="0"/>
              <a:t>DECI</a:t>
            </a:r>
          </a:p>
          <a:p>
            <a:pPr lvl="1"/>
            <a:r>
              <a:rPr lang="en-US" dirty="0" smtClean="0"/>
              <a:t>DECO</a:t>
            </a:r>
          </a:p>
          <a:p>
            <a:pPr lvl="1"/>
            <a:r>
              <a:rPr lang="en-US" dirty="0" smtClean="0"/>
              <a:t>STRO and 5 No Ops instructions</a:t>
            </a:r>
          </a:p>
          <a:p>
            <a:r>
              <a:rPr lang="en-US" dirty="0" smtClean="0"/>
              <a:t>No-op instructions do nothing; </a:t>
            </a:r>
          </a:p>
          <a:p>
            <a:pPr lvl="1"/>
            <a:r>
              <a:rPr lang="en-US" dirty="0" smtClean="0"/>
              <a:t>They allow reprogramming by the OS programmer.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B30BED-ACD8-470D-8D9A-3930D55672A9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2319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When CPU fetches instructions with one of these </a:t>
            </a:r>
            <a:r>
              <a:rPr lang="en-US" dirty="0" err="1" smtClean="0"/>
              <a:t>opcodes</a:t>
            </a:r>
            <a:r>
              <a:rPr lang="en-US" dirty="0" smtClean="0"/>
              <a:t>, the </a:t>
            </a:r>
            <a:r>
              <a:rPr lang="en-US" i="1" dirty="0" smtClean="0">
                <a:solidFill>
                  <a:srgbClr val="FF3300"/>
                </a:solidFill>
              </a:rPr>
              <a:t>hardware</a:t>
            </a:r>
            <a:r>
              <a:rPr lang="en-US" dirty="0" smtClean="0"/>
              <a:t> generates a trap.</a:t>
            </a:r>
          </a:p>
          <a:p>
            <a:r>
              <a:rPr lang="en-US" dirty="0" smtClean="0"/>
              <a:t>This</a:t>
            </a:r>
            <a:r>
              <a:rPr lang="en-US" baseline="0" dirty="0" smtClean="0"/>
              <a:t> transfers control to the OS and for these instructions the control is transferred to the code in contained in the OS to handle these operations.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B30BED-ACD8-470D-8D9A-3930D55672A9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7421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hlink"/>
                </a:solidFill>
              </a:rPr>
              <a:t>Trap</a:t>
            </a:r>
            <a:r>
              <a:rPr lang="en-US" dirty="0" smtClean="0"/>
              <a:t> is similar to a subroutine jump (CALL)</a:t>
            </a:r>
          </a:p>
          <a:p>
            <a:r>
              <a:rPr lang="en-US" dirty="0" smtClean="0">
                <a:solidFill>
                  <a:schemeClr val="hlink"/>
                </a:solidFill>
              </a:rPr>
              <a:t>The trap</a:t>
            </a:r>
            <a:r>
              <a:rPr lang="en-US" dirty="0" smtClean="0">
                <a:solidFill>
                  <a:srgbClr val="FF3300"/>
                </a:solidFill>
              </a:rPr>
              <a:t> </a:t>
            </a:r>
            <a:r>
              <a:rPr lang="en-US" dirty="0" smtClean="0">
                <a:solidFill>
                  <a:schemeClr val="hlink"/>
                </a:solidFill>
              </a:rPr>
              <a:t>handler</a:t>
            </a:r>
            <a:r>
              <a:rPr lang="en-US" baseline="0" dirty="0" smtClean="0">
                <a:solidFill>
                  <a:schemeClr val="tx1"/>
                </a:solidFill>
              </a:rPr>
              <a:t> is </a:t>
            </a:r>
            <a:r>
              <a:rPr lang="en-US" dirty="0" smtClean="0"/>
              <a:t>code that executes when an trap is called.</a:t>
            </a:r>
          </a:p>
          <a:p>
            <a:r>
              <a:rPr lang="en-US" dirty="0" smtClean="0">
                <a:solidFill>
                  <a:srgbClr val="3333FF"/>
                </a:solidFill>
              </a:rPr>
              <a:t>The trap</a:t>
            </a:r>
            <a:r>
              <a:rPr lang="en-US" dirty="0" smtClean="0"/>
              <a:t> returns control to the application by executing a </a:t>
            </a:r>
            <a:r>
              <a:rPr lang="en-US" dirty="0" smtClean="0">
                <a:solidFill>
                  <a:schemeClr val="hlink"/>
                </a:solidFill>
              </a:rPr>
              <a:t>return from trap</a:t>
            </a:r>
            <a:r>
              <a:rPr lang="en-US" dirty="0" smtClean="0"/>
              <a:t> (</a:t>
            </a:r>
            <a:r>
              <a:rPr lang="en-US" dirty="0" smtClean="0">
                <a:solidFill>
                  <a:schemeClr val="hlink"/>
                </a:solidFill>
              </a:rPr>
              <a:t>RETTR</a:t>
            </a:r>
            <a:r>
              <a:rPr lang="en-US" dirty="0" smtClean="0"/>
              <a:t>) call</a:t>
            </a:r>
          </a:p>
          <a:p>
            <a:r>
              <a:rPr lang="en-US" dirty="0" smtClean="0"/>
              <a:t>Traps also called</a:t>
            </a:r>
            <a:r>
              <a:rPr lang="en-US" baseline="0" dirty="0" smtClean="0"/>
              <a:t> </a:t>
            </a:r>
            <a:r>
              <a:rPr lang="en-US" dirty="0" smtClean="0"/>
              <a:t>Software interrupts or Synchronous interrupts.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B30BED-ACD8-470D-8D9A-3930D55672A9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745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 smtClean="0"/>
              <a:t>When an interrupt is executed the </a:t>
            </a:r>
            <a:r>
              <a:rPr lang="en-US" dirty="0" smtClean="0">
                <a:solidFill>
                  <a:schemeClr val="hlink"/>
                </a:solidFill>
              </a:rPr>
              <a:t>state</a:t>
            </a:r>
            <a:r>
              <a:rPr lang="en-US" dirty="0" smtClean="0"/>
              <a:t> (or </a:t>
            </a:r>
            <a:r>
              <a:rPr lang="en-US" dirty="0" smtClean="0">
                <a:solidFill>
                  <a:schemeClr val="hlink"/>
                </a:solidFill>
              </a:rPr>
              <a:t>context</a:t>
            </a:r>
            <a:r>
              <a:rPr lang="en-US" dirty="0" smtClean="0"/>
              <a:t>) of the running application must be stored.</a:t>
            </a:r>
          </a:p>
          <a:p>
            <a:pPr lvl="1"/>
            <a:r>
              <a:rPr lang="en-US" dirty="0" smtClean="0"/>
              <a:t>The state includes all registers, OS</a:t>
            </a:r>
            <a:r>
              <a:rPr lang="en-US" baseline="0" dirty="0" smtClean="0"/>
              <a:t> and </a:t>
            </a:r>
            <a:r>
              <a:rPr lang="en-US" dirty="0" smtClean="0"/>
              <a:t>hardware values that the application needs to continue executing.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 state must be saved on a </a:t>
            </a:r>
            <a:r>
              <a:rPr lang="en-US" dirty="0" smtClean="0">
                <a:solidFill>
                  <a:schemeClr val="hlink"/>
                </a:solidFill>
              </a:rPr>
              <a:t>stack</a:t>
            </a:r>
            <a:r>
              <a:rPr lang="en-US" dirty="0" smtClean="0"/>
              <a:t>, since an interrupt could, theoretically, be interrupted itself</a:t>
            </a:r>
          </a:p>
          <a:p>
            <a:endParaRPr lang="en-US" dirty="0" smtClean="0"/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CFDAB04-AC02-4E4D-BA0A-40335BD711AB}" type="slidenum">
              <a:rPr lang="en-US" smtClean="0"/>
              <a:pPr eaLnBrk="1" hangingPunct="1"/>
              <a:t>14</a:t>
            </a:fld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 when a program is</a:t>
            </a:r>
            <a:r>
              <a:rPr lang="en-US" baseline="0" dirty="0" smtClean="0"/>
              <a:t> executing and a TRAP occurs, the program is suspended so the OS can perform the process.</a:t>
            </a:r>
          </a:p>
          <a:p>
            <a:r>
              <a:rPr lang="en-US" baseline="0" dirty="0" smtClean="0"/>
              <a:t>The state information is saved in a process control block or PCB that is pushed on the system stack.</a:t>
            </a:r>
          </a:p>
          <a:p>
            <a:r>
              <a:rPr lang="en-US" baseline="0" dirty="0" smtClean="0"/>
              <a:t>If you review the memory map for the PEP/8, you will note that there is a system stack below the user stack that you were managing with you programs.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B30BED-ACD8-470D-8D9A-3930D55672A9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7939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After OS performs service, the control of CPU needs to return to the suspended (</a:t>
            </a:r>
            <a:r>
              <a:rPr lang="en-US" dirty="0" err="1" smtClean="0"/>
              <a:t>ie</a:t>
            </a:r>
            <a:r>
              <a:rPr lang="en-US" dirty="0" smtClean="0"/>
              <a:t>, interrupted) process</a:t>
            </a:r>
          </a:p>
          <a:p>
            <a:r>
              <a:rPr lang="en-US" dirty="0" smtClean="0"/>
              <a:t>The RETTR instruction is used for this.</a:t>
            </a:r>
          </a:p>
          <a:p>
            <a:r>
              <a:rPr lang="en-US" dirty="0" smtClean="0"/>
              <a:t>It restores the state information using hardware.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B30BED-ACD8-470D-8D9A-3930D55672A9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4251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sz="1200" dirty="0" smtClean="0"/>
              <a:t>RETTR pops off the top 9 bytes from the stack into the appropriate registers. Note, the IR is not popped. </a:t>
            </a:r>
            <a:endParaRPr lang="en-US" dirty="0" smtClean="0"/>
          </a:p>
          <a:p>
            <a:pPr marL="0" indent="0">
              <a:buFont typeface="Arial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B30BED-ACD8-470D-8D9A-3930D55672A9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4944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/>
              <a:t>The instruction register is</a:t>
            </a:r>
            <a:r>
              <a:rPr lang="en-US" sz="1200" baseline="0" dirty="0" smtClean="0"/>
              <a:t> not popped </a:t>
            </a:r>
            <a:r>
              <a:rPr lang="en-US" sz="1200" dirty="0" smtClean="0"/>
              <a:t>because the last instruction</a:t>
            </a:r>
            <a:r>
              <a:rPr lang="en-US" sz="1200" baseline="0" dirty="0" smtClean="0"/>
              <a:t> did not need to be stored. The next instruction will be retrieved from the location that the program counter is pointing to.</a:t>
            </a:r>
          </a:p>
          <a:p>
            <a:r>
              <a:rPr lang="en-US" dirty="0" smtClean="0"/>
              <a:t>Last register to change is the Stack Pointer. It now points to the top of the user stack, just like before the interrupt.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B30BED-ACD8-470D-8D9A-3930D55672A9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2162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assembly code for the</a:t>
            </a:r>
            <a:r>
              <a:rPr lang="en-US" baseline="0" dirty="0" smtClean="0"/>
              <a:t> Loader and all the traps is shown in detail &amp; discussed in the text if you want a deeper understanding of this material.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Thank you for listening and please review the Summarized lectures for Chapter 9 and 12 before taking </a:t>
            </a:r>
            <a:r>
              <a:rPr lang="en-US" baseline="0" smtClean="0"/>
              <a:t>the quiz.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B30BED-ACD8-470D-8D9A-3930D55672A9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7627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resources that it manages</a:t>
            </a:r>
            <a:r>
              <a:rPr lang="en-US" baseline="0" dirty="0" smtClean="0"/>
              <a:t> in a typical computer are CPU time, Main Memory and Secondary Storage.</a:t>
            </a:r>
          </a:p>
          <a:p>
            <a:r>
              <a:rPr lang="en-US" baseline="0" dirty="0" smtClean="0"/>
              <a:t>In this Chapter, we will briefly discuss Loaders and Traps.</a:t>
            </a:r>
          </a:p>
          <a:p>
            <a:r>
              <a:rPr lang="en-US" baseline="0" dirty="0" smtClean="0"/>
              <a:t>In Chapter 9, we will discuss Memory and Disk storage</a:t>
            </a:r>
          </a:p>
          <a:p>
            <a:r>
              <a:rPr lang="en-US" baseline="0" dirty="0" smtClean="0"/>
              <a:t>Finally, in Chapter 12, we will discuss how CPU cache memory works.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B30BED-ACD8-470D-8D9A-3930D55672A9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4187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There are three types of operating</a:t>
            </a:r>
            <a:r>
              <a:rPr lang="en-US" baseline="0" dirty="0" smtClean="0"/>
              <a:t> systems. A Single-User system is found on your cell phone, tablet, or PC. Servers and database systems are designed for multiple users and have special software to handle this. Real-time systems are special systems, often with custom operating systems to control microwaves, auto engines, or nuclear power plants.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B30BED-ACD8-470D-8D9A-3930D55672A9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3914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Pep/8 illustrates</a:t>
            </a:r>
            <a:r>
              <a:rPr lang="en-US" baseline="0" dirty="0" smtClean="0"/>
              <a:t> some of the techniques used in CPU allocation. It has a loader but not a scheduler. Also it does not illustrate memory or disk management.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B30BED-ACD8-470D-8D9A-3930D55672A9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9261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 smtClean="0"/>
              <a:t>OS manages jobs that users submit to be </a:t>
            </a:r>
            <a:r>
              <a:rPr lang="en-US" dirty="0" smtClean="0"/>
              <a:t>executed.</a:t>
            </a:r>
            <a:endParaRPr lang="en-US" dirty="0" smtClean="0"/>
          </a:p>
          <a:p>
            <a:pPr lvl="1"/>
            <a:r>
              <a:rPr lang="en-US" dirty="0" smtClean="0"/>
              <a:t>It may </a:t>
            </a:r>
            <a:r>
              <a:rPr lang="en-US" dirty="0" smtClean="0"/>
              <a:t>be </a:t>
            </a:r>
            <a:r>
              <a:rPr lang="en-US" dirty="0" smtClean="0"/>
              <a:t>a single </a:t>
            </a:r>
            <a:r>
              <a:rPr lang="en-US" dirty="0" smtClean="0"/>
              <a:t>user submitting several </a:t>
            </a:r>
            <a:r>
              <a:rPr lang="en-US" dirty="0" smtClean="0"/>
              <a:t>jobs or </a:t>
            </a:r>
            <a:r>
              <a:rPr lang="en-US" dirty="0" smtClean="0"/>
              <a:t>several users submitting </a:t>
            </a:r>
            <a:r>
              <a:rPr lang="en-US" dirty="0" smtClean="0"/>
              <a:t>jobs.</a:t>
            </a:r>
            <a:endParaRPr lang="en-US" dirty="0" smtClean="0"/>
          </a:p>
          <a:p>
            <a:pPr lvl="1"/>
            <a:r>
              <a:rPr lang="en-US" dirty="0" smtClean="0"/>
              <a:t>The OS </a:t>
            </a:r>
            <a:r>
              <a:rPr lang="en-US" dirty="0" smtClean="0"/>
              <a:t>must decide which job to run from a list of pending </a:t>
            </a:r>
            <a:r>
              <a:rPr lang="en-US" dirty="0" smtClean="0"/>
              <a:t>jobs.</a:t>
            </a:r>
            <a:endParaRPr lang="en-US" dirty="0" smtClean="0"/>
          </a:p>
          <a:p>
            <a:pPr lvl="1"/>
            <a:r>
              <a:rPr lang="en-US" dirty="0" smtClean="0"/>
              <a:t>Then </a:t>
            </a:r>
            <a:r>
              <a:rPr lang="en-US" dirty="0" smtClean="0"/>
              <a:t>it loads the program </a:t>
            </a:r>
            <a:r>
              <a:rPr lang="en-US" dirty="0" smtClean="0"/>
              <a:t>into MM and </a:t>
            </a:r>
            <a:r>
              <a:rPr lang="en-US" dirty="0" smtClean="0"/>
              <a:t>turns </a:t>
            </a:r>
            <a:r>
              <a:rPr lang="en-US" dirty="0" smtClean="0"/>
              <a:t>control of CPU to that </a:t>
            </a:r>
            <a:r>
              <a:rPr lang="en-US" dirty="0" smtClean="0"/>
              <a:t>program.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42C5E9D-10EC-49A4-8B7E-18CF080AC101}" type="slidenum">
              <a:rPr lang="en-US" smtClean="0"/>
              <a:pPr eaLnBrk="1" hangingPunct="1"/>
              <a:t>6</a:t>
            </a:fld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 smtClean="0"/>
              <a:t>The Pep/8 Loader has 500 </a:t>
            </a:r>
            <a:r>
              <a:rPr lang="en-US" dirty="0" smtClean="0"/>
              <a:t>lines of assembly </a:t>
            </a:r>
            <a:r>
              <a:rPr lang="en-US" dirty="0" smtClean="0"/>
              <a:t>code.</a:t>
            </a:r>
            <a:endParaRPr lang="en-US" dirty="0" smtClean="0"/>
          </a:p>
          <a:p>
            <a:pPr lvl="1"/>
            <a:r>
              <a:rPr lang="en-US" dirty="0" smtClean="0"/>
              <a:t>Usually </a:t>
            </a:r>
            <a:r>
              <a:rPr lang="en-US" dirty="0" smtClean="0"/>
              <a:t>an OS </a:t>
            </a:r>
            <a:r>
              <a:rPr lang="en-US" dirty="0" smtClean="0"/>
              <a:t>is </a:t>
            </a:r>
            <a:r>
              <a:rPr lang="en-US" dirty="0" smtClean="0"/>
              <a:t>about 90</a:t>
            </a:r>
            <a:r>
              <a:rPr lang="en-US" dirty="0" smtClean="0"/>
              <a:t>% C and 10% </a:t>
            </a:r>
            <a:r>
              <a:rPr lang="en-US" dirty="0" smtClean="0"/>
              <a:t>assembly.</a:t>
            </a:r>
            <a:endParaRPr lang="en-US" dirty="0" smtClean="0"/>
          </a:p>
          <a:p>
            <a:pPr lvl="1"/>
            <a:r>
              <a:rPr lang="en-US" dirty="0" smtClean="0"/>
              <a:t>The assembly is used </a:t>
            </a:r>
            <a:r>
              <a:rPr lang="en-US" dirty="0" smtClean="0"/>
              <a:t>for special effects </a:t>
            </a:r>
            <a:r>
              <a:rPr lang="en-US" dirty="0" smtClean="0"/>
              <a:t>(direct </a:t>
            </a:r>
            <a:r>
              <a:rPr lang="en-US" dirty="0" smtClean="0"/>
              <a:t>access to registers, etc</a:t>
            </a:r>
            <a:r>
              <a:rPr lang="en-US" dirty="0" smtClean="0"/>
              <a:t>.)</a:t>
            </a:r>
            <a:r>
              <a:rPr lang="en-US" dirty="0" smtClean="0"/>
              <a:t> or when speed is needed.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1582F7D-9EEA-477B-8C9F-F9BACBFFF1BA}" type="slidenum">
              <a:rPr lang="en-US" smtClean="0"/>
              <a:pPr eaLnBrk="1" hangingPunct="1"/>
              <a:t>7</a:t>
            </a:fld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 smtClean="0"/>
              <a:t>Real programs are not in ASCII hex </a:t>
            </a:r>
            <a:r>
              <a:rPr lang="en-US" dirty="0" smtClean="0"/>
              <a:t>digits.</a:t>
            </a:r>
            <a:r>
              <a:rPr lang="en-US" baseline="0" dirty="0" smtClean="0"/>
              <a:t> They are</a:t>
            </a:r>
            <a:r>
              <a:rPr lang="en-US" dirty="0" smtClean="0"/>
              <a:t> </a:t>
            </a:r>
            <a:r>
              <a:rPr lang="en-US" dirty="0" smtClean="0"/>
              <a:t>machine code in </a:t>
            </a:r>
            <a:r>
              <a:rPr lang="en-US" dirty="0" smtClean="0">
                <a:solidFill>
                  <a:srgbClr val="FF3300"/>
                </a:solidFill>
              </a:rPr>
              <a:t>binary.</a:t>
            </a:r>
            <a:endParaRPr lang="en-US" dirty="0" smtClean="0"/>
          </a:p>
          <a:p>
            <a:pPr lvl="1"/>
            <a:r>
              <a:rPr lang="en-US" dirty="0" smtClean="0"/>
              <a:t>Pep/8 uses ASCII characters for the object </a:t>
            </a:r>
            <a:r>
              <a:rPr lang="en-US" dirty="0" smtClean="0"/>
              <a:t>file. This makes </a:t>
            </a:r>
            <a:r>
              <a:rPr lang="en-US" dirty="0" smtClean="0"/>
              <a:t>machine language programming easier.</a:t>
            </a:r>
          </a:p>
          <a:p>
            <a:r>
              <a:rPr lang="en-US" dirty="0" smtClean="0"/>
              <a:t>The commented </a:t>
            </a:r>
            <a:r>
              <a:rPr lang="en-US" dirty="0" smtClean="0"/>
              <a:t>Code for Pep/8 </a:t>
            </a:r>
            <a:r>
              <a:rPr lang="en-US" dirty="0" smtClean="0"/>
              <a:t>Loader is shown </a:t>
            </a:r>
            <a:r>
              <a:rPr lang="en-US" dirty="0" smtClean="0"/>
              <a:t>in Fig 8.3 </a:t>
            </a:r>
            <a:r>
              <a:rPr lang="en-US" dirty="0" smtClean="0"/>
              <a:t>of the text.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0E70419-2E67-4778-BE46-84D8A2DFD4E3}" type="slidenum">
              <a:rPr lang="en-US" smtClean="0"/>
              <a:pPr eaLnBrk="1" hangingPunct="1"/>
              <a:t>8</a:t>
            </a:fld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 smtClean="0"/>
              <a:t>In Pep/8,</a:t>
            </a:r>
            <a:r>
              <a:rPr lang="en-US" baseline="0" dirty="0" smtClean="0"/>
              <a:t> your </a:t>
            </a:r>
            <a:r>
              <a:rPr lang="en-US" dirty="0" smtClean="0"/>
              <a:t>programs </a:t>
            </a:r>
            <a:r>
              <a:rPr lang="en-US" dirty="0" smtClean="0"/>
              <a:t>terminate with </a:t>
            </a:r>
            <a:r>
              <a:rPr lang="en-US" dirty="0" smtClean="0"/>
              <a:t>the STOP instruction</a:t>
            </a:r>
            <a:r>
              <a:rPr lang="en-US" baseline="0" dirty="0" smtClean="0"/>
              <a:t> and c</a:t>
            </a:r>
            <a:r>
              <a:rPr lang="en-US" dirty="0" smtClean="0"/>
              <a:t>ontrol </a:t>
            </a:r>
            <a:r>
              <a:rPr lang="en-US" dirty="0" smtClean="0"/>
              <a:t>returns to user of the Pep/8 simulator</a:t>
            </a:r>
          </a:p>
          <a:p>
            <a:r>
              <a:rPr lang="en-US" dirty="0" smtClean="0"/>
              <a:t>In a real OS computers </a:t>
            </a:r>
            <a:r>
              <a:rPr lang="en-US" dirty="0" smtClean="0"/>
              <a:t>don’t have a STOP </a:t>
            </a:r>
            <a:r>
              <a:rPr lang="en-US" dirty="0" smtClean="0"/>
              <a:t>instruction. Instead they have an </a:t>
            </a:r>
            <a:r>
              <a:rPr lang="en-US" dirty="0" smtClean="0"/>
              <a:t>instruction that returns control to </a:t>
            </a:r>
            <a:r>
              <a:rPr lang="en-US" dirty="0" smtClean="0"/>
              <a:t>OS.</a:t>
            </a:r>
            <a:endParaRPr lang="en-US" dirty="0" smtClean="0"/>
          </a:p>
          <a:p>
            <a:pPr lvl="1"/>
            <a:r>
              <a:rPr lang="en-US" dirty="0" smtClean="0"/>
              <a:t>On </a:t>
            </a:r>
            <a:r>
              <a:rPr lang="en-US" dirty="0" smtClean="0"/>
              <a:t>a minicomputer</a:t>
            </a:r>
            <a:r>
              <a:rPr lang="en-US" dirty="0" smtClean="0"/>
              <a:t>, </a:t>
            </a:r>
            <a:r>
              <a:rPr lang="en-US" dirty="0" smtClean="0"/>
              <a:t>the OS </a:t>
            </a:r>
            <a:r>
              <a:rPr lang="en-US" dirty="0" smtClean="0"/>
              <a:t>would wait for another service </a:t>
            </a:r>
            <a:r>
              <a:rPr lang="en-US" dirty="0" smtClean="0"/>
              <a:t>request.</a:t>
            </a:r>
            <a:endParaRPr lang="en-US" dirty="0" smtClean="0"/>
          </a:p>
          <a:p>
            <a:pPr lvl="1"/>
            <a:r>
              <a:rPr lang="en-US" dirty="0" smtClean="0"/>
              <a:t>On </a:t>
            </a:r>
            <a:r>
              <a:rPr lang="en-US" dirty="0" smtClean="0"/>
              <a:t>a timesharing </a:t>
            </a:r>
            <a:r>
              <a:rPr lang="en-US" dirty="0" smtClean="0"/>
              <a:t>system, </a:t>
            </a:r>
            <a:r>
              <a:rPr lang="en-US" dirty="0" smtClean="0"/>
              <a:t>the OS </a:t>
            </a:r>
            <a:r>
              <a:rPr lang="en-US" dirty="0" smtClean="0"/>
              <a:t>would continue to process other jobs.</a:t>
            </a:r>
          </a:p>
          <a:p>
            <a:endParaRPr lang="en-US" dirty="0" smtClean="0"/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8EEA86B-F0B3-40B2-A253-6B7695D40A25}" type="slidenum">
              <a:rPr lang="en-US" smtClean="0"/>
              <a:pPr eaLnBrk="1" hangingPunct="1"/>
              <a:t>9</a:t>
            </a:fld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 smtClean="0"/>
              <a:t>On a system with one processor,</a:t>
            </a:r>
            <a:r>
              <a:rPr lang="en-US" baseline="0" dirty="0" smtClean="0"/>
              <a:t> the</a:t>
            </a:r>
            <a:r>
              <a:rPr lang="en-US" dirty="0" smtClean="0"/>
              <a:t> </a:t>
            </a:r>
            <a:r>
              <a:rPr lang="en-US" dirty="0" smtClean="0"/>
              <a:t>system </a:t>
            </a:r>
            <a:r>
              <a:rPr lang="en-US" dirty="0" smtClean="0">
                <a:solidFill>
                  <a:schemeClr val="hlink"/>
                </a:solidFill>
              </a:rPr>
              <a:t>alternates</a:t>
            </a:r>
            <a:r>
              <a:rPr lang="en-US" dirty="0" smtClean="0"/>
              <a:t> between user processes and OS processes.</a:t>
            </a:r>
          </a:p>
          <a:p>
            <a:r>
              <a:rPr lang="en-US" dirty="0" smtClean="0"/>
              <a:t>The time </a:t>
            </a:r>
            <a:r>
              <a:rPr lang="en-US" dirty="0" smtClean="0"/>
              <a:t>spent on OS processes is the </a:t>
            </a:r>
            <a:r>
              <a:rPr lang="en-US" dirty="0" smtClean="0">
                <a:solidFill>
                  <a:schemeClr val="hlink"/>
                </a:solidFill>
              </a:rPr>
              <a:t>overhead</a:t>
            </a:r>
          </a:p>
          <a:p>
            <a:r>
              <a:rPr lang="en-US" dirty="0" smtClean="0"/>
              <a:t>OS manages the CPU using </a:t>
            </a:r>
            <a:r>
              <a:rPr lang="en-US" dirty="0" smtClean="0">
                <a:solidFill>
                  <a:schemeClr val="hlink"/>
                </a:solidFill>
              </a:rPr>
              <a:t>Traps. This</a:t>
            </a:r>
            <a:r>
              <a:rPr lang="en-US" baseline="0" dirty="0" smtClean="0">
                <a:solidFill>
                  <a:schemeClr val="hlink"/>
                </a:solidFill>
              </a:rPr>
              <a:t> </a:t>
            </a:r>
            <a:r>
              <a:rPr lang="en-US" dirty="0" smtClean="0"/>
              <a:t>interrupt </a:t>
            </a:r>
            <a:r>
              <a:rPr lang="en-US" dirty="0" smtClean="0"/>
              <a:t>is a signal generated in </a:t>
            </a:r>
            <a:r>
              <a:rPr lang="en-US" dirty="0" smtClean="0"/>
              <a:t>hardware. When </a:t>
            </a:r>
            <a:r>
              <a:rPr lang="en-US" dirty="0" smtClean="0"/>
              <a:t>an interrupt occurs, control is given to the </a:t>
            </a:r>
            <a:r>
              <a:rPr lang="en-US" dirty="0" smtClean="0"/>
              <a:t>OS.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8379FE1-AB28-4930-80C4-D2B541AA519A}" type="slidenum">
              <a:rPr lang="en-US" smtClean="0"/>
              <a:pPr eaLnBrk="1" hangingPunct="1"/>
              <a:t>10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4290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 sz="4400" b="1"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595913551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6-</a:t>
            </a:r>
            <a:fld id="{86F37EAA-469E-414A-8E2B-BA576F5E08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063972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34150" y="76200"/>
            <a:ext cx="2152650" cy="6248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" y="76200"/>
            <a:ext cx="6305550" cy="6248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6-</a:t>
            </a:r>
            <a:fld id="{A7CB4225-F979-49AB-AF57-7D0924BA59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37506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0" y="0"/>
            <a:ext cx="9144000" cy="5486400"/>
            <a:chOff x="0" y="0"/>
            <a:chExt cx="5760" cy="3456"/>
          </a:xfrm>
        </p:grpSpPr>
        <p:sp>
          <p:nvSpPr>
            <p:cNvPr id="5" name="Rectangle 8"/>
            <p:cNvSpPr>
              <a:spLocks noChangeArrowheads="1"/>
            </p:cNvSpPr>
            <p:nvPr userDrawn="1"/>
          </p:nvSpPr>
          <p:spPr bwMode="auto">
            <a:xfrm>
              <a:off x="0" y="1056"/>
              <a:ext cx="5760" cy="2400"/>
            </a:xfrm>
            <a:prstGeom prst="rect">
              <a:avLst/>
            </a:prstGeom>
            <a:solidFill>
              <a:srgbClr val="0033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Rectangle 9"/>
            <p:cNvSpPr>
              <a:spLocks noChangeArrowheads="1"/>
            </p:cNvSpPr>
            <p:nvPr userDrawn="1"/>
          </p:nvSpPr>
          <p:spPr bwMode="auto">
            <a:xfrm>
              <a:off x="0" y="0"/>
              <a:ext cx="5760" cy="1008"/>
            </a:xfrm>
            <a:prstGeom prst="rect">
              <a:avLst/>
            </a:prstGeom>
            <a:solidFill>
              <a:srgbClr val="9933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7" name="Picture 12" descr="medBlueLogo_lite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019800"/>
            <a:ext cx="476250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146175"/>
          </a:xfrm>
        </p:spPr>
        <p:txBody>
          <a:bodyPr/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429000"/>
            <a:ext cx="6400800" cy="1295400"/>
          </a:xfrm>
        </p:spPr>
        <p:txBody>
          <a:bodyPr/>
          <a:lstStyle>
            <a:lvl1pPr marL="0" indent="0" algn="ctr">
              <a:buFont typeface="Webdings" pitchFamily="18" charset="2"/>
              <a:buNone/>
              <a:defRPr>
                <a:solidFill>
                  <a:schemeClr val="bg1"/>
                </a:solidFill>
                <a:latin typeface="Tahoma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279231"/>
      </p:ext>
    </p:extLst>
  </p:cSld>
  <p:clrMapOvr>
    <a:masterClrMapping/>
  </p:clrMapOvr>
  <p:transition spd="med"/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546079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600" y="1447800"/>
            <a:ext cx="3771900" cy="4678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4900" y="1447800"/>
            <a:ext cx="3771900" cy="4678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76457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817915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6-</a:t>
            </a:r>
            <a:fld id="{FBA1A4D5-C171-47DD-9014-2E931EBC6C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99973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6-</a:t>
            </a:r>
            <a:fld id="{93042AE1-A0AC-4B36-926B-B346BA4DDE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874887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6-</a:t>
            </a:r>
            <a:fld id="{F5BFED23-59AA-4653-BA5B-DF6BB4D1FB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981635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6-</a:t>
            </a:r>
            <a:fld id="{AC142A53-3F8F-423A-8765-52D2CB09A0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665968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6-</a:t>
            </a:r>
            <a:fld id="{DBDFFF45-C607-43C5-9FB4-379D8B86B3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327171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6-</a:t>
            </a:r>
            <a:fld id="{8E5C59F6-5DF2-4050-A3A8-DC49798F07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215721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6-</a:t>
            </a:r>
            <a:fld id="{F42FF32A-877C-4C55-A417-78C79C3966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21957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6-</a:t>
            </a:r>
            <a:fld id="{C80B4AF9-1CB5-4CA0-95C8-02C93EC21B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721997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.pn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6200" y="76200"/>
            <a:ext cx="4876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3012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1"/>
            </a:lvl1pPr>
          </a:lstStyle>
          <a:p>
            <a:pPr>
              <a:defRPr/>
            </a:pPr>
            <a:r>
              <a:rPr lang="en-US"/>
              <a:t>6-</a:t>
            </a:r>
            <a:fld id="{C9C460A6-FD75-480C-A35C-0587E56CAA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5" r:id="rId1"/>
    <p:sldLayoutId id="2147483772" r:id="rId2"/>
    <p:sldLayoutId id="2147483773" r:id="rId3"/>
    <p:sldLayoutId id="2147483774" r:id="rId4"/>
    <p:sldLayoutId id="2147483775" r:id="rId5"/>
    <p:sldLayoutId id="2147483776" r:id="rId6"/>
    <p:sldLayoutId id="2147483777" r:id="rId7"/>
    <p:sldLayoutId id="2147483778" r:id="rId8"/>
    <p:sldLayoutId id="2147483779" r:id="rId9"/>
    <p:sldLayoutId id="2147483780" r:id="rId10"/>
    <p:sldLayoutId id="2147483781" r:id="rId11"/>
  </p:sldLayoutIdLst>
  <p:transition spd="med"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274638"/>
            <a:ext cx="7772400" cy="1020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0600" y="1447800"/>
            <a:ext cx="7696200" cy="467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2052" name="Rectangle 9"/>
          <p:cNvSpPr>
            <a:spLocks noChangeArrowheads="1"/>
          </p:cNvSpPr>
          <p:nvPr/>
        </p:nvSpPr>
        <p:spPr bwMode="auto">
          <a:xfrm>
            <a:off x="0" y="1447800"/>
            <a:ext cx="914400" cy="5410200"/>
          </a:xfrm>
          <a:prstGeom prst="rect">
            <a:avLst/>
          </a:prstGeom>
          <a:solidFill>
            <a:srgbClr val="0033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3" name="Rectangle 10"/>
          <p:cNvSpPr>
            <a:spLocks noChangeArrowheads="1"/>
          </p:cNvSpPr>
          <p:nvPr/>
        </p:nvSpPr>
        <p:spPr bwMode="auto">
          <a:xfrm>
            <a:off x="0" y="0"/>
            <a:ext cx="685800" cy="1295400"/>
          </a:xfrm>
          <a:prstGeom prst="rect">
            <a:avLst/>
          </a:prstGeom>
          <a:solidFill>
            <a:srgbClr val="9933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4" name="Text Box 11"/>
          <p:cNvSpPr txBox="1">
            <a:spLocks noChangeArrowheads="1"/>
          </p:cNvSpPr>
          <p:nvPr/>
        </p:nvSpPr>
        <p:spPr bwMode="auto">
          <a:xfrm>
            <a:off x="6991350" y="6324600"/>
            <a:ext cx="1600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r>
              <a:rPr lang="en-US" sz="1200" smtClean="0">
                <a:solidFill>
                  <a:srgbClr val="003399"/>
                </a:solidFill>
              </a:rPr>
              <a:t>University of Illinois </a:t>
            </a:r>
            <a:br>
              <a:rPr lang="en-US" sz="1200" smtClean="0">
                <a:solidFill>
                  <a:srgbClr val="003399"/>
                </a:solidFill>
              </a:rPr>
            </a:br>
            <a:r>
              <a:rPr lang="en-US" sz="1200" smtClean="0">
                <a:solidFill>
                  <a:srgbClr val="003399"/>
                </a:solidFill>
              </a:rPr>
              <a:t>at Springfield</a:t>
            </a:r>
          </a:p>
        </p:txBody>
      </p:sp>
      <p:pic>
        <p:nvPicPr>
          <p:cNvPr id="2055" name="Picture 12" descr="medBlueLogo_lite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1550" y="6138863"/>
            <a:ext cx="384175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2" r:id="rId2"/>
    <p:sldLayoutId id="2147483783" r:id="rId3"/>
    <p:sldLayoutId id="2147483784" r:id="rId4"/>
  </p:sldLayoutIdLst>
  <p:transition spd="med"/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ahom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ahom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ahom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ahom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ahom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ahom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ahom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Webdings" pitchFamily="18" charset="2"/>
        <a:buChar char="=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sz="2400" b="1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ebdings" pitchFamily="18" charset="2"/>
        <a:buChar char="="/>
        <a:defRPr sz="22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2"/>
          <p:cNvSpPr>
            <a:spLocks noGrp="1"/>
          </p:cNvSpPr>
          <p:nvPr>
            <p:ph type="ctrTitle"/>
          </p:nvPr>
        </p:nvSpPr>
        <p:spPr>
          <a:xfrm>
            <a:off x="304800" y="2895600"/>
            <a:ext cx="8153400" cy="1146175"/>
          </a:xfrm>
        </p:spPr>
        <p:txBody>
          <a:bodyPr/>
          <a:lstStyle/>
          <a:p>
            <a:pPr eaLnBrk="1" hangingPunct="1"/>
            <a:r>
              <a:rPr lang="en-US" smtClean="0"/>
              <a:t>Chapter 8: </a:t>
            </a:r>
            <a:br>
              <a:rPr lang="en-US" smtClean="0"/>
            </a:br>
            <a:r>
              <a:rPr lang="en-US" smtClean="0"/>
              <a:t>Process Management</a:t>
            </a:r>
            <a:br>
              <a:rPr lang="en-US" smtClean="0"/>
            </a:br>
            <a:r>
              <a:rPr lang="en-US" smtClean="0"/>
              <a:t>Sections 8.1 and 8.2</a:t>
            </a:r>
            <a:br>
              <a:rPr lang="en-US" smtClean="0"/>
            </a:br>
            <a:endParaRPr lang="en-US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Program Termination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447800"/>
            <a:ext cx="8229600" cy="4876800"/>
          </a:xfrm>
        </p:spPr>
        <p:txBody>
          <a:bodyPr/>
          <a:lstStyle/>
          <a:p>
            <a:r>
              <a:rPr lang="en-US" dirty="0" smtClean="0"/>
              <a:t>One processor:  system </a:t>
            </a:r>
            <a:r>
              <a:rPr lang="en-US" dirty="0" smtClean="0">
                <a:solidFill>
                  <a:schemeClr val="hlink"/>
                </a:solidFill>
              </a:rPr>
              <a:t>alternates</a:t>
            </a:r>
            <a:r>
              <a:rPr lang="en-US" dirty="0" smtClean="0"/>
              <a:t> between user processes and OS processes.</a:t>
            </a:r>
          </a:p>
          <a:p>
            <a:r>
              <a:rPr lang="en-US" dirty="0" smtClean="0"/>
              <a:t>Time spent on OS processes is </a:t>
            </a:r>
            <a:r>
              <a:rPr lang="en-US" dirty="0" smtClean="0">
                <a:solidFill>
                  <a:schemeClr val="hlink"/>
                </a:solidFill>
              </a:rPr>
              <a:t>overhead</a:t>
            </a:r>
            <a:endParaRPr lang="en-US" dirty="0" smtClean="0">
              <a:solidFill>
                <a:schemeClr val="hlink"/>
              </a:solidFill>
            </a:endParaRPr>
          </a:p>
          <a:p>
            <a:r>
              <a:rPr lang="en-US" dirty="0" smtClean="0"/>
              <a:t>OS manages the CPU using </a:t>
            </a:r>
            <a:r>
              <a:rPr lang="en-US" dirty="0" smtClean="0">
                <a:solidFill>
                  <a:schemeClr val="hlink"/>
                </a:solidFill>
              </a:rPr>
              <a:t>Traps</a:t>
            </a:r>
          </a:p>
          <a:p>
            <a:pPr lvl="1"/>
            <a:r>
              <a:rPr lang="en-US" dirty="0" smtClean="0"/>
              <a:t>interrupt is a signal generated in hardware</a:t>
            </a:r>
          </a:p>
          <a:p>
            <a:pPr lvl="1"/>
            <a:r>
              <a:rPr lang="en-US" dirty="0" smtClean="0"/>
              <a:t>when an interrupt occurs, control is given to the OS</a:t>
            </a:r>
          </a:p>
        </p:txBody>
      </p:sp>
      <p:pic>
        <p:nvPicPr>
          <p:cNvPr id="2355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0" y="4870450"/>
            <a:ext cx="9080500" cy="130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Traps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Pep/8 has 5 instructions at level 5 (assembly) that are not at </a:t>
            </a:r>
            <a:r>
              <a:rPr lang="en-US" dirty="0" smtClean="0"/>
              <a:t>level 3 (machine code):</a:t>
            </a:r>
            <a:endParaRPr lang="en-US" dirty="0" smtClean="0"/>
          </a:p>
          <a:p>
            <a:pPr lvl="1"/>
            <a:r>
              <a:rPr lang="en-US" dirty="0" smtClean="0"/>
              <a:t>DECI</a:t>
            </a:r>
          </a:p>
          <a:p>
            <a:pPr lvl="1"/>
            <a:r>
              <a:rPr lang="en-US" dirty="0" smtClean="0"/>
              <a:t>DECO</a:t>
            </a:r>
          </a:p>
          <a:p>
            <a:pPr lvl="1"/>
            <a:r>
              <a:rPr lang="en-US" dirty="0" smtClean="0"/>
              <a:t>STRO</a:t>
            </a:r>
          </a:p>
          <a:p>
            <a:pPr lvl="1"/>
            <a:r>
              <a:rPr lang="en-US" dirty="0" smtClean="0"/>
              <a:t>NOP (non-unary)</a:t>
            </a:r>
          </a:p>
          <a:p>
            <a:pPr lvl="1"/>
            <a:r>
              <a:rPr lang="en-US" dirty="0" smtClean="0"/>
              <a:t>NOP0, NOP1, NOP2, NOP3 (all unary)</a:t>
            </a:r>
          </a:p>
          <a:p>
            <a:r>
              <a:rPr lang="en-US" dirty="0" smtClean="0"/>
              <a:t>No-op instructions do nothing; </a:t>
            </a:r>
          </a:p>
          <a:p>
            <a:pPr lvl="1"/>
            <a:r>
              <a:rPr lang="en-US" dirty="0" smtClean="0"/>
              <a:t>They allow </a:t>
            </a:r>
            <a:r>
              <a:rPr lang="en-US" dirty="0" smtClean="0"/>
              <a:t>reprogramming </a:t>
            </a:r>
            <a:r>
              <a:rPr lang="en-US" dirty="0" smtClean="0"/>
              <a:t>by the OS programmer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Traps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371600"/>
            <a:ext cx="8153400" cy="4953000"/>
          </a:xfrm>
        </p:spPr>
        <p:txBody>
          <a:bodyPr/>
          <a:lstStyle/>
          <a:p>
            <a:r>
              <a:rPr lang="en-US" dirty="0" smtClean="0"/>
              <a:t>When CPU fetches instructions with one of these </a:t>
            </a:r>
            <a:r>
              <a:rPr lang="en-US" dirty="0" err="1" smtClean="0"/>
              <a:t>opcodes</a:t>
            </a:r>
            <a:r>
              <a:rPr lang="en-US" dirty="0" smtClean="0"/>
              <a:t>, </a:t>
            </a:r>
            <a:r>
              <a:rPr lang="en-US" i="1" dirty="0" smtClean="0">
                <a:solidFill>
                  <a:srgbClr val="FF3300"/>
                </a:solidFill>
              </a:rPr>
              <a:t>hardware</a:t>
            </a:r>
            <a:r>
              <a:rPr lang="en-US" dirty="0" smtClean="0"/>
              <a:t> generates a trap: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00110		DECI		Tertiary decimal input</a:t>
            </a:r>
          </a:p>
          <a:p>
            <a:pPr lvl="1"/>
            <a:r>
              <a:rPr lang="en-US" dirty="0" smtClean="0"/>
              <a:t>00111		DECO		Tertiary decimal output</a:t>
            </a:r>
          </a:p>
          <a:p>
            <a:pPr lvl="1"/>
            <a:r>
              <a:rPr lang="en-US" dirty="0" smtClean="0"/>
              <a:t>01000		STRO		Tertiary string output</a:t>
            </a:r>
          </a:p>
          <a:p>
            <a:pPr lvl="1"/>
            <a:r>
              <a:rPr lang="en-US" dirty="0" smtClean="0"/>
              <a:t>001001nn	</a:t>
            </a:r>
            <a:r>
              <a:rPr lang="en-US" dirty="0" err="1" smtClean="0"/>
              <a:t>NOPn</a:t>
            </a:r>
            <a:r>
              <a:rPr lang="en-US" dirty="0" smtClean="0"/>
              <a:t>		Unary no-op</a:t>
            </a:r>
          </a:p>
          <a:p>
            <a:pPr lvl="1"/>
            <a:r>
              <a:rPr lang="en-US" dirty="0" smtClean="0"/>
              <a:t>00101		NOP		Tertiary no-op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Traps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1295400"/>
            <a:ext cx="7848600" cy="5029200"/>
          </a:xfrm>
        </p:spPr>
        <p:txBody>
          <a:bodyPr/>
          <a:lstStyle/>
          <a:p>
            <a:r>
              <a:rPr lang="en-US" dirty="0" smtClean="0">
                <a:solidFill>
                  <a:schemeClr val="hlink"/>
                </a:solidFill>
              </a:rPr>
              <a:t>Trap</a:t>
            </a:r>
            <a:r>
              <a:rPr lang="en-US" dirty="0" smtClean="0"/>
              <a:t> is similar to a subroutine jump (CALL)</a:t>
            </a:r>
          </a:p>
          <a:p>
            <a:r>
              <a:rPr lang="en-US" dirty="0" smtClean="0">
                <a:solidFill>
                  <a:schemeClr val="hlink"/>
                </a:solidFill>
              </a:rPr>
              <a:t>Trap</a:t>
            </a:r>
            <a:r>
              <a:rPr lang="en-US" dirty="0" smtClean="0">
                <a:solidFill>
                  <a:srgbClr val="FF3300"/>
                </a:solidFill>
              </a:rPr>
              <a:t> </a:t>
            </a:r>
            <a:r>
              <a:rPr lang="en-US" dirty="0" smtClean="0">
                <a:solidFill>
                  <a:schemeClr val="hlink"/>
                </a:solidFill>
              </a:rPr>
              <a:t>handler</a:t>
            </a:r>
            <a:r>
              <a:rPr lang="en-US" dirty="0" smtClean="0"/>
              <a:t>:  code that executes when an trap is called</a:t>
            </a:r>
          </a:p>
          <a:p>
            <a:r>
              <a:rPr lang="en-US" dirty="0" smtClean="0">
                <a:solidFill>
                  <a:srgbClr val="3333FF"/>
                </a:solidFill>
              </a:rPr>
              <a:t>Trap</a:t>
            </a:r>
            <a:r>
              <a:rPr lang="en-US" dirty="0" smtClean="0"/>
              <a:t> returns control to the application by executing a </a:t>
            </a:r>
            <a:r>
              <a:rPr lang="en-US" dirty="0" smtClean="0">
                <a:solidFill>
                  <a:schemeClr val="hlink"/>
                </a:solidFill>
              </a:rPr>
              <a:t>return from trap</a:t>
            </a:r>
            <a:r>
              <a:rPr lang="en-US" dirty="0" smtClean="0"/>
              <a:t> (</a:t>
            </a:r>
            <a:r>
              <a:rPr lang="en-US" dirty="0" smtClean="0">
                <a:solidFill>
                  <a:schemeClr val="hlink"/>
                </a:solidFill>
              </a:rPr>
              <a:t>RETTR</a:t>
            </a:r>
            <a:r>
              <a:rPr lang="en-US" dirty="0" smtClean="0"/>
              <a:t>) call</a:t>
            </a:r>
          </a:p>
          <a:p>
            <a:r>
              <a:rPr lang="en-US" dirty="0" smtClean="0"/>
              <a:t>Traps also called:</a:t>
            </a:r>
          </a:p>
          <a:p>
            <a:pPr lvl="1"/>
            <a:r>
              <a:rPr lang="en-US" dirty="0" smtClean="0"/>
              <a:t>Software interrupts</a:t>
            </a:r>
          </a:p>
          <a:p>
            <a:pPr lvl="1"/>
            <a:r>
              <a:rPr lang="en-US" dirty="0" smtClean="0"/>
              <a:t>Synchronous interrupts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Interrupt Mechanism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295400"/>
            <a:ext cx="7696200" cy="4830763"/>
          </a:xfrm>
        </p:spPr>
        <p:txBody>
          <a:bodyPr/>
          <a:lstStyle/>
          <a:p>
            <a:r>
              <a:rPr lang="en-US" dirty="0" smtClean="0"/>
              <a:t>When an interrupt is executed 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chemeClr val="hlink"/>
                </a:solidFill>
              </a:rPr>
              <a:t>state</a:t>
            </a:r>
            <a:r>
              <a:rPr lang="en-US" dirty="0" smtClean="0"/>
              <a:t> </a:t>
            </a:r>
            <a:r>
              <a:rPr lang="en-US" dirty="0" smtClean="0"/>
              <a:t>of </a:t>
            </a:r>
            <a:r>
              <a:rPr lang="en-US" dirty="0" smtClean="0"/>
              <a:t>running </a:t>
            </a:r>
            <a:r>
              <a:rPr lang="en-US" dirty="0" smtClean="0"/>
              <a:t>application must be </a:t>
            </a:r>
            <a:r>
              <a:rPr lang="en-US" dirty="0" smtClean="0"/>
              <a:t>stored</a:t>
            </a:r>
          </a:p>
          <a:p>
            <a:pPr marL="457200" lvl="1" indent="0">
              <a:buNone/>
            </a:pPr>
            <a:r>
              <a:rPr lang="en-US" dirty="0" smtClean="0"/>
              <a:t>	including all registers</a:t>
            </a:r>
            <a:endParaRPr lang="en-US" dirty="0" smtClean="0"/>
          </a:p>
          <a:p>
            <a:pPr lvl="1"/>
            <a:r>
              <a:rPr lang="en-US" dirty="0" smtClean="0"/>
              <a:t>State includes all OS/hardware values that application needs to continue </a:t>
            </a:r>
            <a:r>
              <a:rPr lang="en-US" dirty="0" smtClean="0"/>
              <a:t>executing</a:t>
            </a:r>
          </a:p>
          <a:p>
            <a:endParaRPr lang="en-US" dirty="0" smtClean="0">
              <a:solidFill>
                <a:schemeClr val="hlink"/>
              </a:solidFill>
            </a:endParaRPr>
          </a:p>
          <a:p>
            <a:r>
              <a:rPr lang="en-US" dirty="0" smtClean="0">
                <a:solidFill>
                  <a:schemeClr val="hlink"/>
                </a:solidFill>
              </a:rPr>
              <a:t>Where</a:t>
            </a:r>
            <a:r>
              <a:rPr lang="en-US" dirty="0" smtClean="0"/>
              <a:t> can we save the state?</a:t>
            </a:r>
          </a:p>
          <a:p>
            <a:endParaRPr lang="en-US" dirty="0" smtClean="0"/>
          </a:p>
          <a:p>
            <a:r>
              <a:rPr lang="en-US" dirty="0" smtClean="0"/>
              <a:t>State must be saved on a </a:t>
            </a:r>
            <a:r>
              <a:rPr lang="en-US" dirty="0" smtClean="0">
                <a:solidFill>
                  <a:schemeClr val="hlink"/>
                </a:solidFill>
              </a:rPr>
              <a:t>stack</a:t>
            </a:r>
            <a:endParaRPr lang="en-US" dirty="0"/>
          </a:p>
          <a:p>
            <a:pPr lvl="1"/>
            <a:r>
              <a:rPr lang="en-US" dirty="0" smtClean="0"/>
              <a:t>interrupt could be interrupted itself</a:t>
            </a:r>
            <a:endParaRPr lang="en-US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PCB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3333FF"/>
                </a:solidFill>
              </a:rPr>
              <a:t>Process</a:t>
            </a:r>
            <a:r>
              <a:rPr lang="en-US" dirty="0" smtClean="0"/>
              <a:t>:  a program in </a:t>
            </a:r>
            <a:r>
              <a:rPr lang="en-US" dirty="0" smtClean="0"/>
              <a:t>execution</a:t>
            </a:r>
            <a:endParaRPr lang="en-US" dirty="0" smtClean="0"/>
          </a:p>
          <a:p>
            <a:r>
              <a:rPr lang="en-US" dirty="0" smtClean="0"/>
              <a:t>TRAP:  suspends a process so </a:t>
            </a:r>
            <a:r>
              <a:rPr lang="en-US" dirty="0" smtClean="0"/>
              <a:t>OS </a:t>
            </a:r>
            <a:r>
              <a:rPr lang="en-US" dirty="0" smtClean="0"/>
              <a:t>can perform a </a:t>
            </a:r>
            <a:r>
              <a:rPr lang="en-US" dirty="0" smtClean="0"/>
              <a:t>service</a:t>
            </a:r>
            <a:endParaRPr lang="en-US" dirty="0" smtClean="0"/>
          </a:p>
          <a:p>
            <a:r>
              <a:rPr lang="en-US" dirty="0" smtClean="0">
                <a:solidFill>
                  <a:srgbClr val="3333FF"/>
                </a:solidFill>
              </a:rPr>
              <a:t>Process Control Block</a:t>
            </a:r>
            <a:r>
              <a:rPr lang="en-US" dirty="0" smtClean="0"/>
              <a:t>:  </a:t>
            </a:r>
            <a:endParaRPr lang="en-US" dirty="0" smtClean="0"/>
          </a:p>
          <a:p>
            <a:pPr lvl="1"/>
            <a:r>
              <a:rPr lang="en-US" dirty="0" smtClean="0"/>
              <a:t>Block </a:t>
            </a:r>
            <a:r>
              <a:rPr lang="en-US" dirty="0" smtClean="0"/>
              <a:t>of information in main memory that contains a copy of the interrupted process’s </a:t>
            </a:r>
            <a:r>
              <a:rPr lang="en-US" dirty="0" smtClean="0"/>
              <a:t>registers</a:t>
            </a:r>
            <a:endParaRPr lang="en-US" dirty="0" smtClean="0"/>
          </a:p>
          <a:p>
            <a:pPr lvl="1"/>
            <a:r>
              <a:rPr lang="en-US" dirty="0" smtClean="0"/>
              <a:t>Example:  the system stack </a:t>
            </a:r>
            <a:r>
              <a:rPr lang="en-US" dirty="0" smtClean="0"/>
              <a:t>is often </a:t>
            </a:r>
            <a:r>
              <a:rPr lang="en-US" dirty="0" smtClean="0"/>
              <a:t>the </a:t>
            </a:r>
            <a:r>
              <a:rPr lang="en-US" dirty="0" smtClean="0"/>
              <a:t>PCB</a:t>
            </a:r>
            <a:endParaRPr lang="en-US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RETTR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After OS performs service, must return control of CPU to the suspended </a:t>
            </a:r>
            <a:r>
              <a:rPr lang="en-US" dirty="0" smtClean="0"/>
              <a:t>process</a:t>
            </a:r>
            <a:endParaRPr lang="en-US" dirty="0" smtClean="0"/>
          </a:p>
          <a:p>
            <a:r>
              <a:rPr lang="en-US" dirty="0" smtClean="0"/>
              <a:t>Use the RETTR </a:t>
            </a:r>
            <a:r>
              <a:rPr lang="en-US" dirty="0" smtClean="0"/>
              <a:t>instruction</a:t>
            </a:r>
            <a:endParaRPr lang="en-US" dirty="0" smtClean="0"/>
          </a:p>
          <a:p>
            <a:r>
              <a:rPr lang="en-US" dirty="0" smtClean="0"/>
              <a:t>RETTR instruction restores </a:t>
            </a:r>
            <a:r>
              <a:rPr lang="en-US" dirty="0" smtClean="0"/>
              <a:t>registers</a:t>
            </a:r>
            <a:endParaRPr lang="en-US" dirty="0" smtClean="0"/>
          </a:p>
          <a:p>
            <a:pPr lvl="1"/>
            <a:r>
              <a:rPr lang="en-US" dirty="0"/>
              <a:t>R</a:t>
            </a:r>
            <a:r>
              <a:rPr lang="en-US" dirty="0" smtClean="0"/>
              <a:t>estoration done </a:t>
            </a:r>
            <a:r>
              <a:rPr lang="en-US" dirty="0" smtClean="0"/>
              <a:t>in </a:t>
            </a:r>
            <a:r>
              <a:rPr lang="en-US" dirty="0" smtClean="0">
                <a:solidFill>
                  <a:srgbClr val="0000CC"/>
                </a:solidFill>
              </a:rPr>
              <a:t>hardware</a:t>
            </a:r>
            <a:endParaRPr lang="en-US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PEP/8 </a:t>
            </a:r>
            <a:r>
              <a:rPr lang="en-US" dirty="0" smtClean="0"/>
              <a:t>RETTR instruction</a:t>
            </a:r>
          </a:p>
        </p:txBody>
      </p:sp>
      <p:pic>
        <p:nvPicPr>
          <p:cNvPr id="38915" name="Picture 4" descr="fig8-5b.jpg                                                    003882EEEphesis                        BC48AB6E: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3124200"/>
            <a:ext cx="5045075" cy="3151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6" name="Text Box 5"/>
          <p:cNvSpPr txBox="1">
            <a:spLocks noChangeArrowheads="1"/>
          </p:cNvSpPr>
          <p:nvPr/>
        </p:nvSpPr>
        <p:spPr bwMode="auto">
          <a:xfrm>
            <a:off x="1752600" y="1600200"/>
            <a:ext cx="6934200" cy="1200329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Tx/>
              <a:buChar char="•"/>
            </a:pPr>
            <a:r>
              <a:rPr lang="en-US" sz="2400" dirty="0"/>
              <a:t>  RETTR pops off </a:t>
            </a:r>
            <a:r>
              <a:rPr lang="en-US" sz="2400" dirty="0" smtClean="0"/>
              <a:t>top </a:t>
            </a:r>
            <a:r>
              <a:rPr lang="en-US" sz="2400" dirty="0"/>
              <a:t>9 bytes from </a:t>
            </a:r>
            <a:r>
              <a:rPr lang="en-US" sz="2400" dirty="0" smtClean="0"/>
              <a:t>stack </a:t>
            </a:r>
          </a:p>
          <a:p>
            <a:pPr eaLnBrk="1" hangingPunct="1"/>
            <a:r>
              <a:rPr lang="en-US" sz="2400" dirty="0"/>
              <a:t>	</a:t>
            </a:r>
            <a:r>
              <a:rPr lang="en-US" sz="2400" dirty="0" smtClean="0"/>
              <a:t>into appropriate </a:t>
            </a:r>
            <a:r>
              <a:rPr lang="en-US" sz="2400" dirty="0"/>
              <a:t>registers</a:t>
            </a:r>
          </a:p>
          <a:p>
            <a:pPr eaLnBrk="1" hangingPunct="1">
              <a:buFontTx/>
              <a:buChar char="•"/>
            </a:pPr>
            <a:r>
              <a:rPr lang="en-US" sz="2400" dirty="0" smtClean="0"/>
              <a:t>  IR </a:t>
            </a:r>
            <a:r>
              <a:rPr lang="en-US" sz="2400" dirty="0"/>
              <a:t>is not </a:t>
            </a:r>
            <a:r>
              <a:rPr lang="en-US" sz="2400" dirty="0" smtClean="0"/>
              <a:t>popped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RETTR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Note: </a:t>
            </a:r>
            <a:r>
              <a:rPr lang="en-US" dirty="0" smtClean="0">
                <a:solidFill>
                  <a:srgbClr val="FF3300"/>
                </a:solidFill>
              </a:rPr>
              <a:t>IR</a:t>
            </a:r>
            <a:r>
              <a:rPr lang="en-US" dirty="0" smtClean="0"/>
              <a:t> </a:t>
            </a:r>
            <a:r>
              <a:rPr lang="en-US" dirty="0" smtClean="0"/>
              <a:t>is not </a:t>
            </a:r>
            <a:r>
              <a:rPr lang="en-US" dirty="0" smtClean="0"/>
              <a:t>popped</a:t>
            </a:r>
            <a:endParaRPr lang="en-US" dirty="0" smtClean="0"/>
          </a:p>
          <a:p>
            <a:r>
              <a:rPr lang="en-US" dirty="0" smtClean="0"/>
              <a:t>Next instruction executed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indicated by restored PC</a:t>
            </a:r>
            <a:endParaRPr lang="en-US" dirty="0" smtClean="0"/>
          </a:p>
          <a:p>
            <a:r>
              <a:rPr lang="en-US" dirty="0" smtClean="0"/>
              <a:t>Last register to change is the </a:t>
            </a:r>
            <a:r>
              <a:rPr lang="en-US" dirty="0" smtClean="0"/>
              <a:t>SP</a:t>
            </a:r>
            <a:endParaRPr lang="en-US" dirty="0" smtClean="0"/>
          </a:p>
          <a:p>
            <a:pPr lvl="1"/>
            <a:r>
              <a:rPr lang="en-US" dirty="0" smtClean="0"/>
              <a:t>Now points to the top of the user </a:t>
            </a:r>
            <a:r>
              <a:rPr lang="en-US" dirty="0" smtClean="0"/>
              <a:t>stack</a:t>
            </a:r>
          </a:p>
          <a:p>
            <a:r>
              <a:rPr lang="en-US" dirty="0" smtClean="0"/>
              <a:t>If Trap handler made changes to the PCB</a:t>
            </a:r>
          </a:p>
          <a:p>
            <a:pPr lvl="1"/>
            <a:r>
              <a:rPr lang="en-US" dirty="0" smtClean="0"/>
              <a:t>Changes will be carried over </a:t>
            </a:r>
          </a:p>
          <a:p>
            <a:pPr marL="457200" lvl="1" indent="0">
              <a:buNone/>
            </a:pPr>
            <a:r>
              <a:rPr lang="en-US" dirty="0" smtClean="0"/>
              <a:t>	to process when restored</a:t>
            </a:r>
          </a:p>
          <a:p>
            <a:r>
              <a:rPr lang="en-US" dirty="0" smtClean="0"/>
              <a:t>Process continues like </a:t>
            </a:r>
            <a:r>
              <a:rPr lang="en-US" dirty="0" smtClean="0"/>
              <a:t>before </a:t>
            </a:r>
            <a:r>
              <a:rPr lang="en-US" dirty="0" smtClean="0"/>
              <a:t>interrupt</a:t>
            </a:r>
            <a:endParaRPr lang="en-US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Loader &amp; Trap</a:t>
            </a:r>
            <a:endParaRPr lang="en-US" dirty="0" smtClean="0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Assembly </a:t>
            </a:r>
            <a:r>
              <a:rPr lang="en-US" dirty="0" smtClean="0"/>
              <a:t>code </a:t>
            </a:r>
            <a:r>
              <a:rPr lang="en-US" dirty="0" smtClean="0"/>
              <a:t>for Loader &amp; </a:t>
            </a:r>
            <a:r>
              <a:rPr lang="en-US" dirty="0" smtClean="0"/>
              <a:t>all Traps</a:t>
            </a:r>
          </a:p>
          <a:p>
            <a:pPr lvl="1"/>
            <a:r>
              <a:rPr lang="en-US" dirty="0" smtClean="0"/>
              <a:t>Shown in the text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Operating Systems</a:t>
            </a:r>
            <a:br>
              <a:rPr lang="en-US" smtClean="0"/>
            </a:br>
            <a:r>
              <a:rPr lang="en-US" smtClean="0"/>
              <a:t>Level 4</a:t>
            </a:r>
          </a:p>
        </p:txBody>
      </p:sp>
      <p:sp>
        <p:nvSpPr>
          <p:cNvPr id="6147" name="Text Box 4"/>
          <p:cNvSpPr txBox="1">
            <a:spLocks noChangeArrowheads="1"/>
          </p:cNvSpPr>
          <p:nvPr/>
        </p:nvSpPr>
        <p:spPr bwMode="auto">
          <a:xfrm>
            <a:off x="1066800" y="1630363"/>
            <a:ext cx="7848600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571500" indent="-571500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/>
            </a:pPr>
            <a:r>
              <a:rPr lang="en-US" sz="2800" b="1" dirty="0" smtClean="0">
                <a:latin typeface="+mn-lt"/>
              </a:rPr>
              <a:t>OS </a:t>
            </a:r>
            <a:r>
              <a:rPr lang="en-US" sz="2800" b="1" dirty="0">
                <a:latin typeface="+mn-lt"/>
              </a:rPr>
              <a:t>defines an abstract </a:t>
            </a:r>
            <a:r>
              <a:rPr lang="en-US" sz="2800" b="1" dirty="0" smtClean="0">
                <a:latin typeface="+mn-lt"/>
              </a:rPr>
              <a:t>machine</a:t>
            </a:r>
          </a:p>
          <a:p>
            <a:pPr marL="571500" indent="-571500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/>
            </a:pPr>
            <a:endParaRPr lang="en-US" sz="2800" b="1" dirty="0" smtClean="0">
              <a:latin typeface="+mn-lt"/>
            </a:endParaRPr>
          </a:p>
          <a:p>
            <a:pPr marL="571500" indent="-571500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/>
            </a:pPr>
            <a:r>
              <a:rPr lang="en-US" sz="2800" b="1" dirty="0" smtClean="0">
                <a:latin typeface="+mn-lt"/>
              </a:rPr>
              <a:t>Provides </a:t>
            </a:r>
            <a:r>
              <a:rPr lang="en-US" sz="2800" b="1" dirty="0">
                <a:latin typeface="+mn-lt"/>
              </a:rPr>
              <a:t>environment for </a:t>
            </a:r>
            <a:r>
              <a:rPr lang="en-US" sz="2800" b="1" dirty="0" smtClean="0">
                <a:latin typeface="+mn-lt"/>
              </a:rPr>
              <a:t>programming</a:t>
            </a:r>
          </a:p>
          <a:p>
            <a:pPr marL="571500" indent="-571500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/>
            </a:pPr>
            <a:endParaRPr lang="en-US" sz="2800" b="1" dirty="0" smtClean="0">
              <a:latin typeface="+mn-lt"/>
            </a:endParaRPr>
          </a:p>
          <a:p>
            <a:pPr marL="571500" indent="-571500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/>
            </a:pPr>
            <a:r>
              <a:rPr lang="en-US" sz="2800" b="1" dirty="0" smtClean="0">
                <a:latin typeface="+mn-lt"/>
              </a:rPr>
              <a:t>Allocates </a:t>
            </a:r>
            <a:r>
              <a:rPr lang="en-US" sz="2800" b="1" dirty="0">
                <a:latin typeface="+mn-lt"/>
              </a:rPr>
              <a:t>resources </a:t>
            </a:r>
            <a:r>
              <a:rPr lang="en-US" sz="2800" b="1" dirty="0" smtClean="0">
                <a:latin typeface="+mn-lt"/>
              </a:rPr>
              <a:t>efficiently</a:t>
            </a:r>
            <a:endParaRPr lang="en-US" sz="2800" b="1" dirty="0">
              <a:latin typeface="+mn-l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Operating Systems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Resources of a typical computer system:</a:t>
            </a:r>
          </a:p>
          <a:p>
            <a:pPr lvl="1"/>
            <a:r>
              <a:rPr lang="en-US" smtClean="0"/>
              <a:t>CPU time</a:t>
            </a:r>
          </a:p>
          <a:p>
            <a:pPr lvl="1"/>
            <a:r>
              <a:rPr lang="en-US" smtClean="0"/>
              <a:t>Main Memory</a:t>
            </a:r>
          </a:p>
          <a:p>
            <a:pPr lvl="1"/>
            <a:r>
              <a:rPr lang="en-US" smtClean="0"/>
              <a:t>Secondary Storage (disk, etc.)</a:t>
            </a:r>
          </a:p>
          <a:p>
            <a:r>
              <a:rPr lang="en-US" smtClean="0"/>
              <a:t>Chapter 8:  how OS allocates CPU time</a:t>
            </a:r>
          </a:p>
          <a:p>
            <a:r>
              <a:rPr lang="en-US" smtClean="0"/>
              <a:t>Chapter 9:  how OS allocates Main Memory and Disk Memory</a:t>
            </a:r>
          </a:p>
          <a:p>
            <a:r>
              <a:rPr lang="en-US" smtClean="0"/>
              <a:t>Chapter 12.3: how the CPU cache memory works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Three types of operating systems</a:t>
            </a:r>
          </a:p>
        </p:txBody>
      </p:sp>
      <p:sp>
        <p:nvSpPr>
          <p:cNvPr id="819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990600" y="1447800"/>
            <a:ext cx="7696200" cy="4953000"/>
          </a:xfrm>
        </p:spPr>
        <p:txBody>
          <a:bodyPr/>
          <a:lstStyle/>
          <a:p>
            <a:r>
              <a:rPr lang="en-US" dirty="0" smtClean="0"/>
              <a:t>Single-user  </a:t>
            </a:r>
          </a:p>
          <a:p>
            <a:pPr lvl="1"/>
            <a:r>
              <a:rPr lang="en-US" dirty="0" smtClean="0"/>
              <a:t>Hand-held </a:t>
            </a:r>
            <a:r>
              <a:rPr lang="en-US" dirty="0" smtClean="0"/>
              <a:t>devices </a:t>
            </a:r>
            <a:r>
              <a:rPr lang="en-US" dirty="0" smtClean="0"/>
              <a:t>(Cell </a:t>
            </a:r>
            <a:r>
              <a:rPr lang="en-US" dirty="0" smtClean="0"/>
              <a:t>phones, </a:t>
            </a:r>
            <a:r>
              <a:rPr lang="en-US" dirty="0" smtClean="0"/>
              <a:t>Tablets, </a:t>
            </a:r>
            <a:r>
              <a:rPr lang="en-US" dirty="0" smtClean="0"/>
              <a:t>etc</a:t>
            </a:r>
            <a:r>
              <a:rPr lang="en-US" dirty="0" smtClean="0"/>
              <a:t>.)</a:t>
            </a:r>
          </a:p>
          <a:p>
            <a:pPr lvl="1"/>
            <a:r>
              <a:rPr lang="en-US" dirty="0" smtClean="0"/>
              <a:t>PC</a:t>
            </a:r>
            <a:endParaRPr lang="en-US" dirty="0" smtClean="0"/>
          </a:p>
          <a:p>
            <a:pPr lvl="1"/>
            <a:r>
              <a:rPr lang="en-US" dirty="0" smtClean="0"/>
              <a:t>Pep/8</a:t>
            </a:r>
            <a:endParaRPr lang="en-US" dirty="0" smtClean="0"/>
          </a:p>
          <a:p>
            <a:r>
              <a:rPr lang="en-US" dirty="0" smtClean="0"/>
              <a:t>Multiuser</a:t>
            </a:r>
          </a:p>
          <a:p>
            <a:pPr lvl="1"/>
            <a:r>
              <a:rPr lang="en-US" dirty="0" smtClean="0"/>
              <a:t>Servers</a:t>
            </a:r>
          </a:p>
          <a:p>
            <a:pPr lvl="1"/>
            <a:r>
              <a:rPr lang="en-US" dirty="0" smtClean="0"/>
              <a:t>Databases</a:t>
            </a:r>
            <a:endParaRPr lang="en-US" dirty="0" smtClean="0"/>
          </a:p>
          <a:p>
            <a:r>
              <a:rPr lang="en-US" dirty="0" smtClean="0"/>
              <a:t>Real-time</a:t>
            </a:r>
          </a:p>
          <a:p>
            <a:pPr lvl="1"/>
            <a:r>
              <a:rPr lang="en-US" dirty="0" smtClean="0"/>
              <a:t>Usually video or hardware control</a:t>
            </a:r>
          </a:p>
          <a:p>
            <a:pPr lvl="1"/>
            <a:r>
              <a:rPr lang="en-US" dirty="0" smtClean="0"/>
              <a:t>Examples:  </a:t>
            </a:r>
            <a:r>
              <a:rPr lang="en-US" dirty="0" smtClean="0"/>
              <a:t>microwaves, auto </a:t>
            </a:r>
            <a:r>
              <a:rPr lang="en-US" dirty="0" smtClean="0"/>
              <a:t>engines, nuclear power plants, etc.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Pep/8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Illustrates </a:t>
            </a:r>
            <a:r>
              <a:rPr lang="en-US" smtClean="0">
                <a:solidFill>
                  <a:schemeClr val="hlink"/>
                </a:solidFill>
              </a:rPr>
              <a:t>some</a:t>
            </a:r>
            <a:r>
              <a:rPr lang="en-US" smtClean="0"/>
              <a:t> of the techniques used in CPU allocation</a:t>
            </a:r>
          </a:p>
          <a:p>
            <a:pPr lvl="1"/>
            <a:r>
              <a:rPr lang="en-US" smtClean="0"/>
              <a:t>Has a loader</a:t>
            </a:r>
          </a:p>
          <a:p>
            <a:pPr lvl="1"/>
            <a:r>
              <a:rPr lang="en-US" smtClean="0"/>
              <a:t>Does </a:t>
            </a:r>
            <a:r>
              <a:rPr lang="en-US" smtClean="0">
                <a:solidFill>
                  <a:srgbClr val="FF3300"/>
                </a:solidFill>
              </a:rPr>
              <a:t>not</a:t>
            </a:r>
            <a:r>
              <a:rPr lang="en-US" smtClean="0"/>
              <a:t> have a scheduler</a:t>
            </a:r>
          </a:p>
          <a:p>
            <a:r>
              <a:rPr lang="en-US" smtClean="0"/>
              <a:t>Does </a:t>
            </a:r>
            <a:r>
              <a:rPr lang="en-US" smtClean="0">
                <a:solidFill>
                  <a:srgbClr val="FF3300"/>
                </a:solidFill>
              </a:rPr>
              <a:t>not</a:t>
            </a:r>
            <a:r>
              <a:rPr lang="en-US" smtClean="0"/>
              <a:t> illustrate memory management or disk management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Loaders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447800"/>
            <a:ext cx="8001000" cy="4678363"/>
          </a:xfrm>
        </p:spPr>
        <p:txBody>
          <a:bodyPr/>
          <a:lstStyle/>
          <a:p>
            <a:r>
              <a:rPr lang="en-US" dirty="0" smtClean="0"/>
              <a:t>OS manages jobs submitted to be executed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Single user submitting several jobs</a:t>
            </a:r>
          </a:p>
          <a:p>
            <a:pPr lvl="1"/>
            <a:r>
              <a:rPr lang="en-US" dirty="0" smtClean="0"/>
              <a:t>Several users submitting jobs</a:t>
            </a:r>
          </a:p>
          <a:p>
            <a:pPr lvl="1"/>
            <a:r>
              <a:rPr lang="en-US" dirty="0" smtClean="0"/>
              <a:t>OS decides which job to run from </a:t>
            </a:r>
            <a:r>
              <a:rPr lang="en-US" dirty="0" smtClean="0"/>
              <a:t>a list </a:t>
            </a:r>
            <a:r>
              <a:rPr lang="en-US" dirty="0" smtClean="0"/>
              <a:t>of pending jobs</a:t>
            </a:r>
          </a:p>
          <a:p>
            <a:pPr lvl="1"/>
            <a:r>
              <a:rPr lang="en-US" dirty="0" smtClean="0"/>
              <a:t>OS loads program into Main Memory</a:t>
            </a:r>
          </a:p>
          <a:p>
            <a:pPr marL="914400" lvl="2" indent="0">
              <a:buFont typeface="Webdings" pitchFamily="18" charset="2"/>
              <a:buNone/>
            </a:pPr>
            <a:r>
              <a:rPr lang="en-US" sz="2400" b="1" dirty="0" smtClean="0"/>
              <a:t>and </a:t>
            </a:r>
            <a:r>
              <a:rPr lang="en-US" sz="2400" b="1" dirty="0" smtClean="0"/>
              <a:t>turns </a:t>
            </a:r>
            <a:r>
              <a:rPr lang="en-US" sz="2400" b="1" dirty="0" smtClean="0"/>
              <a:t>control of CPU to that program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Loader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Pep/8 Loader</a:t>
            </a:r>
          </a:p>
          <a:p>
            <a:pPr lvl="1"/>
            <a:r>
              <a:rPr lang="en-US" smtClean="0"/>
              <a:t>500 lines of assembly code</a:t>
            </a:r>
          </a:p>
          <a:p>
            <a:pPr lvl="1"/>
            <a:r>
              <a:rPr lang="en-US" smtClean="0"/>
              <a:t>Usually OS is 90% C and 10% assembly</a:t>
            </a:r>
          </a:p>
          <a:p>
            <a:pPr lvl="1"/>
            <a:r>
              <a:rPr lang="en-US" smtClean="0"/>
              <a:t>Assembly used for special effects (direct access to registers, etc.)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Pep/8 Loader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447800"/>
            <a:ext cx="7848600" cy="4678363"/>
          </a:xfrm>
        </p:spPr>
        <p:txBody>
          <a:bodyPr/>
          <a:lstStyle/>
          <a:p>
            <a:r>
              <a:rPr lang="en-US" dirty="0" smtClean="0"/>
              <a:t>Real programs </a:t>
            </a:r>
            <a:endParaRPr lang="en-US" dirty="0" smtClean="0"/>
          </a:p>
          <a:p>
            <a:pPr lvl="1"/>
            <a:r>
              <a:rPr lang="en-US" dirty="0" smtClean="0"/>
              <a:t>Not </a:t>
            </a:r>
            <a:r>
              <a:rPr lang="en-US" dirty="0" smtClean="0"/>
              <a:t>in ASCII hex digits</a:t>
            </a:r>
          </a:p>
          <a:p>
            <a:pPr lvl="1"/>
            <a:r>
              <a:rPr lang="en-US" dirty="0" smtClean="0"/>
              <a:t>Machine </a:t>
            </a:r>
            <a:r>
              <a:rPr lang="en-US" dirty="0" smtClean="0"/>
              <a:t>code in </a:t>
            </a:r>
            <a:r>
              <a:rPr lang="en-US" dirty="0" smtClean="0">
                <a:solidFill>
                  <a:srgbClr val="FF3300"/>
                </a:solidFill>
              </a:rPr>
              <a:t>binary</a:t>
            </a:r>
            <a:endParaRPr lang="en-US" dirty="0" smtClean="0"/>
          </a:p>
          <a:p>
            <a:pPr lvl="1"/>
            <a:r>
              <a:rPr lang="en-US" dirty="0" smtClean="0"/>
              <a:t>Pep/8 uses ASCII characters for the object file</a:t>
            </a:r>
          </a:p>
          <a:p>
            <a:pPr lvl="2"/>
            <a:r>
              <a:rPr lang="en-US" dirty="0" smtClean="0"/>
              <a:t>Makes machine language programming easier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Commented Source Code for Pep/8 Loader</a:t>
            </a:r>
          </a:p>
          <a:p>
            <a:pPr lvl="1"/>
            <a:r>
              <a:rPr lang="en-US" dirty="0" smtClean="0"/>
              <a:t>Shown in Fig 8.3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Program Termination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447800"/>
            <a:ext cx="8001000" cy="4876800"/>
          </a:xfrm>
        </p:spPr>
        <p:txBody>
          <a:bodyPr/>
          <a:lstStyle/>
          <a:p>
            <a:r>
              <a:rPr lang="en-US" dirty="0" smtClean="0"/>
              <a:t>Pep/8 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rograms </a:t>
            </a:r>
            <a:r>
              <a:rPr lang="en-US" dirty="0" smtClean="0"/>
              <a:t>terminate with STOP </a:t>
            </a:r>
            <a:r>
              <a:rPr lang="en-US" dirty="0" smtClean="0"/>
              <a:t>instruction</a:t>
            </a:r>
            <a:endParaRPr lang="en-US" dirty="0" smtClean="0"/>
          </a:p>
          <a:p>
            <a:pPr lvl="1"/>
            <a:r>
              <a:rPr lang="en-US" dirty="0" smtClean="0"/>
              <a:t>Control returns to user of the Pep/8 simulator</a:t>
            </a:r>
          </a:p>
          <a:p>
            <a:r>
              <a:rPr lang="en-US" dirty="0" smtClean="0"/>
              <a:t>Real OS</a:t>
            </a:r>
          </a:p>
          <a:p>
            <a:pPr lvl="1"/>
            <a:r>
              <a:rPr lang="en-US" dirty="0" smtClean="0"/>
              <a:t>Computers </a:t>
            </a:r>
            <a:r>
              <a:rPr lang="en-US" dirty="0" smtClean="0"/>
              <a:t>don’t have a STOP instruction</a:t>
            </a:r>
          </a:p>
          <a:p>
            <a:pPr lvl="1"/>
            <a:r>
              <a:rPr lang="en-US" dirty="0" smtClean="0"/>
              <a:t>Have </a:t>
            </a:r>
            <a:r>
              <a:rPr lang="en-US" dirty="0" smtClean="0"/>
              <a:t>instruction that returns control to OS</a:t>
            </a:r>
          </a:p>
          <a:p>
            <a:pPr lvl="1"/>
            <a:r>
              <a:rPr lang="en-US" dirty="0" smtClean="0"/>
              <a:t>On </a:t>
            </a:r>
            <a:r>
              <a:rPr lang="en-US" dirty="0" smtClean="0"/>
              <a:t>minicomputer:</a:t>
            </a:r>
          </a:p>
          <a:p>
            <a:pPr lvl="2"/>
            <a:r>
              <a:rPr lang="en-US" dirty="0" smtClean="0"/>
              <a:t>OS </a:t>
            </a:r>
            <a:r>
              <a:rPr lang="en-US" dirty="0" smtClean="0"/>
              <a:t>would wait for another service request</a:t>
            </a:r>
          </a:p>
          <a:p>
            <a:pPr lvl="1"/>
            <a:r>
              <a:rPr lang="en-US" dirty="0" smtClean="0"/>
              <a:t>On timesharing </a:t>
            </a:r>
            <a:r>
              <a:rPr lang="en-US" dirty="0" smtClean="0"/>
              <a:t>system:</a:t>
            </a:r>
          </a:p>
          <a:p>
            <a:pPr lvl="2"/>
            <a:r>
              <a:rPr lang="en-US" dirty="0" smtClean="0"/>
              <a:t> </a:t>
            </a:r>
            <a:r>
              <a:rPr lang="en-US" dirty="0" smtClean="0"/>
              <a:t>OS would continue to process other jobs.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Default Design">
  <a:themeElements>
    <a:clrScheme name="1_Default Design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3333CC"/>
      </a:hlink>
      <a:folHlink>
        <a:srgbClr val="CC00FF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3333CC"/>
        </a:hlink>
        <a:folHlink>
          <a:srgbClr val="CC00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olor Block">
  <a:themeElements>
    <a:clrScheme name="Color Block 14">
      <a:dk1>
        <a:srgbClr val="000000"/>
      </a:dk1>
      <a:lt1>
        <a:srgbClr val="FFFFFF"/>
      </a:lt1>
      <a:dk2>
        <a:srgbClr val="993333"/>
      </a:dk2>
      <a:lt2>
        <a:srgbClr val="997512"/>
      </a:lt2>
      <a:accent1>
        <a:srgbClr val="808080"/>
      </a:accent1>
      <a:accent2>
        <a:srgbClr val="E4B01C"/>
      </a:accent2>
      <a:accent3>
        <a:srgbClr val="FFFFFF"/>
      </a:accent3>
      <a:accent4>
        <a:srgbClr val="000000"/>
      </a:accent4>
      <a:accent5>
        <a:srgbClr val="C0C0C0"/>
      </a:accent5>
      <a:accent6>
        <a:srgbClr val="CF9F18"/>
      </a:accent6>
      <a:hlink>
        <a:srgbClr val="003399"/>
      </a:hlink>
      <a:folHlink>
        <a:srgbClr val="993333"/>
      </a:folHlink>
    </a:clrScheme>
    <a:fontScheme name="Color Block">
      <a:majorFont>
        <a:latin typeface="Tahom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olor Bloc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lor Bloc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lor Bloc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lor Bloc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lor Bloc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lor Bloc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lor Bloc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lor Bloc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lor Bloc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lor Bloc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lor Bloc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lor Bloc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lor Block 13">
        <a:dk1>
          <a:srgbClr val="000000"/>
        </a:dk1>
        <a:lt1>
          <a:srgbClr val="FFFFFF"/>
        </a:lt1>
        <a:dk2>
          <a:srgbClr val="993333"/>
        </a:dk2>
        <a:lt2>
          <a:srgbClr val="997512"/>
        </a:lt2>
        <a:accent1>
          <a:srgbClr val="003399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AAADCA"/>
        </a:accent5>
        <a:accent6>
          <a:srgbClr val="737373"/>
        </a:accent6>
        <a:hlink>
          <a:srgbClr val="003399"/>
        </a:hlink>
        <a:folHlink>
          <a:srgbClr val="9933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lor Block 14">
        <a:dk1>
          <a:srgbClr val="000000"/>
        </a:dk1>
        <a:lt1>
          <a:srgbClr val="FFFFFF"/>
        </a:lt1>
        <a:dk2>
          <a:srgbClr val="993333"/>
        </a:dk2>
        <a:lt2>
          <a:srgbClr val="997512"/>
        </a:lt2>
        <a:accent1>
          <a:srgbClr val="808080"/>
        </a:accent1>
        <a:accent2>
          <a:srgbClr val="E4B01C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CF9F18"/>
        </a:accent6>
        <a:hlink>
          <a:srgbClr val="003399"/>
        </a:hlink>
        <a:folHlink>
          <a:srgbClr val="99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10672</TotalTime>
  <Words>1481</Words>
  <Application>Microsoft Office PowerPoint</Application>
  <PresentationFormat>On-screen Show (4:3)</PresentationFormat>
  <Paragraphs>202</Paragraphs>
  <Slides>19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Tahoma</vt:lpstr>
      <vt:lpstr>Webdings</vt:lpstr>
      <vt:lpstr>Times</vt:lpstr>
      <vt:lpstr>Times New Roman</vt:lpstr>
      <vt:lpstr>Courier New</vt:lpstr>
      <vt:lpstr>1_Default Design</vt:lpstr>
      <vt:lpstr>Color Block</vt:lpstr>
      <vt:lpstr>Chapter 8:  Process Management Sections 8.1 and 8.2 </vt:lpstr>
      <vt:lpstr>Operating Systems Level 4</vt:lpstr>
      <vt:lpstr>Operating Systems</vt:lpstr>
      <vt:lpstr>Three types of operating systems</vt:lpstr>
      <vt:lpstr>Pep/8</vt:lpstr>
      <vt:lpstr>Loaders</vt:lpstr>
      <vt:lpstr>Loader</vt:lpstr>
      <vt:lpstr>Pep/8 Loader</vt:lpstr>
      <vt:lpstr>Program Termination</vt:lpstr>
      <vt:lpstr>Program Termination</vt:lpstr>
      <vt:lpstr>Traps</vt:lpstr>
      <vt:lpstr>Traps</vt:lpstr>
      <vt:lpstr>Traps</vt:lpstr>
      <vt:lpstr>Interrupt Mechanism</vt:lpstr>
      <vt:lpstr>PCB</vt:lpstr>
      <vt:lpstr>RETTR</vt:lpstr>
      <vt:lpstr>PEP/8 RETTR instruction</vt:lpstr>
      <vt:lpstr>RETTR</vt:lpstr>
      <vt:lpstr>Loader &amp; Trap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Paul Healey</dc:creator>
  <cp:lastModifiedBy>Cindy</cp:lastModifiedBy>
  <cp:revision>372</cp:revision>
  <dcterms:created xsi:type="dcterms:W3CDTF">2002-05-20T18:20:57Z</dcterms:created>
  <dcterms:modified xsi:type="dcterms:W3CDTF">2013-04-27T22:36:08Z</dcterms:modified>
</cp:coreProperties>
</file>