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61" r:id="rId2"/>
  </p:sldMasterIdLst>
  <p:notesMasterIdLst>
    <p:notesMasterId r:id="rId38"/>
  </p:notesMasterIdLst>
  <p:sldIdLst>
    <p:sldId id="299" r:id="rId3"/>
    <p:sldId id="303" r:id="rId4"/>
    <p:sldId id="304" r:id="rId5"/>
    <p:sldId id="305" r:id="rId6"/>
    <p:sldId id="306" r:id="rId7"/>
    <p:sldId id="307" r:id="rId8"/>
    <p:sldId id="308" r:id="rId9"/>
    <p:sldId id="310" r:id="rId10"/>
    <p:sldId id="315" r:id="rId11"/>
    <p:sldId id="320" r:id="rId12"/>
    <p:sldId id="321" r:id="rId13"/>
    <p:sldId id="322" r:id="rId14"/>
    <p:sldId id="326" r:id="rId15"/>
    <p:sldId id="330" r:id="rId16"/>
    <p:sldId id="331" r:id="rId17"/>
    <p:sldId id="340" r:id="rId18"/>
    <p:sldId id="345" r:id="rId19"/>
    <p:sldId id="347" r:id="rId20"/>
    <p:sldId id="348" r:id="rId21"/>
    <p:sldId id="349" r:id="rId22"/>
    <p:sldId id="357" r:id="rId23"/>
    <p:sldId id="363" r:id="rId24"/>
    <p:sldId id="366" r:id="rId25"/>
    <p:sldId id="367" r:id="rId26"/>
    <p:sldId id="368" r:id="rId27"/>
    <p:sldId id="369" r:id="rId28"/>
    <p:sldId id="370" r:id="rId29"/>
    <p:sldId id="375" r:id="rId30"/>
    <p:sldId id="378" r:id="rId31"/>
    <p:sldId id="386" r:id="rId32"/>
    <p:sldId id="387" r:id="rId33"/>
    <p:sldId id="388" r:id="rId34"/>
    <p:sldId id="389" r:id="rId35"/>
    <p:sldId id="390" r:id="rId36"/>
    <p:sldId id="380"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FF9900"/>
    <a:srgbClr val="CC9900"/>
    <a:srgbClr val="CCCC00"/>
    <a:srgbClr val="FFFF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67574" autoAdjust="0"/>
  </p:normalViewPr>
  <p:slideViewPr>
    <p:cSldViewPr>
      <p:cViewPr>
        <p:scale>
          <a:sx n="66" d="100"/>
          <a:sy n="66" d="100"/>
        </p:scale>
        <p:origin x="-2298" y="-29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91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50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1366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6DA6A95-8182-4011-9065-2B6401DFD803}" type="slidenum">
              <a:rPr lang="en-US"/>
              <a:pPr>
                <a:defRPr/>
              </a:pPr>
              <a:t>‹#›</a:t>
            </a:fld>
            <a:endParaRPr lang="en-US"/>
          </a:p>
        </p:txBody>
      </p:sp>
    </p:spTree>
    <p:extLst>
      <p:ext uri="{BB962C8B-B14F-4D97-AF65-F5344CB8AC3E}">
        <p14:creationId xmlns:p14="http://schemas.microsoft.com/office/powerpoint/2010/main" val="36477988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summarized presentation on Memory Management from sections</a:t>
            </a:r>
            <a:r>
              <a:rPr lang="en-US" baseline="0" dirty="0" smtClean="0"/>
              <a:t> 9.1 thru 9.3 of the text.</a:t>
            </a:r>
          </a:p>
          <a:p>
            <a:r>
              <a:rPr lang="en-US" baseline="0" dirty="0" smtClean="0"/>
              <a:t>If you want more details, please refer to the </a:t>
            </a:r>
            <a:r>
              <a:rPr lang="en-US" baseline="0" dirty="0" err="1" smtClean="0"/>
              <a:t>powerpoint</a:t>
            </a:r>
            <a:r>
              <a:rPr lang="en-US" baseline="0" dirty="0" smtClean="0"/>
              <a:t> named Chapter 9-Details.</a:t>
            </a:r>
          </a:p>
          <a:p>
            <a:r>
              <a:rPr lang="en-US" baseline="0" dirty="0" smtClean="0"/>
              <a:t>All of the information that you will need for the quiz or for the final will be contained in this </a:t>
            </a:r>
            <a:r>
              <a:rPr lang="en-US" baseline="0" dirty="0" err="1" smtClean="0"/>
              <a:t>powerpoint</a:t>
            </a:r>
            <a:r>
              <a:rPr lang="en-US" baseline="0" dirty="0" smtClean="0"/>
              <a:t> or Sections 9.1 thru 9.3</a:t>
            </a:r>
          </a:p>
          <a:p>
            <a:r>
              <a:rPr lang="en-US" baseline="0" dirty="0" smtClean="0"/>
              <a:t>There is a lot of good information in Chapter 9 on error detection and raid storage systems that we do not have time to cover.</a:t>
            </a:r>
          </a:p>
          <a:p>
            <a:r>
              <a:rPr lang="en-US" baseline="0" dirty="0" smtClean="0"/>
              <a:t> I encourage you to read the whole chapter.</a:t>
            </a:r>
            <a:endParaRPr lang="en-US" dirty="0"/>
          </a:p>
        </p:txBody>
      </p:sp>
      <p:sp>
        <p:nvSpPr>
          <p:cNvPr id="4" name="Slide Number Placeholder 3"/>
          <p:cNvSpPr>
            <a:spLocks noGrp="1"/>
          </p:cNvSpPr>
          <p:nvPr>
            <p:ph type="sldNum" sz="quarter" idx="10"/>
          </p:nvPr>
        </p:nvSpPr>
        <p:spPr/>
        <p:txBody>
          <a:bodyPr/>
          <a:lstStyle/>
          <a:p>
            <a:pPr>
              <a:defRPr/>
            </a:pPr>
            <a:fld id="{86DA6A95-8182-4011-9065-2B6401DFD803}" type="slidenum">
              <a:rPr lang="en-US" smtClean="0"/>
              <a:pPr>
                <a:defRPr/>
              </a:pPr>
              <a:t>1</a:t>
            </a:fld>
            <a:endParaRPr lang="en-US"/>
          </a:p>
        </p:txBody>
      </p:sp>
    </p:spTree>
    <p:extLst>
      <p:ext uri="{BB962C8B-B14F-4D97-AF65-F5344CB8AC3E}">
        <p14:creationId xmlns:p14="http://schemas.microsoft.com/office/powerpoint/2010/main" val="3847999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problem with fixed partitioning is that there is internal fragmentation.</a:t>
            </a:r>
          </a:p>
          <a:p>
            <a:r>
              <a:rPr lang="en-US" dirty="0" smtClean="0"/>
              <a:t>For example if a 10KB program is loaded</a:t>
            </a:r>
            <a:r>
              <a:rPr lang="en-US" baseline="0" dirty="0" smtClean="0"/>
              <a:t> into a 32KB region</a:t>
            </a:r>
          </a:p>
          <a:p>
            <a:r>
              <a:rPr lang="en-US" baseline="0" dirty="0" smtClean="0"/>
              <a:t>There is </a:t>
            </a:r>
            <a:r>
              <a:rPr lang="en-US" dirty="0" smtClean="0"/>
              <a:t>22K that is allocated but not used.  It is wasted memory space.</a:t>
            </a:r>
            <a:endParaRPr lang="en-US" dirty="0"/>
          </a:p>
        </p:txBody>
      </p:sp>
      <p:sp>
        <p:nvSpPr>
          <p:cNvPr id="4" name="Slide Number Placeholder 3"/>
          <p:cNvSpPr>
            <a:spLocks noGrp="1"/>
          </p:cNvSpPr>
          <p:nvPr>
            <p:ph type="sldNum" sz="quarter" idx="10"/>
          </p:nvPr>
        </p:nvSpPr>
        <p:spPr/>
        <p:txBody>
          <a:bodyPr/>
          <a:lstStyle/>
          <a:p>
            <a:pPr>
              <a:defRPr/>
            </a:pPr>
            <a:fld id="{86DA6A95-8182-4011-9065-2B6401DFD803}" type="slidenum">
              <a:rPr lang="en-US" smtClean="0"/>
              <a:pPr>
                <a:defRPr/>
              </a:pPr>
              <a:t>10</a:t>
            </a:fld>
            <a:endParaRPr lang="en-US"/>
          </a:p>
        </p:txBody>
      </p:sp>
    </p:spTree>
    <p:extLst>
      <p:ext uri="{BB962C8B-B14F-4D97-AF65-F5344CB8AC3E}">
        <p14:creationId xmlns:p14="http://schemas.microsoft.com/office/powerpoint/2010/main" val="303308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Variable partitioning</a:t>
            </a:r>
            <a:r>
              <a:rPr lang="en-US" baseline="0" dirty="0" smtClean="0"/>
              <a:t> solve the problem of internal fragmentation.</a:t>
            </a:r>
          </a:p>
          <a:p>
            <a:r>
              <a:rPr lang="en-US" baseline="0" dirty="0" smtClean="0"/>
              <a:t>The OS establishes the partition when a job is loaded into memory and the size of the partition is adjusted to exactly match the size of the job.</a:t>
            </a:r>
            <a:endParaRPr lang="en-US" dirty="0"/>
          </a:p>
        </p:txBody>
      </p:sp>
      <p:sp>
        <p:nvSpPr>
          <p:cNvPr id="4" name="Slide Number Placeholder 3"/>
          <p:cNvSpPr>
            <a:spLocks noGrp="1"/>
          </p:cNvSpPr>
          <p:nvPr>
            <p:ph type="sldNum" sz="quarter" idx="10"/>
          </p:nvPr>
        </p:nvSpPr>
        <p:spPr/>
        <p:txBody>
          <a:bodyPr/>
          <a:lstStyle/>
          <a:p>
            <a:pPr>
              <a:defRPr/>
            </a:pPr>
            <a:fld id="{86DA6A95-8182-4011-9065-2B6401DFD803}" type="slidenum">
              <a:rPr lang="en-US" smtClean="0"/>
              <a:pPr>
                <a:defRPr/>
              </a:pPr>
              <a:t>11</a:t>
            </a:fld>
            <a:endParaRPr lang="en-US"/>
          </a:p>
        </p:txBody>
      </p:sp>
    </p:spTree>
    <p:extLst>
      <p:ext uri="{BB962C8B-B14F-4D97-AF65-F5344CB8AC3E}">
        <p14:creationId xmlns:p14="http://schemas.microsoft.com/office/powerpoint/2010/main" val="2068336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the job stops execution, the region that becomes available is called a hole. The OS will allocate holes to subsequent jobs, however they will need to be the same size or smaller to fit in the hole. This causes external fragmentation. </a:t>
            </a:r>
            <a:endParaRPr lang="en-US" dirty="0"/>
          </a:p>
        </p:txBody>
      </p:sp>
      <p:sp>
        <p:nvSpPr>
          <p:cNvPr id="4" name="Slide Number Placeholder 3"/>
          <p:cNvSpPr>
            <a:spLocks noGrp="1"/>
          </p:cNvSpPr>
          <p:nvPr>
            <p:ph type="sldNum" sz="quarter" idx="10"/>
          </p:nvPr>
        </p:nvSpPr>
        <p:spPr/>
        <p:txBody>
          <a:bodyPr/>
          <a:lstStyle/>
          <a:p>
            <a:pPr>
              <a:defRPr/>
            </a:pPr>
            <a:fld id="{86DA6A95-8182-4011-9065-2B6401DFD803}" type="slidenum">
              <a:rPr lang="en-US" smtClean="0"/>
              <a:pPr>
                <a:defRPr/>
              </a:pPr>
              <a:t>12</a:t>
            </a:fld>
            <a:endParaRPr lang="en-US"/>
          </a:p>
        </p:txBody>
      </p:sp>
    </p:spTree>
    <p:extLst>
      <p:ext uri="{BB962C8B-B14F-4D97-AF65-F5344CB8AC3E}">
        <p14:creationId xmlns:p14="http://schemas.microsoft.com/office/powerpoint/2010/main" val="2527921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Compaction is the solution to external fragmentation. The OS must employ</a:t>
            </a:r>
            <a:r>
              <a:rPr lang="en-US" baseline="0" dirty="0" smtClean="0"/>
              <a:t> a strategy to move the processes around to best utilize the holes.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6DA6A95-8182-4011-9065-2B6401DFD803}" type="slidenum">
              <a:rPr lang="en-US" smtClean="0"/>
              <a:pPr>
                <a:defRPr/>
              </a:pPr>
              <a:t>13</a:t>
            </a:fld>
            <a:endParaRPr lang="en-US"/>
          </a:p>
        </p:txBody>
      </p:sp>
    </p:spTree>
    <p:extLst>
      <p:ext uri="{BB962C8B-B14F-4D97-AF65-F5344CB8AC3E}">
        <p14:creationId xmlns:p14="http://schemas.microsoft.com/office/powerpoint/2010/main" val="1764146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technique used</a:t>
            </a:r>
            <a:r>
              <a:rPr lang="en-US" baseline="0" dirty="0" smtClean="0"/>
              <a:t> is paging. It avoids both internal and external fragmentation. Instead of compacting memory to fit the program, the program is broken up to fit memory.</a:t>
            </a:r>
            <a:endParaRPr lang="en-US" dirty="0"/>
          </a:p>
        </p:txBody>
      </p:sp>
      <p:sp>
        <p:nvSpPr>
          <p:cNvPr id="4" name="Slide Number Placeholder 3"/>
          <p:cNvSpPr>
            <a:spLocks noGrp="1"/>
          </p:cNvSpPr>
          <p:nvPr>
            <p:ph type="sldNum" sz="quarter" idx="10"/>
          </p:nvPr>
        </p:nvSpPr>
        <p:spPr/>
        <p:txBody>
          <a:bodyPr/>
          <a:lstStyle/>
          <a:p>
            <a:pPr>
              <a:defRPr/>
            </a:pPr>
            <a:fld id="{86DA6A95-8182-4011-9065-2B6401DFD803}" type="slidenum">
              <a:rPr lang="en-US" smtClean="0"/>
              <a:pPr>
                <a:defRPr/>
              </a:pPr>
              <a:t>14</a:t>
            </a:fld>
            <a:endParaRPr lang="en-US"/>
          </a:p>
        </p:txBody>
      </p:sp>
    </p:spTree>
    <p:extLst>
      <p:ext uri="{BB962C8B-B14F-4D97-AF65-F5344CB8AC3E}">
        <p14:creationId xmlns:p14="http://schemas.microsoft.com/office/powerpoint/2010/main" val="34202563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Divide main memory into </a:t>
            </a:r>
            <a:r>
              <a:rPr lang="en-US" dirty="0" smtClean="0">
                <a:solidFill>
                  <a:srgbClr val="FF0000"/>
                </a:solidFill>
              </a:rPr>
              <a:t>frames</a:t>
            </a:r>
            <a:r>
              <a:rPr lang="en-US" dirty="0" smtClean="0"/>
              <a:t> of a fixed size. Then, divide every program into </a:t>
            </a:r>
            <a:r>
              <a:rPr lang="en-US" dirty="0" smtClean="0">
                <a:solidFill>
                  <a:srgbClr val="FF0000"/>
                </a:solidFill>
              </a:rPr>
              <a:t>pages</a:t>
            </a:r>
            <a:r>
              <a:rPr lang="en-US" dirty="0" smtClean="0"/>
              <a:t> of a fixed size.</a:t>
            </a:r>
          </a:p>
          <a:p>
            <a:r>
              <a:rPr lang="en-US" dirty="0" smtClean="0"/>
              <a:t>The frame size MUST equal page size. Next, allocate enough frames to the program so that all of its pages will have a frame.</a:t>
            </a:r>
          </a:p>
          <a:p>
            <a:r>
              <a:rPr lang="en-US" dirty="0" smtClean="0"/>
              <a:t>Program still assumes logical addressing</a:t>
            </a:r>
            <a:r>
              <a:rPr lang="en-US" baseline="0" dirty="0" smtClean="0"/>
              <a:t> and the </a:t>
            </a:r>
            <a:r>
              <a:rPr lang="en-US" dirty="0" smtClean="0"/>
              <a:t>OS converts logical addresses to physical addresses during execution.</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6DA6A95-8182-4011-9065-2B6401DFD803}" type="slidenum">
              <a:rPr lang="en-US" smtClean="0"/>
              <a:pPr>
                <a:defRPr/>
              </a:pPr>
              <a:t>15</a:t>
            </a:fld>
            <a:endParaRPr lang="en-US"/>
          </a:p>
        </p:txBody>
      </p:sp>
    </p:spTree>
    <p:extLst>
      <p:ext uri="{BB962C8B-B14F-4D97-AF65-F5344CB8AC3E}">
        <p14:creationId xmlns:p14="http://schemas.microsoft.com/office/powerpoint/2010/main" val="3418544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Hardware</a:t>
            </a:r>
            <a:r>
              <a:rPr lang="en-US" baseline="0" dirty="0" smtClean="0"/>
              <a:t> is needed to manage a paging system.</a:t>
            </a:r>
            <a:endParaRPr lang="en-US" dirty="0" smtClean="0"/>
          </a:p>
          <a:p>
            <a:pPr lvl="1"/>
            <a:r>
              <a:rPr lang="en-US" dirty="0" smtClean="0"/>
              <a:t>With the partitioning systems one base register</a:t>
            </a:r>
            <a:r>
              <a:rPr lang="en-US" baseline="0" dirty="0" smtClean="0"/>
              <a:t> was sufficient to transform the logical address to a physical address.</a:t>
            </a:r>
            <a:endParaRPr lang="en-US" dirty="0" smtClean="0"/>
          </a:p>
          <a:p>
            <a:pPr lvl="1"/>
            <a:r>
              <a:rPr lang="en-US" dirty="0" smtClean="0"/>
              <a:t>A Paging system will need a set of frame numbers, one for each page</a:t>
            </a:r>
            <a:r>
              <a:rPr lang="en-US" baseline="0" dirty="0" smtClean="0"/>
              <a:t> of the job.</a:t>
            </a:r>
            <a:endParaRPr lang="en-US" dirty="0" smtClean="0"/>
          </a:p>
          <a:p>
            <a:pPr lvl="1"/>
            <a:r>
              <a:rPr lang="en-US" dirty="0" smtClean="0"/>
              <a:t>This</a:t>
            </a:r>
            <a:r>
              <a:rPr lang="en-US" baseline="0" dirty="0" smtClean="0"/>
              <a:t> is c</a:t>
            </a:r>
            <a:r>
              <a:rPr lang="en-US" dirty="0" smtClean="0"/>
              <a:t>alled a </a:t>
            </a:r>
            <a:r>
              <a:rPr lang="en-US" dirty="0" smtClean="0">
                <a:solidFill>
                  <a:srgbClr val="FF0000"/>
                </a:solidFill>
              </a:rPr>
              <a:t>page table</a:t>
            </a:r>
            <a:r>
              <a:rPr lang="en-US" dirty="0" smtClean="0"/>
              <a:t>.</a:t>
            </a:r>
          </a:p>
          <a:p>
            <a:endParaRPr lang="en-US" dirty="0"/>
          </a:p>
        </p:txBody>
      </p:sp>
      <p:sp>
        <p:nvSpPr>
          <p:cNvPr id="4" name="Slide Number Placeholder 3"/>
          <p:cNvSpPr>
            <a:spLocks noGrp="1"/>
          </p:cNvSpPr>
          <p:nvPr>
            <p:ph type="sldNum" sz="quarter" idx="10"/>
          </p:nvPr>
        </p:nvSpPr>
        <p:spPr/>
        <p:txBody>
          <a:bodyPr/>
          <a:lstStyle/>
          <a:p>
            <a:pPr>
              <a:defRPr/>
            </a:pPr>
            <a:fld id="{86DA6A95-8182-4011-9065-2B6401DFD803}" type="slidenum">
              <a:rPr lang="en-US" smtClean="0"/>
              <a:pPr>
                <a:defRPr/>
              </a:pPr>
              <a:t>16</a:t>
            </a:fld>
            <a:endParaRPr lang="en-US"/>
          </a:p>
        </p:txBody>
      </p:sp>
    </p:spTree>
    <p:extLst>
      <p:ext uri="{BB962C8B-B14F-4D97-AF65-F5344CB8AC3E}">
        <p14:creationId xmlns:p14="http://schemas.microsoft.com/office/powerpoint/2010/main" val="30671744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Paging still has its problems. There</a:t>
            </a:r>
            <a:r>
              <a:rPr lang="en-US" baseline="0" dirty="0" smtClean="0"/>
              <a:t> is still some internal fragmentation because the last page may not need an entire frame.</a:t>
            </a:r>
          </a:p>
          <a:p>
            <a:pPr lvl="1"/>
            <a:r>
              <a:rPr lang="en-US" dirty="0" smtClean="0"/>
              <a:t>So the page size can be made </a:t>
            </a:r>
            <a:r>
              <a:rPr lang="en-US" dirty="0" smtClean="0">
                <a:solidFill>
                  <a:srgbClr val="FF0000"/>
                </a:solidFill>
              </a:rPr>
              <a:t>smaller then there is</a:t>
            </a:r>
            <a:r>
              <a:rPr lang="en-US" dirty="0" smtClean="0"/>
              <a:t> </a:t>
            </a:r>
            <a:r>
              <a:rPr lang="en-US" dirty="0" smtClean="0">
                <a:solidFill>
                  <a:srgbClr val="FF0000"/>
                </a:solidFill>
              </a:rPr>
              <a:t>less</a:t>
            </a:r>
            <a:r>
              <a:rPr lang="en-US" dirty="0" smtClean="0"/>
              <a:t> fragmentation.</a:t>
            </a:r>
          </a:p>
          <a:p>
            <a:pPr lvl="1"/>
            <a:r>
              <a:rPr lang="en-US" dirty="0" smtClean="0"/>
              <a:t>But the </a:t>
            </a:r>
            <a:r>
              <a:rPr lang="en-US" dirty="0" smtClean="0">
                <a:solidFill>
                  <a:srgbClr val="FF0000"/>
                </a:solidFill>
              </a:rPr>
              <a:t>smaller</a:t>
            </a:r>
            <a:r>
              <a:rPr lang="en-US" dirty="0" smtClean="0"/>
              <a:t> the page size, the greater the number of frames for a given MM size and the </a:t>
            </a:r>
            <a:r>
              <a:rPr lang="en-US" dirty="0" smtClean="0">
                <a:solidFill>
                  <a:srgbClr val="FF0000"/>
                </a:solidFill>
              </a:rPr>
              <a:t>larger</a:t>
            </a:r>
            <a:r>
              <a:rPr lang="en-US" dirty="0" smtClean="0"/>
              <a:t> the page table</a:t>
            </a:r>
          </a:p>
          <a:p>
            <a:pPr lvl="1"/>
            <a:r>
              <a:rPr lang="en-US" dirty="0" smtClean="0"/>
              <a:t>Page tables use fast memory, so they are expensive</a:t>
            </a:r>
            <a:r>
              <a:rPr lang="en-US" baseline="0" dirty="0" smtClean="0"/>
              <a:t> so </a:t>
            </a:r>
            <a:r>
              <a:rPr lang="en-US" dirty="0" smtClean="0"/>
              <a:t>the page tables need to be kept small.</a:t>
            </a:r>
          </a:p>
          <a:p>
            <a:endParaRPr lang="en-US" dirty="0"/>
          </a:p>
        </p:txBody>
      </p:sp>
      <p:sp>
        <p:nvSpPr>
          <p:cNvPr id="4" name="Slide Number Placeholder 3"/>
          <p:cNvSpPr>
            <a:spLocks noGrp="1"/>
          </p:cNvSpPr>
          <p:nvPr>
            <p:ph type="sldNum" sz="quarter" idx="10"/>
          </p:nvPr>
        </p:nvSpPr>
        <p:spPr/>
        <p:txBody>
          <a:bodyPr/>
          <a:lstStyle/>
          <a:p>
            <a:pPr>
              <a:defRPr/>
            </a:pPr>
            <a:fld id="{86DA6A95-8182-4011-9065-2B6401DFD803}" type="slidenum">
              <a:rPr lang="en-US" smtClean="0"/>
              <a:pPr>
                <a:defRPr/>
              </a:pPr>
              <a:t>17</a:t>
            </a:fld>
            <a:endParaRPr lang="en-US"/>
          </a:p>
        </p:txBody>
      </p:sp>
    </p:spTree>
    <p:extLst>
      <p:ext uri="{BB962C8B-B14F-4D97-AF65-F5344CB8AC3E}">
        <p14:creationId xmlns:p14="http://schemas.microsoft.com/office/powerpoint/2010/main" val="11098252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move on to Virtual Memory.</a:t>
            </a:r>
          </a:p>
          <a:p>
            <a:pPr lvl="1"/>
            <a:r>
              <a:rPr lang="en-US" dirty="0" smtClean="0"/>
              <a:t>Most programs have dozens of procedures and many are never called.</a:t>
            </a:r>
          </a:p>
          <a:p>
            <a:pPr lvl="1"/>
            <a:r>
              <a:rPr lang="en-US" dirty="0" smtClean="0"/>
              <a:t>Some initialization routines are only called once and some have many loops.</a:t>
            </a:r>
          </a:p>
          <a:p>
            <a:pPr lvl="1"/>
            <a:r>
              <a:rPr lang="en-US" dirty="0" smtClean="0"/>
              <a:t>Also</a:t>
            </a:r>
            <a:r>
              <a:rPr lang="en-US" baseline="0" dirty="0" smtClean="0"/>
              <a:t> s</a:t>
            </a:r>
            <a:r>
              <a:rPr lang="en-US" dirty="0" smtClean="0"/>
              <a:t>ome variable declarations never used. For example, an array is declared to be size 1000, but only 1st 10 elements used.</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6DA6A95-8182-4011-9065-2B6401DFD803}" type="slidenum">
              <a:rPr lang="en-US" smtClean="0"/>
              <a:pPr>
                <a:defRPr/>
              </a:pPr>
              <a:t>18</a:t>
            </a:fld>
            <a:endParaRPr lang="en-US"/>
          </a:p>
        </p:txBody>
      </p:sp>
    </p:spTree>
    <p:extLst>
      <p:ext uri="{BB962C8B-B14F-4D97-AF65-F5344CB8AC3E}">
        <p14:creationId xmlns:p14="http://schemas.microsoft.com/office/powerpoint/2010/main" val="2451563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The result is that only part of a</a:t>
            </a:r>
            <a:r>
              <a:rPr lang="en-US" baseline="0" dirty="0" smtClean="0"/>
              <a:t> program </a:t>
            </a:r>
            <a:r>
              <a:rPr lang="en-US" dirty="0" smtClean="0"/>
              <a:t>needs to be in memory at any one time.</a:t>
            </a:r>
          </a:p>
          <a:p>
            <a:pPr lvl="1"/>
            <a:r>
              <a:rPr lang="en-US" dirty="0" smtClean="0"/>
              <a:t>Set of active pages is called the </a:t>
            </a:r>
            <a:r>
              <a:rPr lang="en-US" dirty="0" smtClean="0">
                <a:solidFill>
                  <a:srgbClr val="FF0000"/>
                </a:solidFill>
              </a:rPr>
              <a:t>working set</a:t>
            </a:r>
            <a:r>
              <a:rPr lang="en-US" dirty="0" smtClean="0"/>
              <a:t>.</a:t>
            </a:r>
          </a:p>
          <a:p>
            <a:pPr lvl="1"/>
            <a:r>
              <a:rPr lang="en-US" dirty="0" smtClean="0"/>
              <a:t>As the program progresses, new pages enter the working set, old pages leave.</a:t>
            </a:r>
          </a:p>
          <a:p>
            <a:endParaRPr lang="en-US" dirty="0"/>
          </a:p>
        </p:txBody>
      </p:sp>
      <p:sp>
        <p:nvSpPr>
          <p:cNvPr id="4" name="Slide Number Placeholder 3"/>
          <p:cNvSpPr>
            <a:spLocks noGrp="1"/>
          </p:cNvSpPr>
          <p:nvPr>
            <p:ph type="sldNum" sz="quarter" idx="10"/>
          </p:nvPr>
        </p:nvSpPr>
        <p:spPr/>
        <p:txBody>
          <a:bodyPr/>
          <a:lstStyle/>
          <a:p>
            <a:pPr>
              <a:defRPr/>
            </a:pPr>
            <a:fld id="{86DA6A95-8182-4011-9065-2B6401DFD803}" type="slidenum">
              <a:rPr lang="en-US" smtClean="0"/>
              <a:pPr>
                <a:defRPr/>
              </a:pPr>
              <a:t>19</a:t>
            </a:fld>
            <a:endParaRPr lang="en-US"/>
          </a:p>
        </p:txBody>
      </p:sp>
    </p:spTree>
    <p:extLst>
      <p:ext uri="{BB962C8B-B14F-4D97-AF65-F5344CB8AC3E}">
        <p14:creationId xmlns:p14="http://schemas.microsoft.com/office/powerpoint/2010/main" val="502277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Operating</a:t>
            </a:r>
            <a:r>
              <a:rPr lang="en-US" baseline="0" dirty="0" smtClean="0"/>
              <a:t> System’s job is to manage resources such as the CPU time, the Main Memory, and Secondary storage.</a:t>
            </a:r>
          </a:p>
          <a:p>
            <a:r>
              <a:rPr lang="en-US" baseline="0" dirty="0" smtClean="0"/>
              <a:t>Chapter 8 discusses the CPU time allocation</a:t>
            </a:r>
          </a:p>
          <a:p>
            <a:r>
              <a:rPr lang="en-US" baseline="0" dirty="0" smtClean="0"/>
              <a:t>In this section, we will discuss the main memory and secondary storage management.</a:t>
            </a:r>
            <a:endParaRPr lang="en-US" dirty="0"/>
          </a:p>
        </p:txBody>
      </p:sp>
      <p:sp>
        <p:nvSpPr>
          <p:cNvPr id="4" name="Slide Number Placeholder 3"/>
          <p:cNvSpPr>
            <a:spLocks noGrp="1"/>
          </p:cNvSpPr>
          <p:nvPr>
            <p:ph type="sldNum" sz="quarter" idx="10"/>
          </p:nvPr>
        </p:nvSpPr>
        <p:spPr/>
        <p:txBody>
          <a:bodyPr/>
          <a:lstStyle/>
          <a:p>
            <a:pPr>
              <a:defRPr/>
            </a:pPr>
            <a:fld id="{86DA6A95-8182-4011-9065-2B6401DFD803}" type="slidenum">
              <a:rPr lang="en-US" smtClean="0"/>
              <a:pPr>
                <a:defRPr/>
              </a:pPr>
              <a:t>2</a:t>
            </a:fld>
            <a:endParaRPr lang="en-US"/>
          </a:p>
        </p:txBody>
      </p:sp>
    </p:spTree>
    <p:extLst>
      <p:ext uri="{BB962C8B-B14F-4D97-AF65-F5344CB8AC3E}">
        <p14:creationId xmlns:p14="http://schemas.microsoft.com/office/powerpoint/2010/main" val="9911548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FF0000"/>
                </a:solidFill>
              </a:rPr>
              <a:t>When</a:t>
            </a:r>
            <a:r>
              <a:rPr lang="en-US" baseline="0" dirty="0" smtClean="0">
                <a:solidFill>
                  <a:srgbClr val="FF0000"/>
                </a:solidFill>
              </a:rPr>
              <a:t> a program executes the illusion to the </a:t>
            </a:r>
            <a:r>
              <a:rPr lang="en-US" dirty="0" smtClean="0">
                <a:solidFill>
                  <a:srgbClr val="FF0000"/>
                </a:solidFill>
              </a:rPr>
              <a:t>Programmer is</a:t>
            </a:r>
            <a:r>
              <a:rPr lang="en-US" baseline="0" dirty="0" smtClean="0">
                <a:solidFill>
                  <a:srgbClr val="FF0000"/>
                </a:solidFill>
              </a:rPr>
              <a:t> that it </a:t>
            </a:r>
            <a:r>
              <a:rPr lang="en-US" dirty="0" smtClean="0"/>
              <a:t>executes in contiguous memory with logical addresses beginning at zero.</a:t>
            </a:r>
          </a:p>
          <a:p>
            <a:r>
              <a:rPr lang="en-US" dirty="0" smtClean="0">
                <a:solidFill>
                  <a:srgbClr val="FF0000"/>
                </a:solidFill>
              </a:rPr>
              <a:t>In reality, the</a:t>
            </a:r>
            <a:r>
              <a:rPr lang="en-US" dirty="0" smtClean="0"/>
              <a:t> system loads only a few pages at a time and disperses these throughout memory</a:t>
            </a:r>
          </a:p>
          <a:p>
            <a:endParaRPr lang="en-US" dirty="0"/>
          </a:p>
        </p:txBody>
      </p:sp>
      <p:sp>
        <p:nvSpPr>
          <p:cNvPr id="4" name="Slide Number Placeholder 3"/>
          <p:cNvSpPr>
            <a:spLocks noGrp="1"/>
          </p:cNvSpPr>
          <p:nvPr>
            <p:ph type="sldNum" sz="quarter" idx="10"/>
          </p:nvPr>
        </p:nvSpPr>
        <p:spPr/>
        <p:txBody>
          <a:bodyPr/>
          <a:lstStyle/>
          <a:p>
            <a:pPr>
              <a:defRPr/>
            </a:pPr>
            <a:fld id="{86DA6A95-8182-4011-9065-2B6401DFD803}" type="slidenum">
              <a:rPr lang="en-US" smtClean="0"/>
              <a:pPr>
                <a:defRPr/>
              </a:pPr>
              <a:t>20</a:t>
            </a:fld>
            <a:endParaRPr lang="en-US"/>
          </a:p>
        </p:txBody>
      </p:sp>
    </p:spTree>
    <p:extLst>
      <p:ext uri="{BB962C8B-B14F-4D97-AF65-F5344CB8AC3E}">
        <p14:creationId xmlns:p14="http://schemas.microsoft.com/office/powerpoint/2010/main" val="25979413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solidFill>
                  <a:srgbClr val="FF0000"/>
                </a:solidFill>
              </a:rPr>
              <a:t>With Demand Paging</a:t>
            </a:r>
            <a:r>
              <a:rPr lang="en-US" baseline="0" dirty="0" smtClean="0">
                <a:solidFill>
                  <a:schemeClr val="tx1"/>
                </a:solidFill>
              </a:rPr>
              <a:t>, the system </a:t>
            </a:r>
            <a:r>
              <a:rPr lang="en-US" dirty="0" smtClean="0"/>
              <a:t>loads a page into MM only when the program demands it. With regular</a:t>
            </a:r>
            <a:r>
              <a:rPr lang="en-US" baseline="0" dirty="0" smtClean="0"/>
              <a:t> paging, all the pages are loaded into memory.</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6DA6A95-8182-4011-9065-2B6401DFD803}" type="slidenum">
              <a:rPr lang="en-US" smtClean="0"/>
              <a:pPr>
                <a:defRPr/>
              </a:pPr>
              <a:t>21</a:t>
            </a:fld>
            <a:endParaRPr lang="en-US"/>
          </a:p>
        </p:txBody>
      </p:sp>
    </p:spTree>
    <p:extLst>
      <p:ext uri="{BB962C8B-B14F-4D97-AF65-F5344CB8AC3E}">
        <p14:creationId xmlns:p14="http://schemas.microsoft.com/office/powerpoint/2010/main" val="27041430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move on to Page replacement strategy.</a:t>
            </a:r>
          </a:p>
          <a:p>
            <a:r>
              <a:rPr lang="en-US" dirty="0" smtClean="0"/>
              <a:t>What if OS needs to read a page into memory and there are no frames available?</a:t>
            </a:r>
          </a:p>
          <a:p>
            <a:r>
              <a:rPr lang="en-US" dirty="0" smtClean="0"/>
              <a:t>This is called a page fault</a:t>
            </a:r>
          </a:p>
          <a:p>
            <a:r>
              <a:rPr lang="en-US" dirty="0" smtClean="0"/>
              <a:t>The OS must select a page that is in memory and replace it.</a:t>
            </a:r>
          </a:p>
          <a:p>
            <a:r>
              <a:rPr lang="en-US" dirty="0" smtClean="0"/>
              <a:t>First, it </a:t>
            </a:r>
            <a:r>
              <a:rPr lang="en-US" baseline="0" dirty="0" smtClean="0"/>
              <a:t>needs to determine if the page has changed. If it has, it needs to be written to disk. If it has not changed, it does not need to write to disk.</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6DA6A95-8182-4011-9065-2B6401DFD803}" type="slidenum">
              <a:rPr lang="en-US" smtClean="0"/>
              <a:pPr>
                <a:defRPr/>
              </a:pPr>
              <a:t>22</a:t>
            </a:fld>
            <a:endParaRPr lang="en-US"/>
          </a:p>
        </p:txBody>
      </p:sp>
    </p:spTree>
    <p:extLst>
      <p:ext uri="{BB962C8B-B14F-4D97-AF65-F5344CB8AC3E}">
        <p14:creationId xmlns:p14="http://schemas.microsoft.com/office/powerpoint/2010/main" val="6660140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FF0000"/>
                </a:solidFill>
              </a:rPr>
              <a:t>This is done with a</a:t>
            </a:r>
            <a:r>
              <a:rPr lang="en-US" baseline="0" dirty="0" smtClean="0">
                <a:solidFill>
                  <a:srgbClr val="FF0000"/>
                </a:solidFill>
              </a:rPr>
              <a:t> </a:t>
            </a:r>
            <a:r>
              <a:rPr lang="en-US" dirty="0" smtClean="0">
                <a:solidFill>
                  <a:srgbClr val="FF0000"/>
                </a:solidFill>
              </a:rPr>
              <a:t>Dirty Bit</a:t>
            </a:r>
            <a:r>
              <a:rPr lang="en-US" dirty="0" smtClean="0"/>
              <a:t>.</a:t>
            </a:r>
          </a:p>
          <a:p>
            <a:pPr lvl="1"/>
            <a:r>
              <a:rPr lang="en-US" dirty="0" smtClean="0"/>
              <a:t>To help decide whether write is necessary, frame table has a special bit, the </a:t>
            </a:r>
            <a:r>
              <a:rPr lang="en-US" dirty="0" smtClean="0">
                <a:solidFill>
                  <a:srgbClr val="FF0000"/>
                </a:solidFill>
              </a:rPr>
              <a:t>dirty bit</a:t>
            </a:r>
            <a:r>
              <a:rPr lang="en-US" dirty="0" smtClean="0"/>
              <a:t>.</a:t>
            </a:r>
          </a:p>
          <a:p>
            <a:pPr lvl="1"/>
            <a:r>
              <a:rPr lang="en-US" dirty="0" smtClean="0"/>
              <a:t>When page is loaded into memory the dirty bit is set to 0</a:t>
            </a:r>
          </a:p>
          <a:p>
            <a:pPr lvl="1"/>
            <a:r>
              <a:rPr lang="en-US" dirty="0" smtClean="0"/>
              <a:t>If store instruction is executed the dirty bit is changed to 1</a:t>
            </a:r>
          </a:p>
          <a:p>
            <a:pPr lvl="1"/>
            <a:r>
              <a:rPr lang="en-US" dirty="0" smtClean="0"/>
              <a:t>When a page is selected for replacement, the OS looks at dirty bit</a:t>
            </a:r>
          </a:p>
          <a:p>
            <a:pPr lvl="1"/>
            <a:r>
              <a:rPr lang="en-US" dirty="0" smtClean="0"/>
              <a:t>If the Dirty bit = 1, write the page to disk </a:t>
            </a:r>
          </a:p>
          <a:p>
            <a:pPr lvl="1"/>
            <a:r>
              <a:rPr lang="en-US" dirty="0" smtClean="0"/>
              <a:t>If the Dirty bit = 0, no write is needed.</a:t>
            </a:r>
          </a:p>
          <a:p>
            <a:endParaRPr lang="en-US" dirty="0"/>
          </a:p>
        </p:txBody>
      </p:sp>
      <p:sp>
        <p:nvSpPr>
          <p:cNvPr id="4" name="Slide Number Placeholder 3"/>
          <p:cNvSpPr>
            <a:spLocks noGrp="1"/>
          </p:cNvSpPr>
          <p:nvPr>
            <p:ph type="sldNum" sz="quarter" idx="10"/>
          </p:nvPr>
        </p:nvSpPr>
        <p:spPr/>
        <p:txBody>
          <a:bodyPr/>
          <a:lstStyle/>
          <a:p>
            <a:pPr>
              <a:defRPr/>
            </a:pPr>
            <a:fld id="{86DA6A95-8182-4011-9065-2B6401DFD803}" type="slidenum">
              <a:rPr lang="en-US" smtClean="0"/>
              <a:pPr>
                <a:defRPr/>
              </a:pPr>
              <a:t>23</a:t>
            </a:fld>
            <a:endParaRPr lang="en-US"/>
          </a:p>
        </p:txBody>
      </p:sp>
    </p:spTree>
    <p:extLst>
      <p:ext uri="{BB962C8B-B14F-4D97-AF65-F5344CB8AC3E}">
        <p14:creationId xmlns:p14="http://schemas.microsoft.com/office/powerpoint/2010/main" val="30125089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The OS has two memory management tasks in a demand paged system:</a:t>
            </a:r>
          </a:p>
          <a:p>
            <a:pPr lvl="2"/>
            <a:r>
              <a:rPr lang="en-US" dirty="0" smtClean="0"/>
              <a:t>To Allocate frames to the processes and to Select a page for replacement when a page fault occurs and all frames are full.</a:t>
            </a:r>
          </a:p>
          <a:p>
            <a:endParaRPr lang="en-US" dirty="0"/>
          </a:p>
        </p:txBody>
      </p:sp>
      <p:sp>
        <p:nvSpPr>
          <p:cNvPr id="4" name="Slide Number Placeholder 3"/>
          <p:cNvSpPr>
            <a:spLocks noGrp="1"/>
          </p:cNvSpPr>
          <p:nvPr>
            <p:ph type="sldNum" sz="quarter" idx="10"/>
          </p:nvPr>
        </p:nvSpPr>
        <p:spPr/>
        <p:txBody>
          <a:bodyPr/>
          <a:lstStyle/>
          <a:p>
            <a:pPr>
              <a:defRPr/>
            </a:pPr>
            <a:fld id="{86DA6A95-8182-4011-9065-2B6401DFD803}" type="slidenum">
              <a:rPr lang="en-US" smtClean="0"/>
              <a:pPr>
                <a:defRPr/>
              </a:pPr>
              <a:t>24</a:t>
            </a:fld>
            <a:endParaRPr lang="en-US"/>
          </a:p>
        </p:txBody>
      </p:sp>
    </p:spTree>
    <p:extLst>
      <p:ext uri="{BB962C8B-B14F-4D97-AF65-F5344CB8AC3E}">
        <p14:creationId xmlns:p14="http://schemas.microsoft.com/office/powerpoint/2010/main" val="41586300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Strategies:</a:t>
            </a:r>
          </a:p>
          <a:p>
            <a:pPr lvl="1"/>
            <a:r>
              <a:rPr lang="en-US" dirty="0" smtClean="0"/>
              <a:t>Can assume that a large process will need more frames than a small process</a:t>
            </a:r>
            <a:r>
              <a:rPr lang="en-US" baseline="0" dirty="0" smtClean="0"/>
              <a:t> s</a:t>
            </a:r>
            <a:r>
              <a:rPr lang="en-US" dirty="0" smtClean="0"/>
              <a:t>o that</a:t>
            </a:r>
            <a:r>
              <a:rPr lang="en-US" baseline="0" dirty="0" smtClean="0"/>
              <a:t> the frames are </a:t>
            </a:r>
            <a:r>
              <a:rPr lang="en-US" dirty="0" smtClean="0"/>
              <a:t>allocated proportionally.</a:t>
            </a:r>
          </a:p>
          <a:p>
            <a:pPr lvl="1"/>
            <a:r>
              <a:rPr lang="en-US" dirty="0" smtClean="0"/>
              <a:t>Or can allocate frames dynamically</a:t>
            </a:r>
            <a:r>
              <a:rPr lang="en-US" baseline="0" dirty="0" smtClean="0"/>
              <a:t> by k</a:t>
            </a:r>
            <a:r>
              <a:rPr lang="en-US" dirty="0" smtClean="0"/>
              <a:t>eeping track of the working set.</a:t>
            </a:r>
          </a:p>
          <a:p>
            <a:pPr lvl="2"/>
            <a:r>
              <a:rPr lang="en-US" dirty="0" smtClean="0"/>
              <a:t>The larger the working set, the more frames allocated.</a:t>
            </a:r>
          </a:p>
          <a:p>
            <a:endParaRPr lang="en-US" dirty="0"/>
          </a:p>
        </p:txBody>
      </p:sp>
      <p:sp>
        <p:nvSpPr>
          <p:cNvPr id="4" name="Slide Number Placeholder 3"/>
          <p:cNvSpPr>
            <a:spLocks noGrp="1"/>
          </p:cNvSpPr>
          <p:nvPr>
            <p:ph type="sldNum" sz="quarter" idx="10"/>
          </p:nvPr>
        </p:nvSpPr>
        <p:spPr/>
        <p:txBody>
          <a:bodyPr/>
          <a:lstStyle/>
          <a:p>
            <a:pPr>
              <a:defRPr/>
            </a:pPr>
            <a:fld id="{86DA6A95-8182-4011-9065-2B6401DFD803}" type="slidenum">
              <a:rPr lang="en-US" smtClean="0"/>
              <a:pPr>
                <a:defRPr/>
              </a:pPr>
              <a:t>25</a:t>
            </a:fld>
            <a:endParaRPr lang="en-US"/>
          </a:p>
        </p:txBody>
      </p:sp>
    </p:spTree>
    <p:extLst>
      <p:ext uri="{BB962C8B-B14F-4D97-AF65-F5344CB8AC3E}">
        <p14:creationId xmlns:p14="http://schemas.microsoft.com/office/powerpoint/2010/main" val="14676622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the OS has</a:t>
            </a:r>
            <a:r>
              <a:rPr lang="en-US" baseline="0" dirty="0" smtClean="0"/>
              <a:t> determined the </a:t>
            </a:r>
            <a:r>
              <a:rPr lang="en-US" dirty="0" smtClean="0"/>
              <a:t>number of frames</a:t>
            </a:r>
            <a:r>
              <a:rPr lang="en-US" baseline="0" dirty="0" smtClean="0"/>
              <a:t> for a process, </a:t>
            </a:r>
            <a:r>
              <a:rPr lang="en-US" dirty="0" smtClean="0"/>
              <a:t>How does OS decide which page to replace?</a:t>
            </a:r>
          </a:p>
          <a:p>
            <a:pPr lvl="1"/>
            <a:r>
              <a:rPr lang="en-US" dirty="0" smtClean="0"/>
              <a:t>We will discuss two strategies:</a:t>
            </a:r>
          </a:p>
          <a:p>
            <a:pPr lvl="2"/>
            <a:r>
              <a:rPr lang="en-US" dirty="0" smtClean="0"/>
              <a:t>FIFO (first in, first out)</a:t>
            </a:r>
          </a:p>
          <a:p>
            <a:pPr lvl="2"/>
            <a:r>
              <a:rPr lang="en-US" dirty="0" smtClean="0"/>
              <a:t>LRU (least recently used)</a:t>
            </a:r>
          </a:p>
          <a:p>
            <a:endParaRPr lang="en-US" dirty="0"/>
          </a:p>
        </p:txBody>
      </p:sp>
      <p:sp>
        <p:nvSpPr>
          <p:cNvPr id="4" name="Slide Number Placeholder 3"/>
          <p:cNvSpPr>
            <a:spLocks noGrp="1"/>
          </p:cNvSpPr>
          <p:nvPr>
            <p:ph type="sldNum" sz="quarter" idx="10"/>
          </p:nvPr>
        </p:nvSpPr>
        <p:spPr/>
        <p:txBody>
          <a:bodyPr/>
          <a:lstStyle/>
          <a:p>
            <a:pPr>
              <a:defRPr/>
            </a:pPr>
            <a:fld id="{86DA6A95-8182-4011-9065-2B6401DFD803}" type="slidenum">
              <a:rPr lang="en-US" smtClean="0"/>
              <a:pPr>
                <a:defRPr/>
              </a:pPr>
              <a:t>26</a:t>
            </a:fld>
            <a:endParaRPr lang="en-US"/>
          </a:p>
        </p:txBody>
      </p:sp>
    </p:spTree>
    <p:extLst>
      <p:ext uri="{BB962C8B-B14F-4D97-AF65-F5344CB8AC3E}">
        <p14:creationId xmlns:p14="http://schemas.microsoft.com/office/powerpoint/2010/main" val="14791999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FIFO,</a:t>
            </a:r>
            <a:r>
              <a:rPr lang="en-US" baseline="0" dirty="0" smtClean="0"/>
              <a:t> when a page fault occurs </a:t>
            </a:r>
            <a:r>
              <a:rPr lang="en-US" dirty="0" smtClean="0"/>
              <a:t>the oldest frame is replaced with the new one that is needed.</a:t>
            </a:r>
          </a:p>
          <a:p>
            <a:r>
              <a:rPr lang="en-US" dirty="0" smtClean="0"/>
              <a:t>This works,</a:t>
            </a:r>
            <a:r>
              <a:rPr lang="en-US" baseline="0" dirty="0" smtClean="0"/>
              <a:t> however the frame that was replaced may be needed frequently and will need to reloaded.</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6DA6A95-8182-4011-9065-2B6401DFD803}" type="slidenum">
              <a:rPr lang="en-US" smtClean="0"/>
              <a:pPr>
                <a:defRPr/>
              </a:pPr>
              <a:t>27</a:t>
            </a:fld>
            <a:endParaRPr lang="en-US"/>
          </a:p>
        </p:txBody>
      </p:sp>
    </p:spTree>
    <p:extLst>
      <p:ext uri="{BB962C8B-B14F-4D97-AF65-F5344CB8AC3E}">
        <p14:creationId xmlns:p14="http://schemas.microsoft.com/office/powerpoint/2010/main" val="20136941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algorithm for Least Recently Used tries to allow for that.</a:t>
            </a:r>
          </a:p>
          <a:p>
            <a:pPr lvl="1"/>
            <a:r>
              <a:rPr lang="en-US" dirty="0" smtClean="0"/>
              <a:t>It replaces the page that has not been </a:t>
            </a:r>
            <a:r>
              <a:rPr lang="en-US" dirty="0" smtClean="0">
                <a:solidFill>
                  <a:srgbClr val="FF0000"/>
                </a:solidFill>
              </a:rPr>
              <a:t>referenced</a:t>
            </a:r>
            <a:r>
              <a:rPr lang="en-US" dirty="0" smtClean="0"/>
              <a:t> the longest.</a:t>
            </a:r>
          </a:p>
          <a:p>
            <a:pPr lvl="1"/>
            <a:r>
              <a:rPr lang="en-US" dirty="0" smtClean="0"/>
              <a:t>It</a:t>
            </a:r>
            <a:r>
              <a:rPr lang="en-US" baseline="0" dirty="0" smtClean="0"/>
              <a:t> is based on the </a:t>
            </a:r>
            <a:r>
              <a:rPr lang="en-US" dirty="0" smtClean="0"/>
              <a:t>Idea that a page referenced recently in the past is more likely to be referenced in the near future.</a:t>
            </a:r>
          </a:p>
          <a:p>
            <a:pPr lvl="1"/>
            <a:r>
              <a:rPr lang="en-US" dirty="0" smtClean="0"/>
              <a:t>The order in the page table changes as each page is referenced.</a:t>
            </a:r>
          </a:p>
          <a:p>
            <a:pPr lvl="1"/>
            <a:r>
              <a:rPr lang="en-US" dirty="0" smtClean="0"/>
              <a:t>When a page is referenced, it is placed on top</a:t>
            </a:r>
          </a:p>
          <a:p>
            <a:pPr lvl="2"/>
            <a:r>
              <a:rPr lang="en-US" dirty="0" smtClean="0"/>
              <a:t>So the most recently referenced on the top and the longest ago referenced is on the bottom</a:t>
            </a:r>
          </a:p>
          <a:p>
            <a:pPr lvl="1"/>
            <a:r>
              <a:rPr lang="en-US" dirty="0" smtClean="0"/>
              <a:t>When a page fault occurs</a:t>
            </a:r>
            <a:r>
              <a:rPr lang="en-US" baseline="0" dirty="0" smtClean="0"/>
              <a:t>, the bottom page is removed and the new page is put on the top.</a:t>
            </a:r>
            <a:endParaRPr lang="en-US" dirty="0" smtClean="0"/>
          </a:p>
          <a:p>
            <a:pPr lvl="1"/>
            <a:r>
              <a:rPr lang="en-US" dirty="0" smtClean="0"/>
              <a:t>LRU generally produces fewer page faults than FIFO.</a:t>
            </a:r>
          </a:p>
          <a:p>
            <a:endParaRPr lang="en-US" dirty="0"/>
          </a:p>
        </p:txBody>
      </p:sp>
      <p:sp>
        <p:nvSpPr>
          <p:cNvPr id="4" name="Slide Number Placeholder 3"/>
          <p:cNvSpPr>
            <a:spLocks noGrp="1"/>
          </p:cNvSpPr>
          <p:nvPr>
            <p:ph type="sldNum" sz="quarter" idx="10"/>
          </p:nvPr>
        </p:nvSpPr>
        <p:spPr/>
        <p:txBody>
          <a:bodyPr/>
          <a:lstStyle/>
          <a:p>
            <a:pPr>
              <a:defRPr/>
            </a:pPr>
            <a:fld id="{86DA6A95-8182-4011-9065-2B6401DFD803}" type="slidenum">
              <a:rPr lang="en-US" smtClean="0"/>
              <a:pPr>
                <a:defRPr/>
              </a:pPr>
              <a:t>28</a:t>
            </a:fld>
            <a:endParaRPr lang="en-US"/>
          </a:p>
        </p:txBody>
      </p:sp>
    </p:spTree>
    <p:extLst>
      <p:ext uri="{BB962C8B-B14F-4D97-AF65-F5344CB8AC3E}">
        <p14:creationId xmlns:p14="http://schemas.microsoft.com/office/powerpoint/2010/main" val="12805151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OS has its own unique page-replacement algorithm</a:t>
            </a:r>
          </a:p>
          <a:p>
            <a:pPr lvl="1"/>
            <a:r>
              <a:rPr lang="en-US" dirty="0" smtClean="0"/>
              <a:t>Depends on hardware features available</a:t>
            </a:r>
          </a:p>
          <a:p>
            <a:pPr lvl="1"/>
            <a:r>
              <a:rPr lang="en-US" dirty="0" smtClean="0"/>
              <a:t>Most page-replacement algorithms are approximations to the LRU.</a:t>
            </a:r>
          </a:p>
          <a:p>
            <a:r>
              <a:rPr lang="en-US" dirty="0" smtClean="0"/>
              <a:t>For a demand paging system to be effective, the page fault rate needs to be kept to </a:t>
            </a:r>
            <a:r>
              <a:rPr lang="en-US" dirty="0" smtClean="0">
                <a:solidFill>
                  <a:srgbClr val="FF0000"/>
                </a:solidFill>
              </a:rPr>
              <a:t>less than one fault per 100,000 memory references</a:t>
            </a:r>
            <a:r>
              <a:rPr lang="en-US" dirty="0" smtClean="0"/>
              <a:t>.</a:t>
            </a:r>
          </a:p>
          <a:p>
            <a:endParaRPr lang="en-US" dirty="0"/>
          </a:p>
        </p:txBody>
      </p:sp>
      <p:sp>
        <p:nvSpPr>
          <p:cNvPr id="4" name="Slide Number Placeholder 3"/>
          <p:cNvSpPr>
            <a:spLocks noGrp="1"/>
          </p:cNvSpPr>
          <p:nvPr>
            <p:ph type="sldNum" sz="quarter" idx="10"/>
          </p:nvPr>
        </p:nvSpPr>
        <p:spPr/>
        <p:txBody>
          <a:bodyPr/>
          <a:lstStyle/>
          <a:p>
            <a:pPr>
              <a:defRPr/>
            </a:pPr>
            <a:fld id="{86DA6A95-8182-4011-9065-2B6401DFD803}" type="slidenum">
              <a:rPr lang="en-US" smtClean="0"/>
              <a:pPr>
                <a:defRPr/>
              </a:pPr>
              <a:t>29</a:t>
            </a:fld>
            <a:endParaRPr lang="en-US"/>
          </a:p>
        </p:txBody>
      </p:sp>
    </p:spTree>
    <p:extLst>
      <p:ext uri="{BB962C8B-B14F-4D97-AF65-F5344CB8AC3E}">
        <p14:creationId xmlns:p14="http://schemas.microsoft.com/office/powerpoint/2010/main" val="1487439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Programs</a:t>
            </a:r>
            <a:r>
              <a:rPr lang="en-US" baseline="0" dirty="0" smtClean="0"/>
              <a:t> reside on the disk, when they need to run the OS must allocate RAM space and CPU time.</a:t>
            </a:r>
            <a:endParaRPr lang="en-US" dirty="0"/>
          </a:p>
        </p:txBody>
      </p:sp>
      <p:sp>
        <p:nvSpPr>
          <p:cNvPr id="4" name="Slide Number Placeholder 3"/>
          <p:cNvSpPr>
            <a:spLocks noGrp="1"/>
          </p:cNvSpPr>
          <p:nvPr>
            <p:ph type="sldNum" sz="quarter" idx="10"/>
          </p:nvPr>
        </p:nvSpPr>
        <p:spPr/>
        <p:txBody>
          <a:bodyPr/>
          <a:lstStyle/>
          <a:p>
            <a:pPr>
              <a:defRPr/>
            </a:pPr>
            <a:fld id="{86DA6A95-8182-4011-9065-2B6401DFD803}" type="slidenum">
              <a:rPr lang="en-US" smtClean="0"/>
              <a:pPr>
                <a:defRPr/>
              </a:pPr>
              <a:t>3</a:t>
            </a:fld>
            <a:endParaRPr lang="en-US"/>
          </a:p>
        </p:txBody>
      </p:sp>
    </p:spTree>
    <p:extLst>
      <p:ext uri="{BB962C8B-B14F-4D97-AF65-F5344CB8AC3E}">
        <p14:creationId xmlns:p14="http://schemas.microsoft.com/office/powerpoint/2010/main" val="18735038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a:t>
            </a:r>
            <a:r>
              <a:rPr lang="en-US" baseline="0" dirty="0" smtClean="0"/>
              <a:t> a summary of the 4 main memory models that we have discussed.</a:t>
            </a:r>
          </a:p>
          <a:p>
            <a:endParaRPr lang="en-US" baseline="0" dirty="0" smtClean="0"/>
          </a:p>
          <a:p>
            <a:r>
              <a:rPr lang="en-US" baseline="0" dirty="0" smtClean="0"/>
              <a:t>I recommend that you look this over, it just might show up on the quiz.</a:t>
            </a:r>
            <a:endParaRPr lang="en-US" dirty="0"/>
          </a:p>
        </p:txBody>
      </p:sp>
      <p:sp>
        <p:nvSpPr>
          <p:cNvPr id="4" name="Slide Number Placeholder 3"/>
          <p:cNvSpPr>
            <a:spLocks noGrp="1"/>
          </p:cNvSpPr>
          <p:nvPr>
            <p:ph type="sldNum" sz="quarter" idx="10"/>
          </p:nvPr>
        </p:nvSpPr>
        <p:spPr/>
        <p:txBody>
          <a:bodyPr/>
          <a:lstStyle/>
          <a:p>
            <a:pPr>
              <a:defRPr/>
            </a:pPr>
            <a:fld id="{86DA6A95-8182-4011-9065-2B6401DFD803}" type="slidenum">
              <a:rPr lang="en-US" smtClean="0"/>
              <a:pPr>
                <a:defRPr/>
              </a:pPr>
              <a:t>30</a:t>
            </a:fld>
            <a:endParaRPr lang="en-US"/>
          </a:p>
        </p:txBody>
      </p:sp>
    </p:spTree>
    <p:extLst>
      <p:ext uri="{BB962C8B-B14F-4D97-AF65-F5344CB8AC3E}">
        <p14:creationId xmlns:p14="http://schemas.microsoft.com/office/powerpoint/2010/main" val="8610599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basic model of a disc is a set of parallel rotating platters on which data can be recorded </a:t>
            </a:r>
          </a:p>
          <a:p>
            <a:r>
              <a:rPr lang="en-US" dirty="0" smtClean="0"/>
              <a:t>Read/write heads move as a unit into one of a finite number of positions. </a:t>
            </a:r>
          </a:p>
          <a:p>
            <a:endParaRPr lang="en-US" dirty="0"/>
          </a:p>
        </p:txBody>
      </p:sp>
      <p:sp>
        <p:nvSpPr>
          <p:cNvPr id="4" name="Slide Number Placeholder 3"/>
          <p:cNvSpPr>
            <a:spLocks noGrp="1"/>
          </p:cNvSpPr>
          <p:nvPr>
            <p:ph type="sldNum" sz="quarter" idx="10"/>
          </p:nvPr>
        </p:nvSpPr>
        <p:spPr/>
        <p:txBody>
          <a:bodyPr/>
          <a:lstStyle/>
          <a:p>
            <a:pPr>
              <a:defRPr/>
            </a:pPr>
            <a:fld id="{86DA6A95-8182-4011-9065-2B6401DFD803}" type="slidenum">
              <a:rPr lang="en-US" smtClean="0"/>
              <a:pPr>
                <a:defRPr/>
              </a:pPr>
              <a:t>31</a:t>
            </a:fld>
            <a:endParaRPr lang="en-US"/>
          </a:p>
        </p:txBody>
      </p:sp>
    </p:spTree>
    <p:extLst>
      <p:ext uri="{BB962C8B-B14F-4D97-AF65-F5344CB8AC3E}">
        <p14:creationId xmlns:p14="http://schemas.microsoft.com/office/powerpoint/2010/main" val="20527927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As the disc rotates, the projection of the read/write head on the recording surface defines a track on which data can be stored. </a:t>
            </a:r>
          </a:p>
          <a:p>
            <a:pPr>
              <a:defRPr/>
            </a:pPr>
            <a:r>
              <a:rPr lang="en-US" dirty="0" smtClean="0"/>
              <a:t>A track is normally divided into sectors and a sector is usually the smallest addressable unit of the disc. </a:t>
            </a:r>
          </a:p>
          <a:p>
            <a:pPr>
              <a:defRPr/>
            </a:pPr>
            <a:r>
              <a:rPr lang="en-US" dirty="0" smtClean="0"/>
              <a:t>Therefore a block address is a three-part object:</a:t>
            </a:r>
          </a:p>
          <a:p>
            <a:pPr lvl="1">
              <a:defRPr/>
            </a:pPr>
            <a:r>
              <a:rPr lang="en-US" dirty="0" smtClean="0"/>
              <a:t>Surface-number, track-number, sector-number</a:t>
            </a:r>
          </a:p>
          <a:p>
            <a:endParaRPr lang="en-US" dirty="0"/>
          </a:p>
        </p:txBody>
      </p:sp>
      <p:sp>
        <p:nvSpPr>
          <p:cNvPr id="4" name="Slide Number Placeholder 3"/>
          <p:cNvSpPr>
            <a:spLocks noGrp="1"/>
          </p:cNvSpPr>
          <p:nvPr>
            <p:ph type="sldNum" sz="quarter" idx="10"/>
          </p:nvPr>
        </p:nvSpPr>
        <p:spPr/>
        <p:txBody>
          <a:bodyPr/>
          <a:lstStyle/>
          <a:p>
            <a:pPr>
              <a:defRPr/>
            </a:pPr>
            <a:fld id="{86DA6A95-8182-4011-9065-2B6401DFD803}" type="slidenum">
              <a:rPr lang="en-US" smtClean="0"/>
              <a:pPr>
                <a:defRPr/>
              </a:pPr>
              <a:t>32</a:t>
            </a:fld>
            <a:endParaRPr lang="en-US"/>
          </a:p>
        </p:txBody>
      </p:sp>
    </p:spTree>
    <p:extLst>
      <p:ext uri="{BB962C8B-B14F-4D97-AF65-F5344CB8AC3E}">
        <p14:creationId xmlns:p14="http://schemas.microsoft.com/office/powerpoint/2010/main" val="39185689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The set of tracks (one per surface) having the same radius is called a </a:t>
            </a:r>
            <a:r>
              <a:rPr lang="en-US" i="1" dirty="0" smtClean="0"/>
              <a:t>cylinder (because of its shape)</a:t>
            </a:r>
          </a:p>
          <a:p>
            <a:pPr>
              <a:defRPr/>
            </a:pPr>
            <a:endParaRPr lang="en-US" i="1" dirty="0" smtClean="0"/>
          </a:p>
          <a:p>
            <a:pPr>
              <a:defRPr/>
            </a:pPr>
            <a:r>
              <a:rPr lang="en-US" dirty="0" smtClean="0"/>
              <a:t>The capacity of a disc is nominally the product:</a:t>
            </a:r>
          </a:p>
          <a:p>
            <a:pPr lvl="1">
              <a:defRPr/>
            </a:pPr>
            <a:r>
              <a:rPr lang="en-US" dirty="0" err="1" smtClean="0"/>
              <a:t>Recording_surfaces</a:t>
            </a:r>
            <a:r>
              <a:rPr lang="en-US" dirty="0" smtClean="0"/>
              <a:t> * tracks-per-surface * sectors-per-track * bytes-per-sector</a:t>
            </a:r>
          </a:p>
          <a:p>
            <a:pPr lvl="1">
              <a:defRPr/>
            </a:pPr>
            <a:endParaRPr lang="en-US" dirty="0" smtClean="0"/>
          </a:p>
          <a:p>
            <a:pPr>
              <a:defRPr/>
            </a:pPr>
            <a:r>
              <a:rPr lang="en-US" dirty="0" smtClean="0"/>
              <a:t>Some bytes might be used for formatting information (e.g., track numbers) and not available for users.</a:t>
            </a:r>
          </a:p>
          <a:p>
            <a:endParaRPr lang="en-US" dirty="0"/>
          </a:p>
        </p:txBody>
      </p:sp>
      <p:sp>
        <p:nvSpPr>
          <p:cNvPr id="4" name="Slide Number Placeholder 3"/>
          <p:cNvSpPr>
            <a:spLocks noGrp="1"/>
          </p:cNvSpPr>
          <p:nvPr>
            <p:ph type="sldNum" sz="quarter" idx="10"/>
          </p:nvPr>
        </p:nvSpPr>
        <p:spPr/>
        <p:txBody>
          <a:bodyPr/>
          <a:lstStyle/>
          <a:p>
            <a:pPr>
              <a:defRPr/>
            </a:pPr>
            <a:fld id="{86DA6A95-8182-4011-9065-2B6401DFD803}" type="slidenum">
              <a:rPr lang="en-US" smtClean="0"/>
              <a:pPr>
                <a:defRPr/>
              </a:pPr>
              <a:t>33</a:t>
            </a:fld>
            <a:endParaRPr lang="en-US"/>
          </a:p>
        </p:txBody>
      </p:sp>
    </p:spTree>
    <p:extLst>
      <p:ext uri="{BB962C8B-B14F-4D97-AF65-F5344CB8AC3E}">
        <p14:creationId xmlns:p14="http://schemas.microsoft.com/office/powerpoint/2010/main" val="24453904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To read/write a sector, we need to:</a:t>
            </a:r>
          </a:p>
          <a:p>
            <a:pPr lvl="1">
              <a:defRPr/>
            </a:pPr>
            <a:r>
              <a:rPr lang="en-US" dirty="0" smtClean="0"/>
              <a:t>move the read/write heads to the appropriate track </a:t>
            </a:r>
          </a:p>
          <a:p>
            <a:pPr lvl="1">
              <a:defRPr/>
            </a:pPr>
            <a:r>
              <a:rPr lang="en-US" dirty="0" smtClean="0"/>
              <a:t>wait for the sector to rotate around.</a:t>
            </a:r>
            <a:r>
              <a:rPr lang="en-US" baseline="0" dirty="0" smtClean="0"/>
              <a:t> The </a:t>
            </a:r>
            <a:r>
              <a:rPr lang="en-US" dirty="0" smtClean="0"/>
              <a:t>latency time is, on average, half a rotation. </a:t>
            </a:r>
          </a:p>
          <a:p>
            <a:pPr lvl="2">
              <a:defRPr/>
            </a:pPr>
            <a:r>
              <a:rPr lang="en-US" dirty="0" smtClean="0"/>
              <a:t>Faster spinning discs, e.g. 15,000 rpm </a:t>
            </a:r>
            <a:r>
              <a:rPr lang="en-US" dirty="0" err="1" smtClean="0"/>
              <a:t>vs</a:t>
            </a:r>
            <a:r>
              <a:rPr lang="en-US" dirty="0" smtClean="0"/>
              <a:t> 3600 rpm reduces latency.</a:t>
            </a:r>
          </a:p>
          <a:p>
            <a:pPr lvl="1">
              <a:defRPr/>
            </a:pPr>
            <a:r>
              <a:rPr lang="en-US" dirty="0" smtClean="0"/>
              <a:t>Then do the read/write</a:t>
            </a:r>
          </a:p>
          <a:p>
            <a:pPr lvl="1">
              <a:defRPr/>
            </a:pPr>
            <a:endParaRPr lang="en-US" dirty="0" smtClean="0"/>
          </a:p>
          <a:p>
            <a:pPr>
              <a:defRPr/>
            </a:pPr>
            <a:r>
              <a:rPr lang="en-US" dirty="0" smtClean="0"/>
              <a:t>An Operating System will typically allocate space in clusters of sectors (e.g. an allocation unit might be 4 sectors) to reduce overheads. It is also likely to allocate data cylinder by cylinder rather than surface by surface.</a:t>
            </a:r>
          </a:p>
          <a:p>
            <a:endParaRPr lang="en-US" dirty="0"/>
          </a:p>
        </p:txBody>
      </p:sp>
      <p:sp>
        <p:nvSpPr>
          <p:cNvPr id="4" name="Slide Number Placeholder 3"/>
          <p:cNvSpPr>
            <a:spLocks noGrp="1"/>
          </p:cNvSpPr>
          <p:nvPr>
            <p:ph type="sldNum" sz="quarter" idx="10"/>
          </p:nvPr>
        </p:nvSpPr>
        <p:spPr/>
        <p:txBody>
          <a:bodyPr/>
          <a:lstStyle/>
          <a:p>
            <a:pPr>
              <a:defRPr/>
            </a:pPr>
            <a:fld id="{86DA6A95-8182-4011-9065-2B6401DFD803}" type="slidenum">
              <a:rPr lang="en-US" smtClean="0"/>
              <a:pPr>
                <a:defRPr/>
              </a:pPr>
              <a:t>34</a:t>
            </a:fld>
            <a:endParaRPr lang="en-US"/>
          </a:p>
        </p:txBody>
      </p:sp>
    </p:spTree>
    <p:extLst>
      <p:ext uri="{BB962C8B-B14F-4D97-AF65-F5344CB8AC3E}">
        <p14:creationId xmlns:p14="http://schemas.microsoft.com/office/powerpoint/2010/main" val="6509613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contributions to</a:t>
            </a:r>
            <a:r>
              <a:rPr lang="en-US" baseline="0" dirty="0" smtClean="0"/>
              <a:t> disk access time are:</a:t>
            </a:r>
          </a:p>
          <a:p>
            <a:r>
              <a:rPr lang="en-US" baseline="0" dirty="0" smtClean="0"/>
              <a:t>The seek time, which is the time for the head(s) to get in position over the cylinder.</a:t>
            </a:r>
          </a:p>
          <a:p>
            <a:r>
              <a:rPr lang="en-US" baseline="0" dirty="0" smtClean="0"/>
              <a:t>The latency time, which is the time for the beginning of the sector to arrive under the head.</a:t>
            </a:r>
          </a:p>
          <a:p>
            <a:r>
              <a:rPr lang="en-US" baseline="0" dirty="0" smtClean="0"/>
              <a:t>And the transmission time, which is the time for the entire sector to pass under the head to be read or written.</a:t>
            </a:r>
          </a:p>
          <a:p>
            <a:endParaRPr lang="en-US" baseline="0" dirty="0" smtClean="0"/>
          </a:p>
          <a:p>
            <a:r>
              <a:rPr lang="en-US" baseline="0" dirty="0" smtClean="0"/>
              <a:t>Thank you for listening, please review presentation on Chapters 8 and 12 before taking the quiz.</a:t>
            </a:r>
          </a:p>
          <a:p>
            <a:endParaRPr lang="en-US" dirty="0"/>
          </a:p>
        </p:txBody>
      </p:sp>
      <p:sp>
        <p:nvSpPr>
          <p:cNvPr id="4" name="Slide Number Placeholder 3"/>
          <p:cNvSpPr>
            <a:spLocks noGrp="1"/>
          </p:cNvSpPr>
          <p:nvPr>
            <p:ph type="sldNum" sz="quarter" idx="10"/>
          </p:nvPr>
        </p:nvSpPr>
        <p:spPr/>
        <p:txBody>
          <a:bodyPr/>
          <a:lstStyle/>
          <a:p>
            <a:pPr>
              <a:defRPr/>
            </a:pPr>
            <a:fld id="{86DA6A95-8182-4011-9065-2B6401DFD803}" type="slidenum">
              <a:rPr lang="en-US" smtClean="0"/>
              <a:pPr>
                <a:defRPr/>
              </a:pPr>
              <a:t>35</a:t>
            </a:fld>
            <a:endParaRPr lang="en-US"/>
          </a:p>
        </p:txBody>
      </p:sp>
    </p:spTree>
    <p:extLst>
      <p:ext uri="{BB962C8B-B14F-4D97-AF65-F5344CB8AC3E}">
        <p14:creationId xmlns:p14="http://schemas.microsoft.com/office/powerpoint/2010/main" val="837499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Main Memory allocation </a:t>
            </a:r>
            <a:r>
              <a:rPr lang="en-US" dirty="0" smtClean="0">
                <a:solidFill>
                  <a:srgbClr val="FF3300"/>
                </a:solidFill>
              </a:rPr>
              <a:t>techniques</a:t>
            </a:r>
            <a:r>
              <a:rPr lang="en-US" dirty="0" smtClean="0"/>
              <a:t> that will be reviewed:</a:t>
            </a:r>
          </a:p>
          <a:p>
            <a:pPr lvl="1"/>
            <a:r>
              <a:rPr lang="en-US" dirty="0" err="1" smtClean="0"/>
              <a:t>Uniprogramming</a:t>
            </a:r>
            <a:endParaRPr lang="en-US" dirty="0" smtClean="0"/>
          </a:p>
          <a:p>
            <a:pPr lvl="1"/>
            <a:r>
              <a:rPr lang="en-US" dirty="0" smtClean="0"/>
              <a:t>Fixed-partition multiprogramming</a:t>
            </a:r>
          </a:p>
          <a:p>
            <a:pPr lvl="1"/>
            <a:r>
              <a:rPr lang="en-US" dirty="0" smtClean="0"/>
              <a:t>Variable-partition multiprogramming</a:t>
            </a:r>
          </a:p>
          <a:p>
            <a:pPr lvl="1"/>
            <a:r>
              <a:rPr lang="en-US" dirty="0" smtClean="0"/>
              <a:t>Paging</a:t>
            </a:r>
          </a:p>
          <a:p>
            <a:pPr lvl="1"/>
            <a:r>
              <a:rPr lang="en-US" dirty="0" smtClean="0"/>
              <a:t>Virtual memory</a:t>
            </a:r>
          </a:p>
          <a:p>
            <a:pPr lvl="1"/>
            <a:r>
              <a:rPr lang="en-US" dirty="0" smtClean="0"/>
              <a:t>Segmentation. </a:t>
            </a:r>
          </a:p>
          <a:p>
            <a:pPr lvl="2"/>
            <a:r>
              <a:rPr lang="en-US" dirty="0" smtClean="0"/>
              <a:t>Not covered here, but you’ll see it in your OS course.</a:t>
            </a:r>
          </a:p>
          <a:p>
            <a:endParaRPr lang="en-US" dirty="0"/>
          </a:p>
        </p:txBody>
      </p:sp>
      <p:sp>
        <p:nvSpPr>
          <p:cNvPr id="4" name="Slide Number Placeholder 3"/>
          <p:cNvSpPr>
            <a:spLocks noGrp="1"/>
          </p:cNvSpPr>
          <p:nvPr>
            <p:ph type="sldNum" sz="quarter" idx="10"/>
          </p:nvPr>
        </p:nvSpPr>
        <p:spPr/>
        <p:txBody>
          <a:bodyPr/>
          <a:lstStyle/>
          <a:p>
            <a:pPr>
              <a:defRPr/>
            </a:pPr>
            <a:fld id="{86DA6A95-8182-4011-9065-2B6401DFD803}" type="slidenum">
              <a:rPr lang="en-US" smtClean="0"/>
              <a:pPr>
                <a:defRPr/>
              </a:pPr>
              <a:t>4</a:t>
            </a:fld>
            <a:endParaRPr lang="en-US"/>
          </a:p>
        </p:txBody>
      </p:sp>
    </p:spTree>
    <p:extLst>
      <p:ext uri="{BB962C8B-B14F-4D97-AF65-F5344CB8AC3E}">
        <p14:creationId xmlns:p14="http://schemas.microsoft.com/office/powerpoint/2010/main" val="763719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FF3300"/>
                </a:solidFill>
              </a:rPr>
              <a:t>With </a:t>
            </a:r>
            <a:r>
              <a:rPr lang="en-US" dirty="0" err="1" smtClean="0">
                <a:solidFill>
                  <a:srgbClr val="FF3300"/>
                </a:solidFill>
              </a:rPr>
              <a:t>Uniprogramming</a:t>
            </a:r>
            <a:r>
              <a:rPr lang="en-US" dirty="0" smtClean="0">
                <a:solidFill>
                  <a:srgbClr val="FF3300"/>
                </a:solidFill>
              </a:rPr>
              <a:t>,  </a:t>
            </a:r>
            <a:r>
              <a:rPr lang="en-US" baseline="0" dirty="0" smtClean="0"/>
              <a:t>the system only </a:t>
            </a:r>
            <a:r>
              <a:rPr lang="en-US" dirty="0" smtClean="0"/>
              <a:t>executes one job at a time.</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solidFill>
                  <a:srgbClr val="FF3300"/>
                </a:solidFill>
              </a:rPr>
              <a:t>It is the technique u</a:t>
            </a:r>
            <a:r>
              <a:rPr lang="en-US" dirty="0" smtClean="0"/>
              <a:t>sed in Pep/8.</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The OS resides at one end of memory, and the application at other.</a:t>
            </a:r>
          </a:p>
          <a:p>
            <a:pPr lvl="1"/>
            <a:r>
              <a:rPr lang="en-US" dirty="0" smtClean="0"/>
              <a:t>Every job is loaded at same place</a:t>
            </a:r>
          </a:p>
          <a:p>
            <a:pPr lvl="2"/>
            <a:r>
              <a:rPr lang="en-US" dirty="0" smtClean="0"/>
              <a:t>For example:  Pep/8 loads every app at </a:t>
            </a:r>
            <a:r>
              <a:rPr lang="en-US" b="1" dirty="0" smtClean="0"/>
              <a:t>0000</a:t>
            </a:r>
            <a:endParaRPr lang="en-US" dirty="0" smtClean="0"/>
          </a:p>
          <a:p>
            <a:pPr lvl="2"/>
            <a:r>
              <a:rPr lang="en-US" dirty="0" smtClean="0"/>
              <a:t>If program contains a burn directive, assembler assumes that the last byte will be loaded at the address at bottom of memory and that it replaces</a:t>
            </a:r>
            <a:r>
              <a:rPr lang="en-US" baseline="0" dirty="0" smtClean="0"/>
              <a:t> the operating system.</a:t>
            </a:r>
            <a:endParaRPr lang="en-US" dirty="0"/>
          </a:p>
        </p:txBody>
      </p:sp>
      <p:sp>
        <p:nvSpPr>
          <p:cNvPr id="4" name="Slide Number Placeholder 3"/>
          <p:cNvSpPr>
            <a:spLocks noGrp="1"/>
          </p:cNvSpPr>
          <p:nvPr>
            <p:ph type="sldNum" sz="quarter" idx="10"/>
          </p:nvPr>
        </p:nvSpPr>
        <p:spPr/>
        <p:txBody>
          <a:bodyPr/>
          <a:lstStyle/>
          <a:p>
            <a:pPr>
              <a:defRPr/>
            </a:pPr>
            <a:fld id="{86DA6A95-8182-4011-9065-2B6401DFD803}" type="slidenum">
              <a:rPr lang="en-US" smtClean="0"/>
              <a:pPr>
                <a:defRPr/>
              </a:pPr>
              <a:t>5</a:t>
            </a:fld>
            <a:endParaRPr lang="en-US"/>
          </a:p>
        </p:txBody>
      </p:sp>
    </p:spTree>
    <p:extLst>
      <p:ext uri="{BB962C8B-B14F-4D97-AF65-F5344CB8AC3E}">
        <p14:creationId xmlns:p14="http://schemas.microsoft.com/office/powerpoint/2010/main" val="3666140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solidFill>
                  <a:srgbClr val="FF3300"/>
                </a:solidFill>
              </a:rPr>
              <a:t>Uniprogramming</a:t>
            </a:r>
            <a:r>
              <a:rPr lang="en-US" dirty="0" smtClean="0">
                <a:solidFill>
                  <a:srgbClr val="FF3300"/>
                </a:solidFill>
              </a:rPr>
              <a:t> has the </a:t>
            </a:r>
            <a:r>
              <a:rPr lang="en-US" dirty="0" smtClean="0"/>
              <a:t>Advantages</a:t>
            </a:r>
            <a:r>
              <a:rPr lang="en-US" baseline="0" dirty="0" smtClean="0"/>
              <a:t> of being </a:t>
            </a:r>
            <a:r>
              <a:rPr lang="en-US" dirty="0" smtClean="0"/>
              <a:t>small and simple to design</a:t>
            </a:r>
          </a:p>
          <a:p>
            <a:pPr lvl="2"/>
            <a:r>
              <a:rPr lang="en-US" dirty="0" smtClean="0"/>
              <a:t> It is easier to make system bug-free and has little overhead and the App gets 100% of processor’s time</a:t>
            </a:r>
          </a:p>
          <a:p>
            <a:pPr lvl="1"/>
            <a:r>
              <a:rPr lang="en-US" dirty="0" smtClean="0"/>
              <a:t>The Disadvantages are it has inefficient use of CPU time and inflexible job scheduling.</a:t>
            </a:r>
          </a:p>
          <a:p>
            <a:pPr lvl="2"/>
            <a:r>
              <a:rPr lang="en-US" dirty="0" smtClean="0"/>
              <a:t>For example:  everyone must wait while a program does disk I/O</a:t>
            </a:r>
          </a:p>
          <a:p>
            <a:pPr lvl="2"/>
            <a:r>
              <a:rPr lang="en-US" dirty="0" smtClean="0"/>
              <a:t>It cannot multi-program two jobs</a:t>
            </a:r>
            <a:endParaRPr lang="en-US" dirty="0"/>
          </a:p>
        </p:txBody>
      </p:sp>
      <p:sp>
        <p:nvSpPr>
          <p:cNvPr id="4" name="Slide Number Placeholder 3"/>
          <p:cNvSpPr>
            <a:spLocks noGrp="1"/>
          </p:cNvSpPr>
          <p:nvPr>
            <p:ph type="sldNum" sz="quarter" idx="10"/>
          </p:nvPr>
        </p:nvSpPr>
        <p:spPr/>
        <p:txBody>
          <a:bodyPr/>
          <a:lstStyle/>
          <a:p>
            <a:pPr>
              <a:defRPr/>
            </a:pPr>
            <a:fld id="{86DA6A95-8182-4011-9065-2B6401DFD803}" type="slidenum">
              <a:rPr lang="en-US" smtClean="0"/>
              <a:pPr>
                <a:defRPr/>
              </a:pPr>
              <a:t>6</a:t>
            </a:fld>
            <a:endParaRPr lang="en-US"/>
          </a:p>
        </p:txBody>
      </p:sp>
    </p:spTree>
    <p:extLst>
      <p:ext uri="{BB962C8B-B14F-4D97-AF65-F5344CB8AC3E}">
        <p14:creationId xmlns:p14="http://schemas.microsoft.com/office/powerpoint/2010/main" val="1020401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FF3300"/>
                </a:solidFill>
              </a:rPr>
              <a:t>With fixed-partition multiprogramming, the </a:t>
            </a:r>
            <a:r>
              <a:rPr lang="en-US" dirty="0" smtClean="0"/>
              <a:t>OS partitions main memory into different regions for storing different processes while they execute.</a:t>
            </a:r>
          </a:p>
          <a:p>
            <a:pPr lvl="2"/>
            <a:r>
              <a:rPr lang="en-US" dirty="0" smtClean="0"/>
              <a:t>The</a:t>
            </a:r>
            <a:r>
              <a:rPr lang="en-US" baseline="0" dirty="0" smtClean="0"/>
              <a:t> </a:t>
            </a:r>
            <a:r>
              <a:rPr lang="en-US" dirty="0" smtClean="0"/>
              <a:t>OS subdivides memory into several regions whose sizes and locations do not change with time.</a:t>
            </a:r>
          </a:p>
          <a:p>
            <a:pPr lvl="2"/>
            <a:r>
              <a:rPr lang="en-US" dirty="0" smtClean="0"/>
              <a:t>The OS occupies a region at the bottom of memory.</a:t>
            </a:r>
          </a:p>
          <a:p>
            <a:pPr lvl="2"/>
            <a:r>
              <a:rPr lang="en-US" dirty="0" smtClean="0"/>
              <a:t>Partitions are different sizes for different jobs.</a:t>
            </a:r>
          </a:p>
          <a:p>
            <a:endParaRPr lang="en-US" dirty="0"/>
          </a:p>
        </p:txBody>
      </p:sp>
      <p:sp>
        <p:nvSpPr>
          <p:cNvPr id="4" name="Slide Number Placeholder 3"/>
          <p:cNvSpPr>
            <a:spLocks noGrp="1"/>
          </p:cNvSpPr>
          <p:nvPr>
            <p:ph type="sldNum" sz="quarter" idx="10"/>
          </p:nvPr>
        </p:nvSpPr>
        <p:spPr/>
        <p:txBody>
          <a:bodyPr/>
          <a:lstStyle/>
          <a:p>
            <a:pPr>
              <a:defRPr/>
            </a:pPr>
            <a:fld id="{86DA6A95-8182-4011-9065-2B6401DFD803}" type="slidenum">
              <a:rPr lang="en-US" smtClean="0"/>
              <a:pPr>
                <a:defRPr/>
              </a:pPr>
              <a:t>7</a:t>
            </a:fld>
            <a:endParaRPr lang="en-US"/>
          </a:p>
        </p:txBody>
      </p:sp>
    </p:spTree>
    <p:extLst>
      <p:ext uri="{BB962C8B-B14F-4D97-AF65-F5344CB8AC3E}">
        <p14:creationId xmlns:p14="http://schemas.microsoft.com/office/powerpoint/2010/main" val="3897607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hurdle with fixed partition, is that the memory references in the object code must be adjusted for the region they are loaded into.</a:t>
            </a:r>
          </a:p>
          <a:p>
            <a:r>
              <a:rPr lang="en-US" baseline="0" dirty="0" smtClean="0"/>
              <a:t>For example, when our PEP 8 programs were loaded the assembler assigned all the addresses for the code starting at 0000.</a:t>
            </a:r>
          </a:p>
          <a:p>
            <a:r>
              <a:rPr lang="en-US" baseline="0" dirty="0" smtClean="0"/>
              <a:t>If the program was going to be loaded into a region that starts at address 8000 hex, then all the addresses are incorrect.</a:t>
            </a:r>
            <a:endParaRPr lang="en-US" dirty="0"/>
          </a:p>
        </p:txBody>
      </p:sp>
      <p:sp>
        <p:nvSpPr>
          <p:cNvPr id="4" name="Slide Number Placeholder 3"/>
          <p:cNvSpPr>
            <a:spLocks noGrp="1"/>
          </p:cNvSpPr>
          <p:nvPr>
            <p:ph type="sldNum" sz="quarter" idx="10"/>
          </p:nvPr>
        </p:nvSpPr>
        <p:spPr/>
        <p:txBody>
          <a:bodyPr/>
          <a:lstStyle/>
          <a:p>
            <a:pPr>
              <a:defRPr/>
            </a:pPr>
            <a:fld id="{86DA6A95-8182-4011-9065-2B6401DFD803}" type="slidenum">
              <a:rPr lang="en-US" smtClean="0"/>
              <a:pPr>
                <a:defRPr/>
              </a:pPr>
              <a:t>8</a:t>
            </a:fld>
            <a:endParaRPr lang="en-US"/>
          </a:p>
        </p:txBody>
      </p:sp>
    </p:spTree>
    <p:extLst>
      <p:ext uri="{BB962C8B-B14F-4D97-AF65-F5344CB8AC3E}">
        <p14:creationId xmlns:p14="http://schemas.microsoft.com/office/powerpoint/2010/main" val="3567708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solution is that</a:t>
            </a:r>
            <a:r>
              <a:rPr lang="en-US" baseline="0" dirty="0" smtClean="0"/>
              <a:t> the compiler will generate the object code starting at address 0000. This is called the logical address.</a:t>
            </a:r>
          </a:p>
          <a:p>
            <a:r>
              <a:rPr lang="en-US" baseline="0" dirty="0" smtClean="0"/>
              <a:t>Then the OS will translate the logical address to a physical address depending on where in memory it is loaded.</a:t>
            </a:r>
          </a:p>
          <a:p>
            <a:endParaRPr lang="en-US" dirty="0"/>
          </a:p>
        </p:txBody>
      </p:sp>
      <p:sp>
        <p:nvSpPr>
          <p:cNvPr id="4" name="Slide Number Placeholder 3"/>
          <p:cNvSpPr>
            <a:spLocks noGrp="1"/>
          </p:cNvSpPr>
          <p:nvPr>
            <p:ph type="sldNum" sz="quarter" idx="10"/>
          </p:nvPr>
        </p:nvSpPr>
        <p:spPr/>
        <p:txBody>
          <a:bodyPr/>
          <a:lstStyle/>
          <a:p>
            <a:pPr>
              <a:defRPr/>
            </a:pPr>
            <a:fld id="{86DA6A95-8182-4011-9065-2B6401DFD803}" type="slidenum">
              <a:rPr lang="en-US" smtClean="0"/>
              <a:pPr>
                <a:defRPr/>
              </a:pPr>
              <a:t>9</a:t>
            </a:fld>
            <a:endParaRPr lang="en-US"/>
          </a:p>
        </p:txBody>
      </p:sp>
    </p:spTree>
    <p:extLst>
      <p:ext uri="{BB962C8B-B14F-4D97-AF65-F5344CB8AC3E}">
        <p14:creationId xmlns:p14="http://schemas.microsoft.com/office/powerpoint/2010/main" val="1182138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4034" name="Rectangle 2"/>
          <p:cNvSpPr>
            <a:spLocks noGrp="1" noChangeArrowheads="1"/>
          </p:cNvSpPr>
          <p:nvPr>
            <p:ph type="subTitle" idx="1"/>
          </p:nvPr>
        </p:nvSpPr>
        <p:spPr>
          <a:xfrm>
            <a:off x="1371600" y="3429000"/>
            <a:ext cx="6400800" cy="1752600"/>
          </a:xfrm>
        </p:spPr>
        <p:txBody>
          <a:bodyPr/>
          <a:lstStyle>
            <a:lvl1pPr marL="0" indent="0" algn="ctr">
              <a:buFontTx/>
              <a:buNone/>
              <a:defRPr sz="4400" b="1"/>
            </a:lvl1pPr>
          </a:lstStyle>
          <a:p>
            <a:r>
              <a:rPr lang="en-US"/>
              <a:t>Click to edit Master subtitle style</a:t>
            </a:r>
          </a:p>
        </p:txBody>
      </p:sp>
    </p:spTree>
    <p:extLst>
      <p:ext uri="{BB962C8B-B14F-4D97-AF65-F5344CB8AC3E}">
        <p14:creationId xmlns:p14="http://schemas.microsoft.com/office/powerpoint/2010/main" val="2611148410"/>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r>
              <a:rPr lang="en-US"/>
              <a:t>6-</a:t>
            </a:r>
            <a:fld id="{BB78C3CF-1A00-4126-ADBE-5E3041B5A0D5}" type="slidenum">
              <a:rPr lang="en-US"/>
              <a:pPr>
                <a:defRPr/>
              </a:pPr>
              <a:t>‹#›</a:t>
            </a:fld>
            <a:endParaRPr lang="en-US"/>
          </a:p>
        </p:txBody>
      </p:sp>
    </p:spTree>
    <p:extLst>
      <p:ext uri="{BB962C8B-B14F-4D97-AF65-F5344CB8AC3E}">
        <p14:creationId xmlns:p14="http://schemas.microsoft.com/office/powerpoint/2010/main" val="391300930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4150" y="76200"/>
            <a:ext cx="2152650"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 y="76200"/>
            <a:ext cx="630555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r>
              <a:rPr lang="en-US"/>
              <a:t>6-</a:t>
            </a:r>
            <a:fld id="{6D217417-4EF6-4BB1-97AF-4D96987E0BA3}" type="slidenum">
              <a:rPr lang="en-US"/>
              <a:pPr>
                <a:defRPr/>
              </a:pPr>
              <a:t>‹#›</a:t>
            </a:fld>
            <a:endParaRPr lang="en-US"/>
          </a:p>
        </p:txBody>
      </p:sp>
    </p:spTree>
    <p:extLst>
      <p:ext uri="{BB962C8B-B14F-4D97-AF65-F5344CB8AC3E}">
        <p14:creationId xmlns:p14="http://schemas.microsoft.com/office/powerpoint/2010/main" val="3630322506"/>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type="title" preserve="1">
  <p:cSld name="Title Slide">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9144000" cy="5486400"/>
            <a:chOff x="0" y="0"/>
            <a:chExt cx="5760" cy="3456"/>
          </a:xfrm>
        </p:grpSpPr>
        <p:sp>
          <p:nvSpPr>
            <p:cNvPr id="5" name="Rectangle 8"/>
            <p:cNvSpPr>
              <a:spLocks noChangeArrowheads="1"/>
            </p:cNvSpPr>
            <p:nvPr userDrawn="1"/>
          </p:nvSpPr>
          <p:spPr bwMode="auto">
            <a:xfrm>
              <a:off x="0" y="1056"/>
              <a:ext cx="5760" cy="2400"/>
            </a:xfrm>
            <a:prstGeom prst="rect">
              <a:avLst/>
            </a:prstGeom>
            <a:solidFill>
              <a:srgbClr val="003399"/>
            </a:solidFill>
            <a:ln w="9525">
              <a:solidFill>
                <a:schemeClr val="tx1"/>
              </a:solidFill>
              <a:miter lim="800000"/>
              <a:headEnd/>
              <a:tailEnd/>
            </a:ln>
          </p:spPr>
          <p:txBody>
            <a:bodyPr wrap="none" anchor="ctr"/>
            <a:lstStyle/>
            <a:p>
              <a:endParaRPr lang="en-US"/>
            </a:p>
          </p:txBody>
        </p:sp>
        <p:sp>
          <p:nvSpPr>
            <p:cNvPr id="6" name="Rectangle 9"/>
            <p:cNvSpPr>
              <a:spLocks noChangeArrowheads="1"/>
            </p:cNvSpPr>
            <p:nvPr userDrawn="1"/>
          </p:nvSpPr>
          <p:spPr bwMode="auto">
            <a:xfrm>
              <a:off x="0" y="0"/>
              <a:ext cx="5760" cy="1008"/>
            </a:xfrm>
            <a:prstGeom prst="rect">
              <a:avLst/>
            </a:prstGeom>
            <a:solidFill>
              <a:srgbClr val="993333"/>
            </a:solidFill>
            <a:ln w="9525">
              <a:solidFill>
                <a:schemeClr val="tx1"/>
              </a:solidFill>
              <a:miter lim="800000"/>
              <a:headEnd/>
              <a:tailEnd/>
            </a:ln>
          </p:spPr>
          <p:txBody>
            <a:bodyPr wrap="none" anchor="ctr"/>
            <a:lstStyle/>
            <a:p>
              <a:endParaRPr lang="en-US"/>
            </a:p>
          </p:txBody>
        </p:sp>
      </p:grpSp>
      <p:pic>
        <p:nvPicPr>
          <p:cNvPr id="7" name="Picture 12" descr="medBlueLogo_lit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019800"/>
            <a:ext cx="47625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685800" y="2130425"/>
            <a:ext cx="7772400" cy="1146175"/>
          </a:xfrm>
        </p:spPr>
        <p:txBody>
          <a:bodyPr/>
          <a:lstStyle>
            <a:lvl1pPr>
              <a:defRPr sz="4000">
                <a:solidFill>
                  <a:schemeClr val="bg1"/>
                </a:solidFill>
              </a:defRPr>
            </a:lvl1pPr>
          </a:lstStyle>
          <a:p>
            <a:r>
              <a:rPr lang="en-US" smtClean="0"/>
              <a:t>Click to edit Master title style</a:t>
            </a:r>
            <a:endParaRPr lang="en-US"/>
          </a:p>
        </p:txBody>
      </p:sp>
      <p:sp>
        <p:nvSpPr>
          <p:cNvPr id="4099" name="Rectangle 3"/>
          <p:cNvSpPr>
            <a:spLocks noGrp="1" noChangeArrowheads="1"/>
          </p:cNvSpPr>
          <p:nvPr>
            <p:ph type="subTitle" idx="1"/>
          </p:nvPr>
        </p:nvSpPr>
        <p:spPr>
          <a:xfrm>
            <a:off x="1371600" y="3429000"/>
            <a:ext cx="6400800" cy="1295400"/>
          </a:xfrm>
        </p:spPr>
        <p:txBody>
          <a:bodyPr/>
          <a:lstStyle>
            <a:lvl1pPr marL="0" indent="0" algn="ctr">
              <a:buFont typeface="Webdings" pitchFamily="18" charset="2"/>
              <a:buNone/>
              <a:defRPr>
                <a:solidFill>
                  <a:schemeClr val="bg1"/>
                </a:solidFill>
                <a:latin typeface="Tahoma"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val="75924148"/>
      </p:ext>
    </p:extLst>
  </p:cSld>
  <p:clrMapOvr>
    <a:masterClrMapping/>
  </p:clrMapOvr>
  <p:transition spd="med"/>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3245164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90600" y="1447800"/>
            <a:ext cx="3771900"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447800"/>
            <a:ext cx="3771900"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23171417"/>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4638445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r>
              <a:rPr lang="en-US"/>
              <a:t>6-</a:t>
            </a:r>
            <a:fld id="{05E804D5-4309-4219-AC5E-1A4105CE0656}" type="slidenum">
              <a:rPr lang="en-US"/>
              <a:pPr>
                <a:defRPr/>
              </a:pPr>
              <a:t>‹#›</a:t>
            </a:fld>
            <a:endParaRPr lang="en-US"/>
          </a:p>
        </p:txBody>
      </p:sp>
    </p:spTree>
    <p:extLst>
      <p:ext uri="{BB962C8B-B14F-4D97-AF65-F5344CB8AC3E}">
        <p14:creationId xmlns:p14="http://schemas.microsoft.com/office/powerpoint/2010/main" val="2383258351"/>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r>
              <a:rPr lang="en-US"/>
              <a:t>6-</a:t>
            </a:r>
            <a:fld id="{1068B07C-9613-43A3-957E-8086A9157591}" type="slidenum">
              <a:rPr lang="en-US"/>
              <a:pPr>
                <a:defRPr/>
              </a:pPr>
              <a:t>‹#›</a:t>
            </a:fld>
            <a:endParaRPr lang="en-US"/>
          </a:p>
        </p:txBody>
      </p:sp>
    </p:spTree>
    <p:extLst>
      <p:ext uri="{BB962C8B-B14F-4D97-AF65-F5344CB8AC3E}">
        <p14:creationId xmlns:p14="http://schemas.microsoft.com/office/powerpoint/2010/main" val="3879088767"/>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r>
              <a:rPr lang="en-US"/>
              <a:t>6-</a:t>
            </a:r>
            <a:fld id="{0AB71587-79DD-4B21-87C8-47DB2462E912}" type="slidenum">
              <a:rPr lang="en-US"/>
              <a:pPr>
                <a:defRPr/>
              </a:pPr>
              <a:t>‹#›</a:t>
            </a:fld>
            <a:endParaRPr lang="en-US"/>
          </a:p>
        </p:txBody>
      </p:sp>
    </p:spTree>
    <p:extLst>
      <p:ext uri="{BB962C8B-B14F-4D97-AF65-F5344CB8AC3E}">
        <p14:creationId xmlns:p14="http://schemas.microsoft.com/office/powerpoint/2010/main" val="254049320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r>
              <a:rPr lang="en-US"/>
              <a:t>6-</a:t>
            </a:r>
            <a:fld id="{1E95001D-DE6C-40F4-8F16-719BA4F94031}" type="slidenum">
              <a:rPr lang="en-US"/>
              <a:pPr>
                <a:defRPr/>
              </a:pPr>
              <a:t>‹#›</a:t>
            </a:fld>
            <a:endParaRPr lang="en-US"/>
          </a:p>
        </p:txBody>
      </p:sp>
    </p:spTree>
    <p:extLst>
      <p:ext uri="{BB962C8B-B14F-4D97-AF65-F5344CB8AC3E}">
        <p14:creationId xmlns:p14="http://schemas.microsoft.com/office/powerpoint/2010/main" val="304963590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r>
              <a:rPr lang="en-US"/>
              <a:t>6-</a:t>
            </a:r>
            <a:fld id="{1C9FD31D-B749-471F-AC8F-9D118B1C7F41}" type="slidenum">
              <a:rPr lang="en-US"/>
              <a:pPr>
                <a:defRPr/>
              </a:pPr>
              <a:t>‹#›</a:t>
            </a:fld>
            <a:endParaRPr lang="en-US"/>
          </a:p>
        </p:txBody>
      </p:sp>
    </p:spTree>
    <p:extLst>
      <p:ext uri="{BB962C8B-B14F-4D97-AF65-F5344CB8AC3E}">
        <p14:creationId xmlns:p14="http://schemas.microsoft.com/office/powerpoint/2010/main" val="2063447374"/>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r>
              <a:rPr lang="en-US"/>
              <a:t>6-</a:t>
            </a:r>
            <a:fld id="{4D32CC56-B3D8-417A-B295-E8449F3B0010}" type="slidenum">
              <a:rPr lang="en-US"/>
              <a:pPr>
                <a:defRPr/>
              </a:pPr>
              <a:t>‹#›</a:t>
            </a:fld>
            <a:endParaRPr lang="en-US"/>
          </a:p>
        </p:txBody>
      </p:sp>
    </p:spTree>
    <p:extLst>
      <p:ext uri="{BB962C8B-B14F-4D97-AF65-F5344CB8AC3E}">
        <p14:creationId xmlns:p14="http://schemas.microsoft.com/office/powerpoint/2010/main" val="559255309"/>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r>
              <a:rPr lang="en-US"/>
              <a:t>6-</a:t>
            </a:r>
            <a:fld id="{A1709A00-024B-4249-9150-9D0B9BA23276}" type="slidenum">
              <a:rPr lang="en-US"/>
              <a:pPr>
                <a:defRPr/>
              </a:pPr>
              <a:t>‹#›</a:t>
            </a:fld>
            <a:endParaRPr lang="en-US"/>
          </a:p>
        </p:txBody>
      </p:sp>
    </p:spTree>
    <p:extLst>
      <p:ext uri="{BB962C8B-B14F-4D97-AF65-F5344CB8AC3E}">
        <p14:creationId xmlns:p14="http://schemas.microsoft.com/office/powerpoint/2010/main" val="4078997647"/>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r>
              <a:rPr lang="en-US"/>
              <a:t>6-</a:t>
            </a:r>
            <a:fld id="{6E1B3F0F-823B-4DEF-A0A8-41837C98E140}" type="slidenum">
              <a:rPr lang="en-US"/>
              <a:pPr>
                <a:defRPr/>
              </a:pPr>
              <a:t>‹#›</a:t>
            </a:fld>
            <a:endParaRPr lang="en-US"/>
          </a:p>
        </p:txBody>
      </p:sp>
    </p:spTree>
    <p:extLst>
      <p:ext uri="{BB962C8B-B14F-4D97-AF65-F5344CB8AC3E}">
        <p14:creationId xmlns:p14="http://schemas.microsoft.com/office/powerpoint/2010/main" val="723604115"/>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0" y="76200"/>
            <a:ext cx="487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371600"/>
            <a:ext cx="8229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3012" name="Rectangle 4"/>
          <p:cNvSpPr>
            <a:spLocks noGrp="1" noChangeArrowheads="1"/>
          </p:cNvSpPr>
          <p:nvPr>
            <p:ph type="sldNum" sz="quarter" idx="4"/>
          </p:nvPr>
        </p:nvSpPr>
        <p:spPr bwMode="auto">
          <a:xfrm>
            <a:off x="6553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lvl1pPr>
          </a:lstStyle>
          <a:p>
            <a:pPr>
              <a:defRPr/>
            </a:pPr>
            <a:r>
              <a:rPr lang="en-US"/>
              <a:t>6-</a:t>
            </a:r>
            <a:fld id="{30F0EBF1-2485-4892-BD5B-63450D40FC5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2"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Lst>
  <p:transition spd="med"/>
  <p:hf hdr="0" ftr="0" dt="0"/>
  <p:txStyles>
    <p:titleStyle>
      <a:lvl1pPr algn="ctr"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200">
          <a:solidFill>
            <a:schemeClr val="bg1"/>
          </a:solidFill>
          <a:latin typeface="Arial" charset="0"/>
        </a:defRPr>
      </a:lvl2pPr>
      <a:lvl3pPr algn="ctr" rtl="0" eaLnBrk="0" fontAlgn="base" hangingPunct="0">
        <a:spcBef>
          <a:spcPct val="0"/>
        </a:spcBef>
        <a:spcAft>
          <a:spcPct val="0"/>
        </a:spcAft>
        <a:defRPr sz="3200">
          <a:solidFill>
            <a:schemeClr val="bg1"/>
          </a:solidFill>
          <a:latin typeface="Arial" charset="0"/>
        </a:defRPr>
      </a:lvl3pPr>
      <a:lvl4pPr algn="ctr" rtl="0" eaLnBrk="0" fontAlgn="base" hangingPunct="0">
        <a:spcBef>
          <a:spcPct val="0"/>
        </a:spcBef>
        <a:spcAft>
          <a:spcPct val="0"/>
        </a:spcAft>
        <a:defRPr sz="3200">
          <a:solidFill>
            <a:schemeClr val="bg1"/>
          </a:solidFill>
          <a:latin typeface="Arial" charset="0"/>
        </a:defRPr>
      </a:lvl4pPr>
      <a:lvl5pPr algn="ctr" rtl="0" eaLnBrk="0" fontAlgn="base" hangingPunct="0">
        <a:spcBef>
          <a:spcPct val="0"/>
        </a:spcBef>
        <a:spcAft>
          <a:spcPct val="0"/>
        </a:spcAft>
        <a:defRPr sz="3200">
          <a:solidFill>
            <a:schemeClr val="bg1"/>
          </a:solidFill>
          <a:latin typeface="Arial" charset="0"/>
        </a:defRPr>
      </a:lvl5pPr>
      <a:lvl6pPr marL="457200" algn="ctr" rtl="0" fontAlgn="base">
        <a:spcBef>
          <a:spcPct val="0"/>
        </a:spcBef>
        <a:spcAft>
          <a:spcPct val="0"/>
        </a:spcAft>
        <a:defRPr sz="3200">
          <a:solidFill>
            <a:schemeClr val="bg1"/>
          </a:solidFill>
          <a:latin typeface="Arial" charset="0"/>
        </a:defRPr>
      </a:lvl6pPr>
      <a:lvl7pPr marL="914400" algn="ctr" rtl="0" fontAlgn="base">
        <a:spcBef>
          <a:spcPct val="0"/>
        </a:spcBef>
        <a:spcAft>
          <a:spcPct val="0"/>
        </a:spcAft>
        <a:defRPr sz="3200">
          <a:solidFill>
            <a:schemeClr val="bg1"/>
          </a:solidFill>
          <a:latin typeface="Arial" charset="0"/>
        </a:defRPr>
      </a:lvl7pPr>
      <a:lvl8pPr marL="1371600" algn="ctr" rtl="0" fontAlgn="base">
        <a:spcBef>
          <a:spcPct val="0"/>
        </a:spcBef>
        <a:spcAft>
          <a:spcPct val="0"/>
        </a:spcAft>
        <a:defRPr sz="3200">
          <a:solidFill>
            <a:schemeClr val="bg1"/>
          </a:solidFill>
          <a:latin typeface="Arial" charset="0"/>
        </a:defRPr>
      </a:lvl8pPr>
      <a:lvl9pPr marL="1828800" algn="ctr" rtl="0" fontAlgn="base">
        <a:spcBef>
          <a:spcPct val="0"/>
        </a:spcBef>
        <a:spcAft>
          <a:spcPct val="0"/>
        </a:spcAft>
        <a:defRPr sz="3200">
          <a:solidFill>
            <a:schemeClr val="bg1"/>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914400" y="274638"/>
            <a:ext cx="7772400" cy="102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990600" y="1447800"/>
            <a:ext cx="7696200"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2052" name="Rectangle 9"/>
          <p:cNvSpPr>
            <a:spLocks noChangeArrowheads="1"/>
          </p:cNvSpPr>
          <p:nvPr/>
        </p:nvSpPr>
        <p:spPr bwMode="auto">
          <a:xfrm>
            <a:off x="0" y="1447800"/>
            <a:ext cx="914400" cy="5410200"/>
          </a:xfrm>
          <a:prstGeom prst="rect">
            <a:avLst/>
          </a:prstGeom>
          <a:solidFill>
            <a:srgbClr val="003399"/>
          </a:solidFill>
          <a:ln w="9525">
            <a:solidFill>
              <a:schemeClr val="tx1"/>
            </a:solidFill>
            <a:miter lim="800000"/>
            <a:headEnd/>
            <a:tailEnd/>
          </a:ln>
        </p:spPr>
        <p:txBody>
          <a:bodyPr wrap="none" anchor="ctr"/>
          <a:lstStyle/>
          <a:p>
            <a:endParaRPr lang="en-US"/>
          </a:p>
        </p:txBody>
      </p:sp>
      <p:sp>
        <p:nvSpPr>
          <p:cNvPr id="2053" name="Rectangle 10"/>
          <p:cNvSpPr>
            <a:spLocks noChangeArrowheads="1"/>
          </p:cNvSpPr>
          <p:nvPr/>
        </p:nvSpPr>
        <p:spPr bwMode="auto">
          <a:xfrm>
            <a:off x="0" y="0"/>
            <a:ext cx="685800" cy="1295400"/>
          </a:xfrm>
          <a:prstGeom prst="rect">
            <a:avLst/>
          </a:prstGeom>
          <a:solidFill>
            <a:srgbClr val="993333"/>
          </a:solidFill>
          <a:ln w="9525">
            <a:solidFill>
              <a:schemeClr val="tx1"/>
            </a:solidFill>
            <a:miter lim="800000"/>
            <a:headEnd/>
            <a:tailEnd/>
          </a:ln>
        </p:spPr>
        <p:txBody>
          <a:bodyPr wrap="none" anchor="ctr"/>
          <a:lstStyle/>
          <a:p>
            <a:endParaRPr lang="en-US"/>
          </a:p>
        </p:txBody>
      </p:sp>
      <p:sp>
        <p:nvSpPr>
          <p:cNvPr id="2054" name="Text Box 11"/>
          <p:cNvSpPr txBox="1">
            <a:spLocks noChangeArrowheads="1"/>
          </p:cNvSpPr>
          <p:nvPr/>
        </p:nvSpPr>
        <p:spPr bwMode="auto">
          <a:xfrm>
            <a:off x="6991350" y="63246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en-US" sz="1200">
                <a:solidFill>
                  <a:srgbClr val="003399"/>
                </a:solidFill>
              </a:rPr>
              <a:t>University of Illinois </a:t>
            </a:r>
            <a:br>
              <a:rPr lang="en-US" sz="1200">
                <a:solidFill>
                  <a:srgbClr val="003399"/>
                </a:solidFill>
              </a:rPr>
            </a:br>
            <a:r>
              <a:rPr lang="en-US" sz="1200">
                <a:solidFill>
                  <a:srgbClr val="003399"/>
                </a:solidFill>
              </a:rPr>
              <a:t>at Springfield</a:t>
            </a:r>
          </a:p>
        </p:txBody>
      </p:sp>
      <p:pic>
        <p:nvPicPr>
          <p:cNvPr id="2055" name="Picture 12" descr="medBlueLogo_lite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91550" y="6138863"/>
            <a:ext cx="3841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03" r:id="rId1"/>
    <p:sldLayoutId id="2147483799" r:id="rId2"/>
    <p:sldLayoutId id="2147483800" r:id="rId3"/>
    <p:sldLayoutId id="2147483801" r:id="rId4"/>
  </p:sldLayoutIdLst>
  <p:transition spd="med"/>
  <p:timing>
    <p:tnLst>
      <p:par>
        <p:cTn id="1" dur="indefinite" restart="never" nodeType="tmRoot"/>
      </p:par>
    </p:tnLst>
  </p:timing>
  <p:hf hdr="0" ftr="0" dt="0"/>
  <p:txStyles>
    <p:title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ahoma" pitchFamily="34" charset="0"/>
        </a:defRPr>
      </a:lvl2pPr>
      <a:lvl3pPr algn="ctr" rtl="0" eaLnBrk="0" fontAlgn="base" hangingPunct="0">
        <a:spcBef>
          <a:spcPct val="0"/>
        </a:spcBef>
        <a:spcAft>
          <a:spcPct val="0"/>
        </a:spcAft>
        <a:defRPr sz="3200" b="1">
          <a:solidFill>
            <a:schemeClr val="tx2"/>
          </a:solidFill>
          <a:latin typeface="Tahoma" pitchFamily="34" charset="0"/>
        </a:defRPr>
      </a:lvl3pPr>
      <a:lvl4pPr algn="ctr" rtl="0" eaLnBrk="0" fontAlgn="base" hangingPunct="0">
        <a:spcBef>
          <a:spcPct val="0"/>
        </a:spcBef>
        <a:spcAft>
          <a:spcPct val="0"/>
        </a:spcAft>
        <a:defRPr sz="3200" b="1">
          <a:solidFill>
            <a:schemeClr val="tx2"/>
          </a:solidFill>
          <a:latin typeface="Tahoma" pitchFamily="34" charset="0"/>
        </a:defRPr>
      </a:lvl4pPr>
      <a:lvl5pPr algn="ctr" rtl="0" eaLnBrk="0" fontAlgn="base" hangingPunct="0">
        <a:spcBef>
          <a:spcPct val="0"/>
        </a:spcBef>
        <a:spcAft>
          <a:spcPct val="0"/>
        </a:spcAft>
        <a:defRPr sz="3200" b="1">
          <a:solidFill>
            <a:schemeClr val="tx2"/>
          </a:solidFill>
          <a:latin typeface="Tahoma" pitchFamily="34" charset="0"/>
        </a:defRPr>
      </a:lvl5pPr>
      <a:lvl6pPr marL="457200" algn="ctr" rtl="0" eaLnBrk="1" fontAlgn="base" hangingPunct="1">
        <a:spcBef>
          <a:spcPct val="0"/>
        </a:spcBef>
        <a:spcAft>
          <a:spcPct val="0"/>
        </a:spcAft>
        <a:defRPr sz="3200" b="1">
          <a:solidFill>
            <a:schemeClr val="tx2"/>
          </a:solidFill>
          <a:latin typeface="Tahoma" pitchFamily="34" charset="0"/>
        </a:defRPr>
      </a:lvl6pPr>
      <a:lvl7pPr marL="914400" algn="ctr" rtl="0" eaLnBrk="1" fontAlgn="base" hangingPunct="1">
        <a:spcBef>
          <a:spcPct val="0"/>
        </a:spcBef>
        <a:spcAft>
          <a:spcPct val="0"/>
        </a:spcAft>
        <a:defRPr sz="3200" b="1">
          <a:solidFill>
            <a:schemeClr val="tx2"/>
          </a:solidFill>
          <a:latin typeface="Tahoma" pitchFamily="34" charset="0"/>
        </a:defRPr>
      </a:lvl7pPr>
      <a:lvl8pPr marL="1371600" algn="ctr" rtl="0" eaLnBrk="1" fontAlgn="base" hangingPunct="1">
        <a:spcBef>
          <a:spcPct val="0"/>
        </a:spcBef>
        <a:spcAft>
          <a:spcPct val="0"/>
        </a:spcAft>
        <a:defRPr sz="3200" b="1">
          <a:solidFill>
            <a:schemeClr val="tx2"/>
          </a:solidFill>
          <a:latin typeface="Tahoma" pitchFamily="34" charset="0"/>
        </a:defRPr>
      </a:lvl8pPr>
      <a:lvl9pPr marL="1828800" algn="ctr" rtl="0" eaLnBrk="1" fontAlgn="base" hangingPunct="1">
        <a:spcBef>
          <a:spcPct val="0"/>
        </a:spcBef>
        <a:spcAft>
          <a:spcPct val="0"/>
        </a:spcAft>
        <a:defRPr sz="3200" b="1">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accent2"/>
        </a:buClr>
        <a:buSzPct val="85000"/>
        <a:buFont typeface="Webdings" pitchFamily="18" charset="2"/>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400" b="1">
          <a:solidFill>
            <a:schemeClr val="tx1"/>
          </a:solidFill>
          <a:latin typeface="+mn-lt"/>
        </a:defRPr>
      </a:lvl2pPr>
      <a:lvl3pPr marL="1143000" indent="-228600" algn="l" rtl="0" eaLnBrk="0" fontAlgn="base" hangingPunct="0">
        <a:spcBef>
          <a:spcPct val="20000"/>
        </a:spcBef>
        <a:spcAft>
          <a:spcPct val="0"/>
        </a:spcAft>
        <a:buClr>
          <a:schemeClr val="accent2"/>
        </a:buClr>
        <a:buSzPct val="90000"/>
        <a:buFont typeface="Webdings" pitchFamily="18" charset="2"/>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5122" name="Title 2"/>
          <p:cNvSpPr>
            <a:spLocks noGrp="1"/>
          </p:cNvSpPr>
          <p:nvPr>
            <p:ph type="ctrTitle"/>
          </p:nvPr>
        </p:nvSpPr>
        <p:spPr>
          <a:xfrm>
            <a:off x="304800" y="2895600"/>
            <a:ext cx="8153400" cy="1146175"/>
          </a:xfrm>
        </p:spPr>
        <p:txBody>
          <a:bodyPr/>
          <a:lstStyle/>
          <a:p>
            <a:pPr eaLnBrk="1" hangingPunct="1"/>
            <a:r>
              <a:rPr lang="en-US" dirty="0" smtClean="0"/>
              <a:t>Chapter 9 sections </a:t>
            </a:r>
            <a:r>
              <a:rPr lang="en-US" dirty="0" smtClean="0"/>
              <a:t>9.1-9.3: </a:t>
            </a:r>
            <a:r>
              <a:rPr lang="en-US" dirty="0" smtClean="0"/>
              <a:t/>
            </a:r>
            <a:br>
              <a:rPr lang="en-US" dirty="0" smtClean="0"/>
            </a:br>
            <a:r>
              <a:rPr lang="en-US" dirty="0" smtClean="0"/>
              <a:t>Memory Management</a:t>
            </a:r>
            <a:br>
              <a:rPr lang="en-US" dirty="0" smtClean="0"/>
            </a:br>
            <a:endParaRPr lang="en-US" dirty="0" smtClean="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t>Fixed Partition </a:t>
            </a:r>
          </a:p>
        </p:txBody>
      </p:sp>
      <p:sp>
        <p:nvSpPr>
          <p:cNvPr id="23555" name="Rectangle 3"/>
          <p:cNvSpPr>
            <a:spLocks noGrp="1" noChangeArrowheads="1"/>
          </p:cNvSpPr>
          <p:nvPr>
            <p:ph type="body" idx="1"/>
          </p:nvPr>
        </p:nvSpPr>
        <p:spPr/>
        <p:txBody>
          <a:bodyPr/>
          <a:lstStyle/>
          <a:p>
            <a:r>
              <a:rPr lang="en-US" dirty="0" smtClean="0"/>
              <a:t>Problem:  </a:t>
            </a:r>
            <a:r>
              <a:rPr lang="en-US" dirty="0" smtClean="0">
                <a:solidFill>
                  <a:srgbClr val="FF3300"/>
                </a:solidFill>
              </a:rPr>
              <a:t>internal </a:t>
            </a:r>
            <a:r>
              <a:rPr lang="en-US" dirty="0" smtClean="0">
                <a:solidFill>
                  <a:srgbClr val="FF3300"/>
                </a:solidFill>
              </a:rPr>
              <a:t>fragmentation</a:t>
            </a:r>
            <a:endParaRPr lang="en-US" dirty="0" smtClean="0"/>
          </a:p>
          <a:p>
            <a:pPr lvl="1"/>
            <a:r>
              <a:rPr lang="en-US" dirty="0" smtClean="0"/>
              <a:t>Example:  10 KB program loaded into a 32KB Region</a:t>
            </a:r>
          </a:p>
          <a:p>
            <a:pPr lvl="2"/>
            <a:r>
              <a:rPr lang="en-US" dirty="0" smtClean="0"/>
              <a:t>Need 10K, allocated 32K</a:t>
            </a:r>
          </a:p>
          <a:p>
            <a:pPr lvl="2"/>
            <a:r>
              <a:rPr lang="en-US" dirty="0" smtClean="0"/>
              <a:t>22K is Wasted</a:t>
            </a:r>
            <a:endParaRPr lang="en-US" dirty="0" smtClean="0"/>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mtClean="0"/>
              <a:t>Variable-Partition Multiprogramming</a:t>
            </a:r>
          </a:p>
        </p:txBody>
      </p:sp>
      <p:sp>
        <p:nvSpPr>
          <p:cNvPr id="24579" name="Rectangle 3"/>
          <p:cNvSpPr>
            <a:spLocks noGrp="1" noChangeArrowheads="1"/>
          </p:cNvSpPr>
          <p:nvPr>
            <p:ph type="body" idx="1"/>
          </p:nvPr>
        </p:nvSpPr>
        <p:spPr/>
        <p:txBody>
          <a:bodyPr/>
          <a:lstStyle/>
          <a:p>
            <a:r>
              <a:rPr lang="en-US" dirty="0" smtClean="0">
                <a:solidFill>
                  <a:srgbClr val="FF3300"/>
                </a:solidFill>
              </a:rPr>
              <a:t>Variable-Partition Multiprogramming</a:t>
            </a:r>
            <a:endParaRPr lang="en-US" dirty="0"/>
          </a:p>
          <a:p>
            <a:pPr lvl="1"/>
            <a:r>
              <a:rPr lang="en-US" dirty="0" smtClean="0"/>
              <a:t>Solution to internal fragmentation</a:t>
            </a:r>
            <a:endParaRPr lang="en-US" dirty="0" smtClean="0"/>
          </a:p>
          <a:p>
            <a:pPr lvl="1"/>
            <a:r>
              <a:rPr lang="en-US" dirty="0" smtClean="0"/>
              <a:t>OS maintains partitions with variable boundaries</a:t>
            </a:r>
          </a:p>
          <a:p>
            <a:pPr lvl="1"/>
            <a:r>
              <a:rPr lang="en-US" dirty="0" smtClean="0"/>
              <a:t>Establish partition </a:t>
            </a:r>
            <a:r>
              <a:rPr lang="en-US" dirty="0" smtClean="0"/>
              <a:t>when </a:t>
            </a:r>
            <a:r>
              <a:rPr lang="en-US" dirty="0" smtClean="0"/>
              <a:t>job is </a:t>
            </a:r>
            <a:r>
              <a:rPr lang="en-US" dirty="0" smtClean="0">
                <a:solidFill>
                  <a:srgbClr val="FF3300"/>
                </a:solidFill>
              </a:rPr>
              <a:t>loaded</a:t>
            </a:r>
            <a:r>
              <a:rPr lang="en-US" dirty="0" smtClean="0"/>
              <a:t> into </a:t>
            </a:r>
            <a:r>
              <a:rPr lang="en-US" dirty="0" smtClean="0"/>
              <a:t>memory</a:t>
            </a:r>
            <a:endParaRPr lang="en-US" dirty="0" smtClean="0"/>
          </a:p>
          <a:p>
            <a:pPr lvl="1"/>
            <a:r>
              <a:rPr lang="en-US" dirty="0" smtClean="0"/>
              <a:t>Size of partition </a:t>
            </a:r>
            <a:r>
              <a:rPr lang="en-US" dirty="0" smtClean="0">
                <a:solidFill>
                  <a:srgbClr val="FF3300"/>
                </a:solidFill>
              </a:rPr>
              <a:t>exactly</a:t>
            </a:r>
            <a:r>
              <a:rPr lang="en-US" dirty="0" smtClean="0"/>
              <a:t> matches </a:t>
            </a:r>
            <a:r>
              <a:rPr lang="en-US" dirty="0" smtClean="0"/>
              <a:t>size </a:t>
            </a:r>
            <a:r>
              <a:rPr lang="en-US" dirty="0" smtClean="0"/>
              <a:t>of </a:t>
            </a:r>
            <a:r>
              <a:rPr lang="en-US" dirty="0" smtClean="0"/>
              <a:t> job</a:t>
            </a:r>
            <a:endParaRPr lang="en-US" dirty="0" smtClean="0"/>
          </a:p>
          <a:p>
            <a:pPr lvl="1"/>
            <a:r>
              <a:rPr lang="en-US" dirty="0" smtClean="0">
                <a:solidFill>
                  <a:srgbClr val="FF3300"/>
                </a:solidFill>
              </a:rPr>
              <a:t>No</a:t>
            </a:r>
            <a:r>
              <a:rPr lang="en-US" dirty="0" smtClean="0"/>
              <a:t> internal </a:t>
            </a:r>
            <a:r>
              <a:rPr lang="en-US" dirty="0" smtClean="0"/>
              <a:t>fragmentation</a:t>
            </a:r>
            <a:endParaRPr lang="en-US" dirty="0" smtClean="0"/>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Variable-Partition Multiprogramming</a:t>
            </a:r>
          </a:p>
        </p:txBody>
      </p:sp>
      <p:sp>
        <p:nvSpPr>
          <p:cNvPr id="25603" name="Rectangle 3"/>
          <p:cNvSpPr>
            <a:spLocks noGrp="1" noChangeArrowheads="1"/>
          </p:cNvSpPr>
          <p:nvPr>
            <p:ph type="body" idx="1"/>
          </p:nvPr>
        </p:nvSpPr>
        <p:spPr/>
        <p:txBody>
          <a:bodyPr/>
          <a:lstStyle/>
          <a:p>
            <a:r>
              <a:rPr lang="en-US" dirty="0" smtClean="0">
                <a:solidFill>
                  <a:srgbClr val="FF3300"/>
                </a:solidFill>
              </a:rPr>
              <a:t>Holes</a:t>
            </a:r>
            <a:endParaRPr lang="en-US" dirty="0" smtClean="0"/>
          </a:p>
          <a:p>
            <a:pPr lvl="1"/>
            <a:r>
              <a:rPr lang="en-US" dirty="0" smtClean="0"/>
              <a:t>Job </a:t>
            </a:r>
            <a:r>
              <a:rPr lang="en-US" dirty="0" smtClean="0"/>
              <a:t>stops </a:t>
            </a:r>
            <a:r>
              <a:rPr lang="en-US" dirty="0" smtClean="0"/>
              <a:t>execution</a:t>
            </a:r>
          </a:p>
          <a:p>
            <a:pPr marL="457200" lvl="1" indent="0">
              <a:buNone/>
            </a:pPr>
            <a:r>
              <a:rPr lang="en-US" dirty="0"/>
              <a:t>	</a:t>
            </a:r>
            <a:r>
              <a:rPr lang="en-US" dirty="0" smtClean="0"/>
              <a:t>That region </a:t>
            </a:r>
            <a:r>
              <a:rPr lang="en-US" dirty="0" smtClean="0"/>
              <a:t>of memory </a:t>
            </a:r>
            <a:r>
              <a:rPr lang="en-US" dirty="0" smtClean="0"/>
              <a:t>becomes available</a:t>
            </a:r>
            <a:endParaRPr lang="en-US" dirty="0" smtClean="0"/>
          </a:p>
          <a:p>
            <a:pPr lvl="1"/>
            <a:r>
              <a:rPr lang="en-US" dirty="0" smtClean="0"/>
              <a:t>Called a </a:t>
            </a:r>
            <a:r>
              <a:rPr lang="en-US" dirty="0" smtClean="0">
                <a:solidFill>
                  <a:srgbClr val="FF3300"/>
                </a:solidFill>
              </a:rPr>
              <a:t>hole</a:t>
            </a:r>
            <a:endParaRPr lang="en-US" dirty="0" smtClean="0"/>
          </a:p>
          <a:p>
            <a:pPr lvl="1"/>
            <a:r>
              <a:rPr lang="en-US" dirty="0" smtClean="0"/>
              <a:t>OS allocates holes to subsequent </a:t>
            </a:r>
            <a:r>
              <a:rPr lang="en-US" dirty="0" smtClean="0"/>
              <a:t>jobs</a:t>
            </a:r>
            <a:endParaRPr lang="en-US" dirty="0" smtClean="0"/>
          </a:p>
          <a:p>
            <a:pPr lvl="1"/>
            <a:r>
              <a:rPr lang="en-US" dirty="0" smtClean="0"/>
              <a:t>OS tries to maintain as many jobs in memory as </a:t>
            </a:r>
            <a:r>
              <a:rPr lang="en-US" dirty="0" smtClean="0"/>
              <a:t>possible</a:t>
            </a:r>
            <a:endParaRPr lang="en-US" dirty="0" smtClean="0"/>
          </a:p>
          <a:p>
            <a:pPr lvl="1"/>
            <a:r>
              <a:rPr lang="en-US" dirty="0" smtClean="0"/>
              <a:t>Problem:  </a:t>
            </a:r>
            <a:r>
              <a:rPr lang="en-US" dirty="0" smtClean="0">
                <a:solidFill>
                  <a:srgbClr val="FF3300"/>
                </a:solidFill>
              </a:rPr>
              <a:t>external </a:t>
            </a:r>
            <a:r>
              <a:rPr lang="en-US" dirty="0" smtClean="0">
                <a:solidFill>
                  <a:srgbClr val="FF3300"/>
                </a:solidFill>
              </a:rPr>
              <a:t>fragmentation</a:t>
            </a:r>
            <a:endParaRPr lang="en-US" dirty="0" smtClean="0"/>
          </a:p>
          <a:p>
            <a:pPr lvl="1"/>
            <a:endParaRPr lang="en-US" dirty="0" smtClean="0"/>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mtClean="0"/>
              <a:t>Compaction</a:t>
            </a:r>
          </a:p>
        </p:txBody>
      </p:sp>
      <p:sp>
        <p:nvSpPr>
          <p:cNvPr id="29699" name="Rectangle 3"/>
          <p:cNvSpPr>
            <a:spLocks noGrp="1" noChangeArrowheads="1"/>
          </p:cNvSpPr>
          <p:nvPr>
            <p:ph type="body" idx="1"/>
          </p:nvPr>
        </p:nvSpPr>
        <p:spPr/>
        <p:txBody>
          <a:bodyPr/>
          <a:lstStyle/>
          <a:p>
            <a:r>
              <a:rPr lang="en-US" dirty="0">
                <a:solidFill>
                  <a:srgbClr val="FF3300"/>
                </a:solidFill>
              </a:rPr>
              <a:t>C</a:t>
            </a:r>
            <a:r>
              <a:rPr lang="en-US" dirty="0">
                <a:solidFill>
                  <a:srgbClr val="FF3300"/>
                </a:solidFill>
              </a:rPr>
              <a:t>ompaction</a:t>
            </a:r>
          </a:p>
          <a:p>
            <a:pPr lvl="1"/>
            <a:r>
              <a:rPr lang="en-US" dirty="0" smtClean="0"/>
              <a:t>Solution </a:t>
            </a:r>
            <a:r>
              <a:rPr lang="en-US" dirty="0" smtClean="0"/>
              <a:t>to external </a:t>
            </a:r>
            <a:r>
              <a:rPr lang="en-US" dirty="0" smtClean="0"/>
              <a:t>fragmentation</a:t>
            </a:r>
            <a:endParaRPr lang="en-US" dirty="0" smtClean="0"/>
          </a:p>
          <a:p>
            <a:pPr lvl="1"/>
            <a:r>
              <a:rPr lang="en-US" dirty="0" smtClean="0"/>
              <a:t>Shift processes </a:t>
            </a:r>
            <a:r>
              <a:rPr lang="en-US" dirty="0" smtClean="0"/>
              <a:t>up</a:t>
            </a:r>
            <a:endParaRPr lang="en-US" dirty="0" smtClean="0"/>
          </a:p>
          <a:p>
            <a:pPr lvl="2"/>
            <a:r>
              <a:rPr lang="en-US" dirty="0" smtClean="0"/>
              <a:t>Strategy 1:  Move all processes.</a:t>
            </a:r>
          </a:p>
          <a:p>
            <a:pPr lvl="2"/>
            <a:r>
              <a:rPr lang="en-US" dirty="0" smtClean="0"/>
              <a:t>Strategy 2:  Find process that can fill a hole.</a:t>
            </a:r>
          </a:p>
          <a:p>
            <a:pPr lvl="1"/>
            <a:r>
              <a:rPr lang="en-US" dirty="0" smtClean="0"/>
              <a:t>Move </a:t>
            </a:r>
            <a:r>
              <a:rPr lang="en-US" dirty="0" smtClean="0"/>
              <a:t>only enough processes to create a hole big enough to satisfy the </a:t>
            </a:r>
            <a:r>
              <a:rPr lang="en-US" dirty="0" smtClean="0"/>
              <a:t>request</a:t>
            </a:r>
            <a:endParaRPr lang="en-US" dirty="0" smtClean="0"/>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mtClean="0"/>
              <a:t>Paging</a:t>
            </a:r>
          </a:p>
        </p:txBody>
      </p:sp>
      <p:sp>
        <p:nvSpPr>
          <p:cNvPr id="33795" name="Rectangle 3"/>
          <p:cNvSpPr>
            <a:spLocks noGrp="1" noChangeArrowheads="1"/>
          </p:cNvSpPr>
          <p:nvPr>
            <p:ph type="body" idx="1"/>
          </p:nvPr>
        </p:nvSpPr>
        <p:spPr/>
        <p:txBody>
          <a:bodyPr/>
          <a:lstStyle/>
          <a:p>
            <a:r>
              <a:rPr lang="en-US" dirty="0" smtClean="0">
                <a:solidFill>
                  <a:srgbClr val="FF3300"/>
                </a:solidFill>
              </a:rPr>
              <a:t>Goal</a:t>
            </a:r>
            <a:r>
              <a:rPr lang="en-US" dirty="0" smtClean="0"/>
              <a:t>:  avoid </a:t>
            </a:r>
            <a:r>
              <a:rPr lang="en-US" dirty="0" smtClean="0"/>
              <a:t>internal </a:t>
            </a:r>
            <a:r>
              <a:rPr lang="en-US" dirty="0" smtClean="0"/>
              <a:t>and external </a:t>
            </a:r>
            <a:r>
              <a:rPr lang="en-US" dirty="0" smtClean="0"/>
              <a:t>fragmentation</a:t>
            </a:r>
            <a:endParaRPr lang="en-US" dirty="0" smtClean="0"/>
          </a:p>
          <a:p>
            <a:r>
              <a:rPr lang="en-US" dirty="0" smtClean="0">
                <a:solidFill>
                  <a:srgbClr val="FF3300"/>
                </a:solidFill>
              </a:rPr>
              <a:t>Method</a:t>
            </a:r>
            <a:r>
              <a:rPr lang="en-US" dirty="0" smtClean="0"/>
              <a:t>:</a:t>
            </a:r>
          </a:p>
          <a:p>
            <a:pPr lvl="1"/>
            <a:r>
              <a:rPr lang="en-US" dirty="0" smtClean="0"/>
              <a:t>Break </a:t>
            </a:r>
            <a:r>
              <a:rPr lang="en-US" dirty="0" smtClean="0"/>
              <a:t>up program to fit </a:t>
            </a:r>
            <a:r>
              <a:rPr lang="en-US" dirty="0" smtClean="0"/>
              <a:t>memory</a:t>
            </a:r>
            <a:endParaRPr lang="en-US" dirty="0" smtClean="0"/>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mtClean="0"/>
              <a:t>Paging</a:t>
            </a:r>
          </a:p>
        </p:txBody>
      </p:sp>
      <p:sp>
        <p:nvSpPr>
          <p:cNvPr id="34819" name="Rectangle 3"/>
          <p:cNvSpPr>
            <a:spLocks noGrp="1" noChangeArrowheads="1"/>
          </p:cNvSpPr>
          <p:nvPr>
            <p:ph type="body" idx="1"/>
          </p:nvPr>
        </p:nvSpPr>
        <p:spPr/>
        <p:txBody>
          <a:bodyPr/>
          <a:lstStyle/>
          <a:p>
            <a:r>
              <a:rPr lang="en-US" dirty="0" smtClean="0"/>
              <a:t>Divide MM into </a:t>
            </a:r>
            <a:r>
              <a:rPr lang="en-US" dirty="0" smtClean="0">
                <a:solidFill>
                  <a:srgbClr val="FF0000"/>
                </a:solidFill>
              </a:rPr>
              <a:t>frames</a:t>
            </a:r>
            <a:r>
              <a:rPr lang="en-US" dirty="0" smtClean="0"/>
              <a:t> of fixed size.</a:t>
            </a:r>
          </a:p>
          <a:p>
            <a:r>
              <a:rPr lang="en-US" dirty="0" smtClean="0"/>
              <a:t>Divide every program into </a:t>
            </a:r>
            <a:r>
              <a:rPr lang="en-US" dirty="0" smtClean="0">
                <a:solidFill>
                  <a:srgbClr val="FF0000"/>
                </a:solidFill>
              </a:rPr>
              <a:t>pages</a:t>
            </a:r>
            <a:r>
              <a:rPr lang="en-US" dirty="0" smtClean="0"/>
              <a:t> of fixed size.</a:t>
            </a:r>
          </a:p>
          <a:p>
            <a:r>
              <a:rPr lang="en-US" dirty="0" smtClean="0"/>
              <a:t>Frame size </a:t>
            </a:r>
            <a:r>
              <a:rPr lang="en-US" dirty="0" smtClean="0"/>
              <a:t>MUST </a:t>
            </a:r>
            <a:r>
              <a:rPr lang="en-US" dirty="0" smtClean="0"/>
              <a:t>equal page </a:t>
            </a:r>
            <a:r>
              <a:rPr lang="en-US" dirty="0" smtClean="0"/>
              <a:t>size</a:t>
            </a:r>
            <a:endParaRPr lang="en-US" dirty="0" smtClean="0"/>
          </a:p>
          <a:p>
            <a:r>
              <a:rPr lang="en-US" dirty="0" smtClean="0"/>
              <a:t>Allocate enough frames to program so that all of its pages will have a </a:t>
            </a:r>
            <a:r>
              <a:rPr lang="en-US" dirty="0" smtClean="0"/>
              <a:t>frame</a:t>
            </a:r>
          </a:p>
          <a:p>
            <a:r>
              <a:rPr lang="en-US" dirty="0" smtClean="0"/>
              <a:t>Program still assumes logical addressing</a:t>
            </a:r>
          </a:p>
          <a:p>
            <a:r>
              <a:rPr lang="en-US" dirty="0" smtClean="0"/>
              <a:t>OS converts logical addresses to physical addresses during execution</a:t>
            </a:r>
          </a:p>
          <a:p>
            <a:endParaRPr lang="en-US" dirty="0" smtClean="0"/>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smtClean="0"/>
              <a:t>Paging</a:t>
            </a:r>
          </a:p>
        </p:txBody>
      </p:sp>
      <p:sp>
        <p:nvSpPr>
          <p:cNvPr id="44035" name="Rectangle 3"/>
          <p:cNvSpPr>
            <a:spLocks noGrp="1" noChangeArrowheads="1"/>
          </p:cNvSpPr>
          <p:nvPr>
            <p:ph type="body" idx="1"/>
          </p:nvPr>
        </p:nvSpPr>
        <p:spPr/>
        <p:txBody>
          <a:bodyPr/>
          <a:lstStyle/>
          <a:p>
            <a:r>
              <a:rPr lang="en-US" dirty="0" smtClean="0"/>
              <a:t>Hardware</a:t>
            </a:r>
            <a:endParaRPr lang="en-US" dirty="0" smtClean="0"/>
          </a:p>
          <a:p>
            <a:pPr lvl="1"/>
            <a:r>
              <a:rPr lang="en-US" dirty="0" smtClean="0"/>
              <a:t>partition </a:t>
            </a:r>
            <a:r>
              <a:rPr lang="en-US" dirty="0" smtClean="0"/>
              <a:t>system needs </a:t>
            </a:r>
            <a:r>
              <a:rPr lang="en-US" dirty="0" smtClean="0"/>
              <a:t>one base </a:t>
            </a:r>
            <a:r>
              <a:rPr lang="en-US" dirty="0" smtClean="0"/>
              <a:t>register</a:t>
            </a:r>
            <a:endParaRPr lang="en-US" dirty="0" smtClean="0"/>
          </a:p>
          <a:p>
            <a:pPr lvl="1"/>
            <a:r>
              <a:rPr lang="en-US" dirty="0" smtClean="0"/>
              <a:t>Paging needs </a:t>
            </a:r>
            <a:r>
              <a:rPr lang="en-US" dirty="0" smtClean="0"/>
              <a:t>a set of frame numbers, one for each </a:t>
            </a:r>
            <a:r>
              <a:rPr lang="en-US" dirty="0" smtClean="0"/>
              <a:t>page</a:t>
            </a:r>
            <a:endParaRPr lang="en-US" dirty="0" smtClean="0"/>
          </a:p>
          <a:p>
            <a:pPr lvl="1"/>
            <a:r>
              <a:rPr lang="en-US" dirty="0" smtClean="0"/>
              <a:t>Called a </a:t>
            </a:r>
            <a:r>
              <a:rPr lang="en-US" dirty="0" smtClean="0">
                <a:solidFill>
                  <a:srgbClr val="FF0000"/>
                </a:solidFill>
              </a:rPr>
              <a:t>page </a:t>
            </a:r>
            <a:r>
              <a:rPr lang="en-US" dirty="0" smtClean="0">
                <a:solidFill>
                  <a:srgbClr val="FF0000"/>
                </a:solidFill>
              </a:rPr>
              <a:t>table</a:t>
            </a:r>
            <a:endParaRPr lang="en-US" dirty="0" smtClean="0"/>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mtClean="0"/>
              <a:t>Paging Problems</a:t>
            </a:r>
          </a:p>
        </p:txBody>
      </p:sp>
      <p:sp>
        <p:nvSpPr>
          <p:cNvPr id="48131" name="Rectangle 3"/>
          <p:cNvSpPr>
            <a:spLocks noGrp="1" noChangeArrowheads="1"/>
          </p:cNvSpPr>
          <p:nvPr>
            <p:ph type="body" idx="1"/>
          </p:nvPr>
        </p:nvSpPr>
        <p:spPr/>
        <p:txBody>
          <a:bodyPr/>
          <a:lstStyle/>
          <a:p>
            <a:r>
              <a:rPr lang="en-US" dirty="0" smtClean="0"/>
              <a:t>Internal </a:t>
            </a:r>
            <a:r>
              <a:rPr lang="en-US" dirty="0" smtClean="0"/>
              <a:t>fragmentation</a:t>
            </a:r>
            <a:endParaRPr lang="en-US" dirty="0" smtClean="0"/>
          </a:p>
          <a:p>
            <a:pPr lvl="1"/>
            <a:r>
              <a:rPr lang="en-US" dirty="0" smtClean="0"/>
              <a:t>Last page may not need </a:t>
            </a:r>
            <a:r>
              <a:rPr lang="en-US" dirty="0" smtClean="0"/>
              <a:t>entire frame</a:t>
            </a:r>
            <a:endParaRPr lang="en-US" dirty="0" smtClean="0"/>
          </a:p>
          <a:p>
            <a:r>
              <a:rPr lang="en-US" dirty="0" smtClean="0"/>
              <a:t>Page size</a:t>
            </a:r>
          </a:p>
          <a:p>
            <a:pPr lvl="1"/>
            <a:r>
              <a:rPr lang="en-US" dirty="0" smtClean="0">
                <a:solidFill>
                  <a:srgbClr val="FF0000"/>
                </a:solidFill>
              </a:rPr>
              <a:t>smaller</a:t>
            </a:r>
            <a:r>
              <a:rPr lang="en-US" dirty="0" smtClean="0"/>
              <a:t> </a:t>
            </a:r>
            <a:r>
              <a:rPr lang="en-US" dirty="0" smtClean="0"/>
              <a:t>the page </a:t>
            </a:r>
            <a:r>
              <a:rPr lang="en-US" dirty="0" smtClean="0"/>
              <a:t>size = </a:t>
            </a:r>
            <a:r>
              <a:rPr lang="en-US" dirty="0" smtClean="0">
                <a:solidFill>
                  <a:srgbClr val="FF0000"/>
                </a:solidFill>
              </a:rPr>
              <a:t>less</a:t>
            </a:r>
            <a:r>
              <a:rPr lang="en-US" dirty="0" smtClean="0"/>
              <a:t> fragmentation</a:t>
            </a:r>
            <a:endParaRPr lang="en-US" dirty="0" smtClean="0"/>
          </a:p>
          <a:p>
            <a:pPr lvl="1"/>
            <a:r>
              <a:rPr lang="en-US" dirty="0" smtClean="0">
                <a:solidFill>
                  <a:srgbClr val="FF0000"/>
                </a:solidFill>
              </a:rPr>
              <a:t>smaller</a:t>
            </a:r>
            <a:r>
              <a:rPr lang="en-US" dirty="0" smtClean="0"/>
              <a:t> </a:t>
            </a:r>
            <a:r>
              <a:rPr lang="en-US" dirty="0" smtClean="0"/>
              <a:t>the page </a:t>
            </a:r>
            <a:r>
              <a:rPr lang="en-US" dirty="0" smtClean="0"/>
              <a:t>size = </a:t>
            </a:r>
          </a:p>
          <a:p>
            <a:pPr lvl="2"/>
            <a:r>
              <a:rPr lang="en-US" dirty="0" smtClean="0"/>
              <a:t>greater </a:t>
            </a:r>
            <a:r>
              <a:rPr lang="en-US" dirty="0" smtClean="0"/>
              <a:t>the number of </a:t>
            </a:r>
            <a:r>
              <a:rPr lang="en-US" dirty="0" smtClean="0"/>
              <a:t>frames</a:t>
            </a:r>
          </a:p>
          <a:p>
            <a:pPr lvl="2"/>
            <a:r>
              <a:rPr lang="en-US" dirty="0" smtClean="0">
                <a:solidFill>
                  <a:srgbClr val="FF0000"/>
                </a:solidFill>
              </a:rPr>
              <a:t>larger</a:t>
            </a:r>
            <a:r>
              <a:rPr lang="en-US" dirty="0" smtClean="0"/>
              <a:t> </a:t>
            </a:r>
            <a:r>
              <a:rPr lang="en-US" dirty="0" smtClean="0"/>
              <a:t>the page table</a:t>
            </a:r>
          </a:p>
          <a:p>
            <a:pPr lvl="1"/>
            <a:r>
              <a:rPr lang="en-US" dirty="0" smtClean="0"/>
              <a:t>Page tables use fast </a:t>
            </a:r>
            <a:r>
              <a:rPr lang="en-US" dirty="0" smtClean="0"/>
              <a:t>memory = expensive </a:t>
            </a:r>
            <a:r>
              <a:rPr lang="en-US" dirty="0" smtClean="0"/>
              <a:t>Want </a:t>
            </a:r>
            <a:r>
              <a:rPr lang="en-US" dirty="0" smtClean="0"/>
              <a:t>small page tables</a:t>
            </a:r>
            <a:endParaRPr lang="en-US" dirty="0" smtClean="0"/>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mtClean="0"/>
              <a:t>Virtual Memory</a:t>
            </a:r>
          </a:p>
        </p:txBody>
      </p:sp>
      <p:sp>
        <p:nvSpPr>
          <p:cNvPr id="50179" name="Rectangle 3"/>
          <p:cNvSpPr>
            <a:spLocks noGrp="1" noChangeArrowheads="1"/>
          </p:cNvSpPr>
          <p:nvPr>
            <p:ph type="body" idx="1"/>
          </p:nvPr>
        </p:nvSpPr>
        <p:spPr/>
        <p:txBody>
          <a:bodyPr/>
          <a:lstStyle/>
          <a:p>
            <a:r>
              <a:rPr lang="en-US" dirty="0" smtClean="0"/>
              <a:t>Large Program Behavior</a:t>
            </a:r>
          </a:p>
          <a:p>
            <a:pPr lvl="1"/>
            <a:r>
              <a:rPr lang="en-US" dirty="0" smtClean="0"/>
              <a:t>Most programs have dozens of </a:t>
            </a:r>
            <a:r>
              <a:rPr lang="en-US" dirty="0" smtClean="0"/>
              <a:t>procedures</a:t>
            </a:r>
            <a:endParaRPr lang="en-US" dirty="0" smtClean="0"/>
          </a:p>
          <a:p>
            <a:pPr lvl="1"/>
            <a:r>
              <a:rPr lang="en-US" dirty="0" smtClean="0"/>
              <a:t>Many never </a:t>
            </a:r>
            <a:r>
              <a:rPr lang="en-US" dirty="0" smtClean="0"/>
              <a:t>called</a:t>
            </a:r>
            <a:endParaRPr lang="en-US" dirty="0" smtClean="0"/>
          </a:p>
          <a:p>
            <a:pPr lvl="1"/>
            <a:r>
              <a:rPr lang="en-US" dirty="0" smtClean="0"/>
              <a:t>Some initialization routines only called </a:t>
            </a:r>
            <a:r>
              <a:rPr lang="en-US" dirty="0" smtClean="0"/>
              <a:t>once</a:t>
            </a:r>
            <a:endParaRPr lang="en-US" dirty="0" smtClean="0"/>
          </a:p>
          <a:p>
            <a:pPr lvl="1"/>
            <a:r>
              <a:rPr lang="en-US" dirty="0" smtClean="0"/>
              <a:t>Many </a:t>
            </a:r>
            <a:r>
              <a:rPr lang="en-US" dirty="0" smtClean="0"/>
              <a:t>loops</a:t>
            </a:r>
            <a:endParaRPr lang="en-US" dirty="0" smtClean="0"/>
          </a:p>
          <a:p>
            <a:pPr lvl="1"/>
            <a:r>
              <a:rPr lang="en-US" dirty="0" smtClean="0"/>
              <a:t>Some declarations never used </a:t>
            </a:r>
            <a:endParaRPr lang="en-US" dirty="0" smtClean="0"/>
          </a:p>
          <a:p>
            <a:pPr lvl="2"/>
            <a:r>
              <a:rPr lang="en-US" dirty="0" smtClean="0"/>
              <a:t>e.g</a:t>
            </a:r>
            <a:r>
              <a:rPr lang="en-US" dirty="0" smtClean="0"/>
              <a:t>., an array is declared to be size 1000, but only 1st 10 elements </a:t>
            </a:r>
            <a:r>
              <a:rPr lang="en-US" dirty="0" smtClean="0"/>
              <a:t>used</a:t>
            </a:r>
            <a:endParaRPr lang="en-US" dirty="0" smtClean="0"/>
          </a:p>
          <a:p>
            <a:pPr lvl="1"/>
            <a:endParaRPr lang="en-US" dirty="0" smtClean="0"/>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mtClean="0"/>
              <a:t>Virtual Memory</a:t>
            </a:r>
          </a:p>
        </p:txBody>
      </p:sp>
      <p:sp>
        <p:nvSpPr>
          <p:cNvPr id="51203" name="Rectangle 3"/>
          <p:cNvSpPr>
            <a:spLocks noGrp="1" noChangeArrowheads="1"/>
          </p:cNvSpPr>
          <p:nvPr>
            <p:ph type="body" idx="1"/>
          </p:nvPr>
        </p:nvSpPr>
        <p:spPr/>
        <p:txBody>
          <a:bodyPr/>
          <a:lstStyle/>
          <a:p>
            <a:r>
              <a:rPr lang="en-US" dirty="0" smtClean="0"/>
              <a:t>Large Program Behavior</a:t>
            </a:r>
          </a:p>
          <a:p>
            <a:pPr lvl="1"/>
            <a:r>
              <a:rPr lang="en-US" dirty="0" smtClean="0">
                <a:solidFill>
                  <a:srgbClr val="FF0000"/>
                </a:solidFill>
              </a:rPr>
              <a:t>Result</a:t>
            </a:r>
            <a:r>
              <a:rPr lang="en-US" dirty="0" smtClean="0"/>
              <a:t>:  only part of a program needs to be in memory </a:t>
            </a:r>
            <a:r>
              <a:rPr lang="en-US" dirty="0" smtClean="0"/>
              <a:t>at a time</a:t>
            </a:r>
            <a:endParaRPr lang="en-US" dirty="0" smtClean="0"/>
          </a:p>
          <a:p>
            <a:pPr lvl="1"/>
            <a:r>
              <a:rPr lang="en-US" dirty="0">
                <a:solidFill>
                  <a:srgbClr val="FF0000"/>
                </a:solidFill>
              </a:rPr>
              <a:t>W</a:t>
            </a:r>
            <a:r>
              <a:rPr lang="en-US" dirty="0" smtClean="0">
                <a:solidFill>
                  <a:srgbClr val="FF0000"/>
                </a:solidFill>
              </a:rPr>
              <a:t>orking set: </a:t>
            </a:r>
            <a:r>
              <a:rPr lang="en-US" dirty="0" smtClean="0"/>
              <a:t>set </a:t>
            </a:r>
            <a:r>
              <a:rPr lang="en-US" dirty="0" smtClean="0"/>
              <a:t>of active pages </a:t>
            </a:r>
            <a:endParaRPr lang="en-US" dirty="0" smtClean="0"/>
          </a:p>
          <a:p>
            <a:pPr lvl="1"/>
            <a:r>
              <a:rPr lang="en-US" dirty="0" smtClean="0"/>
              <a:t>As </a:t>
            </a:r>
            <a:r>
              <a:rPr lang="en-US" dirty="0" smtClean="0"/>
              <a:t>program </a:t>
            </a:r>
            <a:r>
              <a:rPr lang="en-US" dirty="0" smtClean="0"/>
              <a:t>progresses</a:t>
            </a:r>
          </a:p>
          <a:p>
            <a:pPr lvl="2"/>
            <a:r>
              <a:rPr lang="en-US" dirty="0" smtClean="0"/>
              <a:t>new </a:t>
            </a:r>
            <a:r>
              <a:rPr lang="en-US" dirty="0" smtClean="0"/>
              <a:t>pages enter the working </a:t>
            </a:r>
            <a:r>
              <a:rPr lang="en-US" dirty="0" smtClean="0"/>
              <a:t>set</a:t>
            </a:r>
          </a:p>
          <a:p>
            <a:pPr lvl="2"/>
            <a:r>
              <a:rPr lang="en-US" dirty="0" smtClean="0"/>
              <a:t>old </a:t>
            </a:r>
            <a:r>
              <a:rPr lang="en-US" dirty="0" smtClean="0"/>
              <a:t>pages </a:t>
            </a:r>
            <a:r>
              <a:rPr lang="en-US" dirty="0" smtClean="0"/>
              <a:t>leave the working set </a:t>
            </a:r>
            <a:endParaRPr lang="en-US" dirty="0" smtClean="0"/>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Storage Management</a:t>
            </a:r>
          </a:p>
        </p:txBody>
      </p:sp>
      <p:sp>
        <p:nvSpPr>
          <p:cNvPr id="6147" name="Rectangle 3"/>
          <p:cNvSpPr>
            <a:spLocks noGrp="1" noChangeArrowheads="1"/>
          </p:cNvSpPr>
          <p:nvPr>
            <p:ph type="body" idx="1"/>
          </p:nvPr>
        </p:nvSpPr>
        <p:spPr>
          <a:xfrm>
            <a:off x="1219200" y="1447800"/>
            <a:ext cx="7315200" cy="4876800"/>
          </a:xfrm>
        </p:spPr>
        <p:txBody>
          <a:bodyPr/>
          <a:lstStyle/>
          <a:p>
            <a:r>
              <a:rPr lang="en-US" dirty="0" smtClean="0"/>
              <a:t>OS </a:t>
            </a:r>
            <a:r>
              <a:rPr lang="en-US" dirty="0" smtClean="0"/>
              <a:t>manages </a:t>
            </a:r>
            <a:r>
              <a:rPr lang="en-US" dirty="0" smtClean="0"/>
              <a:t>resources</a:t>
            </a:r>
          </a:p>
          <a:p>
            <a:pPr lvl="1"/>
            <a:r>
              <a:rPr lang="en-US" dirty="0" smtClean="0"/>
              <a:t>CPU time</a:t>
            </a:r>
          </a:p>
          <a:p>
            <a:pPr lvl="1"/>
            <a:r>
              <a:rPr lang="en-US" dirty="0" smtClean="0"/>
              <a:t>Main Memory (RAM)</a:t>
            </a:r>
          </a:p>
          <a:p>
            <a:pPr lvl="1"/>
            <a:r>
              <a:rPr lang="en-US" dirty="0" smtClean="0"/>
              <a:t>Secondary storage (Disk, etc.)</a:t>
            </a:r>
          </a:p>
          <a:p>
            <a:r>
              <a:rPr lang="en-US" dirty="0" smtClean="0"/>
              <a:t>CPU time: Chapter 8</a:t>
            </a:r>
            <a:endParaRPr lang="en-US" dirty="0" smtClean="0"/>
          </a:p>
          <a:p>
            <a:r>
              <a:rPr lang="en-US" dirty="0" smtClean="0"/>
              <a:t>Main </a:t>
            </a:r>
            <a:r>
              <a:rPr lang="en-US" dirty="0" smtClean="0"/>
              <a:t>Memory and Secondary </a:t>
            </a:r>
            <a:r>
              <a:rPr lang="en-US" dirty="0" smtClean="0"/>
              <a:t>Storage: Chapter 9</a:t>
            </a:r>
            <a:endParaRPr lang="en-US" dirty="0" smtClean="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mtClean="0"/>
              <a:t>Virtual Memory</a:t>
            </a:r>
          </a:p>
        </p:txBody>
      </p:sp>
      <p:sp>
        <p:nvSpPr>
          <p:cNvPr id="52227" name="Rectangle 3"/>
          <p:cNvSpPr>
            <a:spLocks noGrp="1" noChangeArrowheads="1"/>
          </p:cNvSpPr>
          <p:nvPr>
            <p:ph type="body" idx="1"/>
          </p:nvPr>
        </p:nvSpPr>
        <p:spPr/>
        <p:txBody>
          <a:bodyPr/>
          <a:lstStyle/>
          <a:p>
            <a:r>
              <a:rPr lang="en-US" dirty="0" smtClean="0">
                <a:solidFill>
                  <a:srgbClr val="FF0000"/>
                </a:solidFill>
              </a:rPr>
              <a:t>Programmer illusion</a:t>
            </a:r>
            <a:r>
              <a:rPr lang="en-US" dirty="0" smtClean="0"/>
              <a:t>:  </a:t>
            </a:r>
            <a:endParaRPr lang="en-US" dirty="0" smtClean="0"/>
          </a:p>
          <a:p>
            <a:pPr lvl="1"/>
            <a:r>
              <a:rPr lang="en-US" dirty="0" smtClean="0"/>
              <a:t>program </a:t>
            </a:r>
            <a:r>
              <a:rPr lang="en-US" dirty="0" smtClean="0"/>
              <a:t>executes in contiguous </a:t>
            </a:r>
            <a:r>
              <a:rPr lang="en-US" dirty="0" smtClean="0"/>
              <a:t>memory</a:t>
            </a:r>
          </a:p>
          <a:p>
            <a:pPr lvl="1"/>
            <a:r>
              <a:rPr lang="en-US" dirty="0" smtClean="0"/>
              <a:t>logical </a:t>
            </a:r>
            <a:r>
              <a:rPr lang="en-US" dirty="0" smtClean="0"/>
              <a:t>addresses </a:t>
            </a:r>
            <a:r>
              <a:rPr lang="en-US" dirty="0" smtClean="0"/>
              <a:t>begin at zero</a:t>
            </a:r>
            <a:endParaRPr lang="en-US" dirty="0" smtClean="0"/>
          </a:p>
          <a:p>
            <a:r>
              <a:rPr lang="en-US" dirty="0" smtClean="0">
                <a:solidFill>
                  <a:srgbClr val="FF0000"/>
                </a:solidFill>
              </a:rPr>
              <a:t>Reality</a:t>
            </a:r>
            <a:r>
              <a:rPr lang="en-US" dirty="0" smtClean="0"/>
              <a:t>:  </a:t>
            </a:r>
            <a:endParaRPr lang="en-US" dirty="0" smtClean="0"/>
          </a:p>
          <a:p>
            <a:pPr lvl="1"/>
            <a:r>
              <a:rPr lang="en-US" dirty="0" smtClean="0"/>
              <a:t>System </a:t>
            </a:r>
            <a:r>
              <a:rPr lang="en-US" dirty="0" smtClean="0"/>
              <a:t>loads only a few pages at a time </a:t>
            </a:r>
            <a:endParaRPr lang="en-US" dirty="0" smtClean="0"/>
          </a:p>
          <a:p>
            <a:pPr lvl="1"/>
            <a:r>
              <a:rPr lang="en-US" dirty="0" smtClean="0"/>
              <a:t>Pages are dispersed </a:t>
            </a:r>
            <a:r>
              <a:rPr lang="en-US" dirty="0" smtClean="0"/>
              <a:t>throughout </a:t>
            </a:r>
            <a:r>
              <a:rPr lang="en-US" dirty="0" smtClean="0"/>
              <a:t>memory</a:t>
            </a:r>
            <a:endParaRPr lang="en-US" dirty="0" smtClean="0"/>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smtClean="0"/>
              <a:t>Virtual Memory</a:t>
            </a:r>
          </a:p>
        </p:txBody>
      </p:sp>
      <p:sp>
        <p:nvSpPr>
          <p:cNvPr id="61443" name="Rectangle 3"/>
          <p:cNvSpPr>
            <a:spLocks noGrp="1" noChangeArrowheads="1"/>
          </p:cNvSpPr>
          <p:nvPr>
            <p:ph type="body" idx="1"/>
          </p:nvPr>
        </p:nvSpPr>
        <p:spPr/>
        <p:txBody>
          <a:bodyPr/>
          <a:lstStyle/>
          <a:p>
            <a:r>
              <a:rPr lang="en-US" dirty="0" smtClean="0">
                <a:solidFill>
                  <a:srgbClr val="FF0000"/>
                </a:solidFill>
              </a:rPr>
              <a:t>Demand </a:t>
            </a:r>
            <a:r>
              <a:rPr lang="en-US" dirty="0" smtClean="0">
                <a:solidFill>
                  <a:srgbClr val="FF0000"/>
                </a:solidFill>
              </a:rPr>
              <a:t>Paging</a:t>
            </a:r>
            <a:r>
              <a:rPr lang="en-US" dirty="0" smtClean="0"/>
              <a:t>  </a:t>
            </a:r>
          </a:p>
          <a:p>
            <a:pPr lvl="1"/>
            <a:r>
              <a:rPr lang="en-US" dirty="0" smtClean="0"/>
              <a:t>System </a:t>
            </a:r>
            <a:r>
              <a:rPr lang="en-US" dirty="0" smtClean="0"/>
              <a:t>loads a page into MM </a:t>
            </a:r>
            <a:endParaRPr lang="en-US" dirty="0"/>
          </a:p>
          <a:p>
            <a:pPr marL="457200" lvl="1" indent="0">
              <a:buNone/>
            </a:pPr>
            <a:r>
              <a:rPr lang="en-US" dirty="0" smtClean="0"/>
              <a:t>	only </a:t>
            </a:r>
            <a:r>
              <a:rPr lang="en-US" dirty="0" smtClean="0"/>
              <a:t>when </a:t>
            </a:r>
            <a:r>
              <a:rPr lang="en-US" dirty="0" smtClean="0"/>
              <a:t>program </a:t>
            </a:r>
            <a:r>
              <a:rPr lang="en-US" dirty="0" smtClean="0"/>
              <a:t>demands </a:t>
            </a:r>
            <a:r>
              <a:rPr lang="en-US" dirty="0" smtClean="0"/>
              <a:t>it</a:t>
            </a:r>
            <a:endParaRPr lang="en-US" dirty="0" smtClean="0"/>
          </a:p>
          <a:p>
            <a:r>
              <a:rPr lang="en-US" dirty="0" smtClean="0"/>
              <a:t>Difference </a:t>
            </a:r>
            <a:r>
              <a:rPr lang="en-US" dirty="0" smtClean="0"/>
              <a:t>from </a:t>
            </a:r>
            <a:r>
              <a:rPr lang="en-US" dirty="0" smtClean="0"/>
              <a:t>paging </a:t>
            </a:r>
            <a:endParaRPr lang="en-US" dirty="0" smtClean="0"/>
          </a:p>
          <a:p>
            <a:pPr lvl="1"/>
            <a:r>
              <a:rPr lang="en-US" dirty="0" smtClean="0"/>
              <a:t>Paging </a:t>
            </a:r>
            <a:r>
              <a:rPr lang="en-US" dirty="0" smtClean="0"/>
              <a:t>loads all pages into </a:t>
            </a:r>
            <a:r>
              <a:rPr lang="en-US" dirty="0" smtClean="0"/>
              <a:t>MM</a:t>
            </a:r>
            <a:endParaRPr lang="en-US" dirty="0" smtClean="0"/>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smtClean="0"/>
              <a:t>Page Replacement</a:t>
            </a:r>
          </a:p>
        </p:txBody>
      </p:sp>
      <p:sp>
        <p:nvSpPr>
          <p:cNvPr id="67587" name="Rectangle 3"/>
          <p:cNvSpPr>
            <a:spLocks noGrp="1" noChangeArrowheads="1"/>
          </p:cNvSpPr>
          <p:nvPr>
            <p:ph type="body" idx="1"/>
          </p:nvPr>
        </p:nvSpPr>
        <p:spPr/>
        <p:txBody>
          <a:bodyPr/>
          <a:lstStyle/>
          <a:p>
            <a:r>
              <a:rPr lang="en-US" dirty="0" smtClean="0"/>
              <a:t>Problem:  </a:t>
            </a:r>
            <a:r>
              <a:rPr lang="en-US" dirty="0" smtClean="0"/>
              <a:t>OS </a:t>
            </a:r>
            <a:r>
              <a:rPr lang="en-US" dirty="0" smtClean="0"/>
              <a:t>needs to read a page into memory </a:t>
            </a:r>
            <a:r>
              <a:rPr lang="en-US" dirty="0" smtClean="0"/>
              <a:t>- no </a:t>
            </a:r>
            <a:r>
              <a:rPr lang="en-US" dirty="0" smtClean="0"/>
              <a:t>frames </a:t>
            </a:r>
            <a:r>
              <a:rPr lang="en-US" dirty="0" smtClean="0"/>
              <a:t>available</a:t>
            </a:r>
          </a:p>
          <a:p>
            <a:r>
              <a:rPr lang="en-US" dirty="0" smtClean="0"/>
              <a:t>Page Fault</a:t>
            </a:r>
            <a:endParaRPr lang="en-US" dirty="0" smtClean="0"/>
          </a:p>
          <a:p>
            <a:r>
              <a:rPr lang="en-US" dirty="0" smtClean="0"/>
              <a:t>OS </a:t>
            </a:r>
            <a:r>
              <a:rPr lang="en-US" dirty="0" smtClean="0"/>
              <a:t>selects </a:t>
            </a:r>
            <a:r>
              <a:rPr lang="en-US" dirty="0" smtClean="0"/>
              <a:t>a page that is in memory </a:t>
            </a:r>
            <a:r>
              <a:rPr lang="en-US" dirty="0" smtClean="0"/>
              <a:t>to replace</a:t>
            </a:r>
          </a:p>
          <a:p>
            <a:r>
              <a:rPr lang="en-US" dirty="0"/>
              <a:t>P</a:t>
            </a:r>
            <a:r>
              <a:rPr lang="en-US" dirty="0" smtClean="0"/>
              <a:t>age taken out of memory</a:t>
            </a:r>
          </a:p>
          <a:p>
            <a:pPr lvl="1"/>
            <a:r>
              <a:rPr lang="en-US" dirty="0" smtClean="0"/>
              <a:t>Has changed - write page to disk </a:t>
            </a:r>
          </a:p>
          <a:p>
            <a:pPr lvl="1"/>
            <a:r>
              <a:rPr lang="en-US" dirty="0" smtClean="0"/>
              <a:t>No changes – do not write to disk</a:t>
            </a:r>
          </a:p>
          <a:p>
            <a:endParaRPr lang="en-US" dirty="0" smtClean="0"/>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smtClean="0"/>
              <a:t>Page Replacement</a:t>
            </a:r>
          </a:p>
        </p:txBody>
      </p:sp>
      <p:sp>
        <p:nvSpPr>
          <p:cNvPr id="70659" name="Rectangle 3"/>
          <p:cNvSpPr>
            <a:spLocks noGrp="1" noChangeArrowheads="1"/>
          </p:cNvSpPr>
          <p:nvPr>
            <p:ph type="body" idx="1"/>
          </p:nvPr>
        </p:nvSpPr>
        <p:spPr>
          <a:xfrm>
            <a:off x="1066800" y="1524000"/>
            <a:ext cx="7620000" cy="4800600"/>
          </a:xfrm>
        </p:spPr>
        <p:txBody>
          <a:bodyPr/>
          <a:lstStyle/>
          <a:p>
            <a:r>
              <a:rPr lang="en-US" dirty="0" smtClean="0">
                <a:solidFill>
                  <a:srgbClr val="FF0000"/>
                </a:solidFill>
              </a:rPr>
              <a:t>Dirty </a:t>
            </a:r>
            <a:r>
              <a:rPr lang="en-US" dirty="0" smtClean="0">
                <a:solidFill>
                  <a:srgbClr val="FF0000"/>
                </a:solidFill>
              </a:rPr>
              <a:t>Bit</a:t>
            </a:r>
            <a:endParaRPr lang="en-US" dirty="0" smtClean="0"/>
          </a:p>
          <a:p>
            <a:pPr lvl="1"/>
            <a:r>
              <a:rPr lang="en-US" dirty="0" smtClean="0"/>
              <a:t>Frame table has a </a:t>
            </a:r>
            <a:r>
              <a:rPr lang="en-US" dirty="0" smtClean="0">
                <a:solidFill>
                  <a:srgbClr val="FF0000"/>
                </a:solidFill>
              </a:rPr>
              <a:t>dirty bit</a:t>
            </a:r>
            <a:endParaRPr lang="en-US" dirty="0" smtClean="0"/>
          </a:p>
          <a:p>
            <a:pPr lvl="1"/>
            <a:r>
              <a:rPr lang="en-US" dirty="0" smtClean="0"/>
              <a:t>When </a:t>
            </a:r>
            <a:r>
              <a:rPr lang="en-US" dirty="0" smtClean="0"/>
              <a:t>page is loaded into </a:t>
            </a:r>
            <a:r>
              <a:rPr lang="en-US" dirty="0" smtClean="0"/>
              <a:t>memory</a:t>
            </a:r>
          </a:p>
          <a:p>
            <a:pPr lvl="2"/>
            <a:r>
              <a:rPr lang="en-US" dirty="0" smtClean="0"/>
              <a:t>dirty </a:t>
            </a:r>
            <a:r>
              <a:rPr lang="en-US" dirty="0" smtClean="0"/>
              <a:t>bit set to </a:t>
            </a:r>
            <a:r>
              <a:rPr lang="en-US" dirty="0" smtClean="0"/>
              <a:t>0</a:t>
            </a:r>
            <a:endParaRPr lang="en-US" dirty="0" smtClean="0"/>
          </a:p>
          <a:p>
            <a:pPr lvl="1"/>
            <a:r>
              <a:rPr lang="en-US" dirty="0" smtClean="0"/>
              <a:t>If store instruction is </a:t>
            </a:r>
            <a:r>
              <a:rPr lang="en-US" dirty="0" smtClean="0"/>
              <a:t>executed</a:t>
            </a:r>
          </a:p>
          <a:p>
            <a:pPr lvl="2"/>
            <a:r>
              <a:rPr lang="en-US" dirty="0" smtClean="0"/>
              <a:t>dirty </a:t>
            </a:r>
            <a:r>
              <a:rPr lang="en-US" dirty="0" smtClean="0"/>
              <a:t>bit is changed to </a:t>
            </a:r>
            <a:r>
              <a:rPr lang="en-US" dirty="0" smtClean="0"/>
              <a:t>1</a:t>
            </a:r>
            <a:endParaRPr lang="en-US" dirty="0" smtClean="0"/>
          </a:p>
          <a:p>
            <a:pPr lvl="1"/>
            <a:r>
              <a:rPr lang="en-US" dirty="0" smtClean="0"/>
              <a:t>When page </a:t>
            </a:r>
            <a:r>
              <a:rPr lang="en-US" dirty="0" smtClean="0"/>
              <a:t>is selected for </a:t>
            </a:r>
            <a:r>
              <a:rPr lang="en-US" dirty="0" smtClean="0"/>
              <a:t>replacement</a:t>
            </a:r>
          </a:p>
          <a:p>
            <a:pPr marL="457200" lvl="1" indent="0">
              <a:buNone/>
            </a:pPr>
            <a:r>
              <a:rPr lang="en-US" dirty="0"/>
              <a:t>	</a:t>
            </a:r>
            <a:r>
              <a:rPr lang="en-US" dirty="0" smtClean="0"/>
              <a:t>OS </a:t>
            </a:r>
            <a:r>
              <a:rPr lang="en-US" dirty="0" smtClean="0"/>
              <a:t>looks at dirty </a:t>
            </a:r>
            <a:r>
              <a:rPr lang="en-US" dirty="0" smtClean="0"/>
              <a:t>bit</a:t>
            </a:r>
            <a:endParaRPr lang="en-US" dirty="0" smtClean="0"/>
          </a:p>
          <a:p>
            <a:pPr lvl="1"/>
            <a:r>
              <a:rPr lang="en-US" dirty="0" smtClean="0"/>
              <a:t>If Dirty </a:t>
            </a:r>
            <a:r>
              <a:rPr lang="en-US" dirty="0" smtClean="0"/>
              <a:t>bit = 1, write to </a:t>
            </a:r>
            <a:r>
              <a:rPr lang="en-US" dirty="0" smtClean="0"/>
              <a:t>disk </a:t>
            </a:r>
          </a:p>
          <a:p>
            <a:pPr lvl="1"/>
            <a:r>
              <a:rPr lang="en-US" dirty="0" smtClean="0"/>
              <a:t>If Dirty bit = 0, do not write</a:t>
            </a:r>
            <a:endParaRPr lang="en-US" dirty="0" smtClean="0"/>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smtClean="0"/>
              <a:t>Page Replacement</a:t>
            </a:r>
          </a:p>
        </p:txBody>
      </p:sp>
      <p:sp>
        <p:nvSpPr>
          <p:cNvPr id="71683" name="Rectangle 3"/>
          <p:cNvSpPr>
            <a:spLocks noGrp="1" noChangeArrowheads="1"/>
          </p:cNvSpPr>
          <p:nvPr>
            <p:ph type="body" idx="1"/>
          </p:nvPr>
        </p:nvSpPr>
        <p:spPr>
          <a:xfrm>
            <a:off x="1447800" y="1676400"/>
            <a:ext cx="7239000" cy="4648200"/>
          </a:xfrm>
        </p:spPr>
        <p:txBody>
          <a:bodyPr/>
          <a:lstStyle/>
          <a:p>
            <a:r>
              <a:rPr lang="en-US" dirty="0" smtClean="0">
                <a:solidFill>
                  <a:srgbClr val="FF0000"/>
                </a:solidFill>
              </a:rPr>
              <a:t>Page-Replacement  Algorithms</a:t>
            </a:r>
          </a:p>
          <a:p>
            <a:pPr lvl="1"/>
            <a:r>
              <a:rPr lang="en-US" dirty="0" smtClean="0"/>
              <a:t>OS has two memory management tasks in a demand paged system:</a:t>
            </a:r>
          </a:p>
          <a:p>
            <a:pPr lvl="2"/>
            <a:r>
              <a:rPr lang="en-US" dirty="0" smtClean="0"/>
              <a:t>Allocate frames to </a:t>
            </a:r>
            <a:r>
              <a:rPr lang="en-US" dirty="0" smtClean="0"/>
              <a:t>processes</a:t>
            </a:r>
            <a:endParaRPr lang="en-US" dirty="0" smtClean="0"/>
          </a:p>
          <a:p>
            <a:pPr lvl="2"/>
            <a:r>
              <a:rPr lang="en-US" dirty="0" smtClean="0"/>
              <a:t>Select a page for replacement when a page fault occurs and all frames are </a:t>
            </a:r>
            <a:r>
              <a:rPr lang="en-US" dirty="0" smtClean="0"/>
              <a:t>full</a:t>
            </a:r>
            <a:endParaRPr lang="en-US" dirty="0" smtClean="0"/>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smtClean="0"/>
              <a:t>Page Replacement</a:t>
            </a:r>
          </a:p>
        </p:txBody>
      </p:sp>
      <p:sp>
        <p:nvSpPr>
          <p:cNvPr id="72707" name="Rectangle 3"/>
          <p:cNvSpPr>
            <a:spLocks noGrp="1" noChangeArrowheads="1"/>
          </p:cNvSpPr>
          <p:nvPr>
            <p:ph type="body" idx="1"/>
          </p:nvPr>
        </p:nvSpPr>
        <p:spPr/>
        <p:txBody>
          <a:bodyPr/>
          <a:lstStyle/>
          <a:p>
            <a:r>
              <a:rPr lang="en-US" dirty="0" smtClean="0"/>
              <a:t>Frame Allocation Strategies</a:t>
            </a:r>
            <a:r>
              <a:rPr lang="en-US" dirty="0" smtClean="0"/>
              <a:t>:</a:t>
            </a:r>
          </a:p>
          <a:p>
            <a:pPr lvl="1"/>
            <a:r>
              <a:rPr lang="en-US" dirty="0" smtClean="0"/>
              <a:t>Assume </a:t>
            </a:r>
            <a:r>
              <a:rPr lang="en-US" dirty="0" smtClean="0"/>
              <a:t>that a large </a:t>
            </a:r>
            <a:r>
              <a:rPr lang="en-US" dirty="0" smtClean="0"/>
              <a:t>process needs </a:t>
            </a:r>
            <a:r>
              <a:rPr lang="en-US" dirty="0" smtClean="0"/>
              <a:t>more frames than a small </a:t>
            </a:r>
            <a:r>
              <a:rPr lang="en-US" dirty="0" smtClean="0"/>
              <a:t>process</a:t>
            </a:r>
            <a:endParaRPr lang="en-US" dirty="0" smtClean="0"/>
          </a:p>
          <a:p>
            <a:pPr lvl="2"/>
            <a:r>
              <a:rPr lang="en-US" dirty="0" smtClean="0"/>
              <a:t>Allocate </a:t>
            </a:r>
            <a:r>
              <a:rPr lang="en-US" dirty="0" smtClean="0"/>
              <a:t>frames </a:t>
            </a:r>
            <a:r>
              <a:rPr lang="en-US" dirty="0" smtClean="0"/>
              <a:t>proportionally</a:t>
            </a:r>
            <a:endParaRPr lang="en-US" dirty="0" smtClean="0"/>
          </a:p>
          <a:p>
            <a:pPr lvl="1"/>
            <a:r>
              <a:rPr lang="en-US" dirty="0" smtClean="0"/>
              <a:t>Allocate </a:t>
            </a:r>
            <a:r>
              <a:rPr lang="en-US" dirty="0" smtClean="0"/>
              <a:t>frames </a:t>
            </a:r>
            <a:r>
              <a:rPr lang="en-US" dirty="0" smtClean="0"/>
              <a:t>dynamically</a:t>
            </a:r>
            <a:endParaRPr lang="en-US" dirty="0" smtClean="0"/>
          </a:p>
          <a:p>
            <a:pPr lvl="2"/>
            <a:r>
              <a:rPr lang="en-US" dirty="0" smtClean="0"/>
              <a:t>Keep track of the working set</a:t>
            </a:r>
          </a:p>
          <a:p>
            <a:pPr lvl="2"/>
            <a:r>
              <a:rPr lang="en-US" dirty="0"/>
              <a:t>L</a:t>
            </a:r>
            <a:r>
              <a:rPr lang="en-US" dirty="0" smtClean="0"/>
              <a:t>arger working set = </a:t>
            </a:r>
            <a:r>
              <a:rPr lang="en-US" dirty="0" smtClean="0"/>
              <a:t>more frames </a:t>
            </a:r>
            <a:r>
              <a:rPr lang="en-US" dirty="0" smtClean="0"/>
              <a:t>allocated</a:t>
            </a:r>
            <a:endParaRPr lang="en-US" dirty="0" smtClean="0"/>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smtClean="0"/>
              <a:t>Page Replacement</a:t>
            </a:r>
          </a:p>
        </p:txBody>
      </p:sp>
      <p:sp>
        <p:nvSpPr>
          <p:cNvPr id="73731" name="Rectangle 3"/>
          <p:cNvSpPr>
            <a:spLocks noGrp="1" noChangeArrowheads="1"/>
          </p:cNvSpPr>
          <p:nvPr>
            <p:ph type="body" idx="1"/>
          </p:nvPr>
        </p:nvSpPr>
        <p:spPr/>
        <p:txBody>
          <a:bodyPr/>
          <a:lstStyle/>
          <a:p>
            <a:r>
              <a:rPr lang="en-US" dirty="0" smtClean="0"/>
              <a:t>Page </a:t>
            </a:r>
            <a:r>
              <a:rPr lang="en-US" dirty="0"/>
              <a:t>R</a:t>
            </a:r>
            <a:r>
              <a:rPr lang="en-US" dirty="0" smtClean="0"/>
              <a:t>eplacement Strategies</a:t>
            </a:r>
            <a:endParaRPr lang="en-US" dirty="0" smtClean="0"/>
          </a:p>
          <a:p>
            <a:pPr lvl="1"/>
            <a:r>
              <a:rPr lang="en-US" dirty="0" smtClean="0"/>
              <a:t>Process has fixed number of </a:t>
            </a:r>
            <a:r>
              <a:rPr lang="en-US" dirty="0" smtClean="0"/>
              <a:t>frames</a:t>
            </a:r>
            <a:endParaRPr lang="en-US" dirty="0" smtClean="0"/>
          </a:p>
          <a:p>
            <a:pPr lvl="1"/>
            <a:r>
              <a:rPr lang="en-US" dirty="0" smtClean="0"/>
              <a:t>How does OS decide which page to replace?</a:t>
            </a:r>
          </a:p>
          <a:p>
            <a:pPr lvl="2"/>
            <a:r>
              <a:rPr lang="en-US" dirty="0" smtClean="0"/>
              <a:t>FIFO (first in, first out)</a:t>
            </a:r>
          </a:p>
          <a:p>
            <a:pPr lvl="2"/>
            <a:r>
              <a:rPr lang="en-US" dirty="0" smtClean="0"/>
              <a:t>LRU (least recently used)</a:t>
            </a: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smtClean="0"/>
              <a:t>Page Replacement</a:t>
            </a:r>
          </a:p>
        </p:txBody>
      </p:sp>
      <p:sp>
        <p:nvSpPr>
          <p:cNvPr id="74755" name="Rectangle 3"/>
          <p:cNvSpPr>
            <a:spLocks noGrp="1" noChangeArrowheads="1"/>
          </p:cNvSpPr>
          <p:nvPr>
            <p:ph type="body" idx="1"/>
          </p:nvPr>
        </p:nvSpPr>
        <p:spPr/>
        <p:txBody>
          <a:bodyPr/>
          <a:lstStyle/>
          <a:p>
            <a:r>
              <a:rPr lang="en-US" dirty="0" smtClean="0"/>
              <a:t>FIFO:  first-in, first-out</a:t>
            </a:r>
          </a:p>
          <a:p>
            <a:pPr lvl="1"/>
            <a:r>
              <a:rPr lang="en-US" dirty="0" smtClean="0"/>
              <a:t>Replace the oldest </a:t>
            </a:r>
            <a:r>
              <a:rPr lang="en-US" dirty="0" smtClean="0"/>
              <a:t>frame</a:t>
            </a:r>
          </a:p>
          <a:p>
            <a:pPr lvl="1"/>
            <a:r>
              <a:rPr lang="en-US" dirty="0" smtClean="0"/>
              <a:t>New code &amp; data added </a:t>
            </a:r>
          </a:p>
          <a:p>
            <a:pPr lvl="1"/>
            <a:r>
              <a:rPr lang="en-US" dirty="0" smtClean="0"/>
              <a:t>Older code &amp; data replace</a:t>
            </a: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smtClean="0"/>
              <a:t>LRU</a:t>
            </a:r>
          </a:p>
        </p:txBody>
      </p:sp>
      <p:sp>
        <p:nvSpPr>
          <p:cNvPr id="79875" name="Rectangle 3"/>
          <p:cNvSpPr>
            <a:spLocks noGrp="1" noChangeArrowheads="1"/>
          </p:cNvSpPr>
          <p:nvPr>
            <p:ph type="body" idx="1"/>
          </p:nvPr>
        </p:nvSpPr>
        <p:spPr/>
        <p:txBody>
          <a:bodyPr/>
          <a:lstStyle/>
          <a:p>
            <a:r>
              <a:rPr lang="en-US" dirty="0" smtClean="0"/>
              <a:t>Least </a:t>
            </a:r>
            <a:r>
              <a:rPr lang="en-US" dirty="0" smtClean="0"/>
              <a:t>Recently Used</a:t>
            </a:r>
            <a:endParaRPr lang="en-US" dirty="0" smtClean="0"/>
          </a:p>
          <a:p>
            <a:pPr lvl="1"/>
            <a:r>
              <a:rPr lang="en-US" dirty="0" smtClean="0"/>
              <a:t>Replace </a:t>
            </a:r>
            <a:r>
              <a:rPr lang="en-US" dirty="0" smtClean="0"/>
              <a:t>page not </a:t>
            </a:r>
            <a:r>
              <a:rPr lang="en-US" dirty="0" smtClean="0">
                <a:solidFill>
                  <a:srgbClr val="FF0000"/>
                </a:solidFill>
              </a:rPr>
              <a:t>referenced</a:t>
            </a:r>
            <a:r>
              <a:rPr lang="en-US" dirty="0" smtClean="0"/>
              <a:t> </a:t>
            </a:r>
            <a:r>
              <a:rPr lang="en-US" dirty="0" smtClean="0"/>
              <a:t>the </a:t>
            </a:r>
            <a:r>
              <a:rPr lang="en-US" dirty="0" smtClean="0"/>
              <a:t>longest</a:t>
            </a:r>
            <a:endParaRPr lang="en-US" dirty="0" smtClean="0"/>
          </a:p>
          <a:p>
            <a:pPr lvl="1"/>
            <a:r>
              <a:rPr lang="en-US" dirty="0" smtClean="0"/>
              <a:t>Idea:  </a:t>
            </a:r>
            <a:r>
              <a:rPr lang="en-US" dirty="0" smtClean="0"/>
              <a:t>page </a:t>
            </a:r>
            <a:r>
              <a:rPr lang="en-US" dirty="0" smtClean="0"/>
              <a:t>referenced recently in the past </a:t>
            </a:r>
            <a:r>
              <a:rPr lang="en-US" dirty="0" smtClean="0"/>
              <a:t>more </a:t>
            </a:r>
            <a:r>
              <a:rPr lang="en-US" dirty="0" smtClean="0"/>
              <a:t>likely to be referenced in the near </a:t>
            </a:r>
            <a:r>
              <a:rPr lang="en-US" dirty="0" smtClean="0"/>
              <a:t>future</a:t>
            </a:r>
          </a:p>
          <a:p>
            <a:pPr lvl="1"/>
            <a:r>
              <a:rPr lang="en-US" dirty="0"/>
              <a:t>O</a:t>
            </a:r>
            <a:r>
              <a:rPr lang="en-US" dirty="0" smtClean="0"/>
              <a:t>rder in page table changes as each page is referenced</a:t>
            </a:r>
          </a:p>
          <a:p>
            <a:pPr lvl="1"/>
            <a:r>
              <a:rPr lang="en-US" dirty="0" smtClean="0"/>
              <a:t>When a page is referenced, it is placed on top</a:t>
            </a:r>
          </a:p>
          <a:p>
            <a:pPr lvl="1"/>
            <a:r>
              <a:rPr lang="en-US" dirty="0" smtClean="0"/>
              <a:t>Page fault causes the bottom page to be removed</a:t>
            </a:r>
            <a:endParaRPr lang="en-US" dirty="0" smtClean="0"/>
          </a:p>
          <a:p>
            <a:pPr lvl="1"/>
            <a:r>
              <a:rPr lang="en-US" dirty="0" smtClean="0"/>
              <a:t>LRU generally produces fewer page faults than FIFO</a:t>
            </a:r>
          </a:p>
          <a:p>
            <a:pPr lvl="1"/>
            <a:endParaRPr lang="en-US" dirty="0" smtClean="0"/>
          </a:p>
          <a:p>
            <a:pPr lvl="1"/>
            <a:endParaRPr lang="en-US" dirty="0" smtClean="0"/>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smtClean="0"/>
              <a:t>Page replacement</a:t>
            </a:r>
          </a:p>
        </p:txBody>
      </p:sp>
      <p:sp>
        <p:nvSpPr>
          <p:cNvPr id="82947" name="Rectangle 3"/>
          <p:cNvSpPr>
            <a:spLocks noGrp="1" noChangeArrowheads="1"/>
          </p:cNvSpPr>
          <p:nvPr>
            <p:ph type="body" idx="1"/>
          </p:nvPr>
        </p:nvSpPr>
        <p:spPr/>
        <p:txBody>
          <a:bodyPr/>
          <a:lstStyle/>
          <a:p>
            <a:r>
              <a:rPr lang="en-US" dirty="0" smtClean="0"/>
              <a:t>Each OS has own unique page-replacement algorithm</a:t>
            </a:r>
          </a:p>
          <a:p>
            <a:pPr lvl="1"/>
            <a:r>
              <a:rPr lang="en-US" dirty="0" smtClean="0"/>
              <a:t>Depends on hardware features </a:t>
            </a:r>
            <a:r>
              <a:rPr lang="en-US" dirty="0" smtClean="0"/>
              <a:t>available</a:t>
            </a:r>
            <a:endParaRPr lang="en-US" dirty="0" smtClean="0"/>
          </a:p>
          <a:p>
            <a:pPr lvl="1"/>
            <a:r>
              <a:rPr lang="en-US" dirty="0" smtClean="0"/>
              <a:t>Most </a:t>
            </a:r>
            <a:r>
              <a:rPr lang="en-US" dirty="0" smtClean="0"/>
              <a:t>are </a:t>
            </a:r>
            <a:r>
              <a:rPr lang="en-US" dirty="0" smtClean="0"/>
              <a:t>approximations </a:t>
            </a:r>
            <a:r>
              <a:rPr lang="en-US" dirty="0" smtClean="0"/>
              <a:t>of </a:t>
            </a:r>
            <a:r>
              <a:rPr lang="en-US" dirty="0" smtClean="0"/>
              <a:t>the </a:t>
            </a:r>
            <a:r>
              <a:rPr lang="en-US" dirty="0" smtClean="0"/>
              <a:t>LRU</a:t>
            </a:r>
            <a:endParaRPr lang="en-US" dirty="0" smtClean="0"/>
          </a:p>
          <a:p>
            <a:r>
              <a:rPr lang="en-US" dirty="0" smtClean="0"/>
              <a:t>Effective demand </a:t>
            </a:r>
            <a:r>
              <a:rPr lang="en-US" dirty="0" smtClean="0"/>
              <a:t>paging system </a:t>
            </a:r>
            <a:endParaRPr lang="en-US" dirty="0" smtClean="0"/>
          </a:p>
          <a:p>
            <a:pPr lvl="1"/>
            <a:r>
              <a:rPr lang="en-US" dirty="0" smtClean="0"/>
              <a:t>Page </a:t>
            </a:r>
            <a:r>
              <a:rPr lang="en-US" dirty="0" smtClean="0"/>
              <a:t>fault rate needs to </a:t>
            </a:r>
            <a:r>
              <a:rPr lang="en-US" dirty="0" smtClean="0"/>
              <a:t>be:</a:t>
            </a:r>
          </a:p>
          <a:p>
            <a:pPr lvl="1"/>
            <a:endParaRPr lang="en-US" dirty="0" smtClean="0"/>
          </a:p>
          <a:p>
            <a:pPr marL="57150" indent="0">
              <a:buNone/>
            </a:pPr>
            <a:r>
              <a:rPr lang="en-US" sz="2400" dirty="0" smtClean="0">
                <a:solidFill>
                  <a:srgbClr val="FF0000"/>
                </a:solidFill>
              </a:rPr>
              <a:t>less </a:t>
            </a:r>
            <a:r>
              <a:rPr lang="en-US" sz="2400" dirty="0" smtClean="0">
                <a:solidFill>
                  <a:srgbClr val="FF0000"/>
                </a:solidFill>
              </a:rPr>
              <a:t>than one fault per 100,000 memory </a:t>
            </a:r>
            <a:r>
              <a:rPr lang="en-US" sz="2400" dirty="0" smtClean="0">
                <a:solidFill>
                  <a:srgbClr val="FF0000"/>
                </a:solidFill>
              </a:rPr>
              <a:t>references</a:t>
            </a:r>
            <a:endParaRPr lang="en-US" sz="2400" dirty="0" smtClean="0"/>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mtClean="0"/>
              <a:t>Memory Management</a:t>
            </a:r>
          </a:p>
        </p:txBody>
      </p:sp>
      <p:sp>
        <p:nvSpPr>
          <p:cNvPr id="7171" name="Rectangle 3"/>
          <p:cNvSpPr>
            <a:spLocks noGrp="1" noChangeArrowheads="1"/>
          </p:cNvSpPr>
          <p:nvPr>
            <p:ph type="body" idx="1"/>
          </p:nvPr>
        </p:nvSpPr>
        <p:spPr>
          <a:xfrm>
            <a:off x="1066800" y="1828800"/>
            <a:ext cx="6858000" cy="4495800"/>
          </a:xfrm>
        </p:spPr>
        <p:txBody>
          <a:bodyPr/>
          <a:lstStyle/>
          <a:p>
            <a:r>
              <a:rPr lang="en-US" dirty="0" smtClean="0"/>
              <a:t>Memory </a:t>
            </a:r>
            <a:r>
              <a:rPr lang="en-US" dirty="0" smtClean="0"/>
              <a:t>allocation</a:t>
            </a:r>
            <a:endParaRPr lang="en-US" dirty="0" smtClean="0"/>
          </a:p>
          <a:p>
            <a:pPr lvl="1"/>
            <a:r>
              <a:rPr lang="en-US" dirty="0" smtClean="0"/>
              <a:t>Program resides on disk</a:t>
            </a:r>
          </a:p>
          <a:p>
            <a:pPr lvl="1"/>
            <a:r>
              <a:rPr lang="en-US" dirty="0" smtClean="0"/>
              <a:t>Must be allocated RAM space by OS</a:t>
            </a:r>
          </a:p>
          <a:p>
            <a:pPr lvl="1"/>
            <a:r>
              <a:rPr lang="en-US" dirty="0" smtClean="0"/>
              <a:t>Must be allocated CPU time by OS</a:t>
            </a: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lang="en-US" smtClean="0"/>
              <a:t>Summary of the 4 main memory models</a:t>
            </a:r>
          </a:p>
        </p:txBody>
      </p:sp>
      <p:pic>
        <p:nvPicPr>
          <p:cNvPr id="839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14488"/>
            <a:ext cx="8766175" cy="208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US" smtClean="0"/>
              <a:t>Storage of data on discs</a:t>
            </a:r>
          </a:p>
        </p:txBody>
      </p:sp>
      <p:sp>
        <p:nvSpPr>
          <p:cNvPr id="84995" name="Content Placeholder 2"/>
          <p:cNvSpPr>
            <a:spLocks noGrp="1"/>
          </p:cNvSpPr>
          <p:nvPr>
            <p:ph idx="1"/>
          </p:nvPr>
        </p:nvSpPr>
        <p:spPr>
          <a:xfrm>
            <a:off x="1028700" y="1108238"/>
            <a:ext cx="7696200" cy="1787362"/>
          </a:xfrm>
        </p:spPr>
        <p:txBody>
          <a:bodyPr/>
          <a:lstStyle/>
          <a:p>
            <a:r>
              <a:rPr lang="en-US" dirty="0" smtClean="0"/>
              <a:t>Basic model of a disc </a:t>
            </a:r>
            <a:endParaRPr lang="en-US" dirty="0" smtClean="0"/>
          </a:p>
          <a:p>
            <a:pPr lvl="1"/>
            <a:r>
              <a:rPr lang="en-US" dirty="0"/>
              <a:t>S</a:t>
            </a:r>
            <a:r>
              <a:rPr lang="en-US" dirty="0" smtClean="0"/>
              <a:t>et </a:t>
            </a:r>
            <a:r>
              <a:rPr lang="en-US" dirty="0" smtClean="0"/>
              <a:t>of parallel rotating </a:t>
            </a:r>
            <a:r>
              <a:rPr lang="en-US" dirty="0" smtClean="0"/>
              <a:t>platters</a:t>
            </a:r>
          </a:p>
          <a:p>
            <a:pPr lvl="1"/>
            <a:r>
              <a:rPr lang="en-US" dirty="0" smtClean="0"/>
              <a:t>Read/write heads move as a unit into one of a finite number of positions</a:t>
            </a:r>
            <a:endParaRPr lang="en-US" dirty="0" smtClean="0"/>
          </a:p>
        </p:txBody>
      </p:sp>
      <p:pic>
        <p:nvPicPr>
          <p:cNvPr id="4" name="Picture 4" descr="fig9-17.jpg                                                    0038F295Ephesis                        BC48AB6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8800" y="2895600"/>
            <a:ext cx="6096000" cy="3343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r>
              <a:rPr lang="en-US" smtClean="0"/>
              <a:t>Disc addressing</a:t>
            </a:r>
          </a:p>
        </p:txBody>
      </p:sp>
      <p:sp>
        <p:nvSpPr>
          <p:cNvPr id="3" name="Content Placeholder 2"/>
          <p:cNvSpPr>
            <a:spLocks noGrp="1"/>
          </p:cNvSpPr>
          <p:nvPr>
            <p:ph idx="1"/>
          </p:nvPr>
        </p:nvSpPr>
        <p:spPr/>
        <p:txBody>
          <a:bodyPr>
            <a:normAutofit/>
          </a:bodyPr>
          <a:lstStyle/>
          <a:p>
            <a:pPr>
              <a:defRPr/>
            </a:pPr>
            <a:r>
              <a:rPr lang="en-US" smtClean="0"/>
              <a:t>Projection </a:t>
            </a:r>
            <a:r>
              <a:rPr lang="en-US" dirty="0" smtClean="0"/>
              <a:t>of the read/write head on </a:t>
            </a:r>
            <a:r>
              <a:rPr lang="en-US" dirty="0" smtClean="0"/>
              <a:t>recording </a:t>
            </a:r>
            <a:r>
              <a:rPr lang="en-US" dirty="0" smtClean="0"/>
              <a:t>surface defines a </a:t>
            </a:r>
            <a:r>
              <a:rPr lang="en-US" dirty="0" smtClean="0"/>
              <a:t>track</a:t>
            </a:r>
            <a:endParaRPr lang="en-US" dirty="0" smtClean="0"/>
          </a:p>
          <a:p>
            <a:pPr>
              <a:defRPr/>
            </a:pPr>
            <a:r>
              <a:rPr lang="en-US" dirty="0" smtClean="0"/>
              <a:t>Track </a:t>
            </a:r>
            <a:r>
              <a:rPr lang="en-US" dirty="0" smtClean="0"/>
              <a:t>is </a:t>
            </a:r>
            <a:r>
              <a:rPr lang="en-US" dirty="0" smtClean="0"/>
              <a:t>divided </a:t>
            </a:r>
            <a:r>
              <a:rPr lang="en-US" dirty="0" smtClean="0"/>
              <a:t>into sectors </a:t>
            </a:r>
            <a:endParaRPr lang="en-US" dirty="0" smtClean="0"/>
          </a:p>
          <a:p>
            <a:pPr lvl="1">
              <a:defRPr/>
            </a:pPr>
            <a:r>
              <a:rPr lang="en-US" dirty="0" smtClean="0"/>
              <a:t>smallest </a:t>
            </a:r>
            <a:r>
              <a:rPr lang="en-US" dirty="0" smtClean="0"/>
              <a:t>addressable unit of the </a:t>
            </a:r>
            <a:r>
              <a:rPr lang="en-US" dirty="0" smtClean="0"/>
              <a:t>disc </a:t>
            </a:r>
            <a:endParaRPr lang="en-US" dirty="0" smtClean="0"/>
          </a:p>
          <a:p>
            <a:pPr>
              <a:defRPr/>
            </a:pPr>
            <a:r>
              <a:rPr lang="en-US" dirty="0" smtClean="0"/>
              <a:t>Block </a:t>
            </a:r>
            <a:r>
              <a:rPr lang="en-US" dirty="0" smtClean="0"/>
              <a:t>address </a:t>
            </a:r>
            <a:r>
              <a:rPr lang="en-US" dirty="0" smtClean="0"/>
              <a:t>is a three-part </a:t>
            </a:r>
            <a:r>
              <a:rPr lang="en-US" dirty="0" smtClean="0"/>
              <a:t>object:</a:t>
            </a:r>
          </a:p>
          <a:p>
            <a:pPr lvl="1">
              <a:defRPr/>
            </a:pPr>
            <a:r>
              <a:rPr lang="en-US" dirty="0" smtClean="0"/>
              <a:t>Surface-number, track-number, sector-number</a:t>
            </a:r>
          </a:p>
          <a:p>
            <a:pPr>
              <a:defRPr/>
            </a:pPr>
            <a:endParaRPr lang="en-US" dirty="0"/>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US" smtClean="0"/>
              <a:t>Disc addressing</a:t>
            </a:r>
          </a:p>
        </p:txBody>
      </p:sp>
      <p:sp>
        <p:nvSpPr>
          <p:cNvPr id="3" name="Content Placeholder 2"/>
          <p:cNvSpPr>
            <a:spLocks noGrp="1"/>
          </p:cNvSpPr>
          <p:nvPr>
            <p:ph idx="1"/>
          </p:nvPr>
        </p:nvSpPr>
        <p:spPr>
          <a:xfrm>
            <a:off x="990600" y="1143000"/>
            <a:ext cx="7696200" cy="4983163"/>
          </a:xfrm>
        </p:spPr>
        <p:txBody>
          <a:bodyPr>
            <a:normAutofit/>
          </a:bodyPr>
          <a:lstStyle/>
          <a:p>
            <a:pPr>
              <a:defRPr/>
            </a:pPr>
            <a:r>
              <a:rPr lang="en-US" dirty="0"/>
              <a:t>S</a:t>
            </a:r>
            <a:r>
              <a:rPr lang="en-US" dirty="0" smtClean="0"/>
              <a:t>et </a:t>
            </a:r>
            <a:r>
              <a:rPr lang="en-US" dirty="0" smtClean="0"/>
              <a:t>of tracks (one per surface) having the same radius is called a </a:t>
            </a:r>
            <a:r>
              <a:rPr lang="en-US" i="1" dirty="0" smtClean="0"/>
              <a:t>cylinder</a:t>
            </a:r>
            <a:endParaRPr lang="en-US" i="1" dirty="0" smtClean="0"/>
          </a:p>
          <a:p>
            <a:pPr>
              <a:defRPr/>
            </a:pPr>
            <a:endParaRPr lang="en-US" i="1" dirty="0" smtClean="0"/>
          </a:p>
          <a:p>
            <a:pPr>
              <a:defRPr/>
            </a:pPr>
            <a:r>
              <a:rPr lang="en-US" dirty="0" smtClean="0"/>
              <a:t>Capacity </a:t>
            </a:r>
            <a:r>
              <a:rPr lang="en-US" dirty="0" smtClean="0"/>
              <a:t>of a disc is </a:t>
            </a:r>
            <a:r>
              <a:rPr lang="en-US" dirty="0" smtClean="0"/>
              <a:t>the </a:t>
            </a:r>
            <a:r>
              <a:rPr lang="en-US" dirty="0" smtClean="0"/>
              <a:t>product:</a:t>
            </a:r>
          </a:p>
          <a:p>
            <a:pPr lvl="1">
              <a:defRPr/>
            </a:pPr>
            <a:r>
              <a:rPr lang="en-US" dirty="0" err="1" smtClean="0"/>
              <a:t>Recording_surfaces</a:t>
            </a:r>
            <a:r>
              <a:rPr lang="en-US" dirty="0" smtClean="0"/>
              <a:t> * tracks-per-surface * sectors-per-track * bytes-per-sector</a:t>
            </a:r>
          </a:p>
          <a:p>
            <a:pPr lvl="1">
              <a:defRPr/>
            </a:pPr>
            <a:endParaRPr lang="en-US" dirty="0" smtClean="0"/>
          </a:p>
          <a:p>
            <a:pPr>
              <a:defRPr/>
            </a:pPr>
            <a:r>
              <a:rPr lang="en-US" dirty="0" smtClean="0"/>
              <a:t>Some bytes </a:t>
            </a:r>
            <a:endParaRPr lang="en-US" dirty="0" smtClean="0"/>
          </a:p>
          <a:p>
            <a:pPr lvl="1">
              <a:defRPr/>
            </a:pPr>
            <a:r>
              <a:rPr lang="en-US" dirty="0" smtClean="0"/>
              <a:t>used </a:t>
            </a:r>
            <a:r>
              <a:rPr lang="en-US" dirty="0" smtClean="0"/>
              <a:t>for formatting information (e.g., track numbers) </a:t>
            </a:r>
            <a:endParaRPr lang="en-US" dirty="0" smtClean="0"/>
          </a:p>
          <a:p>
            <a:pPr lvl="1">
              <a:defRPr/>
            </a:pPr>
            <a:r>
              <a:rPr lang="en-US" dirty="0" smtClean="0"/>
              <a:t>not </a:t>
            </a:r>
            <a:r>
              <a:rPr lang="en-US" dirty="0" smtClean="0"/>
              <a:t>available for </a:t>
            </a:r>
            <a:r>
              <a:rPr lang="en-US" dirty="0" smtClean="0"/>
              <a:t>users</a:t>
            </a:r>
            <a:endParaRPr lang="en-US" dirty="0"/>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a:xfrm>
            <a:off x="914400" y="274638"/>
            <a:ext cx="7772400" cy="563562"/>
          </a:xfrm>
        </p:spPr>
        <p:txBody>
          <a:bodyPr/>
          <a:lstStyle/>
          <a:p>
            <a:r>
              <a:rPr lang="en-US" smtClean="0"/>
              <a:t>Disc Access</a:t>
            </a:r>
          </a:p>
        </p:txBody>
      </p:sp>
      <p:sp>
        <p:nvSpPr>
          <p:cNvPr id="3" name="Content Placeholder 2"/>
          <p:cNvSpPr>
            <a:spLocks noGrp="1"/>
          </p:cNvSpPr>
          <p:nvPr>
            <p:ph idx="1"/>
          </p:nvPr>
        </p:nvSpPr>
        <p:spPr>
          <a:xfrm>
            <a:off x="914400" y="838200"/>
            <a:ext cx="7848600" cy="5638800"/>
          </a:xfrm>
        </p:spPr>
        <p:txBody>
          <a:bodyPr>
            <a:normAutofit fontScale="92500"/>
          </a:bodyPr>
          <a:lstStyle/>
          <a:p>
            <a:pPr>
              <a:defRPr/>
            </a:pPr>
            <a:r>
              <a:rPr lang="en-US" dirty="0"/>
              <a:t>R</a:t>
            </a:r>
            <a:r>
              <a:rPr lang="en-US" dirty="0" smtClean="0"/>
              <a:t>ead/write </a:t>
            </a:r>
            <a:r>
              <a:rPr lang="en-US" dirty="0" smtClean="0"/>
              <a:t>a </a:t>
            </a:r>
            <a:r>
              <a:rPr lang="en-US" dirty="0" smtClean="0"/>
              <a:t>sector:</a:t>
            </a:r>
            <a:endParaRPr lang="en-US" dirty="0" smtClean="0"/>
          </a:p>
          <a:p>
            <a:pPr lvl="1">
              <a:defRPr/>
            </a:pPr>
            <a:r>
              <a:rPr lang="en-US" dirty="0" smtClean="0"/>
              <a:t>move the read/write heads to the appropriate track </a:t>
            </a:r>
          </a:p>
          <a:p>
            <a:pPr lvl="1">
              <a:defRPr/>
            </a:pPr>
            <a:r>
              <a:rPr lang="en-US" dirty="0" smtClean="0"/>
              <a:t>wait </a:t>
            </a:r>
            <a:r>
              <a:rPr lang="en-US" dirty="0" smtClean="0"/>
              <a:t>for </a:t>
            </a:r>
            <a:r>
              <a:rPr lang="en-US" dirty="0" smtClean="0"/>
              <a:t>sector </a:t>
            </a:r>
            <a:r>
              <a:rPr lang="en-US" dirty="0" smtClean="0"/>
              <a:t>to rotate </a:t>
            </a:r>
            <a:r>
              <a:rPr lang="en-US" dirty="0" smtClean="0"/>
              <a:t>around </a:t>
            </a:r>
          </a:p>
          <a:p>
            <a:pPr lvl="2">
              <a:defRPr/>
            </a:pPr>
            <a:r>
              <a:rPr lang="en-US" dirty="0" smtClean="0"/>
              <a:t>latency </a:t>
            </a:r>
            <a:r>
              <a:rPr lang="en-US" dirty="0" smtClean="0"/>
              <a:t>time is, on average, half a </a:t>
            </a:r>
            <a:r>
              <a:rPr lang="en-US" dirty="0" smtClean="0"/>
              <a:t>rotation</a:t>
            </a:r>
            <a:endParaRPr lang="en-US" dirty="0" smtClean="0"/>
          </a:p>
          <a:p>
            <a:pPr lvl="2">
              <a:defRPr/>
            </a:pPr>
            <a:r>
              <a:rPr lang="en-US" dirty="0" smtClean="0"/>
              <a:t>Faster spinning discs, e.g. 15,000 rpm </a:t>
            </a:r>
            <a:r>
              <a:rPr lang="en-US" dirty="0" err="1" smtClean="0"/>
              <a:t>vs</a:t>
            </a:r>
            <a:r>
              <a:rPr lang="en-US" dirty="0" smtClean="0"/>
              <a:t> 3600 rpm reduces </a:t>
            </a:r>
            <a:r>
              <a:rPr lang="en-US" dirty="0" smtClean="0"/>
              <a:t>latency</a:t>
            </a:r>
            <a:endParaRPr lang="en-US" dirty="0" smtClean="0"/>
          </a:p>
          <a:p>
            <a:pPr lvl="1">
              <a:defRPr/>
            </a:pPr>
            <a:r>
              <a:rPr lang="en-US" dirty="0" smtClean="0"/>
              <a:t>do </a:t>
            </a:r>
            <a:r>
              <a:rPr lang="en-US" dirty="0" smtClean="0"/>
              <a:t>read/write</a:t>
            </a:r>
            <a:endParaRPr lang="en-US" dirty="0" smtClean="0"/>
          </a:p>
          <a:p>
            <a:pPr lvl="1">
              <a:defRPr/>
            </a:pPr>
            <a:endParaRPr lang="en-US" dirty="0" smtClean="0"/>
          </a:p>
          <a:p>
            <a:pPr>
              <a:defRPr/>
            </a:pPr>
            <a:r>
              <a:rPr lang="en-US" dirty="0" smtClean="0"/>
              <a:t>Operating </a:t>
            </a:r>
            <a:r>
              <a:rPr lang="en-US" dirty="0" smtClean="0"/>
              <a:t>System </a:t>
            </a:r>
            <a:endParaRPr lang="en-US" dirty="0" smtClean="0"/>
          </a:p>
          <a:p>
            <a:pPr lvl="1">
              <a:defRPr/>
            </a:pPr>
            <a:r>
              <a:rPr lang="en-US" dirty="0" smtClean="0"/>
              <a:t>allocate </a:t>
            </a:r>
            <a:r>
              <a:rPr lang="en-US" dirty="0" smtClean="0"/>
              <a:t>space in clusters of sectors (e.g. an allocation unit might be 4 sectors) </a:t>
            </a:r>
            <a:endParaRPr lang="en-US" dirty="0" smtClean="0"/>
          </a:p>
          <a:p>
            <a:pPr lvl="1">
              <a:defRPr/>
            </a:pPr>
            <a:r>
              <a:rPr lang="en-US" dirty="0" smtClean="0"/>
              <a:t>reduce overheads</a:t>
            </a:r>
          </a:p>
          <a:p>
            <a:pPr lvl="1">
              <a:defRPr/>
            </a:pPr>
            <a:r>
              <a:rPr lang="en-US" dirty="0" smtClean="0"/>
              <a:t>allocate </a:t>
            </a:r>
            <a:r>
              <a:rPr lang="en-US" dirty="0" smtClean="0"/>
              <a:t>data cylinder by cylinder rather than surface by </a:t>
            </a:r>
            <a:r>
              <a:rPr lang="en-US" dirty="0" smtClean="0"/>
              <a:t>surface</a:t>
            </a:r>
            <a:endParaRPr lang="en-US" dirty="0"/>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smtClean="0"/>
              <a:t>Contributions to the disk access time</a:t>
            </a:r>
          </a:p>
        </p:txBody>
      </p:sp>
      <p:sp>
        <p:nvSpPr>
          <p:cNvPr id="90115" name="Rectangle 3"/>
          <p:cNvSpPr>
            <a:spLocks noGrp="1" noChangeArrowheads="1"/>
          </p:cNvSpPr>
          <p:nvPr>
            <p:ph type="body" idx="1"/>
          </p:nvPr>
        </p:nvSpPr>
        <p:spPr/>
        <p:txBody>
          <a:bodyPr/>
          <a:lstStyle/>
          <a:p>
            <a:r>
              <a:rPr lang="en-US" smtClean="0"/>
              <a:t>Seek time</a:t>
            </a:r>
          </a:p>
          <a:p>
            <a:pPr lvl="1"/>
            <a:r>
              <a:rPr lang="en-US" smtClean="0"/>
              <a:t>Time for the head to reach the cylinder</a:t>
            </a:r>
          </a:p>
          <a:p>
            <a:r>
              <a:rPr lang="en-US" smtClean="0"/>
              <a:t>Latency</a:t>
            </a:r>
          </a:p>
          <a:p>
            <a:pPr lvl="1"/>
            <a:r>
              <a:rPr lang="en-US" smtClean="0"/>
              <a:t>Time for start of sector to rotate to head</a:t>
            </a:r>
          </a:p>
          <a:p>
            <a:r>
              <a:rPr lang="en-US" smtClean="0"/>
              <a:t>Transmission time</a:t>
            </a:r>
          </a:p>
          <a:p>
            <a:pPr lvl="1"/>
            <a:r>
              <a:rPr lang="en-US" smtClean="0"/>
              <a:t>Time for sector to pass under head</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Memory Management</a:t>
            </a:r>
          </a:p>
        </p:txBody>
      </p:sp>
      <p:sp>
        <p:nvSpPr>
          <p:cNvPr id="8195" name="Rectangle 3"/>
          <p:cNvSpPr>
            <a:spLocks noGrp="1" noChangeArrowheads="1"/>
          </p:cNvSpPr>
          <p:nvPr>
            <p:ph type="body" idx="1"/>
          </p:nvPr>
        </p:nvSpPr>
        <p:spPr>
          <a:xfrm>
            <a:off x="1219200" y="1447800"/>
            <a:ext cx="6934200" cy="4876800"/>
          </a:xfrm>
        </p:spPr>
        <p:txBody>
          <a:bodyPr/>
          <a:lstStyle/>
          <a:p>
            <a:r>
              <a:rPr lang="en-US" dirty="0" smtClean="0"/>
              <a:t>Main Memory allocation </a:t>
            </a:r>
            <a:r>
              <a:rPr lang="en-US" dirty="0" smtClean="0">
                <a:solidFill>
                  <a:srgbClr val="FF3300"/>
                </a:solidFill>
              </a:rPr>
              <a:t>techniques</a:t>
            </a:r>
            <a:r>
              <a:rPr lang="en-US" dirty="0" smtClean="0"/>
              <a:t>:</a:t>
            </a:r>
          </a:p>
          <a:p>
            <a:pPr lvl="1"/>
            <a:r>
              <a:rPr lang="en-US" dirty="0" err="1" smtClean="0"/>
              <a:t>Uniprogramming</a:t>
            </a:r>
            <a:endParaRPr lang="en-US" dirty="0" smtClean="0"/>
          </a:p>
          <a:p>
            <a:pPr lvl="1"/>
            <a:r>
              <a:rPr lang="en-US" dirty="0" smtClean="0"/>
              <a:t>Fixed-partition multiprogramming</a:t>
            </a:r>
          </a:p>
          <a:p>
            <a:pPr lvl="1"/>
            <a:r>
              <a:rPr lang="en-US" dirty="0" smtClean="0"/>
              <a:t>Variable-partition multiprogramming</a:t>
            </a:r>
          </a:p>
          <a:p>
            <a:pPr lvl="1"/>
            <a:r>
              <a:rPr lang="en-US" dirty="0" smtClean="0"/>
              <a:t>Paging</a:t>
            </a:r>
          </a:p>
          <a:p>
            <a:pPr lvl="1"/>
            <a:r>
              <a:rPr lang="en-US" dirty="0" smtClean="0"/>
              <a:t>Virtual </a:t>
            </a:r>
            <a:r>
              <a:rPr lang="en-US" dirty="0" smtClean="0"/>
              <a:t>memory</a:t>
            </a:r>
          </a:p>
          <a:p>
            <a:pPr lvl="1"/>
            <a:endParaRPr lang="en-US" dirty="0" smtClean="0"/>
          </a:p>
          <a:p>
            <a:pPr lvl="1"/>
            <a:r>
              <a:rPr lang="en-US" dirty="0" smtClean="0"/>
              <a:t>Segmentation</a:t>
            </a:r>
            <a:endParaRPr lang="en-US" dirty="0" smtClean="0"/>
          </a:p>
          <a:p>
            <a:pPr lvl="2"/>
            <a:r>
              <a:rPr lang="en-US" dirty="0" smtClean="0"/>
              <a:t>Covered in OS course</a:t>
            </a:r>
            <a:endParaRPr lang="en-US" dirty="0" smtClean="0"/>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Memory Management</a:t>
            </a:r>
          </a:p>
        </p:txBody>
      </p:sp>
      <p:sp>
        <p:nvSpPr>
          <p:cNvPr id="9219" name="Rectangle 3"/>
          <p:cNvSpPr>
            <a:spLocks noGrp="1" noChangeArrowheads="1"/>
          </p:cNvSpPr>
          <p:nvPr>
            <p:ph type="body" idx="1"/>
          </p:nvPr>
        </p:nvSpPr>
        <p:spPr>
          <a:xfrm>
            <a:off x="1219200" y="1676400"/>
            <a:ext cx="6858000" cy="4648200"/>
          </a:xfrm>
        </p:spPr>
        <p:txBody>
          <a:bodyPr/>
          <a:lstStyle/>
          <a:p>
            <a:r>
              <a:rPr lang="en-US" dirty="0" err="1" smtClean="0">
                <a:solidFill>
                  <a:srgbClr val="FF3300"/>
                </a:solidFill>
              </a:rPr>
              <a:t>Uniprogramming</a:t>
            </a:r>
            <a:endParaRPr lang="en-US" dirty="0" smtClean="0"/>
          </a:p>
          <a:p>
            <a:pPr lvl="1"/>
            <a:r>
              <a:rPr lang="en-US" dirty="0" smtClean="0"/>
              <a:t>System </a:t>
            </a:r>
            <a:r>
              <a:rPr lang="en-US" dirty="0" smtClean="0"/>
              <a:t>executes one job at a </a:t>
            </a:r>
            <a:r>
              <a:rPr lang="en-US" dirty="0" smtClean="0"/>
              <a:t>time</a:t>
            </a:r>
          </a:p>
          <a:p>
            <a:pPr lvl="1"/>
            <a:r>
              <a:rPr lang="en-US" dirty="0" smtClean="0"/>
              <a:t>Used in Pep/8</a:t>
            </a:r>
          </a:p>
          <a:p>
            <a:pPr lvl="1"/>
            <a:r>
              <a:rPr lang="en-US" dirty="0" smtClean="0"/>
              <a:t>OS resides at one end of memory, </a:t>
            </a:r>
          </a:p>
          <a:p>
            <a:pPr marL="457200" lvl="1" indent="0">
              <a:buNone/>
            </a:pPr>
            <a:r>
              <a:rPr lang="en-US" dirty="0"/>
              <a:t>	</a:t>
            </a:r>
            <a:r>
              <a:rPr lang="en-US" dirty="0" smtClean="0"/>
              <a:t>application at other</a:t>
            </a:r>
          </a:p>
          <a:p>
            <a:pPr lvl="1"/>
            <a:r>
              <a:rPr lang="en-US" dirty="0" smtClean="0"/>
              <a:t>Every </a:t>
            </a:r>
            <a:r>
              <a:rPr lang="en-US" dirty="0" smtClean="0"/>
              <a:t>job loaded at same place</a:t>
            </a:r>
          </a:p>
          <a:p>
            <a:pPr lvl="2"/>
            <a:r>
              <a:rPr lang="en-US" dirty="0" smtClean="0"/>
              <a:t>Example:  Pep/8 loads every app at </a:t>
            </a:r>
            <a:r>
              <a:rPr lang="en-US" b="1" dirty="0" smtClean="0"/>
              <a:t>0000</a:t>
            </a:r>
            <a:endParaRPr lang="en-US" dirty="0" smtClean="0"/>
          </a:p>
          <a:p>
            <a:pPr lvl="2"/>
            <a:r>
              <a:rPr lang="en-US" dirty="0" smtClean="0"/>
              <a:t>If program contains a burn directive, assembler assumes that the last byte will be loaded at </a:t>
            </a:r>
            <a:r>
              <a:rPr lang="en-US" dirty="0" smtClean="0"/>
              <a:t>the address </a:t>
            </a:r>
            <a:r>
              <a:rPr lang="en-US" dirty="0" smtClean="0"/>
              <a:t>at bottom of </a:t>
            </a:r>
            <a:r>
              <a:rPr lang="en-US" dirty="0" smtClean="0"/>
              <a:t>memory</a:t>
            </a:r>
            <a:endParaRPr lang="en-US" dirty="0" smtClean="0"/>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Memory Management</a:t>
            </a:r>
          </a:p>
        </p:txBody>
      </p:sp>
      <p:sp>
        <p:nvSpPr>
          <p:cNvPr id="10243" name="Rectangle 3"/>
          <p:cNvSpPr>
            <a:spLocks noGrp="1" noChangeArrowheads="1"/>
          </p:cNvSpPr>
          <p:nvPr>
            <p:ph type="body" idx="1"/>
          </p:nvPr>
        </p:nvSpPr>
        <p:spPr>
          <a:xfrm>
            <a:off x="1066800" y="1371600"/>
            <a:ext cx="7620000" cy="4953000"/>
          </a:xfrm>
        </p:spPr>
        <p:txBody>
          <a:bodyPr/>
          <a:lstStyle/>
          <a:p>
            <a:r>
              <a:rPr lang="en-US" dirty="0" err="1" smtClean="0">
                <a:solidFill>
                  <a:srgbClr val="FF3300"/>
                </a:solidFill>
              </a:rPr>
              <a:t>Uniprogramming</a:t>
            </a:r>
            <a:endParaRPr lang="en-US" dirty="0" smtClean="0"/>
          </a:p>
          <a:p>
            <a:pPr lvl="1"/>
            <a:r>
              <a:rPr lang="en-US" dirty="0" smtClean="0"/>
              <a:t>Advantages:</a:t>
            </a:r>
          </a:p>
          <a:p>
            <a:pPr lvl="2"/>
            <a:r>
              <a:rPr lang="en-US" dirty="0" smtClean="0"/>
              <a:t>System is small and simple to design</a:t>
            </a:r>
          </a:p>
          <a:p>
            <a:pPr lvl="2"/>
            <a:r>
              <a:rPr lang="en-US" dirty="0" smtClean="0"/>
              <a:t> Easier to make system bug-free</a:t>
            </a:r>
          </a:p>
          <a:p>
            <a:pPr lvl="2"/>
            <a:r>
              <a:rPr lang="en-US" dirty="0" smtClean="0"/>
              <a:t>Little overhead</a:t>
            </a:r>
          </a:p>
          <a:p>
            <a:pPr lvl="2"/>
            <a:r>
              <a:rPr lang="en-US" dirty="0" smtClean="0"/>
              <a:t>App gets 100% of processor’s time</a:t>
            </a:r>
          </a:p>
          <a:p>
            <a:pPr lvl="1"/>
            <a:r>
              <a:rPr lang="en-US" dirty="0" smtClean="0"/>
              <a:t>Disadvantages</a:t>
            </a:r>
          </a:p>
          <a:p>
            <a:pPr lvl="2"/>
            <a:r>
              <a:rPr lang="en-US" dirty="0" smtClean="0"/>
              <a:t>Inefficient use of CPU time</a:t>
            </a:r>
          </a:p>
          <a:p>
            <a:pPr lvl="2"/>
            <a:r>
              <a:rPr lang="en-US" dirty="0" smtClean="0"/>
              <a:t>Inflexible job scheduling</a:t>
            </a:r>
          </a:p>
          <a:p>
            <a:pPr lvl="3"/>
            <a:r>
              <a:rPr lang="en-US" dirty="0" smtClean="0"/>
              <a:t>Example:  everyone must wait while a program does disk I/O</a:t>
            </a:r>
          </a:p>
          <a:p>
            <a:pPr lvl="2"/>
            <a:r>
              <a:rPr lang="en-US" dirty="0" smtClean="0"/>
              <a:t>Cannot multi-program two jobs		</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Memory Management</a:t>
            </a:r>
          </a:p>
        </p:txBody>
      </p:sp>
      <p:sp>
        <p:nvSpPr>
          <p:cNvPr id="11267" name="Rectangle 3"/>
          <p:cNvSpPr>
            <a:spLocks noGrp="1" noChangeArrowheads="1"/>
          </p:cNvSpPr>
          <p:nvPr>
            <p:ph type="body" idx="1"/>
          </p:nvPr>
        </p:nvSpPr>
        <p:spPr>
          <a:xfrm>
            <a:off x="990600" y="1600200"/>
            <a:ext cx="7543800" cy="4724400"/>
          </a:xfrm>
        </p:spPr>
        <p:txBody>
          <a:bodyPr/>
          <a:lstStyle/>
          <a:p>
            <a:r>
              <a:rPr lang="en-US" dirty="0" smtClean="0">
                <a:solidFill>
                  <a:srgbClr val="FF3300"/>
                </a:solidFill>
              </a:rPr>
              <a:t>Fixed-partition multiprogramming</a:t>
            </a:r>
            <a:endParaRPr lang="en-US" dirty="0" smtClean="0"/>
          </a:p>
          <a:p>
            <a:pPr lvl="1"/>
            <a:r>
              <a:rPr lang="en-US" dirty="0" smtClean="0"/>
              <a:t>OS partitions MM into different </a:t>
            </a:r>
            <a:r>
              <a:rPr lang="en-US" dirty="0" smtClean="0"/>
              <a:t>regions</a:t>
            </a:r>
          </a:p>
          <a:p>
            <a:pPr lvl="2"/>
            <a:r>
              <a:rPr lang="en-US" dirty="0" smtClean="0"/>
              <a:t>Storing </a:t>
            </a:r>
            <a:r>
              <a:rPr lang="en-US" dirty="0" smtClean="0"/>
              <a:t>different processes while they </a:t>
            </a:r>
            <a:r>
              <a:rPr lang="en-US" dirty="0" smtClean="0"/>
              <a:t>execute</a:t>
            </a:r>
            <a:endParaRPr lang="en-US" dirty="0" smtClean="0"/>
          </a:p>
          <a:p>
            <a:pPr lvl="1"/>
            <a:r>
              <a:rPr lang="en-US" dirty="0" smtClean="0"/>
              <a:t>Fixed-partition</a:t>
            </a:r>
          </a:p>
          <a:p>
            <a:pPr lvl="2"/>
            <a:r>
              <a:rPr lang="en-US" dirty="0" smtClean="0"/>
              <a:t>OS </a:t>
            </a:r>
            <a:r>
              <a:rPr lang="en-US" dirty="0" smtClean="0"/>
              <a:t>subdivides memory into several regions </a:t>
            </a:r>
            <a:endParaRPr lang="en-US" dirty="0" smtClean="0"/>
          </a:p>
          <a:p>
            <a:pPr lvl="2"/>
            <a:r>
              <a:rPr lang="en-US" dirty="0" smtClean="0"/>
              <a:t>Regions sizes </a:t>
            </a:r>
            <a:r>
              <a:rPr lang="en-US" dirty="0" smtClean="0"/>
              <a:t>and locations do not </a:t>
            </a:r>
            <a:r>
              <a:rPr lang="en-US" dirty="0" smtClean="0"/>
              <a:t>change</a:t>
            </a:r>
            <a:endParaRPr lang="en-US" dirty="0" smtClean="0"/>
          </a:p>
          <a:p>
            <a:pPr lvl="2"/>
            <a:r>
              <a:rPr lang="en-US" dirty="0" smtClean="0"/>
              <a:t>OS </a:t>
            </a:r>
            <a:r>
              <a:rPr lang="en-US" dirty="0" smtClean="0"/>
              <a:t>occupies </a:t>
            </a:r>
            <a:r>
              <a:rPr lang="en-US" dirty="0" smtClean="0"/>
              <a:t>region at bottom </a:t>
            </a:r>
            <a:r>
              <a:rPr lang="en-US" dirty="0" smtClean="0"/>
              <a:t>of memory</a:t>
            </a:r>
          </a:p>
          <a:p>
            <a:pPr lvl="2"/>
            <a:r>
              <a:rPr lang="en-US" dirty="0" smtClean="0"/>
              <a:t>Partitions are different sizes for different jobs</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t>Fixed-Partition</a:t>
            </a:r>
          </a:p>
        </p:txBody>
      </p:sp>
      <p:sp>
        <p:nvSpPr>
          <p:cNvPr id="13315" name="Rectangle 3"/>
          <p:cNvSpPr>
            <a:spLocks noGrp="1" noChangeArrowheads="1"/>
          </p:cNvSpPr>
          <p:nvPr>
            <p:ph type="body" idx="1"/>
          </p:nvPr>
        </p:nvSpPr>
        <p:spPr/>
        <p:txBody>
          <a:bodyPr/>
          <a:lstStyle/>
          <a:p>
            <a:r>
              <a:rPr lang="en-US" dirty="0" smtClean="0">
                <a:solidFill>
                  <a:srgbClr val="FF3300"/>
                </a:solidFill>
              </a:rPr>
              <a:t>Problem</a:t>
            </a:r>
            <a:r>
              <a:rPr lang="en-US" dirty="0" smtClean="0"/>
              <a:t>:</a:t>
            </a:r>
          </a:p>
          <a:p>
            <a:pPr lvl="1"/>
            <a:r>
              <a:rPr lang="en-US" dirty="0" smtClean="0"/>
              <a:t>Memory references in object code must be adjusted for the region that they are loaded into.</a:t>
            </a:r>
          </a:p>
          <a:p>
            <a:pPr lvl="1"/>
            <a:r>
              <a:rPr lang="en-US" dirty="0" smtClean="0"/>
              <a:t>Example:  </a:t>
            </a:r>
            <a:r>
              <a:rPr lang="en-US" dirty="0" smtClean="0"/>
              <a:t>program loaded into a Region</a:t>
            </a:r>
            <a:endParaRPr lang="en-US" dirty="0" smtClean="0"/>
          </a:p>
          <a:p>
            <a:pPr lvl="2"/>
            <a:r>
              <a:rPr lang="en-US" dirty="0" smtClean="0"/>
              <a:t>OS loads it into </a:t>
            </a:r>
            <a:r>
              <a:rPr lang="en-US" dirty="0" smtClean="0"/>
              <a:t>a region staring at 8000(hex)</a:t>
            </a:r>
            <a:endParaRPr lang="en-US" dirty="0" smtClean="0"/>
          </a:p>
          <a:p>
            <a:pPr lvl="2"/>
            <a:r>
              <a:rPr lang="en-US" dirty="0" smtClean="0"/>
              <a:t>Object </a:t>
            </a:r>
            <a:r>
              <a:rPr lang="en-US" dirty="0" smtClean="0"/>
              <a:t>code </a:t>
            </a:r>
            <a:r>
              <a:rPr lang="en-US" dirty="0" smtClean="0"/>
              <a:t>was assembled starting </a:t>
            </a:r>
            <a:r>
              <a:rPr lang="en-US" dirty="0" smtClean="0"/>
              <a:t>at address </a:t>
            </a:r>
            <a:r>
              <a:rPr lang="en-US" dirty="0" smtClean="0"/>
              <a:t>0000</a:t>
            </a:r>
          </a:p>
          <a:p>
            <a:pPr lvl="2"/>
            <a:r>
              <a:rPr lang="en-US" dirty="0" smtClean="0"/>
              <a:t>All </a:t>
            </a:r>
            <a:r>
              <a:rPr lang="en-US" dirty="0" smtClean="0"/>
              <a:t>memory references are </a:t>
            </a:r>
            <a:r>
              <a:rPr lang="en-US" dirty="0" smtClean="0"/>
              <a:t>wrong</a:t>
            </a:r>
            <a:endParaRPr lang="en-US" dirty="0" smtClean="0"/>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smtClean="0"/>
              <a:t>Fixed Partition - Address </a:t>
            </a:r>
            <a:r>
              <a:rPr lang="en-US" dirty="0" smtClean="0"/>
              <a:t>Problem</a:t>
            </a:r>
          </a:p>
        </p:txBody>
      </p:sp>
      <p:sp>
        <p:nvSpPr>
          <p:cNvPr id="18435" name="Rectangle 3"/>
          <p:cNvSpPr>
            <a:spLocks noGrp="1" noChangeArrowheads="1"/>
          </p:cNvSpPr>
          <p:nvPr>
            <p:ph type="body" idx="1"/>
          </p:nvPr>
        </p:nvSpPr>
        <p:spPr/>
        <p:txBody>
          <a:bodyPr/>
          <a:lstStyle/>
          <a:p>
            <a:r>
              <a:rPr lang="en-US" dirty="0" smtClean="0"/>
              <a:t>Solution:</a:t>
            </a:r>
          </a:p>
          <a:p>
            <a:pPr lvl="1"/>
            <a:r>
              <a:rPr lang="en-US" dirty="0" smtClean="0">
                <a:solidFill>
                  <a:srgbClr val="FF3300"/>
                </a:solidFill>
              </a:rPr>
              <a:t>Logical </a:t>
            </a:r>
            <a:r>
              <a:rPr lang="en-US" dirty="0" smtClean="0">
                <a:solidFill>
                  <a:srgbClr val="FF3300"/>
                </a:solidFill>
              </a:rPr>
              <a:t>Addresses</a:t>
            </a:r>
            <a:endParaRPr lang="en-US" dirty="0" smtClean="0"/>
          </a:p>
          <a:p>
            <a:pPr lvl="1"/>
            <a:r>
              <a:rPr lang="en-US" dirty="0" smtClean="0"/>
              <a:t>Programmer/compiler generates code that starts at address </a:t>
            </a:r>
            <a:r>
              <a:rPr lang="en-US" dirty="0" smtClean="0"/>
              <a:t>0000</a:t>
            </a:r>
            <a:endParaRPr lang="en-US" dirty="0" smtClean="0"/>
          </a:p>
          <a:p>
            <a:pPr lvl="1"/>
            <a:r>
              <a:rPr lang="en-US" dirty="0" smtClean="0"/>
              <a:t>Called a </a:t>
            </a:r>
            <a:r>
              <a:rPr lang="en-US" dirty="0" smtClean="0">
                <a:solidFill>
                  <a:srgbClr val="FF3300"/>
                </a:solidFill>
              </a:rPr>
              <a:t>Logical </a:t>
            </a:r>
            <a:r>
              <a:rPr lang="en-US" dirty="0" smtClean="0">
                <a:solidFill>
                  <a:srgbClr val="FF3300"/>
                </a:solidFill>
              </a:rPr>
              <a:t>Address</a:t>
            </a:r>
            <a:endParaRPr lang="en-US" dirty="0" smtClean="0"/>
          </a:p>
          <a:p>
            <a:pPr lvl="1"/>
            <a:r>
              <a:rPr lang="en-US" dirty="0" smtClean="0">
                <a:solidFill>
                  <a:srgbClr val="FF3300"/>
                </a:solidFill>
              </a:rPr>
              <a:t>OS</a:t>
            </a:r>
            <a:r>
              <a:rPr lang="en-US" dirty="0" smtClean="0"/>
              <a:t> will translate the logical address to a </a:t>
            </a:r>
            <a:r>
              <a:rPr lang="en-US" dirty="0" smtClean="0">
                <a:solidFill>
                  <a:srgbClr val="FF3300"/>
                </a:solidFill>
              </a:rPr>
              <a:t>physical </a:t>
            </a:r>
            <a:r>
              <a:rPr lang="en-US" dirty="0" smtClean="0">
                <a:solidFill>
                  <a:srgbClr val="FF3300"/>
                </a:solidFill>
              </a:rPr>
              <a:t>address</a:t>
            </a:r>
            <a:endParaRPr lang="en-US" dirty="0" smtClean="0"/>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1_Default Design">
  <a:themeElements>
    <a:clrScheme name="1_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333CC"/>
      </a:hlink>
      <a:folHlink>
        <a:srgbClr val="CC00FF"/>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333CC"/>
        </a:hlink>
        <a:folHlink>
          <a:srgbClr val="CC00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olor Block">
  <a:themeElements>
    <a:clrScheme name="Color Block 14">
      <a:dk1>
        <a:srgbClr val="000000"/>
      </a:dk1>
      <a:lt1>
        <a:srgbClr val="FFFFFF"/>
      </a:lt1>
      <a:dk2>
        <a:srgbClr val="993333"/>
      </a:dk2>
      <a:lt2>
        <a:srgbClr val="997512"/>
      </a:lt2>
      <a:accent1>
        <a:srgbClr val="808080"/>
      </a:accent1>
      <a:accent2>
        <a:srgbClr val="E4B01C"/>
      </a:accent2>
      <a:accent3>
        <a:srgbClr val="FFFFFF"/>
      </a:accent3>
      <a:accent4>
        <a:srgbClr val="000000"/>
      </a:accent4>
      <a:accent5>
        <a:srgbClr val="C0C0C0"/>
      </a:accent5>
      <a:accent6>
        <a:srgbClr val="CF9F18"/>
      </a:accent6>
      <a:hlink>
        <a:srgbClr val="003399"/>
      </a:hlink>
      <a:folHlink>
        <a:srgbClr val="993333"/>
      </a:folHlink>
    </a:clrScheme>
    <a:fontScheme name="Color Block">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lor Bloc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lor Bloc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lor Bloc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lor Bloc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lor Bloc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lor Bloc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lor Bloc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lor Bloc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lor Bloc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lor Bloc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lor Bloc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lor Bloc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lor Block 13">
        <a:dk1>
          <a:srgbClr val="000000"/>
        </a:dk1>
        <a:lt1>
          <a:srgbClr val="FFFFFF"/>
        </a:lt1>
        <a:dk2>
          <a:srgbClr val="993333"/>
        </a:dk2>
        <a:lt2>
          <a:srgbClr val="997512"/>
        </a:lt2>
        <a:accent1>
          <a:srgbClr val="003399"/>
        </a:accent1>
        <a:accent2>
          <a:srgbClr val="808080"/>
        </a:accent2>
        <a:accent3>
          <a:srgbClr val="FFFFFF"/>
        </a:accent3>
        <a:accent4>
          <a:srgbClr val="000000"/>
        </a:accent4>
        <a:accent5>
          <a:srgbClr val="AAADCA"/>
        </a:accent5>
        <a:accent6>
          <a:srgbClr val="737373"/>
        </a:accent6>
        <a:hlink>
          <a:srgbClr val="003399"/>
        </a:hlink>
        <a:folHlink>
          <a:srgbClr val="993333"/>
        </a:folHlink>
      </a:clrScheme>
      <a:clrMap bg1="lt1" tx1="dk1" bg2="lt2" tx2="dk2" accent1="accent1" accent2="accent2" accent3="accent3" accent4="accent4" accent5="accent5" accent6="accent6" hlink="hlink" folHlink="folHlink"/>
    </a:extraClrScheme>
    <a:extraClrScheme>
      <a:clrScheme name="Color Block 14">
        <a:dk1>
          <a:srgbClr val="000000"/>
        </a:dk1>
        <a:lt1>
          <a:srgbClr val="FFFFFF"/>
        </a:lt1>
        <a:dk2>
          <a:srgbClr val="993333"/>
        </a:dk2>
        <a:lt2>
          <a:srgbClr val="997512"/>
        </a:lt2>
        <a:accent1>
          <a:srgbClr val="808080"/>
        </a:accent1>
        <a:accent2>
          <a:srgbClr val="E4B01C"/>
        </a:accent2>
        <a:accent3>
          <a:srgbClr val="FFFFFF"/>
        </a:accent3>
        <a:accent4>
          <a:srgbClr val="000000"/>
        </a:accent4>
        <a:accent5>
          <a:srgbClr val="C0C0C0"/>
        </a:accent5>
        <a:accent6>
          <a:srgbClr val="CF9F18"/>
        </a:accent6>
        <a:hlink>
          <a:srgbClr val="003399"/>
        </a:hlink>
        <a:folHlink>
          <a:srgbClr val="993333"/>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11948</TotalTime>
  <Words>3189</Words>
  <Application>Microsoft Office PowerPoint</Application>
  <PresentationFormat>On-screen Show (4:3)</PresentationFormat>
  <Paragraphs>407</Paragraphs>
  <Slides>35</Slides>
  <Notes>35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35</vt:i4>
      </vt:variant>
    </vt:vector>
  </HeadingPairs>
  <TitlesOfParts>
    <vt:vector size="41" baseType="lpstr">
      <vt:lpstr>Arial</vt:lpstr>
      <vt:lpstr>Tahoma</vt:lpstr>
      <vt:lpstr>Webdings</vt:lpstr>
      <vt:lpstr>Times</vt:lpstr>
      <vt:lpstr>1_Default Design</vt:lpstr>
      <vt:lpstr>Color Block</vt:lpstr>
      <vt:lpstr>Chapter 9 sections 9.1-9.3:  Memory Management </vt:lpstr>
      <vt:lpstr>Storage Management</vt:lpstr>
      <vt:lpstr>Memory Management</vt:lpstr>
      <vt:lpstr>Memory Management</vt:lpstr>
      <vt:lpstr>Memory Management</vt:lpstr>
      <vt:lpstr>Memory Management</vt:lpstr>
      <vt:lpstr>Memory Management</vt:lpstr>
      <vt:lpstr>Fixed-Partition</vt:lpstr>
      <vt:lpstr>Fixed Partition - Address Problem</vt:lpstr>
      <vt:lpstr>Fixed Partition </vt:lpstr>
      <vt:lpstr>Variable-Partition Multiprogramming</vt:lpstr>
      <vt:lpstr>Variable-Partition Multiprogramming</vt:lpstr>
      <vt:lpstr>Compaction</vt:lpstr>
      <vt:lpstr>Paging</vt:lpstr>
      <vt:lpstr>Paging</vt:lpstr>
      <vt:lpstr>Paging</vt:lpstr>
      <vt:lpstr>Paging Problems</vt:lpstr>
      <vt:lpstr>Virtual Memory</vt:lpstr>
      <vt:lpstr>Virtual Memory</vt:lpstr>
      <vt:lpstr>Virtual Memory</vt:lpstr>
      <vt:lpstr>Virtual Memory</vt:lpstr>
      <vt:lpstr>Page Replacement</vt:lpstr>
      <vt:lpstr>Page Replacement</vt:lpstr>
      <vt:lpstr>Page Replacement</vt:lpstr>
      <vt:lpstr>Page Replacement</vt:lpstr>
      <vt:lpstr>Page Replacement</vt:lpstr>
      <vt:lpstr>Page Replacement</vt:lpstr>
      <vt:lpstr>LRU</vt:lpstr>
      <vt:lpstr>Page replacement</vt:lpstr>
      <vt:lpstr>Summary of the 4 main memory models</vt:lpstr>
      <vt:lpstr>Storage of data on discs</vt:lpstr>
      <vt:lpstr>Disc addressing</vt:lpstr>
      <vt:lpstr>Disc addressing</vt:lpstr>
      <vt:lpstr>Disc Access</vt:lpstr>
      <vt:lpstr>Contributions to the disk access time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Paul Healey</dc:creator>
  <cp:lastModifiedBy>Cindy</cp:lastModifiedBy>
  <cp:revision>401</cp:revision>
  <dcterms:created xsi:type="dcterms:W3CDTF">2002-05-20T18:20:57Z</dcterms:created>
  <dcterms:modified xsi:type="dcterms:W3CDTF">2013-04-27T18:44:15Z</dcterms:modified>
</cp:coreProperties>
</file>