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8"/>
  </p:notesMasterIdLst>
  <p:sldIdLst>
    <p:sldId id="494" r:id="rId2"/>
    <p:sldId id="485" r:id="rId3"/>
    <p:sldId id="496" r:id="rId4"/>
    <p:sldId id="497" r:id="rId5"/>
    <p:sldId id="498" r:id="rId6"/>
    <p:sldId id="499" r:id="rId7"/>
    <p:sldId id="500" r:id="rId8"/>
    <p:sldId id="501" r:id="rId9"/>
    <p:sldId id="524" r:id="rId10"/>
    <p:sldId id="502" r:id="rId11"/>
    <p:sldId id="503" r:id="rId12"/>
    <p:sldId id="504" r:id="rId13"/>
    <p:sldId id="505" r:id="rId14"/>
    <p:sldId id="506" r:id="rId15"/>
    <p:sldId id="507" r:id="rId16"/>
    <p:sldId id="508" r:id="rId17"/>
    <p:sldId id="509" r:id="rId18"/>
    <p:sldId id="510" r:id="rId19"/>
    <p:sldId id="511" r:id="rId20"/>
    <p:sldId id="513" r:id="rId21"/>
    <p:sldId id="514" r:id="rId22"/>
    <p:sldId id="515" r:id="rId23"/>
    <p:sldId id="516" r:id="rId24"/>
    <p:sldId id="517" r:id="rId25"/>
    <p:sldId id="518" r:id="rId26"/>
    <p:sldId id="519" r:id="rId27"/>
    <p:sldId id="520" r:id="rId28"/>
    <p:sldId id="527" r:id="rId29"/>
    <p:sldId id="528" r:id="rId30"/>
    <p:sldId id="529" r:id="rId31"/>
    <p:sldId id="530" r:id="rId32"/>
    <p:sldId id="531" r:id="rId33"/>
    <p:sldId id="532" r:id="rId34"/>
    <p:sldId id="533" r:id="rId35"/>
    <p:sldId id="522" r:id="rId36"/>
    <p:sldId id="521"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B9C0F5"/>
    <a:srgbClr val="99CCFF"/>
    <a:srgbClr val="DDDDDD"/>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7101" autoAdjust="0"/>
  </p:normalViewPr>
  <p:slideViewPr>
    <p:cSldViewPr>
      <p:cViewPr varScale="1">
        <p:scale>
          <a:sx n="74" d="100"/>
          <a:sy n="74" d="100"/>
        </p:scale>
        <p:origin x="-13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notesViewPr>
    <p:cSldViewPr>
      <p:cViewPr varScale="1">
        <p:scale>
          <a:sx n="40" d="100"/>
          <a:sy n="40"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endParaRPr lang="en-US"/>
          </a:p>
        </p:txBody>
      </p:sp>
      <p:sp>
        <p:nvSpPr>
          <p:cNvPr id="614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10896D97-1618-4B0A-90F5-4C391DE32DB2}" type="slidenum">
              <a:rPr lang="en-US"/>
              <a:pPr/>
              <a:t>‹#›</a:t>
            </a:fld>
            <a:endParaRPr lang="en-US"/>
          </a:p>
        </p:txBody>
      </p:sp>
    </p:spTree>
    <p:extLst>
      <p:ext uri="{BB962C8B-B14F-4D97-AF65-F5344CB8AC3E}">
        <p14:creationId xmlns:p14="http://schemas.microsoft.com/office/powerpoint/2010/main" val="23306682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lecture will explain how to use </a:t>
            </a:r>
            <a:r>
              <a:rPr lang="en-US" dirty="0" err="1" smtClean="0"/>
              <a:t>Karnaugh</a:t>
            </a:r>
            <a:r>
              <a:rPr lang="en-US" dirty="0" smtClean="0"/>
              <a:t> Maps or K-maps.</a:t>
            </a:r>
            <a:endParaRPr lang="en-US" dirty="0"/>
          </a:p>
        </p:txBody>
      </p:sp>
      <p:sp>
        <p:nvSpPr>
          <p:cNvPr id="4" name="Slide Number Placeholder 3"/>
          <p:cNvSpPr>
            <a:spLocks noGrp="1"/>
          </p:cNvSpPr>
          <p:nvPr>
            <p:ph type="sldNum" sz="quarter" idx="10"/>
          </p:nvPr>
        </p:nvSpPr>
        <p:spPr/>
        <p:txBody>
          <a:bodyPr/>
          <a:lstStyle/>
          <a:p>
            <a:fld id="{10896D97-1618-4B0A-90F5-4C391DE32DB2}" type="slidenum">
              <a:rPr lang="en-US" smtClean="0"/>
              <a:pPr/>
              <a:t>1</a:t>
            </a:fld>
            <a:endParaRPr lang="en-US"/>
          </a:p>
        </p:txBody>
      </p:sp>
    </p:spTree>
    <p:extLst>
      <p:ext uri="{BB962C8B-B14F-4D97-AF65-F5344CB8AC3E}">
        <p14:creationId xmlns:p14="http://schemas.microsoft.com/office/powerpoint/2010/main" val="1167710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BF6B4-91D8-437E-9559-8561B41AC941}" type="slidenum">
              <a:rPr lang="en-US"/>
              <a:pPr/>
              <a:t>10</a:t>
            </a:fld>
            <a:endParaRPr lang="en-US"/>
          </a:p>
        </p:txBody>
      </p:sp>
      <p:sp>
        <p:nvSpPr>
          <p:cNvPr id="532482" name="Rectangle 2"/>
          <p:cNvSpPr>
            <a:spLocks noChangeArrowheads="1" noTextEdit="1"/>
          </p:cNvSpPr>
          <p:nvPr>
            <p:ph type="sldImg"/>
          </p:nvPr>
        </p:nvSpPr>
        <p:spPr>
          <a:ln/>
        </p:spPr>
      </p:sp>
      <p:sp>
        <p:nvSpPr>
          <p:cNvPr id="532483" name="Rectangle 3"/>
          <p:cNvSpPr>
            <a:spLocks noGrp="1" noChangeArrowheads="1"/>
          </p:cNvSpPr>
          <p:nvPr>
            <p:ph type="body" idx="1"/>
          </p:nvPr>
        </p:nvSpPr>
        <p:spPr/>
        <p:txBody>
          <a:bodyPr/>
          <a:lstStyle/>
          <a:p>
            <a:pPr>
              <a:spcBef>
                <a:spcPct val="10000"/>
              </a:spcBef>
              <a:spcAft>
                <a:spcPts val="500"/>
              </a:spcAft>
            </a:pPr>
            <a:r>
              <a:rPr lang="en-US" sz="1200" dirty="0" smtClean="0"/>
              <a:t>The best way of selecting two groups of 1s form our simple </a:t>
            </a:r>
            <a:r>
              <a:rPr lang="en-US" sz="1200" dirty="0" err="1" smtClean="0"/>
              <a:t>Kmap</a:t>
            </a:r>
            <a:r>
              <a:rPr lang="en-US" sz="1200" dirty="0" smtClean="0"/>
              <a:t> is shown below.  </a:t>
            </a:r>
          </a:p>
          <a:p>
            <a:pPr>
              <a:spcBef>
                <a:spcPct val="10000"/>
              </a:spcBef>
              <a:spcAft>
                <a:spcPts val="500"/>
              </a:spcAft>
            </a:pPr>
            <a:r>
              <a:rPr lang="en-US" sz="1200" dirty="0" smtClean="0"/>
              <a:t>We see that both groups are powers of two and that the groups overlap.</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84BD9E-7369-4F46-B475-F5CED9607D37}" type="slidenum">
              <a:rPr lang="en-US"/>
              <a:pPr/>
              <a:t>11</a:t>
            </a:fld>
            <a:endParaRPr lang="en-US"/>
          </a:p>
        </p:txBody>
      </p:sp>
      <p:sp>
        <p:nvSpPr>
          <p:cNvPr id="534530" name="Rectangle 2"/>
          <p:cNvSpPr>
            <a:spLocks noChangeArrowheads="1" noTextEdit="1"/>
          </p:cNvSpPr>
          <p:nvPr>
            <p:ph type="sldImg"/>
          </p:nvPr>
        </p:nvSpPr>
        <p:spPr>
          <a:ln/>
        </p:spPr>
      </p:sp>
      <p:sp>
        <p:nvSpPr>
          <p:cNvPr id="534531" name="Rectangle 3"/>
          <p:cNvSpPr>
            <a:spLocks noGrp="1" noChangeArrowheads="1"/>
          </p:cNvSpPr>
          <p:nvPr>
            <p:ph type="body" idx="1"/>
          </p:nvPr>
        </p:nvSpPr>
        <p:spPr/>
        <p:txBody>
          <a:bodyPr/>
          <a:lstStyle/>
          <a:p>
            <a:pPr>
              <a:spcBef>
                <a:spcPct val="10000"/>
              </a:spcBef>
              <a:spcAft>
                <a:spcPts val="500"/>
              </a:spcAft>
              <a:buClr>
                <a:schemeClr val="tx1"/>
              </a:buClr>
              <a:buFont typeface="Webdings" pitchFamily="18" charset="2"/>
              <a:buNone/>
            </a:pPr>
            <a:r>
              <a:rPr lang="en-US" sz="2200" dirty="0" smtClean="0"/>
              <a:t>Here are the rules of </a:t>
            </a:r>
            <a:r>
              <a:rPr lang="en-US" sz="2200" dirty="0" err="1" smtClean="0"/>
              <a:t>Kmap</a:t>
            </a:r>
            <a:r>
              <a:rPr lang="en-US" sz="2200" dirty="0" smtClean="0"/>
              <a:t> simplification</a:t>
            </a:r>
          </a:p>
          <a:p>
            <a:pPr lvl="1">
              <a:spcBef>
                <a:spcPct val="10000"/>
              </a:spcBef>
              <a:spcAft>
                <a:spcPts val="500"/>
              </a:spcAft>
              <a:buClr>
                <a:schemeClr val="tx1"/>
              </a:buClr>
              <a:buFontTx/>
              <a:buChar char="•"/>
            </a:pPr>
            <a:r>
              <a:rPr lang="en-US" sz="2100" dirty="0" smtClean="0"/>
              <a:t>Groupings can contain only 1s; no 0s.</a:t>
            </a:r>
          </a:p>
          <a:p>
            <a:pPr lvl="1">
              <a:spcBef>
                <a:spcPct val="10000"/>
              </a:spcBef>
              <a:spcAft>
                <a:spcPts val="500"/>
              </a:spcAft>
              <a:buClr>
                <a:schemeClr val="tx1"/>
              </a:buClr>
              <a:buFontTx/>
              <a:buChar char="•"/>
            </a:pPr>
            <a:r>
              <a:rPr lang="en-US" sz="2100" dirty="0" smtClean="0"/>
              <a:t>Groups can be formed only at right angles; diagonal groups are not allowed.</a:t>
            </a:r>
          </a:p>
          <a:p>
            <a:pPr lvl="1">
              <a:spcBef>
                <a:spcPct val="10000"/>
              </a:spcBef>
              <a:spcAft>
                <a:spcPts val="500"/>
              </a:spcAft>
              <a:buClr>
                <a:schemeClr val="tx1"/>
              </a:buClr>
              <a:buFontTx/>
              <a:buChar char="•"/>
            </a:pPr>
            <a:r>
              <a:rPr lang="en-US" sz="2100" dirty="0" smtClean="0"/>
              <a:t>The number of 1s in a group must be a power of 2 – even if it contains a single 1.</a:t>
            </a:r>
          </a:p>
          <a:p>
            <a:pPr lvl="1">
              <a:spcBef>
                <a:spcPct val="10000"/>
              </a:spcBef>
              <a:spcAft>
                <a:spcPts val="500"/>
              </a:spcAft>
              <a:buClr>
                <a:schemeClr val="tx1"/>
              </a:buClr>
              <a:buFontTx/>
              <a:buChar char="•"/>
            </a:pPr>
            <a:r>
              <a:rPr lang="en-US" sz="2100" dirty="0" smtClean="0"/>
              <a:t>The groups must be made as large as possible.</a:t>
            </a:r>
          </a:p>
          <a:p>
            <a:pPr lvl="1">
              <a:spcBef>
                <a:spcPct val="10000"/>
              </a:spcBef>
              <a:spcAft>
                <a:spcPts val="500"/>
              </a:spcAft>
              <a:buClr>
                <a:schemeClr val="tx1"/>
              </a:buClr>
              <a:buFontTx/>
              <a:buChar char="•"/>
            </a:pPr>
            <a:r>
              <a:rPr lang="en-US" sz="2100" dirty="0" smtClean="0"/>
              <a:t>Groups can overlap and wrap around the sides of the </a:t>
            </a:r>
            <a:r>
              <a:rPr lang="en-US" sz="2100" dirty="0" err="1" smtClean="0"/>
              <a:t>Kmap</a:t>
            </a:r>
            <a:r>
              <a:rPr lang="en-US" sz="2100" dirty="0" smtClean="0"/>
              <a:t>.</a:t>
            </a:r>
            <a:endParaRPr lang="en-US" sz="2000"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D04A2-2757-4896-9DB0-E5C4E2CD0258}" type="slidenum">
              <a:rPr lang="en-US"/>
              <a:pPr/>
              <a:t>12</a:t>
            </a:fld>
            <a:endParaRPr lang="en-US"/>
          </a:p>
        </p:txBody>
      </p:sp>
      <p:sp>
        <p:nvSpPr>
          <p:cNvPr id="536578" name="Rectangle 2"/>
          <p:cNvSpPr>
            <a:spLocks noChangeArrowheads="1" noTextEdit="1"/>
          </p:cNvSpPr>
          <p:nvPr>
            <p:ph type="sldImg"/>
          </p:nvPr>
        </p:nvSpPr>
        <p:spPr>
          <a:ln/>
        </p:spPr>
      </p:sp>
      <p:sp>
        <p:nvSpPr>
          <p:cNvPr id="536579" name="Rectangle 3"/>
          <p:cNvSpPr>
            <a:spLocks noGrp="1" noChangeArrowheads="1"/>
          </p:cNvSpPr>
          <p:nvPr>
            <p:ph type="body" idx="1"/>
          </p:nvPr>
        </p:nvSpPr>
        <p:spPr/>
        <p:txBody>
          <a:bodyPr/>
          <a:lstStyle/>
          <a:p>
            <a:pPr>
              <a:spcBef>
                <a:spcPct val="10000"/>
              </a:spcBef>
              <a:spcAft>
                <a:spcPts val="500"/>
              </a:spcAft>
            </a:pPr>
            <a:r>
              <a:rPr lang="en-US" sz="2200" dirty="0" smtClean="0"/>
              <a:t>A </a:t>
            </a:r>
            <a:r>
              <a:rPr lang="en-US" sz="2200" dirty="0" err="1" smtClean="0"/>
              <a:t>Kmap</a:t>
            </a:r>
            <a:r>
              <a:rPr lang="en-US" sz="2200" dirty="0" smtClean="0"/>
              <a:t> for three variables is constructed as shown in the diagram below.</a:t>
            </a:r>
          </a:p>
          <a:p>
            <a:pPr>
              <a:spcBef>
                <a:spcPct val="10000"/>
              </a:spcBef>
              <a:spcAft>
                <a:spcPts val="500"/>
              </a:spcAft>
            </a:pPr>
            <a:r>
              <a:rPr lang="en-US" sz="2200" dirty="0" smtClean="0"/>
              <a:t>We have placed each </a:t>
            </a:r>
            <a:r>
              <a:rPr lang="en-US" sz="2200" dirty="0" err="1" smtClean="0"/>
              <a:t>minterm</a:t>
            </a:r>
            <a:r>
              <a:rPr lang="en-US" sz="2200" dirty="0" smtClean="0"/>
              <a:t> in the cell that will hold its value.</a:t>
            </a:r>
          </a:p>
          <a:p>
            <a:pPr lvl="1">
              <a:spcBef>
                <a:spcPct val="10000"/>
              </a:spcBef>
              <a:spcAft>
                <a:spcPts val="500"/>
              </a:spcAft>
            </a:pPr>
            <a:r>
              <a:rPr lang="en-US" sz="2000" dirty="0" smtClean="0"/>
              <a:t>Notice that the values for the </a:t>
            </a:r>
            <a:r>
              <a:rPr lang="en-US" sz="2000" i="1" dirty="0" err="1" smtClean="0"/>
              <a:t>yz</a:t>
            </a:r>
            <a:r>
              <a:rPr lang="en-US" sz="2000" dirty="0" smtClean="0"/>
              <a:t> combination at the top of the matrix form a pattern that is not a normal binary sequence (It is the Grey-scale).</a:t>
            </a:r>
          </a:p>
          <a:p>
            <a:pPr lvl="1">
              <a:spcBef>
                <a:spcPct val="10000"/>
              </a:spcBef>
              <a:spcAft>
                <a:spcPts val="500"/>
              </a:spcAft>
            </a:pPr>
            <a:r>
              <a:rPr lang="en-US" sz="2000" dirty="0" smtClean="0"/>
              <a:t>Using the grey scale pattern is critical</a:t>
            </a:r>
            <a:r>
              <a:rPr lang="en-US" sz="2000" baseline="0" dirty="0" smtClean="0"/>
              <a:t> to simplifying the expressions.</a:t>
            </a:r>
            <a:endParaRPr lang="en-US" sz="200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AF127-162C-412A-999B-4E835CA95EC4}" type="slidenum">
              <a:rPr lang="en-US"/>
              <a:pPr/>
              <a:t>13</a:t>
            </a:fld>
            <a:endParaRPr lang="en-US"/>
          </a:p>
        </p:txBody>
      </p:sp>
      <p:sp>
        <p:nvSpPr>
          <p:cNvPr id="538626" name="Rectangle 2"/>
          <p:cNvSpPr>
            <a:spLocks noChangeArrowheads="1" noTextEdit="1"/>
          </p:cNvSpPr>
          <p:nvPr>
            <p:ph type="sldImg"/>
          </p:nvPr>
        </p:nvSpPr>
        <p:spPr>
          <a:ln/>
        </p:spPr>
      </p:sp>
      <p:sp>
        <p:nvSpPr>
          <p:cNvPr id="538627" name="Rectangle 3"/>
          <p:cNvSpPr>
            <a:spLocks noGrp="1" noChangeArrowheads="1"/>
          </p:cNvSpPr>
          <p:nvPr>
            <p:ph type="body" idx="1"/>
          </p:nvPr>
        </p:nvSpPr>
        <p:spPr/>
        <p:txBody>
          <a:bodyPr/>
          <a:lstStyle/>
          <a:p>
            <a:pPr>
              <a:spcBef>
                <a:spcPct val="10000"/>
              </a:spcBef>
              <a:spcAft>
                <a:spcPts val="500"/>
              </a:spcAft>
            </a:pPr>
            <a:r>
              <a:rPr lang="en-US" sz="1200" dirty="0" smtClean="0"/>
              <a:t>Thus, the first row of the </a:t>
            </a:r>
            <a:r>
              <a:rPr lang="en-US" sz="1200" dirty="0" err="1" smtClean="0"/>
              <a:t>Kmap</a:t>
            </a:r>
            <a:r>
              <a:rPr lang="en-US" sz="1200" dirty="0" smtClean="0"/>
              <a:t> contains all </a:t>
            </a:r>
            <a:r>
              <a:rPr lang="en-US" sz="1200" dirty="0" err="1" smtClean="0"/>
              <a:t>minterms</a:t>
            </a:r>
            <a:r>
              <a:rPr lang="en-US" sz="1200" dirty="0" smtClean="0"/>
              <a:t> where </a:t>
            </a:r>
            <a:r>
              <a:rPr lang="en-US" sz="1200" i="1" dirty="0" smtClean="0"/>
              <a:t>x</a:t>
            </a:r>
            <a:r>
              <a:rPr lang="en-US" sz="1200" dirty="0" smtClean="0"/>
              <a:t> has a value of zero.</a:t>
            </a:r>
          </a:p>
          <a:p>
            <a:pPr>
              <a:spcBef>
                <a:spcPct val="10000"/>
              </a:spcBef>
              <a:spcAft>
                <a:spcPts val="500"/>
              </a:spcAft>
            </a:pPr>
            <a:r>
              <a:rPr lang="en-US" sz="1200" dirty="0" smtClean="0"/>
              <a:t>The first column contains all </a:t>
            </a:r>
            <a:r>
              <a:rPr lang="en-US" sz="1200" dirty="0" err="1" smtClean="0"/>
              <a:t>minterms</a:t>
            </a:r>
            <a:r>
              <a:rPr lang="en-US" sz="1200" dirty="0" smtClean="0"/>
              <a:t> where </a:t>
            </a:r>
            <a:r>
              <a:rPr lang="en-US" sz="1200" i="1" dirty="0" smtClean="0"/>
              <a:t>y</a:t>
            </a:r>
            <a:r>
              <a:rPr lang="en-US" sz="1200" dirty="0" smtClean="0"/>
              <a:t> and </a:t>
            </a:r>
            <a:r>
              <a:rPr lang="en-US" sz="1200" i="1" dirty="0" smtClean="0"/>
              <a:t>z</a:t>
            </a:r>
            <a:r>
              <a:rPr lang="en-US" sz="1200" dirty="0" smtClean="0"/>
              <a:t> both have a value of zero.</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EFE5B8-DDEF-4F7F-9C55-68A13A32CA78}" type="slidenum">
              <a:rPr lang="en-US"/>
              <a:pPr/>
              <a:t>14</a:t>
            </a:fld>
            <a:endParaRPr lang="en-US"/>
          </a:p>
        </p:txBody>
      </p:sp>
      <p:sp>
        <p:nvSpPr>
          <p:cNvPr id="540674" name="Rectangle 2"/>
          <p:cNvSpPr>
            <a:spLocks noChangeArrowheads="1" noTextEdit="1"/>
          </p:cNvSpPr>
          <p:nvPr>
            <p:ph type="sldImg"/>
          </p:nvPr>
        </p:nvSpPr>
        <p:spPr>
          <a:ln/>
        </p:spPr>
      </p:sp>
      <p:sp>
        <p:nvSpPr>
          <p:cNvPr id="54067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Consider this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Its </a:t>
            </a:r>
            <a:r>
              <a:rPr lang="en-US" sz="1200" dirty="0" err="1" smtClean="0"/>
              <a:t>Kmap</a:t>
            </a:r>
            <a:r>
              <a:rPr lang="en-US" sz="1200" dirty="0" smtClean="0"/>
              <a:t> is given below.</a:t>
            </a:r>
          </a:p>
          <a:p>
            <a:r>
              <a:rPr lang="en-US" dirty="0" smtClean="0"/>
              <a:t>Each </a:t>
            </a:r>
            <a:r>
              <a:rPr lang="en-US" dirty="0" err="1" smtClean="0"/>
              <a:t>minterm</a:t>
            </a:r>
            <a:r>
              <a:rPr lang="en-US" dirty="0" smtClean="0"/>
              <a:t> in the function is given a one in the K-Map</a:t>
            </a:r>
            <a:r>
              <a:rPr lang="en-US" baseline="0" dirty="0" smtClean="0"/>
              <a:t> like this:</a:t>
            </a:r>
          </a:p>
          <a:p>
            <a:endParaRPr lang="en-US" baseline="0" dirty="0" smtClean="0"/>
          </a:p>
          <a:p>
            <a:r>
              <a:rPr lang="en-US" baseline="0" dirty="0" smtClean="0"/>
              <a:t>Can you find the largest group of 1s that is a power of 2?</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04BDE-2706-4375-A88D-2EA627EAFFB3}" type="slidenum">
              <a:rPr lang="en-US"/>
              <a:pPr/>
              <a:t>15</a:t>
            </a:fld>
            <a:endParaRPr lang="en-US"/>
          </a:p>
        </p:txBody>
      </p:sp>
      <p:sp>
        <p:nvSpPr>
          <p:cNvPr id="542722" name="Rectangle 2"/>
          <p:cNvSpPr>
            <a:spLocks noChangeArrowheads="1" noTextEdit="1"/>
          </p:cNvSpPr>
          <p:nvPr>
            <p:ph type="sldImg"/>
          </p:nvPr>
        </p:nvSpPr>
        <p:spPr>
          <a:ln/>
        </p:spPr>
      </p:sp>
      <p:sp>
        <p:nvSpPr>
          <p:cNvPr id="542723" name="Rectangle 3"/>
          <p:cNvSpPr>
            <a:spLocks noGrp="1" noChangeArrowheads="1"/>
          </p:cNvSpPr>
          <p:nvPr>
            <p:ph type="body" idx="1"/>
          </p:nvPr>
        </p:nvSpPr>
        <p:spPr/>
        <p:txBody>
          <a:bodyPr/>
          <a:lstStyle/>
          <a:p>
            <a:pPr>
              <a:spcBef>
                <a:spcPct val="10000"/>
              </a:spcBef>
              <a:spcAft>
                <a:spcPts val="500"/>
              </a:spcAft>
            </a:pPr>
            <a:r>
              <a:rPr lang="en-US" sz="1200" dirty="0" smtClean="0"/>
              <a:t>This grouping tells us that changes in the variables </a:t>
            </a:r>
            <a:r>
              <a:rPr lang="en-US" sz="1200" i="1" dirty="0" smtClean="0"/>
              <a:t>x</a:t>
            </a:r>
            <a:r>
              <a:rPr lang="en-US" sz="1200" dirty="0" smtClean="0"/>
              <a:t> and </a:t>
            </a:r>
            <a:r>
              <a:rPr lang="en-US" sz="1200" i="1" dirty="0" smtClean="0"/>
              <a:t>y</a:t>
            </a:r>
            <a:r>
              <a:rPr lang="en-US" sz="1200" dirty="0" smtClean="0"/>
              <a:t> have no influence upon the value of the function: They are irrelevant.</a:t>
            </a:r>
          </a:p>
          <a:p>
            <a:pPr>
              <a:spcBef>
                <a:spcPct val="10000"/>
              </a:spcBef>
            </a:pPr>
            <a:r>
              <a:rPr lang="en-US" sz="1200" dirty="0" smtClean="0"/>
              <a:t>This means that the function, reduces to F(x)</a:t>
            </a:r>
            <a:r>
              <a:rPr lang="en-US" sz="1200" baseline="0" dirty="0" smtClean="0"/>
              <a:t> = z</a:t>
            </a:r>
          </a:p>
          <a:p>
            <a:pPr>
              <a:spcBef>
                <a:spcPct val="10000"/>
              </a:spcBef>
            </a:pPr>
            <a:endParaRPr lang="en-US" sz="1200" baseline="0" dirty="0" smtClean="0"/>
          </a:p>
          <a:p>
            <a:pPr>
              <a:spcBef>
                <a:spcPct val="10000"/>
              </a:spcBef>
            </a:pPr>
            <a:r>
              <a:rPr lang="en-US" sz="1200" b="0" dirty="0" smtClean="0">
                <a:solidFill>
                  <a:srgbClr val="CC3300"/>
                </a:solidFill>
                <a:latin typeface="Times New Roman" charset="0"/>
              </a:rPr>
              <a:t>You could verify this reduction with identities or a truth table</a:t>
            </a:r>
            <a:endParaRPr lang="en-US" sz="1200" b="0"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B9C13-9F38-4E0F-8310-18B38C556E50}" type="slidenum">
              <a:rPr lang="en-US"/>
              <a:pPr/>
              <a:t>16</a:t>
            </a:fld>
            <a:endParaRPr lang="en-US"/>
          </a:p>
        </p:txBody>
      </p:sp>
      <p:sp>
        <p:nvSpPr>
          <p:cNvPr id="544770" name="Rectangle 2"/>
          <p:cNvSpPr>
            <a:spLocks noChangeArrowheads="1" noTextEdit="1"/>
          </p:cNvSpPr>
          <p:nvPr>
            <p:ph type="sldImg"/>
          </p:nvPr>
        </p:nvSpPr>
        <p:spPr>
          <a:ln/>
        </p:spPr>
      </p:sp>
      <p:sp>
        <p:nvSpPr>
          <p:cNvPr id="5447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Now for a more complicated </a:t>
            </a:r>
            <a:r>
              <a:rPr lang="en-US" sz="1200" dirty="0" err="1" smtClean="0"/>
              <a:t>Kmap</a:t>
            </a:r>
            <a:r>
              <a:rPr lang="en-US" sz="1200" dirty="0" smtClean="0"/>
              <a:t>.  Consider the function:</a:t>
            </a:r>
          </a:p>
          <a:p>
            <a:pPr>
              <a:spcBef>
                <a:spcPct val="10000"/>
              </a:spcBef>
            </a:pPr>
            <a:r>
              <a:rPr lang="en-US" sz="2200" dirty="0" smtClean="0"/>
              <a:t>Its </a:t>
            </a:r>
            <a:r>
              <a:rPr lang="en-US" sz="2200" dirty="0" err="1" smtClean="0"/>
              <a:t>Kmap</a:t>
            </a:r>
            <a:r>
              <a:rPr lang="en-US" sz="2200" dirty="0" smtClean="0"/>
              <a:t> is shown below. There are two groupings of 1s.</a:t>
            </a:r>
          </a:p>
          <a:p>
            <a:pPr lvl="1">
              <a:spcBef>
                <a:spcPct val="10000"/>
              </a:spcBef>
            </a:pPr>
            <a:r>
              <a:rPr lang="en-US" sz="2000" dirty="0" smtClean="0"/>
              <a:t>Can you find them? – Remember that the groupings</a:t>
            </a:r>
            <a:r>
              <a:rPr lang="en-US" sz="2000" baseline="0" dirty="0" smtClean="0"/>
              <a:t> can wrap around the ends.</a:t>
            </a:r>
            <a:endParaRPr lang="en-US" sz="2000"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77B78-619E-4B0E-AEC8-25597335DC4C}" type="slidenum">
              <a:rPr lang="en-US"/>
              <a:pPr/>
              <a:t>17</a:t>
            </a:fld>
            <a:endParaRPr lang="en-US"/>
          </a:p>
        </p:txBody>
      </p:sp>
      <p:sp>
        <p:nvSpPr>
          <p:cNvPr id="546818" name="Rectangle 2"/>
          <p:cNvSpPr>
            <a:spLocks noChangeArrowheads="1" noTextEdit="1"/>
          </p:cNvSpPr>
          <p:nvPr>
            <p:ph type="sldImg"/>
          </p:nvPr>
        </p:nvSpPr>
        <p:spPr>
          <a:ln/>
        </p:spPr>
      </p:sp>
      <p:sp>
        <p:nvSpPr>
          <p:cNvPr id="546819" name="Rectangle 3"/>
          <p:cNvSpPr>
            <a:spLocks noGrp="1" noChangeArrowheads="1"/>
          </p:cNvSpPr>
          <p:nvPr>
            <p:ph type="body" idx="1"/>
          </p:nvPr>
        </p:nvSpPr>
        <p:spPr/>
        <p:txBody>
          <a:bodyPr/>
          <a:lstStyle/>
          <a:p>
            <a:pPr>
              <a:spcBef>
                <a:spcPct val="10000"/>
              </a:spcBef>
              <a:spcAft>
                <a:spcPts val="500"/>
              </a:spcAft>
            </a:pPr>
            <a:r>
              <a:rPr lang="en-US" sz="2200" dirty="0" smtClean="0"/>
              <a:t>In this </a:t>
            </a:r>
            <a:r>
              <a:rPr lang="en-US" sz="2200" dirty="0" err="1" smtClean="0"/>
              <a:t>Kmap</a:t>
            </a:r>
            <a:r>
              <a:rPr lang="en-US" sz="2200" dirty="0" smtClean="0"/>
              <a:t>, we see an example of a group that wraps around the sides of a </a:t>
            </a:r>
            <a:r>
              <a:rPr lang="en-US" sz="2200" dirty="0" err="1" smtClean="0"/>
              <a:t>Kmap</a:t>
            </a:r>
            <a:r>
              <a:rPr lang="en-US" sz="2200" dirty="0" smtClean="0"/>
              <a:t>.</a:t>
            </a:r>
          </a:p>
          <a:p>
            <a:pPr>
              <a:spcBef>
                <a:spcPct val="10000"/>
              </a:spcBef>
              <a:spcAft>
                <a:spcPts val="500"/>
              </a:spcAft>
            </a:pPr>
            <a:r>
              <a:rPr lang="en-US" sz="2200" dirty="0" smtClean="0"/>
              <a:t>The pink group tells us that the values of </a:t>
            </a:r>
            <a:r>
              <a:rPr lang="en-US" sz="2200" i="1" dirty="0" smtClean="0"/>
              <a:t>x </a:t>
            </a:r>
            <a:r>
              <a:rPr lang="en-US" sz="2200" dirty="0" smtClean="0"/>
              <a:t>and </a:t>
            </a:r>
            <a:r>
              <a:rPr lang="en-US" sz="2200" i="1" dirty="0" smtClean="0"/>
              <a:t>y</a:t>
            </a:r>
            <a:r>
              <a:rPr lang="en-US" sz="2200" dirty="0" smtClean="0"/>
              <a:t> are not relevant to the term of the function that is encompassed by the group.</a:t>
            </a:r>
            <a:endParaRPr lang="en-US" sz="2100" dirty="0" smtClean="0"/>
          </a:p>
          <a:p>
            <a:pPr lvl="1">
              <a:spcBef>
                <a:spcPct val="10000"/>
              </a:spcBef>
              <a:spcAft>
                <a:spcPts val="500"/>
              </a:spcAft>
            </a:pPr>
            <a:r>
              <a:rPr lang="en-US" sz="2000" dirty="0" smtClean="0"/>
              <a:t>What does this tell us about the term of the function? What is Z’s value in the pink</a:t>
            </a:r>
            <a:r>
              <a:rPr lang="en-US" sz="2000" baseline="0" dirty="0" smtClean="0"/>
              <a:t> group?</a:t>
            </a:r>
            <a:endParaRPr lang="en-US" sz="2000" dirty="0" smtClean="0"/>
          </a:p>
          <a:p>
            <a:pPr>
              <a:spcBef>
                <a:spcPct val="10000"/>
              </a:spcBef>
            </a:pPr>
            <a:endParaRPr lang="en-US" sz="2200"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sz="2200" b="0" dirty="0" smtClean="0">
                <a:solidFill>
                  <a:srgbClr val="CC3300"/>
                </a:solidFill>
                <a:latin typeface="Times New Roman" charset="0"/>
              </a:rPr>
              <a:t>What about the green group in the top row? What is X’s</a:t>
            </a:r>
            <a:r>
              <a:rPr lang="en-US" sz="2200" b="0" baseline="0" dirty="0" smtClean="0">
                <a:solidFill>
                  <a:srgbClr val="CC3300"/>
                </a:solidFill>
                <a:latin typeface="Times New Roman" charset="0"/>
              </a:rPr>
              <a:t> value in the green group?</a:t>
            </a:r>
            <a:endParaRPr lang="en-US" sz="2000" b="0" dirty="0" smtClean="0">
              <a:latin typeface="Times New Roman" charset="0"/>
            </a:endParaRPr>
          </a:p>
          <a:p>
            <a:pPr>
              <a:spcBef>
                <a:spcPct val="10000"/>
              </a:spcBef>
            </a:pPr>
            <a:endParaRPr lang="en-US" sz="2200"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BE823-59F7-427E-BDF3-EB0F841519D3}" type="slidenum">
              <a:rPr lang="en-US"/>
              <a:pPr/>
              <a:t>18</a:t>
            </a:fld>
            <a:endParaRPr lang="en-US"/>
          </a:p>
        </p:txBody>
      </p:sp>
      <p:sp>
        <p:nvSpPr>
          <p:cNvPr id="548866" name="Rectangle 2"/>
          <p:cNvSpPr>
            <a:spLocks noChangeArrowheads="1" noTextEdit="1"/>
          </p:cNvSpPr>
          <p:nvPr>
            <p:ph type="sldImg"/>
          </p:nvPr>
        </p:nvSpPr>
        <p:spPr>
          <a:ln/>
        </p:spPr>
      </p:sp>
      <p:sp>
        <p:nvSpPr>
          <p:cNvPr id="548867" name="Rectangle 3"/>
          <p:cNvSpPr>
            <a:spLocks noGrp="1" noChangeArrowheads="1"/>
          </p:cNvSpPr>
          <p:nvPr>
            <p:ph type="body" idx="1"/>
          </p:nvPr>
        </p:nvSpPr>
        <p:spPr/>
        <p:txBody>
          <a:bodyPr/>
          <a:lstStyle/>
          <a:p>
            <a:pPr>
              <a:spcBef>
                <a:spcPct val="10000"/>
              </a:spcBef>
              <a:spcAft>
                <a:spcPts val="500"/>
              </a:spcAft>
            </a:pPr>
            <a:r>
              <a:rPr lang="en-US" sz="1200" dirty="0" smtClean="0"/>
              <a:t>The green group in the top row tells us that only the value of </a:t>
            </a:r>
            <a:r>
              <a:rPr lang="en-US" sz="1200" i="1" dirty="0" smtClean="0"/>
              <a:t>x</a:t>
            </a:r>
            <a:r>
              <a:rPr lang="en-US" sz="1200" dirty="0" smtClean="0"/>
              <a:t> is significant in that group.</a:t>
            </a:r>
          </a:p>
          <a:p>
            <a:pPr>
              <a:spcBef>
                <a:spcPct val="10000"/>
              </a:spcBef>
              <a:spcAft>
                <a:spcPts val="500"/>
              </a:spcAft>
            </a:pPr>
            <a:r>
              <a:rPr lang="en-US" sz="1200" dirty="0" smtClean="0"/>
              <a:t>We see that it is complemented or 0 in that row, so the other term of the reduced function is    .</a:t>
            </a:r>
          </a:p>
          <a:p>
            <a:pPr>
              <a:spcBef>
                <a:spcPct val="10000"/>
              </a:spcBef>
            </a:pPr>
            <a:r>
              <a:rPr lang="en-US" sz="1200" dirty="0" smtClean="0"/>
              <a:t>Our reduced function is not X or not Z</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0E867-3A83-43CC-810A-268B22148620}" type="slidenum">
              <a:rPr lang="en-US"/>
              <a:pPr/>
              <a:t>19</a:t>
            </a:fld>
            <a:endParaRPr lang="en-US"/>
          </a:p>
        </p:txBody>
      </p:sp>
      <p:sp>
        <p:nvSpPr>
          <p:cNvPr id="550914" name="Rectangle 2"/>
          <p:cNvSpPr>
            <a:spLocks noChangeArrowheads="1" noTextEdit="1"/>
          </p:cNvSpPr>
          <p:nvPr>
            <p:ph type="sldImg"/>
          </p:nvPr>
        </p:nvSpPr>
        <p:spPr>
          <a:ln/>
        </p:spPr>
      </p:sp>
      <p:sp>
        <p:nvSpPr>
          <p:cNvPr id="550915" name="Rectangle 3"/>
          <p:cNvSpPr>
            <a:spLocks noGrp="1" noChangeArrowheads="1"/>
          </p:cNvSpPr>
          <p:nvPr>
            <p:ph type="body" idx="1"/>
          </p:nvPr>
        </p:nvSpPr>
        <p:spPr/>
        <p:txBody>
          <a:bodyPr/>
          <a:lstStyle/>
          <a:p>
            <a:pPr>
              <a:spcBef>
                <a:spcPct val="10000"/>
              </a:spcBef>
              <a:spcAft>
                <a:spcPts val="500"/>
              </a:spcAft>
            </a:pPr>
            <a:r>
              <a:rPr lang="en-US" sz="1200" dirty="0" smtClean="0"/>
              <a:t>Our model can be extended to accommodate the 16 </a:t>
            </a:r>
            <a:r>
              <a:rPr lang="en-US" sz="1200" dirty="0" err="1" smtClean="0"/>
              <a:t>minterms</a:t>
            </a:r>
            <a:r>
              <a:rPr lang="en-US" sz="1200" dirty="0" smtClean="0"/>
              <a:t> that are produced by a four-input function.</a:t>
            </a:r>
          </a:p>
          <a:p>
            <a:pPr>
              <a:spcBef>
                <a:spcPct val="10000"/>
              </a:spcBef>
              <a:spcAft>
                <a:spcPts val="500"/>
              </a:spcAft>
            </a:pPr>
            <a:r>
              <a:rPr lang="en-US" sz="1200" dirty="0" smtClean="0"/>
              <a:t>This is the format for a 16-minterm </a:t>
            </a:r>
            <a:r>
              <a:rPr lang="en-US" sz="1200" dirty="0" err="1" smtClean="0"/>
              <a:t>Kmap</a:t>
            </a:r>
            <a:r>
              <a:rPr lang="en-US" sz="1200" dirty="0" smtClean="0"/>
              <a:t>.</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6C664-F6D3-4925-A33C-15E820360BD1}" type="slidenum">
              <a:rPr lang="en-US"/>
              <a:pPr/>
              <a:t>2</a:t>
            </a:fld>
            <a:endParaRPr lang="en-US"/>
          </a:p>
        </p:txBody>
      </p:sp>
      <p:sp>
        <p:nvSpPr>
          <p:cNvPr id="496642" name="Rectangle 2"/>
          <p:cNvSpPr>
            <a:spLocks noChangeArrowheads="1" noTextEdit="1"/>
          </p:cNvSpPr>
          <p:nvPr>
            <p:ph type="sldImg"/>
          </p:nvPr>
        </p:nvSpPr>
        <p:spPr>
          <a:ln/>
        </p:spPr>
      </p:sp>
      <p:sp>
        <p:nvSpPr>
          <p:cNvPr id="496643" name="Rectangle 3"/>
          <p:cNvSpPr>
            <a:spLocks noGrp="1" noChangeArrowheads="1"/>
          </p:cNvSpPr>
          <p:nvPr>
            <p:ph type="body" idx="1"/>
          </p:nvPr>
        </p:nvSpPr>
        <p:spPr/>
        <p:txBody>
          <a:bodyPr/>
          <a:lstStyle/>
          <a:p>
            <a:pPr>
              <a:spcBef>
                <a:spcPct val="40000"/>
              </a:spcBef>
            </a:pPr>
            <a:r>
              <a:rPr lang="en-US" sz="1200" dirty="0" smtClean="0"/>
              <a:t>Simplification of Boolean functions leads to simpler (and usually faster) digital circuits.</a:t>
            </a:r>
          </a:p>
          <a:p>
            <a:pPr>
              <a:spcBef>
                <a:spcPct val="40000"/>
              </a:spcBef>
            </a:pPr>
            <a:r>
              <a:rPr lang="en-US" sz="1200" dirty="0" smtClean="0"/>
              <a:t>Simplifying Boolean functions using identities is time-consuming and error-prone.</a:t>
            </a:r>
          </a:p>
          <a:p>
            <a:pPr>
              <a:spcBef>
                <a:spcPct val="40000"/>
              </a:spcBef>
            </a:pPr>
            <a:r>
              <a:rPr lang="en-US" sz="1200" dirty="0" smtClean="0"/>
              <a:t>This</a:t>
            </a:r>
            <a:r>
              <a:rPr lang="en-US" sz="1200" baseline="0" dirty="0" smtClean="0"/>
              <a:t> will </a:t>
            </a:r>
            <a:r>
              <a:rPr lang="en-US" sz="1200" dirty="0" smtClean="0"/>
              <a:t>present K-Maps,</a:t>
            </a:r>
            <a:r>
              <a:rPr lang="en-US" sz="1200" baseline="0" dirty="0" smtClean="0"/>
              <a:t> </a:t>
            </a:r>
            <a:r>
              <a:rPr lang="en-US" sz="1200" dirty="0" smtClean="0"/>
              <a:t>an easy, systematic method for reducing Boolean expressions.</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9A1D24-C0A6-4E05-8735-2BD6D2AC2774}" type="slidenum">
              <a:rPr lang="en-US"/>
              <a:pPr/>
              <a:t>20</a:t>
            </a:fld>
            <a:endParaRPr lang="en-US"/>
          </a:p>
        </p:txBody>
      </p:sp>
      <p:sp>
        <p:nvSpPr>
          <p:cNvPr id="555010" name="Rectangle 2"/>
          <p:cNvSpPr>
            <a:spLocks noChangeArrowheads="1" noTextEdit="1"/>
          </p:cNvSpPr>
          <p:nvPr>
            <p:ph type="sldImg"/>
          </p:nvPr>
        </p:nvSpPr>
        <p:spPr>
          <a:ln/>
        </p:spPr>
      </p:sp>
      <p:sp>
        <p:nvSpPr>
          <p:cNvPr id="55501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a:t>
            </a:r>
            <a:r>
              <a:rPr lang="en-US" sz="1200" dirty="0" err="1" smtClean="0"/>
              <a:t>Kmap</a:t>
            </a:r>
            <a:r>
              <a:rPr lang="en-US" sz="1200" dirty="0" smtClean="0"/>
              <a:t> shown below  has been populated with the nonzero </a:t>
            </a:r>
            <a:r>
              <a:rPr lang="en-US" sz="1200" dirty="0" err="1" smtClean="0"/>
              <a:t>minterms</a:t>
            </a:r>
            <a:r>
              <a:rPr lang="en-US" sz="1200" dirty="0" smtClean="0"/>
              <a:t> from this function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Can you identify (only)  three groups in this </a:t>
            </a:r>
            <a:r>
              <a:rPr lang="en-US" sz="2000" dirty="0" err="1" smtClean="0"/>
              <a:t>Kmap</a:t>
            </a:r>
            <a:r>
              <a:rPr lang="en-US" sz="200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BB0EE-1CAB-4DC1-81DD-0AECD0AA877A}" type="slidenum">
              <a:rPr lang="en-US"/>
              <a:pPr/>
              <a:t>21</a:t>
            </a:fld>
            <a:endParaRPr lang="en-US"/>
          </a:p>
        </p:txBody>
      </p:sp>
      <p:sp>
        <p:nvSpPr>
          <p:cNvPr id="557058" name="Rectangle 2"/>
          <p:cNvSpPr>
            <a:spLocks noChangeArrowheads="1" noTextEdit="1"/>
          </p:cNvSpPr>
          <p:nvPr>
            <p:ph type="sldImg"/>
          </p:nvPr>
        </p:nvSpPr>
        <p:spPr>
          <a:ln/>
        </p:spPr>
      </p:sp>
      <p:sp>
        <p:nvSpPr>
          <p:cNvPr id="557059" name="Rectangle 3"/>
          <p:cNvSpPr>
            <a:spLocks noGrp="1" noChangeArrowheads="1"/>
          </p:cNvSpPr>
          <p:nvPr>
            <p:ph type="body" idx="1"/>
          </p:nvPr>
        </p:nvSpPr>
        <p:spPr/>
        <p:txBody>
          <a:bodyPr/>
          <a:lstStyle/>
          <a:p>
            <a:pPr>
              <a:spcBef>
                <a:spcPct val="10000"/>
              </a:spcBef>
            </a:pPr>
            <a:r>
              <a:rPr lang="en-US" sz="2200" dirty="0" smtClean="0"/>
              <a:t>Three groups consist of:</a:t>
            </a:r>
          </a:p>
          <a:p>
            <a:pPr lvl="1">
              <a:spcBef>
                <a:spcPct val="10000"/>
              </a:spcBef>
            </a:pPr>
            <a:r>
              <a:rPr lang="en-US" sz="2000" dirty="0" smtClean="0"/>
              <a:t>A purple group entirely within the </a:t>
            </a:r>
            <a:r>
              <a:rPr lang="en-US" sz="2000" dirty="0" err="1" smtClean="0"/>
              <a:t>Kmap</a:t>
            </a:r>
            <a:r>
              <a:rPr lang="en-US" sz="2000" dirty="0" smtClean="0"/>
              <a:t> at the right</a:t>
            </a:r>
            <a:r>
              <a:rPr lang="en-US" sz="2000" baseline="0" dirty="0" smtClean="0"/>
              <a:t> produces not W and Y and not Z</a:t>
            </a:r>
            <a:endParaRPr lang="en-US" sz="2000" dirty="0" smtClean="0"/>
          </a:p>
          <a:p>
            <a:pPr lvl="1">
              <a:spcBef>
                <a:spcPct val="10000"/>
              </a:spcBef>
            </a:pPr>
            <a:r>
              <a:rPr lang="en-US" sz="2000" dirty="0" smtClean="0"/>
              <a:t>A pink group that wraps the top and bottom</a:t>
            </a:r>
            <a:r>
              <a:rPr lang="en-US" sz="2000" baseline="0" dirty="0" smtClean="0"/>
              <a:t> produces not X and not Y</a:t>
            </a:r>
            <a:endParaRPr lang="en-US" sz="2000" dirty="0" smtClean="0"/>
          </a:p>
          <a:p>
            <a:pPr lvl="1">
              <a:spcBef>
                <a:spcPct val="10000"/>
              </a:spcBef>
            </a:pPr>
            <a:r>
              <a:rPr lang="en-US" sz="2000" dirty="0" smtClean="0"/>
              <a:t>A green group that spans the corners produces not X and not Z</a:t>
            </a:r>
          </a:p>
          <a:p>
            <a:pPr>
              <a:spcBef>
                <a:spcPct val="10000"/>
              </a:spcBef>
            </a:pPr>
            <a:r>
              <a:rPr lang="en-US" sz="2200" dirty="0" smtClean="0"/>
              <a:t>Thus we have three terms in our final function</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819EB-35EF-4EF0-8F3F-39E0FE1812C1}" type="slidenum">
              <a:rPr lang="en-US"/>
              <a:pPr/>
              <a:t>22</a:t>
            </a:fld>
            <a:endParaRPr lang="en-US"/>
          </a:p>
        </p:txBody>
      </p:sp>
      <p:sp>
        <p:nvSpPr>
          <p:cNvPr id="559106" name="Rectangle 2"/>
          <p:cNvSpPr>
            <a:spLocks noChangeArrowheads="1" noTextEdit="1"/>
          </p:cNvSpPr>
          <p:nvPr>
            <p:ph type="sldImg"/>
          </p:nvPr>
        </p:nvSpPr>
        <p:spPr>
          <a:ln/>
        </p:spPr>
      </p:sp>
      <p:sp>
        <p:nvSpPr>
          <p:cNvPr id="559107" name="Rectangle 3"/>
          <p:cNvSpPr>
            <a:spLocks noGrp="1" noChangeArrowheads="1"/>
          </p:cNvSpPr>
          <p:nvPr>
            <p:ph type="body" idx="1"/>
          </p:nvPr>
        </p:nvSpPr>
        <p:spPr/>
        <p:txBody>
          <a:bodyPr/>
          <a:lstStyle/>
          <a:p>
            <a:pPr>
              <a:spcBef>
                <a:spcPct val="10000"/>
              </a:spcBef>
              <a:spcAft>
                <a:spcPts val="500"/>
              </a:spcAft>
            </a:pPr>
            <a:r>
              <a:rPr lang="en-US" sz="1200" dirty="0" smtClean="0"/>
              <a:t>It is possible to have a choice as to how to pick groups within a </a:t>
            </a:r>
            <a:r>
              <a:rPr lang="en-US" sz="1200" dirty="0" err="1" smtClean="0"/>
              <a:t>Kmap</a:t>
            </a:r>
            <a:r>
              <a:rPr lang="en-US" sz="1200" dirty="0" smtClean="0"/>
              <a:t>, while keeping the groups as large as possible.</a:t>
            </a:r>
          </a:p>
          <a:p>
            <a:pPr>
              <a:spcBef>
                <a:spcPct val="10000"/>
              </a:spcBef>
              <a:spcAft>
                <a:spcPts val="500"/>
              </a:spcAft>
            </a:pPr>
            <a:r>
              <a:rPr lang="en-US" sz="1200" dirty="0" smtClean="0"/>
              <a:t>The (different) functions that result from the groupings below are logically equivalent.</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744F2-D7DD-4599-ACC9-9DCB90CE1410}" type="slidenum">
              <a:rPr lang="en-US"/>
              <a:pPr/>
              <a:t>23</a:t>
            </a:fld>
            <a:endParaRPr lang="en-US"/>
          </a:p>
        </p:txBody>
      </p:sp>
      <p:sp>
        <p:nvSpPr>
          <p:cNvPr id="561154" name="Rectangle 2"/>
          <p:cNvSpPr>
            <a:spLocks noChangeArrowheads="1" noTextEdit="1"/>
          </p:cNvSpPr>
          <p:nvPr>
            <p:ph type="sldImg"/>
          </p:nvPr>
        </p:nvSpPr>
        <p:spPr>
          <a:ln/>
        </p:spPr>
      </p:sp>
      <p:sp>
        <p:nvSpPr>
          <p:cNvPr id="561155" name="Rectangle 3"/>
          <p:cNvSpPr>
            <a:spLocks noGrp="1" noChangeArrowheads="1"/>
          </p:cNvSpPr>
          <p:nvPr>
            <p:ph type="body" idx="1"/>
          </p:nvPr>
        </p:nvSpPr>
        <p:spPr/>
        <p:txBody>
          <a:bodyPr/>
          <a:lstStyle/>
          <a:p>
            <a:pPr>
              <a:spcBef>
                <a:spcPct val="10000"/>
              </a:spcBef>
              <a:spcAft>
                <a:spcPts val="300"/>
              </a:spcAft>
            </a:pPr>
            <a:r>
              <a:rPr lang="en-US" sz="2200" dirty="0" smtClean="0"/>
              <a:t>Real circuits don’t always need to have an output defined for every possible input.</a:t>
            </a:r>
          </a:p>
          <a:p>
            <a:pPr lvl="1">
              <a:spcBef>
                <a:spcPct val="10000"/>
              </a:spcBef>
              <a:spcAft>
                <a:spcPts val="300"/>
              </a:spcAft>
            </a:pPr>
            <a:r>
              <a:rPr lang="en-US" sz="2000" dirty="0" smtClean="0"/>
              <a:t>For example, some calculator displays consist of 7-segment LEDs.  These LEDs can display 2</a:t>
            </a:r>
            <a:r>
              <a:rPr lang="en-US" sz="2000" baseline="30000" dirty="0" smtClean="0"/>
              <a:t> 7</a:t>
            </a:r>
            <a:r>
              <a:rPr lang="en-US" sz="2000" dirty="0" smtClean="0"/>
              <a:t> -1 patterns, but only ten of them are useful.</a:t>
            </a:r>
          </a:p>
          <a:p>
            <a:pPr>
              <a:spcBef>
                <a:spcPct val="10000"/>
              </a:spcBef>
              <a:spcAft>
                <a:spcPts val="300"/>
              </a:spcAft>
            </a:pPr>
            <a:r>
              <a:rPr lang="en-US" sz="2200" dirty="0" smtClean="0"/>
              <a:t>If a circuit is designed so that a particular set of inputs can never happen, we call this set of inputs a </a:t>
            </a:r>
            <a:r>
              <a:rPr lang="en-US" sz="2200" i="1" dirty="0" smtClean="0"/>
              <a:t>don’t care </a:t>
            </a:r>
            <a:r>
              <a:rPr lang="en-US" sz="2200" dirty="0" smtClean="0"/>
              <a:t>condition.</a:t>
            </a:r>
          </a:p>
          <a:p>
            <a:pPr>
              <a:spcBef>
                <a:spcPct val="10000"/>
              </a:spcBef>
              <a:spcAft>
                <a:spcPts val="300"/>
              </a:spcAft>
            </a:pPr>
            <a:r>
              <a:rPr lang="en-US" sz="2200" dirty="0" smtClean="0"/>
              <a:t>They are very helpful to us in </a:t>
            </a:r>
            <a:r>
              <a:rPr lang="en-US" sz="2200" dirty="0" err="1" smtClean="0"/>
              <a:t>Kmap</a:t>
            </a:r>
            <a:r>
              <a:rPr lang="en-US" sz="2200" dirty="0" smtClean="0"/>
              <a:t> circuit simplification.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DF35B-8B20-4D98-9CC5-D85FEEEE58D3}" type="slidenum">
              <a:rPr lang="en-US"/>
              <a:pPr/>
              <a:t>24</a:t>
            </a:fld>
            <a:endParaRPr lang="en-US"/>
          </a:p>
        </p:txBody>
      </p:sp>
      <p:sp>
        <p:nvSpPr>
          <p:cNvPr id="563202" name="Rectangle 2"/>
          <p:cNvSpPr>
            <a:spLocks noChangeArrowheads="1" noTextEdit="1"/>
          </p:cNvSpPr>
          <p:nvPr>
            <p:ph type="sldImg"/>
          </p:nvPr>
        </p:nvSpPr>
        <p:spPr>
          <a:ln/>
        </p:spPr>
      </p:sp>
      <p:sp>
        <p:nvSpPr>
          <p:cNvPr id="563203" name="Rectangle 3"/>
          <p:cNvSpPr>
            <a:spLocks noGrp="1" noChangeArrowheads="1"/>
          </p:cNvSpPr>
          <p:nvPr>
            <p:ph type="body" idx="1"/>
          </p:nvPr>
        </p:nvSpPr>
        <p:spPr/>
        <p:txBody>
          <a:bodyPr/>
          <a:lstStyle/>
          <a:p>
            <a:pPr>
              <a:spcBef>
                <a:spcPct val="10000"/>
              </a:spcBef>
              <a:spcAft>
                <a:spcPts val="300"/>
              </a:spcAft>
            </a:pPr>
            <a:r>
              <a:rPr lang="en-US" sz="1200" dirty="0" smtClean="0"/>
              <a:t>In a </a:t>
            </a:r>
            <a:r>
              <a:rPr lang="en-US" sz="1200" dirty="0" err="1" smtClean="0"/>
              <a:t>Kmap</a:t>
            </a:r>
            <a:r>
              <a:rPr lang="en-US" sz="1200" dirty="0" smtClean="0"/>
              <a:t>, a don’t care condition is identified by an </a:t>
            </a:r>
            <a:r>
              <a:rPr lang="en-US" sz="1200" i="1" dirty="0" smtClean="0"/>
              <a:t>X</a:t>
            </a:r>
            <a:r>
              <a:rPr lang="en-US" sz="1200" dirty="0" smtClean="0"/>
              <a:t> in the cell of the </a:t>
            </a:r>
            <a:r>
              <a:rPr lang="en-US" sz="1200" dirty="0" err="1" smtClean="0"/>
              <a:t>minterm</a:t>
            </a:r>
            <a:r>
              <a:rPr lang="en-US" sz="1200" dirty="0" smtClean="0"/>
              <a:t>(s) for the don’t care inputs, as shown below.</a:t>
            </a:r>
          </a:p>
          <a:p>
            <a:pPr>
              <a:spcBef>
                <a:spcPct val="10000"/>
              </a:spcBef>
              <a:spcAft>
                <a:spcPts val="300"/>
              </a:spcAft>
            </a:pPr>
            <a:r>
              <a:rPr lang="en-US" sz="1200" dirty="0" smtClean="0"/>
              <a:t>In performing the simplification, we are free to include or ignore the </a:t>
            </a:r>
            <a:r>
              <a:rPr lang="en-US" sz="1200" i="1" dirty="0" smtClean="0"/>
              <a:t>X</a:t>
            </a:r>
            <a:r>
              <a:rPr lang="en-US" sz="1200" dirty="0" smtClean="0"/>
              <a:t>’s when creating our groups.</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FE5D5-388E-4AEF-9FF6-8AE79CD3BD51}" type="slidenum">
              <a:rPr lang="en-US"/>
              <a:pPr/>
              <a:t>25</a:t>
            </a:fld>
            <a:endParaRPr lang="en-US"/>
          </a:p>
        </p:txBody>
      </p:sp>
      <p:sp>
        <p:nvSpPr>
          <p:cNvPr id="565250" name="Rectangle 2"/>
          <p:cNvSpPr>
            <a:spLocks noChangeArrowheads="1" noTextEdit="1"/>
          </p:cNvSpPr>
          <p:nvPr>
            <p:ph type="sldImg"/>
          </p:nvPr>
        </p:nvSpPr>
        <p:spPr>
          <a:ln/>
        </p:spPr>
      </p:sp>
      <p:sp>
        <p:nvSpPr>
          <p:cNvPr id="56525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In one way of grouping the </a:t>
            </a:r>
            <a:r>
              <a:rPr lang="en-US" sz="1200" dirty="0" err="1" smtClean="0"/>
              <a:t>Kmap</a:t>
            </a:r>
            <a:r>
              <a:rPr lang="en-US" sz="1200" dirty="0" smtClean="0"/>
              <a:t> below, the result</a:t>
            </a:r>
            <a:r>
              <a:rPr lang="en-US" sz="1200" baseline="0" dirty="0" smtClean="0"/>
              <a:t> </a:t>
            </a:r>
            <a:r>
              <a:rPr lang="en-US" sz="1200" dirty="0" smtClean="0"/>
              <a:t>is</a:t>
            </a:r>
            <a:r>
              <a:rPr lang="en-US" sz="1200" baseline="0" dirty="0" smtClean="0"/>
              <a:t> this </a:t>
            </a:r>
            <a:r>
              <a:rPr lang="en-US" sz="1200" dirty="0" smtClean="0"/>
              <a:t>function: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EB2B5F-A12A-4D18-A35D-27227F65DE00}" type="slidenum">
              <a:rPr lang="en-US"/>
              <a:pPr/>
              <a:t>26</a:t>
            </a:fld>
            <a:endParaRPr lang="en-US"/>
          </a:p>
        </p:txBody>
      </p:sp>
      <p:sp>
        <p:nvSpPr>
          <p:cNvPr id="567298" name="Rectangle 2"/>
          <p:cNvSpPr>
            <a:spLocks noChangeArrowheads="1" noTextEdit="1"/>
          </p:cNvSpPr>
          <p:nvPr>
            <p:ph type="sldImg"/>
          </p:nvPr>
        </p:nvSpPr>
        <p:spPr>
          <a:ln/>
        </p:spPr>
      </p:sp>
      <p:sp>
        <p:nvSpPr>
          <p:cNvPr id="567299" name="Rectangle 3"/>
          <p:cNvSpPr>
            <a:spLocks noGrp="1" noChangeArrowheads="1"/>
          </p:cNvSpPr>
          <p:nvPr>
            <p:ph type="body" idx="1"/>
          </p:nvPr>
        </p:nvSpPr>
        <p:spPr/>
        <p:txBody>
          <a:bodyPr/>
          <a:lstStyle/>
          <a:p>
            <a:r>
              <a:rPr lang="en-US" sz="1200" dirty="0" smtClean="0"/>
              <a:t>A different grouping yields this function</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CEC8-7B7F-487F-9E48-F165B98AAF2A}" type="slidenum">
              <a:rPr lang="en-US"/>
              <a:pPr/>
              <a:t>27</a:t>
            </a:fld>
            <a:endParaRPr lang="en-US"/>
          </a:p>
        </p:txBody>
      </p:sp>
      <p:sp>
        <p:nvSpPr>
          <p:cNvPr id="569346" name="Rectangle 2"/>
          <p:cNvSpPr>
            <a:spLocks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dirty="0" smtClean="0"/>
              <a:t>In</a:t>
            </a:r>
            <a:r>
              <a:rPr lang="en-US" baseline="0" dirty="0" smtClean="0"/>
              <a:t> this case the truth tables of these are different, however the values for which they differ are the inputs which have don’t care conditions.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K-maps are a powerful tool for simplifying Boolean expressions to find the simplest functional equivalent</a:t>
            </a:r>
          </a:p>
          <a:p>
            <a:pPr eaLnBrk="1" hangingPunct="1"/>
            <a:r>
              <a:rPr lang="en-US" dirty="0" smtClean="0"/>
              <a:t>Let’s work an example step-by-step</a:t>
            </a:r>
          </a:p>
          <a:p>
            <a:endParaRPr lang="en-US" dirty="0"/>
          </a:p>
        </p:txBody>
      </p:sp>
      <p:sp>
        <p:nvSpPr>
          <p:cNvPr id="4" name="Slide Number Placeholder 3"/>
          <p:cNvSpPr>
            <a:spLocks noGrp="1"/>
          </p:cNvSpPr>
          <p:nvPr>
            <p:ph type="sldNum" sz="quarter" idx="10"/>
          </p:nvPr>
        </p:nvSpPr>
        <p:spPr/>
        <p:txBody>
          <a:bodyPr/>
          <a:lstStyle/>
          <a:p>
            <a:fld id="{10896D97-1618-4B0A-90F5-4C391DE32DB2}" type="slidenum">
              <a:rPr lang="en-US" smtClean="0"/>
              <a:pPr/>
              <a:t>28</a:t>
            </a:fld>
            <a:endParaRPr lang="en-US"/>
          </a:p>
        </p:txBody>
      </p:sp>
    </p:spTree>
    <p:extLst>
      <p:ext uri="{BB962C8B-B14F-4D97-AF65-F5344CB8AC3E}">
        <p14:creationId xmlns:p14="http://schemas.microsoft.com/office/powerpoint/2010/main" val="191437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We will use a K-map to simplify the following expression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First we note that there are three variables in the expression F( ), therefore our K-map will have 2</a:t>
            </a:r>
            <a:r>
              <a:rPr lang="en-US" baseline="30000" dirty="0" smtClean="0">
                <a:latin typeface="Times New Roman" charset="0"/>
              </a:rPr>
              <a:t>3</a:t>
            </a:r>
            <a:r>
              <a:rPr lang="en-US" dirty="0" smtClean="0">
                <a:latin typeface="Times New Roman" charset="0"/>
              </a:rPr>
              <a:t>=8 cells.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Next determine where each variable will be represented.</a:t>
            </a:r>
          </a:p>
          <a:p>
            <a:endParaRPr lang="en-US" dirty="0"/>
          </a:p>
        </p:txBody>
      </p:sp>
      <p:sp>
        <p:nvSpPr>
          <p:cNvPr id="4" name="Slide Number Placeholder 3"/>
          <p:cNvSpPr>
            <a:spLocks noGrp="1"/>
          </p:cNvSpPr>
          <p:nvPr>
            <p:ph type="sldNum" sz="quarter" idx="10"/>
          </p:nvPr>
        </p:nvSpPr>
        <p:spPr/>
        <p:txBody>
          <a:bodyPr/>
          <a:lstStyle/>
          <a:p>
            <a:fld id="{10896D97-1618-4B0A-90F5-4C391DE32DB2}" type="slidenum">
              <a:rPr lang="en-US" smtClean="0"/>
              <a:pPr/>
              <a:t>29</a:t>
            </a:fld>
            <a:endParaRPr lang="en-US"/>
          </a:p>
        </p:txBody>
      </p:sp>
    </p:spTree>
    <p:extLst>
      <p:ext uri="{BB962C8B-B14F-4D97-AF65-F5344CB8AC3E}">
        <p14:creationId xmlns:p14="http://schemas.microsoft.com/office/powerpoint/2010/main" val="692409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F0B674-643E-45E3-A9B7-CFF95F1EB25E}" type="slidenum">
              <a:rPr lang="en-US"/>
              <a:pPr/>
              <a:t>3</a:t>
            </a:fld>
            <a:endParaRPr lang="en-US"/>
          </a:p>
        </p:txBody>
      </p:sp>
      <p:sp>
        <p:nvSpPr>
          <p:cNvPr id="520194" name="Rectangle 2"/>
          <p:cNvSpPr>
            <a:spLocks noChangeArrowheads="1" noTextEdit="1"/>
          </p:cNvSpPr>
          <p:nvPr>
            <p:ph type="sldImg"/>
          </p:nvPr>
        </p:nvSpPr>
        <p:spPr>
          <a:ln/>
        </p:spPr>
      </p:sp>
      <p:sp>
        <p:nvSpPr>
          <p:cNvPr id="520195" name="Rectangle 3"/>
          <p:cNvSpPr>
            <a:spLocks noGrp="1" noChangeArrowheads="1"/>
          </p:cNvSpPr>
          <p:nvPr>
            <p:ph type="body" idx="1"/>
          </p:nvPr>
        </p:nvSpPr>
        <p:spPr/>
        <p:txBody>
          <a:bodyPr/>
          <a:lstStyle/>
          <a:p>
            <a:pPr>
              <a:spcBef>
                <a:spcPct val="40000"/>
              </a:spcBef>
              <a:spcAft>
                <a:spcPct val="16000"/>
              </a:spcAft>
            </a:pPr>
            <a:r>
              <a:rPr lang="en-US" sz="1200" dirty="0" smtClean="0"/>
              <a:t>In 1953, Maurice </a:t>
            </a:r>
            <a:r>
              <a:rPr lang="en-US" sz="1200" dirty="0" err="1" smtClean="0"/>
              <a:t>Karnaugh</a:t>
            </a:r>
            <a:r>
              <a:rPr lang="en-US" sz="1200" dirty="0" smtClean="0"/>
              <a:t> was a telecommunications engineer at Bell Labs.</a:t>
            </a:r>
          </a:p>
          <a:p>
            <a:pPr>
              <a:spcBef>
                <a:spcPct val="40000"/>
              </a:spcBef>
              <a:spcAft>
                <a:spcPct val="16000"/>
              </a:spcAft>
            </a:pPr>
            <a:r>
              <a:rPr lang="en-US" sz="1200" dirty="0" smtClean="0"/>
              <a:t>While exploring the new field of digital logic and its application to the design of telephone circuits, he invented a graphical way of visualizing and then simplifying Boolean expressions.</a:t>
            </a:r>
          </a:p>
          <a:p>
            <a:pPr>
              <a:spcBef>
                <a:spcPct val="40000"/>
              </a:spcBef>
              <a:spcAft>
                <a:spcPct val="16000"/>
              </a:spcAft>
            </a:pPr>
            <a:r>
              <a:rPr lang="en-US" sz="1200" dirty="0" smtClean="0"/>
              <a:t>This graphical representation, now known as a </a:t>
            </a:r>
            <a:r>
              <a:rPr lang="en-US" sz="1200" dirty="0" err="1" smtClean="0"/>
              <a:t>Karnaugh</a:t>
            </a:r>
            <a:r>
              <a:rPr lang="en-US" sz="1200" dirty="0" smtClean="0"/>
              <a:t> map, or </a:t>
            </a:r>
            <a:r>
              <a:rPr lang="en-US" sz="1200" dirty="0" err="1" smtClean="0"/>
              <a:t>Kmap</a:t>
            </a:r>
            <a:r>
              <a:rPr lang="en-US" sz="1200" dirty="0" smtClean="0"/>
              <a:t>, is named in his honor.</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Next we arrange the literal values for </a:t>
            </a:r>
            <a:r>
              <a:rPr lang="en-US" dirty="0" err="1" smtClean="0">
                <a:latin typeface="Times New Roman" charset="0"/>
              </a:rPr>
              <a:t>x,y</a:t>
            </a:r>
            <a:r>
              <a:rPr lang="en-US" dirty="0" smtClean="0">
                <a:latin typeface="Times New Roman" charset="0"/>
              </a:rPr>
              <a:t> and z so that binary vectors that are next to each other differ by only one bit. In other words we make sure that logically adjacent vectors are also physically adjacent. (grey code order)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Now we place ones (true values) into the K-map to show which binary vectors satisfy the expression F(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This term is represented by this 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This term is represented by this 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This term is represented by these 2 ones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And This term by these 2 ones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Finally this term is represented by these</a:t>
            </a:r>
            <a:r>
              <a:rPr lang="en-US" baseline="0" dirty="0" smtClean="0">
                <a:latin typeface="Times New Roman" charset="0"/>
              </a:rPr>
              <a:t> 4 ones</a:t>
            </a:r>
            <a:endParaRPr lang="en-US" dirty="0" smtClean="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charset="0"/>
            </a:endParaRPr>
          </a:p>
          <a:p>
            <a:endParaRPr lang="en-US" dirty="0"/>
          </a:p>
        </p:txBody>
      </p:sp>
      <p:sp>
        <p:nvSpPr>
          <p:cNvPr id="4" name="Slide Number Placeholder 3"/>
          <p:cNvSpPr>
            <a:spLocks noGrp="1"/>
          </p:cNvSpPr>
          <p:nvPr>
            <p:ph type="sldNum" sz="quarter" idx="10"/>
          </p:nvPr>
        </p:nvSpPr>
        <p:spPr/>
        <p:txBody>
          <a:bodyPr/>
          <a:lstStyle/>
          <a:p>
            <a:fld id="{10896D97-1618-4B0A-90F5-4C391DE32DB2}" type="slidenum">
              <a:rPr lang="en-US" smtClean="0"/>
              <a:pPr/>
              <a:t>30</a:t>
            </a:fld>
            <a:endParaRPr lang="en-US"/>
          </a:p>
        </p:txBody>
      </p:sp>
    </p:spTree>
    <p:extLst>
      <p:ext uri="{BB962C8B-B14F-4D97-AF65-F5344CB8AC3E}">
        <p14:creationId xmlns:p14="http://schemas.microsoft.com/office/powerpoint/2010/main" val="146810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charset="0"/>
              </a:rPr>
              <a:t>Now we find the smallest number of the largest rectangular patterns of 1’s whose sizes are integer powers of two.  That is,  the length of a selected rectangle of ones must be of length 1,2,4,. . .,2</a:t>
            </a:r>
            <a:r>
              <a:rPr lang="en-US" baseline="30000" dirty="0" smtClean="0">
                <a:latin typeface="Times New Roman" charset="0"/>
              </a:rPr>
              <a:t>n</a:t>
            </a:r>
            <a:r>
              <a:rPr lang="en-US" dirty="0" smtClean="0">
                <a:latin typeface="Times New Roman" charset="0"/>
              </a:rPr>
              <a:t>.  Of course in this example 4 is the limit. We must choose a set of these rectangles such that every 1 is in at least one of the rectangles.  Here are a few candidates.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charset="0"/>
            </a:endParaRPr>
          </a:p>
          <a:p>
            <a:pPr>
              <a:spcBef>
                <a:spcPct val="50000"/>
              </a:spcBef>
            </a:pPr>
            <a:r>
              <a:rPr lang="en-US" dirty="0" smtClean="0">
                <a:latin typeface="Times New Roman" charset="0"/>
              </a:rPr>
              <a:t>In each case we have contained all the 1’s in three rectangles of the required dimensions. The map below is best because it uses larger patterns (3 groups of 4). </a:t>
            </a:r>
          </a:p>
          <a:p>
            <a:pPr>
              <a:spcBef>
                <a:spcPct val="50000"/>
              </a:spcBef>
            </a:pPr>
            <a:r>
              <a:rPr lang="en-US" dirty="0" smtClean="0">
                <a:latin typeface="Times New Roman" charset="0"/>
              </a:rPr>
              <a:t>Finally we convert these pattern back into terms in the simplified expression for F(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charset="0"/>
            </a:endParaRPr>
          </a:p>
          <a:p>
            <a:endParaRPr lang="en-US" dirty="0"/>
          </a:p>
        </p:txBody>
      </p:sp>
      <p:sp>
        <p:nvSpPr>
          <p:cNvPr id="4" name="Slide Number Placeholder 3"/>
          <p:cNvSpPr>
            <a:spLocks noGrp="1"/>
          </p:cNvSpPr>
          <p:nvPr>
            <p:ph type="sldNum" sz="quarter" idx="10"/>
          </p:nvPr>
        </p:nvSpPr>
        <p:spPr/>
        <p:txBody>
          <a:bodyPr/>
          <a:lstStyle/>
          <a:p>
            <a:fld id="{10896D97-1618-4B0A-90F5-4C391DE32DB2}" type="slidenum">
              <a:rPr lang="en-US" smtClean="0"/>
              <a:pPr/>
              <a:t>31</a:t>
            </a:fld>
            <a:endParaRPr lang="en-US"/>
          </a:p>
        </p:txBody>
      </p:sp>
    </p:spTree>
    <p:extLst>
      <p:ext uri="{BB962C8B-B14F-4D97-AF65-F5344CB8AC3E}">
        <p14:creationId xmlns:p14="http://schemas.microsoft.com/office/powerpoint/2010/main" val="4250453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this example:</a:t>
            </a:r>
          </a:p>
          <a:p>
            <a:r>
              <a:rPr lang="en-US" dirty="0" smtClean="0"/>
              <a:t>There are three groupings of 1s.</a:t>
            </a:r>
          </a:p>
          <a:p>
            <a:r>
              <a:rPr lang="en-US" dirty="0" smtClean="0"/>
              <a:t>However, two groups</a:t>
            </a:r>
            <a:r>
              <a:rPr lang="en-US" baseline="0" dirty="0" smtClean="0"/>
              <a:t> cover all of the ones so the third group is not needed.</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To derive a minimal expression we must select the fewest groups that cover all active </a:t>
            </a:r>
            <a:r>
              <a:rPr lang="en-US" sz="1200" dirty="0" err="1" smtClean="0"/>
              <a:t>minterms</a:t>
            </a:r>
            <a:r>
              <a:rPr lang="en-US" sz="1200" dirty="0" smtClean="0"/>
              <a:t> (1s).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896D97-1618-4B0A-90F5-4C391DE32DB2}" type="slidenum">
              <a:rPr lang="en-US" smtClean="0"/>
              <a:pPr/>
              <a:t>32</a:t>
            </a:fld>
            <a:endParaRPr lang="en-US"/>
          </a:p>
        </p:txBody>
      </p:sp>
    </p:spTree>
    <p:extLst>
      <p:ext uri="{BB962C8B-B14F-4D97-AF65-F5344CB8AC3E}">
        <p14:creationId xmlns:p14="http://schemas.microsoft.com/office/powerpoint/2010/main" val="2230415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for a more complex function</a:t>
            </a:r>
            <a:r>
              <a:rPr lang="en-US" baseline="0" dirty="0" smtClean="0"/>
              <a:t> and the final minimized function.</a:t>
            </a:r>
          </a:p>
          <a:p>
            <a:endParaRPr lang="en-US" baseline="0" dirty="0" smtClean="0"/>
          </a:p>
          <a:p>
            <a:r>
              <a:rPr lang="en-US" baseline="0" dirty="0" smtClean="0"/>
              <a:t>Only these groupings are needed for the final function.</a:t>
            </a:r>
            <a:endParaRPr lang="en-US" dirty="0"/>
          </a:p>
        </p:txBody>
      </p:sp>
      <p:sp>
        <p:nvSpPr>
          <p:cNvPr id="4" name="Slide Number Placeholder 3"/>
          <p:cNvSpPr>
            <a:spLocks noGrp="1"/>
          </p:cNvSpPr>
          <p:nvPr>
            <p:ph type="sldNum" sz="quarter" idx="10"/>
          </p:nvPr>
        </p:nvSpPr>
        <p:spPr/>
        <p:txBody>
          <a:bodyPr/>
          <a:lstStyle/>
          <a:p>
            <a:fld id="{10896D97-1618-4B0A-90F5-4C391DE32DB2}" type="slidenum">
              <a:rPr lang="en-US" smtClean="0"/>
              <a:pPr/>
              <a:t>33</a:t>
            </a:fld>
            <a:endParaRPr lang="en-US"/>
          </a:p>
        </p:txBody>
      </p:sp>
    </p:spTree>
    <p:extLst>
      <p:ext uri="{BB962C8B-B14F-4D97-AF65-F5344CB8AC3E}">
        <p14:creationId xmlns:p14="http://schemas.microsoft.com/office/powerpoint/2010/main" val="1601429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228F48-16F8-477E-B505-4B7E328C00B1}" type="slidenum">
              <a:rPr lang="en-US">
                <a:latin typeface="Times New Roman" charset="0"/>
              </a:rPr>
              <a:pPr/>
              <a:t>34</a:t>
            </a:fld>
            <a:endParaRPr lang="en-US">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dirty="0" smtClean="0"/>
              <a:t>Here is the circuit implementation of the function in the previous slide:</a:t>
            </a:r>
          </a:p>
          <a:p>
            <a:pPr eaLnBrk="0" hangingPunct="0">
              <a:spcBef>
                <a:spcPct val="30000"/>
              </a:spcBef>
            </a:pPr>
            <a:r>
              <a:rPr lang="en-US" dirty="0" smtClean="0"/>
              <a:t>using two input gates (Figure a) </a:t>
            </a:r>
          </a:p>
          <a:p>
            <a:pPr eaLnBrk="0" hangingPunct="0">
              <a:spcBef>
                <a:spcPct val="30000"/>
              </a:spcBef>
            </a:pPr>
            <a:r>
              <a:rPr lang="en-US" dirty="0" smtClean="0"/>
              <a:t>and using two and four input gates (Figure b). </a:t>
            </a:r>
          </a:p>
          <a:p>
            <a:endParaRPr lang="en-US" dirty="0" smtClean="0">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E6BE5-D5CB-4F3B-9B73-5A86AC875AAE}" type="slidenum">
              <a:rPr lang="en-US"/>
              <a:pPr/>
              <a:t>35</a:t>
            </a:fld>
            <a:endParaRPr lang="en-US"/>
          </a:p>
        </p:txBody>
      </p:sp>
      <p:sp>
        <p:nvSpPr>
          <p:cNvPr id="573442" name="Rectangle 2"/>
          <p:cNvSpPr>
            <a:spLocks noChangeArrowheads="1" noTextEdit="1"/>
          </p:cNvSpPr>
          <p:nvPr>
            <p:ph type="sldImg"/>
          </p:nvPr>
        </p:nvSpPr>
        <p:spPr>
          <a:ln/>
        </p:spPr>
      </p:sp>
      <p:sp>
        <p:nvSpPr>
          <p:cNvPr id="573443" name="Rectangle 3"/>
          <p:cNvSpPr>
            <a:spLocks noGrp="1" noChangeArrowheads="1"/>
          </p:cNvSpPr>
          <p:nvPr>
            <p:ph type="body" idx="1"/>
          </p:nvPr>
        </p:nvSpPr>
        <p:spPr/>
        <p:txBody>
          <a:bodyPr/>
          <a:lstStyle/>
          <a:p>
            <a:r>
              <a:rPr lang="en-US" dirty="0" smtClean="0"/>
              <a:t>In review:</a:t>
            </a:r>
          </a:p>
          <a:p>
            <a:pPr>
              <a:spcBef>
                <a:spcPct val="40000"/>
              </a:spcBef>
              <a:spcAft>
                <a:spcPts val="500"/>
              </a:spcAft>
            </a:pPr>
            <a:r>
              <a:rPr lang="en-US" sz="1200" dirty="0" err="1" smtClean="0"/>
              <a:t>Kmaps</a:t>
            </a:r>
            <a:r>
              <a:rPr lang="en-US" sz="1200" dirty="0" smtClean="0"/>
              <a:t> provide an easy graphical method of simplifying Boolean expressions.</a:t>
            </a:r>
          </a:p>
          <a:p>
            <a:pPr>
              <a:spcBef>
                <a:spcPct val="40000"/>
              </a:spcBef>
              <a:spcAft>
                <a:spcPts val="500"/>
              </a:spcAft>
            </a:pPr>
            <a:r>
              <a:rPr lang="en-US" sz="1200" dirty="0" smtClean="0"/>
              <a:t>A </a:t>
            </a:r>
            <a:r>
              <a:rPr lang="en-US" sz="1200" dirty="0" err="1" smtClean="0"/>
              <a:t>Kmap</a:t>
            </a:r>
            <a:r>
              <a:rPr lang="en-US" sz="1200" dirty="0" smtClean="0"/>
              <a:t> is a matrix consisting of the outputs of the </a:t>
            </a:r>
            <a:r>
              <a:rPr lang="en-US" sz="1200" dirty="0" err="1" smtClean="0"/>
              <a:t>minterms</a:t>
            </a:r>
            <a:r>
              <a:rPr lang="en-US" sz="1200" dirty="0" smtClean="0"/>
              <a:t> of a Boolean function.</a:t>
            </a:r>
          </a:p>
          <a:p>
            <a:pPr>
              <a:spcBef>
                <a:spcPct val="40000"/>
              </a:spcBef>
              <a:spcAft>
                <a:spcPts val="500"/>
              </a:spcAft>
            </a:pPr>
            <a:r>
              <a:rPr lang="en-US" sz="1200" dirty="0" smtClean="0"/>
              <a:t>In this section, we have discussed 2- 3- and 4-input </a:t>
            </a:r>
            <a:r>
              <a:rPr lang="en-US" sz="1200" dirty="0" err="1" smtClean="0"/>
              <a:t>Kmaps</a:t>
            </a:r>
            <a:r>
              <a:rPr lang="en-US" sz="1200" dirty="0" smtClean="0"/>
              <a:t>.  This method can be extended to any number of inputs through the use of multiple tables.</a:t>
            </a:r>
          </a:p>
          <a:p>
            <a:r>
              <a:rPr lang="en-US" dirty="0" smtClean="0"/>
              <a:t>view:</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1C1617-D1E5-4B06-9226-206D1845A1C2}" type="slidenum">
              <a:rPr lang="en-US"/>
              <a:pPr/>
              <a:t>36</a:t>
            </a:fld>
            <a:endParaRPr lang="en-US"/>
          </a:p>
        </p:txBody>
      </p:sp>
      <p:sp>
        <p:nvSpPr>
          <p:cNvPr id="571394" name="Rectangle 2"/>
          <p:cNvSpPr>
            <a:spLocks noChangeArrowheads="1" noTextEdit="1"/>
          </p:cNvSpPr>
          <p:nvPr>
            <p:ph type="sldImg"/>
          </p:nvPr>
        </p:nvSpPr>
        <p:spPr>
          <a:ln/>
        </p:spPr>
      </p:sp>
      <p:sp>
        <p:nvSpPr>
          <p:cNvPr id="571395" name="Rectangle 3"/>
          <p:cNvSpPr>
            <a:spLocks noGrp="1" noChangeArrowheads="1"/>
          </p:cNvSpPr>
          <p:nvPr>
            <p:ph type="body" idx="1"/>
          </p:nvPr>
        </p:nvSpPr>
        <p:spPr/>
        <p:txBody>
          <a:bodyPr/>
          <a:lstStyle/>
          <a:p>
            <a:pPr>
              <a:spcBef>
                <a:spcPct val="10000"/>
              </a:spcBef>
              <a:spcAft>
                <a:spcPts val="500"/>
              </a:spcAft>
              <a:buClr>
                <a:schemeClr val="tx1"/>
              </a:buClr>
              <a:buFont typeface="Webdings" pitchFamily="18" charset="2"/>
              <a:buNone/>
            </a:pPr>
            <a:r>
              <a:rPr lang="en-US" sz="2200" dirty="0" smtClean="0"/>
              <a:t>Recapping the rules of </a:t>
            </a:r>
            <a:r>
              <a:rPr lang="en-US" sz="2200" dirty="0" err="1" smtClean="0"/>
              <a:t>Kmap</a:t>
            </a:r>
            <a:r>
              <a:rPr lang="en-US" sz="2200" dirty="0" smtClean="0"/>
              <a:t> simplification:</a:t>
            </a:r>
          </a:p>
          <a:p>
            <a:pPr lvl="1">
              <a:spcBef>
                <a:spcPct val="10000"/>
              </a:spcBef>
              <a:spcAft>
                <a:spcPts val="200"/>
              </a:spcAft>
              <a:buClr>
                <a:schemeClr val="tx1"/>
              </a:buClr>
              <a:buFontTx/>
              <a:buChar char="•"/>
            </a:pPr>
            <a:r>
              <a:rPr lang="en-US" sz="2100" dirty="0" smtClean="0"/>
              <a:t>Groupings can contain only 1s; no 0s.</a:t>
            </a:r>
          </a:p>
          <a:p>
            <a:pPr lvl="1">
              <a:spcBef>
                <a:spcPct val="10000"/>
              </a:spcBef>
              <a:spcAft>
                <a:spcPts val="200"/>
              </a:spcAft>
              <a:buClr>
                <a:schemeClr val="tx1"/>
              </a:buClr>
              <a:buFontTx/>
              <a:buChar char="•"/>
            </a:pPr>
            <a:r>
              <a:rPr lang="en-US" sz="2100" dirty="0" smtClean="0"/>
              <a:t>Groups can be formed only at right angles; diagonal groups are not allowed</a:t>
            </a:r>
          </a:p>
          <a:p>
            <a:pPr lvl="1">
              <a:spcBef>
                <a:spcPct val="10000"/>
              </a:spcBef>
              <a:spcAft>
                <a:spcPts val="200"/>
              </a:spcAft>
              <a:buClr>
                <a:schemeClr val="tx1"/>
              </a:buClr>
              <a:buFontTx/>
              <a:buChar char="•"/>
            </a:pPr>
            <a:r>
              <a:rPr lang="en-US" sz="2100" dirty="0" smtClean="0"/>
              <a:t>Number of 1s in a group must be a power of 2 </a:t>
            </a:r>
          </a:p>
          <a:p>
            <a:pPr marL="457200" lvl="1" indent="0">
              <a:spcBef>
                <a:spcPct val="10000"/>
              </a:spcBef>
              <a:spcAft>
                <a:spcPts val="200"/>
              </a:spcAft>
              <a:buClr>
                <a:schemeClr val="tx1"/>
              </a:buClr>
              <a:buNone/>
            </a:pPr>
            <a:r>
              <a:rPr lang="en-US" sz="2100" dirty="0" smtClean="0"/>
              <a:t>	– even if it contains a single 1</a:t>
            </a:r>
          </a:p>
          <a:p>
            <a:pPr lvl="1">
              <a:spcBef>
                <a:spcPct val="10000"/>
              </a:spcBef>
              <a:spcAft>
                <a:spcPts val="200"/>
              </a:spcAft>
              <a:buClr>
                <a:schemeClr val="tx1"/>
              </a:buClr>
              <a:buFontTx/>
              <a:buChar char="•"/>
            </a:pPr>
            <a:r>
              <a:rPr lang="en-US" sz="2100" dirty="0" smtClean="0"/>
              <a:t>Groups must be made as large as possible</a:t>
            </a:r>
          </a:p>
          <a:p>
            <a:pPr lvl="1">
              <a:spcBef>
                <a:spcPct val="10000"/>
              </a:spcBef>
              <a:spcAft>
                <a:spcPts val="200"/>
              </a:spcAft>
              <a:buClr>
                <a:schemeClr val="tx1"/>
              </a:buClr>
              <a:buFontTx/>
              <a:buChar char="•"/>
            </a:pPr>
            <a:r>
              <a:rPr lang="en-US" sz="2100" dirty="0" smtClean="0"/>
              <a:t>Groups can overlap and wrap around the sides of the </a:t>
            </a:r>
            <a:r>
              <a:rPr lang="en-US" sz="2100" dirty="0" err="1" smtClean="0"/>
              <a:t>Kmap</a:t>
            </a:r>
            <a:endParaRPr lang="en-US" sz="2100" dirty="0" smtClean="0"/>
          </a:p>
          <a:p>
            <a:pPr lvl="1">
              <a:spcBef>
                <a:spcPct val="10000"/>
              </a:spcBef>
              <a:spcAft>
                <a:spcPts val="200"/>
              </a:spcAft>
              <a:buClr>
                <a:schemeClr val="tx1"/>
              </a:buClr>
              <a:buFontTx/>
              <a:buChar char="•"/>
            </a:pPr>
            <a:r>
              <a:rPr lang="en-US" sz="2100" dirty="0" smtClean="0"/>
              <a:t>Use don’t care conditions when you can</a:t>
            </a:r>
          </a:p>
          <a:p>
            <a:pPr lvl="1">
              <a:spcBef>
                <a:spcPct val="10000"/>
              </a:spcBef>
              <a:spcAft>
                <a:spcPts val="200"/>
              </a:spcAft>
              <a:buClr>
                <a:schemeClr val="tx1"/>
              </a:buClr>
              <a:buFontTx/>
              <a:buChar char="•"/>
            </a:pPr>
            <a:r>
              <a:rPr lang="en-US" sz="2000" dirty="0" smtClean="0"/>
              <a:t>Select the fewest groups that cover all active </a:t>
            </a:r>
            <a:r>
              <a:rPr lang="en-US" sz="2000" dirty="0" err="1" smtClean="0"/>
              <a:t>minterms</a:t>
            </a:r>
            <a:r>
              <a:rPr lang="en-US" sz="2000" dirty="0" smtClean="0"/>
              <a:t> (1s)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B16AB0-F411-4374-AD2C-2CC710888255}" type="slidenum">
              <a:rPr lang="en-US"/>
              <a:pPr/>
              <a:t>4</a:t>
            </a:fld>
            <a:endParaRPr lang="en-US"/>
          </a:p>
        </p:txBody>
      </p:sp>
      <p:sp>
        <p:nvSpPr>
          <p:cNvPr id="522242" name="Rectangle 2"/>
          <p:cNvSpPr>
            <a:spLocks noChangeArrowheads="1" noTextEdit="1"/>
          </p:cNvSpPr>
          <p:nvPr>
            <p:ph type="sldImg"/>
          </p:nvPr>
        </p:nvSpPr>
        <p:spPr>
          <a:ln/>
        </p:spPr>
      </p:sp>
      <p:sp>
        <p:nvSpPr>
          <p:cNvPr id="522243" name="Rectangle 3"/>
          <p:cNvSpPr>
            <a:spLocks noGrp="1" noChangeArrowheads="1"/>
          </p:cNvSpPr>
          <p:nvPr>
            <p:ph type="body" idx="1"/>
          </p:nvPr>
        </p:nvSpPr>
        <p:spPr/>
        <p:txBody>
          <a:bodyPr/>
          <a:lstStyle/>
          <a:p>
            <a:pPr>
              <a:spcBef>
                <a:spcPct val="40000"/>
              </a:spcBef>
              <a:spcAft>
                <a:spcPts val="500"/>
              </a:spcAft>
            </a:pPr>
            <a:r>
              <a:rPr lang="en-US" sz="1200" dirty="0" smtClean="0"/>
              <a:t>A </a:t>
            </a:r>
            <a:r>
              <a:rPr lang="en-US" sz="1200" dirty="0" err="1" smtClean="0"/>
              <a:t>Kmap</a:t>
            </a:r>
            <a:r>
              <a:rPr lang="en-US" sz="1200" dirty="0" smtClean="0"/>
              <a:t> is a matrix consisting of rows and columns that represent the output values of a Boolean function.</a:t>
            </a:r>
          </a:p>
          <a:p>
            <a:pPr>
              <a:spcBef>
                <a:spcPct val="40000"/>
              </a:spcBef>
              <a:spcAft>
                <a:spcPts val="500"/>
              </a:spcAft>
            </a:pPr>
            <a:r>
              <a:rPr lang="en-US" sz="1200" dirty="0" smtClean="0"/>
              <a:t>The output values placed in each cell are derived from the </a:t>
            </a:r>
            <a:r>
              <a:rPr lang="en-US" sz="1200" dirty="0" err="1" smtClean="0"/>
              <a:t>minterms</a:t>
            </a:r>
            <a:r>
              <a:rPr lang="en-US" sz="1200" i="1" dirty="0" smtClean="0"/>
              <a:t> </a:t>
            </a:r>
            <a:r>
              <a:rPr lang="en-US" sz="1200" dirty="0" smtClean="0"/>
              <a:t>of a Boolean function.</a:t>
            </a:r>
          </a:p>
          <a:p>
            <a:pPr>
              <a:spcBef>
                <a:spcPct val="40000"/>
              </a:spcBef>
              <a:spcAft>
                <a:spcPts val="500"/>
              </a:spcAft>
            </a:pPr>
            <a:r>
              <a:rPr lang="en-US" sz="1200" dirty="0" smtClean="0"/>
              <a:t>A </a:t>
            </a:r>
            <a:r>
              <a:rPr lang="en-US" sz="1200" i="1" dirty="0" err="1" smtClean="0"/>
              <a:t>minterm</a:t>
            </a:r>
            <a:r>
              <a:rPr lang="en-US" sz="1200" dirty="0" smtClean="0"/>
              <a:t> is a product term that contains all of the function’s variables exactly once, either complemented or not complemented.</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3552B-4CE9-46AE-8325-35EE784439C6}" type="slidenum">
              <a:rPr lang="en-US"/>
              <a:pPr/>
              <a:t>5</a:t>
            </a:fld>
            <a:endParaRPr lang="en-US"/>
          </a:p>
        </p:txBody>
      </p:sp>
      <p:sp>
        <p:nvSpPr>
          <p:cNvPr id="524290" name="Rectangle 2"/>
          <p:cNvSpPr>
            <a:spLocks noChangeArrowheads="1" noTextEdit="1"/>
          </p:cNvSpPr>
          <p:nvPr>
            <p:ph type="sldImg"/>
          </p:nvPr>
        </p:nvSpPr>
        <p:spPr>
          <a:ln/>
        </p:spPr>
      </p:sp>
      <p:sp>
        <p:nvSpPr>
          <p:cNvPr id="52429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For example, the </a:t>
            </a:r>
            <a:r>
              <a:rPr lang="en-US" sz="1200" dirty="0" err="1" smtClean="0"/>
              <a:t>minterms</a:t>
            </a:r>
            <a:r>
              <a:rPr lang="en-US" sz="1200" dirty="0" smtClean="0"/>
              <a:t> for a function having the inputs </a:t>
            </a:r>
            <a:r>
              <a:rPr lang="en-US" sz="1200" i="1" dirty="0" smtClean="0"/>
              <a:t>x</a:t>
            </a:r>
            <a:r>
              <a:rPr lang="en-US" sz="1200" dirty="0" smtClean="0"/>
              <a:t> and </a:t>
            </a:r>
            <a:r>
              <a:rPr lang="en-US" sz="1200" i="1" dirty="0" smtClean="0"/>
              <a:t>y</a:t>
            </a:r>
            <a:r>
              <a:rPr lang="en-US" sz="1200" dirty="0" smtClean="0"/>
              <a:t> are shown here.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a:spcBef>
                <a:spcPts val="500"/>
              </a:spcBef>
              <a:spcAft>
                <a:spcPts val="500"/>
              </a:spcAft>
            </a:pPr>
            <a:r>
              <a:rPr lang="en-US" sz="1200" dirty="0" smtClean="0"/>
              <a:t>Consider this Boolean function:</a:t>
            </a:r>
          </a:p>
          <a:p>
            <a:pPr>
              <a:spcBef>
                <a:spcPts val="500"/>
              </a:spcBef>
              <a:spcAft>
                <a:spcPts val="500"/>
              </a:spcAft>
            </a:pPr>
            <a:r>
              <a:rPr lang="en-US" sz="1200" dirty="0" smtClean="0"/>
              <a:t>Its </a:t>
            </a:r>
            <a:r>
              <a:rPr lang="en-US" sz="1200" dirty="0" err="1" smtClean="0"/>
              <a:t>minterms</a:t>
            </a:r>
            <a:r>
              <a:rPr lang="en-US" sz="1200" dirty="0" smtClean="0"/>
              <a:t> are shown</a:t>
            </a:r>
            <a:r>
              <a:rPr lang="en-US" sz="1200" baseline="0" dirty="0" smtClean="0"/>
              <a:t> here</a:t>
            </a:r>
            <a:endParaRPr lang="en-US" sz="120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7F39F-50A7-4F11-82C2-73487759125A}" type="slidenum">
              <a:rPr lang="en-US"/>
              <a:pPr/>
              <a:t>6</a:t>
            </a:fld>
            <a:endParaRPr lang="en-US"/>
          </a:p>
        </p:txBody>
      </p:sp>
      <p:sp>
        <p:nvSpPr>
          <p:cNvPr id="526338" name="Rectangle 2"/>
          <p:cNvSpPr>
            <a:spLocks noChangeArrowheads="1" noTextEdit="1"/>
          </p:cNvSpPr>
          <p:nvPr>
            <p:ph type="sldImg"/>
          </p:nvPr>
        </p:nvSpPr>
        <p:spPr>
          <a:ln/>
        </p:spPr>
      </p:sp>
      <p:sp>
        <p:nvSpPr>
          <p:cNvPr id="5263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Similarly, a function having three inputs, has the </a:t>
            </a:r>
            <a:r>
              <a:rPr lang="en-US" sz="1200" dirty="0" err="1" smtClean="0"/>
              <a:t>minterms</a:t>
            </a:r>
            <a:r>
              <a:rPr lang="en-US" sz="1200" dirty="0" smtClean="0"/>
              <a:t> that are shown at the right.</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21678-15F8-488F-9DF2-9C44565BC28A}" type="slidenum">
              <a:rPr lang="en-US"/>
              <a:pPr/>
              <a:t>7</a:t>
            </a:fld>
            <a:endParaRPr lang="en-US"/>
          </a:p>
        </p:txBody>
      </p:sp>
      <p:sp>
        <p:nvSpPr>
          <p:cNvPr id="528386" name="Rectangle 1026"/>
          <p:cNvSpPr>
            <a:spLocks noChangeArrowheads="1" noTextEdit="1"/>
          </p:cNvSpPr>
          <p:nvPr>
            <p:ph type="sldImg"/>
          </p:nvPr>
        </p:nvSpPr>
        <p:spPr>
          <a:ln/>
        </p:spPr>
      </p:sp>
      <p:sp>
        <p:nvSpPr>
          <p:cNvPr id="528387" name="Rectangle 1027"/>
          <p:cNvSpPr>
            <a:spLocks noGrp="1" noChangeArrowheads="1"/>
          </p:cNvSpPr>
          <p:nvPr>
            <p:ph type="body" idx="1"/>
          </p:nvPr>
        </p:nvSpPr>
        <p:spPr/>
        <p:txBody>
          <a:bodyPr/>
          <a:lstStyle/>
          <a:p>
            <a:pPr>
              <a:spcAft>
                <a:spcPts val="500"/>
              </a:spcAft>
            </a:pPr>
            <a:r>
              <a:rPr lang="en-US" sz="1200" dirty="0" smtClean="0"/>
              <a:t>A </a:t>
            </a:r>
            <a:r>
              <a:rPr lang="en-US" sz="1200" dirty="0" err="1" smtClean="0"/>
              <a:t>Kmap</a:t>
            </a:r>
            <a:r>
              <a:rPr lang="en-US" sz="1200" dirty="0" smtClean="0"/>
              <a:t> has a cell for each </a:t>
            </a:r>
            <a:r>
              <a:rPr lang="en-US" sz="1200" dirty="0" err="1" smtClean="0"/>
              <a:t>minterm</a:t>
            </a:r>
            <a:r>
              <a:rPr lang="en-US" sz="1200" dirty="0" smtClean="0"/>
              <a:t>.</a:t>
            </a:r>
          </a:p>
          <a:p>
            <a:pPr>
              <a:spcAft>
                <a:spcPts val="500"/>
              </a:spcAft>
            </a:pPr>
            <a:r>
              <a:rPr lang="en-US" sz="1200" dirty="0" smtClean="0"/>
              <a:t>This means that it has a cell for each line for the truth table of a function.</a:t>
            </a:r>
          </a:p>
          <a:p>
            <a:pPr>
              <a:spcAft>
                <a:spcPts val="500"/>
              </a:spcAft>
            </a:pPr>
            <a:r>
              <a:rPr lang="en-US" sz="1200" dirty="0" smtClean="0"/>
              <a:t>The truth table for the function </a:t>
            </a:r>
            <a:r>
              <a:rPr lang="en-US" sz="1200" i="1" dirty="0" smtClean="0"/>
              <a:t>F(</a:t>
            </a:r>
            <a:r>
              <a:rPr lang="en-US" sz="1200" i="1" dirty="0" err="1" smtClean="0"/>
              <a:t>x,y</a:t>
            </a:r>
            <a:r>
              <a:rPr lang="en-US" sz="1200" i="1" dirty="0" smtClean="0"/>
              <a:t>) = </a:t>
            </a:r>
            <a:r>
              <a:rPr lang="en-US" sz="1200" i="1" dirty="0" err="1" smtClean="0"/>
              <a:t>xy</a:t>
            </a:r>
            <a:r>
              <a:rPr lang="en-US" sz="1200" dirty="0" smtClean="0"/>
              <a:t> is shown at the right along with its corresponding </a:t>
            </a:r>
            <a:r>
              <a:rPr lang="en-US" sz="1200" dirty="0" err="1" smtClean="0"/>
              <a:t>Kmap</a:t>
            </a:r>
            <a:r>
              <a:rPr lang="en-US" sz="1200" dirty="0" smtClean="0"/>
              <a:t>.</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8A2EF-FA64-4E58-9CC2-E7A653A41639}" type="slidenum">
              <a:rPr lang="en-US"/>
              <a:pPr/>
              <a:t>8</a:t>
            </a:fld>
            <a:endParaRPr lang="en-US"/>
          </a:p>
        </p:txBody>
      </p:sp>
      <p:sp>
        <p:nvSpPr>
          <p:cNvPr id="530434" name="Rectangle 1026"/>
          <p:cNvSpPr>
            <a:spLocks noChangeArrowheads="1" noTextEdit="1"/>
          </p:cNvSpPr>
          <p:nvPr>
            <p:ph type="sldImg"/>
          </p:nvPr>
        </p:nvSpPr>
        <p:spPr>
          <a:ln/>
        </p:spPr>
      </p:sp>
      <p:sp>
        <p:nvSpPr>
          <p:cNvPr id="530435" name="Rectangle 1027"/>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As another example, we give the truth table and </a:t>
            </a:r>
            <a:r>
              <a:rPr lang="en-US" sz="1200" dirty="0" err="1" smtClean="0"/>
              <a:t>KMap</a:t>
            </a:r>
            <a:r>
              <a:rPr lang="en-US" sz="1200" dirty="0" smtClean="0"/>
              <a:t> for the function, </a:t>
            </a:r>
            <a:r>
              <a:rPr lang="en-US" sz="1200" i="1" dirty="0" smtClean="0"/>
              <a:t>F(</a:t>
            </a:r>
            <a:r>
              <a:rPr lang="en-US" sz="1200" i="1" dirty="0" err="1" smtClean="0"/>
              <a:t>x,y</a:t>
            </a:r>
            <a:r>
              <a:rPr lang="en-US" sz="1200" i="1" dirty="0" smtClean="0"/>
              <a:t>) = x + y</a:t>
            </a:r>
            <a:r>
              <a:rPr lang="en-US" sz="1200" dirty="0" smtClean="0"/>
              <a:t> at the right.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This function is equivalent to the OR of all of the </a:t>
            </a:r>
            <a:r>
              <a:rPr lang="en-US" sz="1200" dirty="0" err="1" smtClean="0"/>
              <a:t>minterms</a:t>
            </a:r>
            <a:r>
              <a:rPr lang="en-US" sz="1200" dirty="0" smtClean="0"/>
              <a:t> that have a value of 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Therefore X or Y equals this sum</a:t>
            </a:r>
            <a:r>
              <a:rPr lang="en-US" sz="1200" baseline="0" dirty="0" smtClean="0"/>
              <a:t> of these </a:t>
            </a:r>
            <a:r>
              <a:rPr lang="en-US" sz="1200" baseline="0" dirty="0" err="1" smtClean="0"/>
              <a:t>minterms</a:t>
            </a:r>
            <a:r>
              <a:rPr lang="en-US" sz="1200" baseline="0" dirty="0" smtClean="0"/>
              <a:t>.</a:t>
            </a:r>
            <a:endParaRPr lang="en-US" sz="1200"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4B45D-E0FF-4C05-AA38-1AEEE41E7B41}" type="slidenum">
              <a:rPr lang="en-US"/>
              <a:pPr/>
              <a:t>9</a:t>
            </a:fld>
            <a:endParaRPr lang="en-US"/>
          </a:p>
        </p:txBody>
      </p:sp>
      <p:sp>
        <p:nvSpPr>
          <p:cNvPr id="577538" name="Rectangle 1026"/>
          <p:cNvSpPr>
            <a:spLocks noChangeArrowheads="1" noTextEdit="1"/>
          </p:cNvSpPr>
          <p:nvPr>
            <p:ph type="sldImg"/>
          </p:nvPr>
        </p:nvSpPr>
        <p:spPr>
          <a:ln/>
        </p:spPr>
      </p:sp>
      <p:sp>
        <p:nvSpPr>
          <p:cNvPr id="577539" name="Rectangle 1027"/>
          <p:cNvSpPr>
            <a:spLocks noGrp="1" noChangeArrowheads="1"/>
          </p:cNvSpPr>
          <p:nvPr>
            <p:ph type="body" idx="1"/>
          </p:nvPr>
        </p:nvSpPr>
        <p:spPr/>
        <p:txBody>
          <a:bodyPr/>
          <a:lstStyle/>
          <a:p>
            <a:pPr>
              <a:spcBef>
                <a:spcPct val="10000"/>
              </a:spcBef>
              <a:spcAft>
                <a:spcPts val="500"/>
              </a:spcAft>
            </a:pPr>
            <a:r>
              <a:rPr lang="en-US" sz="2100" dirty="0" smtClean="0"/>
              <a:t>Of course, the </a:t>
            </a:r>
            <a:r>
              <a:rPr lang="en-US" sz="2100" dirty="0" err="1" smtClean="0"/>
              <a:t>minterm</a:t>
            </a:r>
            <a:r>
              <a:rPr lang="en-US" sz="2100" dirty="0" smtClean="0"/>
              <a:t> function that we derived from our </a:t>
            </a:r>
            <a:r>
              <a:rPr lang="en-US" sz="2100" dirty="0" err="1" smtClean="0"/>
              <a:t>Kmap</a:t>
            </a:r>
            <a:r>
              <a:rPr lang="en-US" sz="2100" dirty="0" smtClean="0"/>
              <a:t> was not in simplest terms.</a:t>
            </a:r>
            <a:r>
              <a:rPr lang="en-US" sz="2200" dirty="0" smtClean="0"/>
              <a:t>  </a:t>
            </a:r>
          </a:p>
          <a:p>
            <a:pPr lvl="1">
              <a:spcBef>
                <a:spcPct val="10000"/>
              </a:spcBef>
              <a:spcAft>
                <a:spcPts val="500"/>
              </a:spcAft>
            </a:pPr>
            <a:r>
              <a:rPr lang="en-US" sz="2000" dirty="0" smtClean="0"/>
              <a:t>That’s what we started with in this example.</a:t>
            </a:r>
          </a:p>
          <a:p>
            <a:pPr>
              <a:spcBef>
                <a:spcPct val="10000"/>
              </a:spcBef>
              <a:spcAft>
                <a:spcPts val="500"/>
              </a:spcAft>
            </a:pPr>
            <a:r>
              <a:rPr lang="en-US" sz="2100" dirty="0" smtClean="0"/>
              <a:t>We can, however, reduce our complicated expression to its simplest terms by finding adjacent 1s in the </a:t>
            </a:r>
            <a:r>
              <a:rPr lang="en-US" sz="2100" dirty="0" err="1" smtClean="0"/>
              <a:t>Kmap</a:t>
            </a:r>
            <a:r>
              <a:rPr lang="en-US" sz="2100" dirty="0" smtClean="0"/>
              <a:t> that can be collected into groups that are powers of two.</a:t>
            </a:r>
            <a:endParaRPr lang="en-US" sz="220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580610" name="Group 2"/>
          <p:cNvGrpSpPr>
            <a:grpSpLocks/>
          </p:cNvGrpSpPr>
          <p:nvPr/>
        </p:nvGrpSpPr>
        <p:grpSpPr bwMode="auto">
          <a:xfrm>
            <a:off x="0" y="0"/>
            <a:ext cx="9144000" cy="5486400"/>
            <a:chOff x="0" y="0"/>
            <a:chExt cx="5760" cy="3456"/>
          </a:xfrm>
        </p:grpSpPr>
        <p:sp>
          <p:nvSpPr>
            <p:cNvPr id="580611" name="Rectangle 3"/>
            <p:cNvSpPr>
              <a:spLocks noChangeArrowheads="1"/>
            </p:cNvSpPr>
            <p:nvPr userDrawn="1"/>
          </p:nvSpPr>
          <p:spPr bwMode="auto">
            <a:xfrm>
              <a:off x="0" y="1056"/>
              <a:ext cx="5760" cy="240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12" name="Rectangle 4"/>
            <p:cNvSpPr>
              <a:spLocks noChangeArrowheads="1"/>
            </p:cNvSpPr>
            <p:nvPr userDrawn="1"/>
          </p:nvSpPr>
          <p:spPr bwMode="auto">
            <a:xfrm>
              <a:off x="0" y="0"/>
              <a:ext cx="5760" cy="1008"/>
            </a:xfrm>
            <a:prstGeom prst="rect">
              <a:avLst/>
            </a:prstGeom>
            <a:solidFill>
              <a:srgbClr val="99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80613" name="Rectangle 5"/>
          <p:cNvSpPr>
            <a:spLocks noGrp="1" noChangeArrowheads="1"/>
          </p:cNvSpPr>
          <p:nvPr>
            <p:ph type="ctrTitle"/>
          </p:nvPr>
        </p:nvSpPr>
        <p:spPr>
          <a:xfrm>
            <a:off x="685800" y="2130425"/>
            <a:ext cx="7772400" cy="1146175"/>
          </a:xfrm>
        </p:spPr>
        <p:txBody>
          <a:bodyPr/>
          <a:lstStyle>
            <a:lvl1pPr>
              <a:defRPr sz="4000">
                <a:solidFill>
                  <a:schemeClr val="bg1"/>
                </a:solidFill>
              </a:defRPr>
            </a:lvl1pPr>
          </a:lstStyle>
          <a:p>
            <a:pPr lvl="0"/>
            <a:r>
              <a:rPr lang="en-US" noProof="0" smtClean="0"/>
              <a:t>Click to edit Master title style</a:t>
            </a:r>
          </a:p>
        </p:txBody>
      </p:sp>
      <p:sp>
        <p:nvSpPr>
          <p:cNvPr id="580614" name="Rectangle 6"/>
          <p:cNvSpPr>
            <a:spLocks noGrp="1" noChangeArrowheads="1"/>
          </p:cNvSpPr>
          <p:nvPr>
            <p:ph type="subTitle" idx="1"/>
          </p:nvPr>
        </p:nvSpPr>
        <p:spPr>
          <a:xfrm>
            <a:off x="1371600" y="3429000"/>
            <a:ext cx="6400800" cy="1295400"/>
          </a:xfrm>
        </p:spPr>
        <p:txBody>
          <a:bodyPr/>
          <a:lstStyle>
            <a:lvl1pPr marL="0" indent="0" algn="ctr">
              <a:buFont typeface="Webdings" pitchFamily="18" charset="2"/>
              <a:buNone/>
              <a:defRPr>
                <a:solidFill>
                  <a:schemeClr val="bg1"/>
                </a:solidFill>
                <a:latin typeface="Tahoma" charset="0"/>
              </a:defRPr>
            </a:lvl1pPr>
          </a:lstStyle>
          <a:p>
            <a:pPr lvl="0"/>
            <a:r>
              <a:rPr lang="en-US" noProof="0" smtClean="0"/>
              <a:t>Click to edit Master subtitle style</a:t>
            </a:r>
          </a:p>
        </p:txBody>
      </p:sp>
      <p:sp>
        <p:nvSpPr>
          <p:cNvPr id="580615" name="Rectangle 7"/>
          <p:cNvSpPr>
            <a:spLocks noGrp="1" noChangeArrowheads="1"/>
          </p:cNvSpPr>
          <p:nvPr>
            <p:ph type="dt" sz="half" idx="2"/>
          </p:nvPr>
        </p:nvSpPr>
        <p:spPr>
          <a:xfrm>
            <a:off x="457200" y="6245225"/>
            <a:ext cx="1447800" cy="476250"/>
          </a:xfrm>
        </p:spPr>
        <p:txBody>
          <a:bodyPr/>
          <a:lstStyle>
            <a:lvl1pPr>
              <a:defRPr/>
            </a:lvl1pPr>
          </a:lstStyle>
          <a:p>
            <a:endParaRPr lang="en-US"/>
          </a:p>
        </p:txBody>
      </p:sp>
      <p:sp>
        <p:nvSpPr>
          <p:cNvPr id="580616" name="Rectangle 8"/>
          <p:cNvSpPr>
            <a:spLocks noGrp="1" noChangeArrowheads="1"/>
          </p:cNvSpPr>
          <p:nvPr>
            <p:ph type="ftr" sz="quarter" idx="3"/>
          </p:nvPr>
        </p:nvSpPr>
        <p:spPr>
          <a:xfrm>
            <a:off x="2057400" y="6245225"/>
            <a:ext cx="2895600" cy="476250"/>
          </a:xfrm>
        </p:spPr>
        <p:txBody>
          <a:bodyPr/>
          <a:lstStyle>
            <a:lvl1pPr>
              <a:defRPr/>
            </a:lvl1pPr>
          </a:lstStyle>
          <a:p>
            <a:endParaRPr lang="en-US"/>
          </a:p>
        </p:txBody>
      </p:sp>
      <p:sp>
        <p:nvSpPr>
          <p:cNvPr id="580617" name="Rectangle 9"/>
          <p:cNvSpPr>
            <a:spLocks noGrp="1" noChangeArrowheads="1"/>
          </p:cNvSpPr>
          <p:nvPr>
            <p:ph type="sldNum" sz="quarter" idx="4"/>
          </p:nvPr>
        </p:nvSpPr>
        <p:spPr>
          <a:xfrm>
            <a:off x="5105400" y="6245225"/>
            <a:ext cx="1295400" cy="476250"/>
          </a:xfrm>
        </p:spPr>
        <p:txBody>
          <a:bodyPr/>
          <a:lstStyle>
            <a:lvl1pPr>
              <a:defRPr/>
            </a:lvl1pPr>
          </a:lstStyle>
          <a:p>
            <a:fld id="{FB748050-8490-4BCA-8561-9EB42975470C}" type="slidenum">
              <a:rPr lang="en-US"/>
              <a:pPr/>
              <a:t>‹#›</a:t>
            </a:fld>
            <a:endParaRPr lang="en-US"/>
          </a:p>
        </p:txBody>
      </p:sp>
      <p:sp>
        <p:nvSpPr>
          <p:cNvPr id="580618" name="Text Box 10"/>
          <p:cNvSpPr txBox="1">
            <a:spLocks noChangeArrowheads="1"/>
          </p:cNvSpPr>
          <p:nvPr/>
        </p:nvSpPr>
        <p:spPr bwMode="auto">
          <a:xfrm>
            <a:off x="6248400" y="6273800"/>
            <a:ext cx="2286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400">
                <a:solidFill>
                  <a:srgbClr val="003399"/>
                </a:solidFill>
              </a:rPr>
              <a:t>University of Illinois </a:t>
            </a:r>
            <a:br>
              <a:rPr lang="en-US" sz="1400">
                <a:solidFill>
                  <a:srgbClr val="003399"/>
                </a:solidFill>
              </a:rPr>
            </a:br>
            <a:r>
              <a:rPr lang="en-US" sz="1400">
                <a:solidFill>
                  <a:srgbClr val="003399"/>
                </a:solidFill>
              </a:rPr>
              <a:t>at Springfield</a:t>
            </a:r>
          </a:p>
        </p:txBody>
      </p:sp>
      <p:pic>
        <p:nvPicPr>
          <p:cNvPr id="580619" name="Picture 11" descr="medBlueLogo_li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019800"/>
            <a:ext cx="476250" cy="71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3B87D6-97D8-49BD-ABF3-DA8DFD546DE5}" type="slidenum">
              <a:rPr lang="en-US"/>
              <a:pPr/>
              <a:t>‹#›</a:t>
            </a:fld>
            <a:endParaRPr lang="en-US"/>
          </a:p>
        </p:txBody>
      </p:sp>
    </p:spTree>
    <p:extLst>
      <p:ext uri="{BB962C8B-B14F-4D97-AF65-F5344CB8AC3E}">
        <p14:creationId xmlns:p14="http://schemas.microsoft.com/office/powerpoint/2010/main" val="1321823157"/>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2CDB8C-FD6F-4AE5-A7E0-CCA3FE8A0596}" type="slidenum">
              <a:rPr lang="en-US"/>
              <a:pPr/>
              <a:t>‹#›</a:t>
            </a:fld>
            <a:endParaRPr lang="en-US"/>
          </a:p>
        </p:txBody>
      </p:sp>
    </p:spTree>
    <p:extLst>
      <p:ext uri="{BB962C8B-B14F-4D97-AF65-F5344CB8AC3E}">
        <p14:creationId xmlns:p14="http://schemas.microsoft.com/office/powerpoint/2010/main" val="547712350"/>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39DD2C-74E8-44C4-8E19-DC0461A53774}" type="slidenum">
              <a:rPr lang="en-US"/>
              <a:pPr/>
              <a:t>‹#›</a:t>
            </a:fld>
            <a:endParaRPr lang="en-US"/>
          </a:p>
        </p:txBody>
      </p:sp>
    </p:spTree>
    <p:extLst>
      <p:ext uri="{BB962C8B-B14F-4D97-AF65-F5344CB8AC3E}">
        <p14:creationId xmlns:p14="http://schemas.microsoft.com/office/powerpoint/2010/main" val="3264719769"/>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95E515-002B-4C27-97A8-F8EE5EA415A0}" type="slidenum">
              <a:rPr lang="en-US"/>
              <a:pPr/>
              <a:t>‹#›</a:t>
            </a:fld>
            <a:endParaRPr lang="en-US"/>
          </a:p>
        </p:txBody>
      </p:sp>
    </p:spTree>
    <p:extLst>
      <p:ext uri="{BB962C8B-B14F-4D97-AF65-F5344CB8AC3E}">
        <p14:creationId xmlns:p14="http://schemas.microsoft.com/office/powerpoint/2010/main" val="2618663321"/>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3B14F4-7606-4194-BEBD-A2D932AC3A23}" type="slidenum">
              <a:rPr lang="en-US"/>
              <a:pPr/>
              <a:t>‹#›</a:t>
            </a:fld>
            <a:endParaRPr lang="en-US"/>
          </a:p>
        </p:txBody>
      </p:sp>
    </p:spTree>
    <p:extLst>
      <p:ext uri="{BB962C8B-B14F-4D97-AF65-F5344CB8AC3E}">
        <p14:creationId xmlns:p14="http://schemas.microsoft.com/office/powerpoint/2010/main" val="323605241"/>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8A0A745-7D11-4358-A303-404E3193B3B9}" type="slidenum">
              <a:rPr lang="en-US"/>
              <a:pPr/>
              <a:t>‹#›</a:t>
            </a:fld>
            <a:endParaRPr lang="en-US"/>
          </a:p>
        </p:txBody>
      </p:sp>
    </p:spTree>
    <p:extLst>
      <p:ext uri="{BB962C8B-B14F-4D97-AF65-F5344CB8AC3E}">
        <p14:creationId xmlns:p14="http://schemas.microsoft.com/office/powerpoint/2010/main" val="48943746"/>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47A2818-693E-4E40-BBFB-A7169D0B7C70}" type="slidenum">
              <a:rPr lang="en-US"/>
              <a:pPr/>
              <a:t>‹#›</a:t>
            </a:fld>
            <a:endParaRPr lang="en-US"/>
          </a:p>
        </p:txBody>
      </p:sp>
    </p:spTree>
    <p:extLst>
      <p:ext uri="{BB962C8B-B14F-4D97-AF65-F5344CB8AC3E}">
        <p14:creationId xmlns:p14="http://schemas.microsoft.com/office/powerpoint/2010/main" val="3007997667"/>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D02672B-1A79-4A51-951D-BCFA08A76F35}" type="slidenum">
              <a:rPr lang="en-US"/>
              <a:pPr/>
              <a:t>‹#›</a:t>
            </a:fld>
            <a:endParaRPr lang="en-US"/>
          </a:p>
        </p:txBody>
      </p:sp>
    </p:spTree>
    <p:extLst>
      <p:ext uri="{BB962C8B-B14F-4D97-AF65-F5344CB8AC3E}">
        <p14:creationId xmlns:p14="http://schemas.microsoft.com/office/powerpoint/2010/main" val="3230283699"/>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5E9FB7D-E273-4940-8173-BA34FA0E5514}" type="slidenum">
              <a:rPr lang="en-US"/>
              <a:pPr/>
              <a:t>‹#›</a:t>
            </a:fld>
            <a:endParaRPr lang="en-US"/>
          </a:p>
        </p:txBody>
      </p:sp>
    </p:spTree>
    <p:extLst>
      <p:ext uri="{BB962C8B-B14F-4D97-AF65-F5344CB8AC3E}">
        <p14:creationId xmlns:p14="http://schemas.microsoft.com/office/powerpoint/2010/main" val="4043229687"/>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15791E7-5B90-4FD6-AC29-249EAEB314B1}" type="slidenum">
              <a:rPr lang="en-US"/>
              <a:pPr/>
              <a:t>‹#›</a:t>
            </a:fld>
            <a:endParaRPr lang="en-US"/>
          </a:p>
        </p:txBody>
      </p:sp>
    </p:spTree>
    <p:extLst>
      <p:ext uri="{BB962C8B-B14F-4D97-AF65-F5344CB8AC3E}">
        <p14:creationId xmlns:p14="http://schemas.microsoft.com/office/powerpoint/2010/main" val="1136055920"/>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914400" y="274638"/>
            <a:ext cx="7772400"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9587" name="Rectangle 3"/>
          <p:cNvSpPr>
            <a:spLocks noGrp="1" noChangeArrowheads="1"/>
          </p:cNvSpPr>
          <p:nvPr>
            <p:ph type="body" idx="1"/>
          </p:nvPr>
        </p:nvSpPr>
        <p:spPr bwMode="auto">
          <a:xfrm>
            <a:off x="990600" y="1447800"/>
            <a:ext cx="76962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79588" name="Rectangle 4"/>
          <p:cNvSpPr>
            <a:spLocks noGrp="1" noChangeArrowheads="1"/>
          </p:cNvSpPr>
          <p:nvPr>
            <p:ph type="dt" sz="half" idx="2"/>
          </p:nvPr>
        </p:nvSpPr>
        <p:spPr bwMode="auto">
          <a:xfrm>
            <a:off x="990600" y="6245225"/>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579589" name="Rectangle 5"/>
          <p:cNvSpPr>
            <a:spLocks noGrp="1" noChangeArrowheads="1"/>
          </p:cNvSpPr>
          <p:nvPr>
            <p:ph type="ftr" sz="quarter" idx="3"/>
          </p:nvPr>
        </p:nvSpPr>
        <p:spPr bwMode="auto">
          <a:xfrm>
            <a:off x="2552700" y="6229350"/>
            <a:ext cx="2743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579590" name="Rectangle 6"/>
          <p:cNvSpPr>
            <a:spLocks noGrp="1" noChangeArrowheads="1"/>
          </p:cNvSpPr>
          <p:nvPr>
            <p:ph type="sldNum" sz="quarter" idx="4"/>
          </p:nvPr>
        </p:nvSpPr>
        <p:spPr bwMode="auto">
          <a:xfrm>
            <a:off x="5410200" y="6248400"/>
            <a:ext cx="17526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31267E3-D32C-4BBA-BACC-206E4CDA1C73}" type="slidenum">
              <a:rPr lang="en-US"/>
              <a:pPr/>
              <a:t>‹#›</a:t>
            </a:fld>
            <a:endParaRPr lang="en-US"/>
          </a:p>
        </p:txBody>
      </p:sp>
      <p:sp>
        <p:nvSpPr>
          <p:cNvPr id="579591" name="Rectangle 7"/>
          <p:cNvSpPr>
            <a:spLocks noChangeArrowheads="1"/>
          </p:cNvSpPr>
          <p:nvPr/>
        </p:nvSpPr>
        <p:spPr bwMode="auto">
          <a:xfrm>
            <a:off x="0" y="1447800"/>
            <a:ext cx="914400" cy="541020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2" name="Rectangle 8"/>
          <p:cNvSpPr>
            <a:spLocks noChangeArrowheads="1"/>
          </p:cNvSpPr>
          <p:nvPr/>
        </p:nvSpPr>
        <p:spPr bwMode="auto">
          <a:xfrm>
            <a:off x="0" y="0"/>
            <a:ext cx="685800" cy="1295400"/>
          </a:xfrm>
          <a:prstGeom prst="rect">
            <a:avLst/>
          </a:prstGeom>
          <a:solidFill>
            <a:srgbClr val="99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3" name="Text Box 9"/>
          <p:cNvSpPr txBox="1">
            <a:spLocks noChangeArrowheads="1"/>
          </p:cNvSpPr>
          <p:nvPr/>
        </p:nvSpPr>
        <p:spPr bwMode="auto">
          <a:xfrm>
            <a:off x="6991350" y="6324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a:solidFill>
                  <a:srgbClr val="003399"/>
                </a:solidFill>
              </a:rPr>
              <a:t>University of Illinois </a:t>
            </a:r>
            <a:br>
              <a:rPr lang="en-US" sz="1200">
                <a:solidFill>
                  <a:srgbClr val="003399"/>
                </a:solidFill>
              </a:rPr>
            </a:br>
            <a:r>
              <a:rPr lang="en-US" sz="1200">
                <a:solidFill>
                  <a:srgbClr val="003399"/>
                </a:solidFill>
              </a:rPr>
              <a:t>at Springfield</a:t>
            </a:r>
          </a:p>
        </p:txBody>
      </p:sp>
      <p:pic>
        <p:nvPicPr>
          <p:cNvPr id="579594" name="Picture 10" descr="medBlueLogo_lit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91550" y="6138863"/>
            <a:ext cx="384175" cy="57626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zoom/>
  </p:transition>
  <p:timing>
    <p:tnLst>
      <p:par>
        <p:cTn id="1" dur="indefinite" restart="never" nodeType="tmRoot"/>
      </p:par>
    </p:tnLst>
  </p:timing>
  <p:hf hdr="0" ftr="0" dt="0"/>
  <p:txStyles>
    <p:title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Tahoma" charset="0"/>
        </a:defRPr>
      </a:lvl2pPr>
      <a:lvl3pPr algn="ctr" rtl="0" fontAlgn="base">
        <a:spcBef>
          <a:spcPct val="0"/>
        </a:spcBef>
        <a:spcAft>
          <a:spcPct val="0"/>
        </a:spcAft>
        <a:defRPr sz="3200" b="1">
          <a:solidFill>
            <a:schemeClr val="tx2"/>
          </a:solidFill>
          <a:latin typeface="Tahoma" charset="0"/>
        </a:defRPr>
      </a:lvl3pPr>
      <a:lvl4pPr algn="ctr" rtl="0" fontAlgn="base">
        <a:spcBef>
          <a:spcPct val="0"/>
        </a:spcBef>
        <a:spcAft>
          <a:spcPct val="0"/>
        </a:spcAft>
        <a:defRPr sz="3200" b="1">
          <a:solidFill>
            <a:schemeClr val="tx2"/>
          </a:solidFill>
          <a:latin typeface="Tahoma" charset="0"/>
        </a:defRPr>
      </a:lvl4pPr>
      <a:lvl5pPr algn="ctr" rtl="0" fontAlgn="base">
        <a:spcBef>
          <a:spcPct val="0"/>
        </a:spcBef>
        <a:spcAft>
          <a:spcPct val="0"/>
        </a:spcAft>
        <a:defRPr sz="3200" b="1">
          <a:solidFill>
            <a:schemeClr val="tx2"/>
          </a:solidFill>
          <a:latin typeface="Tahoma" charset="0"/>
        </a:defRPr>
      </a:lvl5pPr>
      <a:lvl6pPr marL="457200" algn="ctr" rtl="0" fontAlgn="base">
        <a:spcBef>
          <a:spcPct val="0"/>
        </a:spcBef>
        <a:spcAft>
          <a:spcPct val="0"/>
        </a:spcAft>
        <a:defRPr sz="3200" b="1">
          <a:solidFill>
            <a:schemeClr val="tx2"/>
          </a:solidFill>
          <a:latin typeface="Tahoma" charset="0"/>
        </a:defRPr>
      </a:lvl6pPr>
      <a:lvl7pPr marL="914400" algn="ctr" rtl="0" fontAlgn="base">
        <a:spcBef>
          <a:spcPct val="0"/>
        </a:spcBef>
        <a:spcAft>
          <a:spcPct val="0"/>
        </a:spcAft>
        <a:defRPr sz="3200" b="1">
          <a:solidFill>
            <a:schemeClr val="tx2"/>
          </a:solidFill>
          <a:latin typeface="Tahoma" charset="0"/>
        </a:defRPr>
      </a:lvl7pPr>
      <a:lvl8pPr marL="1371600" algn="ctr" rtl="0" fontAlgn="base">
        <a:spcBef>
          <a:spcPct val="0"/>
        </a:spcBef>
        <a:spcAft>
          <a:spcPct val="0"/>
        </a:spcAft>
        <a:defRPr sz="3200" b="1">
          <a:solidFill>
            <a:schemeClr val="tx2"/>
          </a:solidFill>
          <a:latin typeface="Tahoma" charset="0"/>
        </a:defRPr>
      </a:lvl8pPr>
      <a:lvl9pPr marL="1828800" algn="ctr" rtl="0" fontAlgn="base">
        <a:spcBef>
          <a:spcPct val="0"/>
        </a:spcBef>
        <a:spcAft>
          <a:spcPct val="0"/>
        </a:spcAft>
        <a:defRPr sz="3200" b="1">
          <a:solidFill>
            <a:schemeClr val="tx2"/>
          </a:solidFill>
          <a:latin typeface="Tahoma" charset="0"/>
        </a:defRPr>
      </a:lvl9pPr>
    </p:titleStyle>
    <p:bodyStyle>
      <a:lvl1pPr marL="342900" indent="-342900" algn="l" rtl="0" fontAlgn="base">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400" b="1">
          <a:solidFill>
            <a:schemeClr val="tx1"/>
          </a:solidFill>
          <a:latin typeface="+mn-lt"/>
        </a:defRPr>
      </a:lvl2pPr>
      <a:lvl3pPr marL="1143000" indent="-228600" algn="l" rtl="0" fontAlgn="base">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6100" name="Rectangle 3076"/>
          <p:cNvSpPr>
            <a:spLocks noGrp="1" noChangeArrowheads="1"/>
          </p:cNvSpPr>
          <p:nvPr>
            <p:ph type="subTitle" idx="1"/>
          </p:nvPr>
        </p:nvSpPr>
        <p:spPr>
          <a:xfrm>
            <a:off x="2362200" y="2209800"/>
            <a:ext cx="4114800" cy="685800"/>
          </a:xfrm>
        </p:spPr>
        <p:txBody>
          <a:bodyPr/>
          <a:lstStyle/>
          <a:p>
            <a:r>
              <a:rPr lang="en-US" sz="3600" dirty="0">
                <a:latin typeface="Arial" charset="0"/>
              </a:rPr>
              <a:t>Chapter </a:t>
            </a:r>
            <a:r>
              <a:rPr lang="en-US" sz="3600" dirty="0" smtClean="0">
                <a:latin typeface="Arial" charset="0"/>
              </a:rPr>
              <a:t>10:</a:t>
            </a:r>
            <a:endParaRPr lang="en-US" sz="3600" dirty="0">
              <a:latin typeface="Arial" charset="0"/>
            </a:endParaRPr>
          </a:p>
        </p:txBody>
      </p:sp>
      <p:sp>
        <p:nvSpPr>
          <p:cNvPr id="516101" name="Rectangle 3077"/>
          <p:cNvSpPr>
            <a:spLocks noGrp="1" noChangeArrowheads="1"/>
          </p:cNvSpPr>
          <p:nvPr>
            <p:ph type="ctrTitle"/>
          </p:nvPr>
        </p:nvSpPr>
        <p:spPr>
          <a:xfrm>
            <a:off x="2362200" y="2895600"/>
            <a:ext cx="4495800" cy="1295400"/>
          </a:xfrm>
        </p:spPr>
        <p:txBody>
          <a:bodyPr/>
          <a:lstStyle/>
          <a:p>
            <a:r>
              <a:rPr lang="en-US" sz="3600" dirty="0" err="1">
                <a:latin typeface="Arial" charset="0"/>
              </a:rPr>
              <a:t>Karnaugh</a:t>
            </a:r>
            <a:r>
              <a:rPr lang="en-US" dirty="0"/>
              <a:t> </a:t>
            </a:r>
            <a:r>
              <a:rPr lang="en-US" sz="3600" dirty="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A1EAC53-C828-4485-AAEF-D6222F475428}" type="slidenum">
              <a:rPr lang="en-US"/>
              <a:pPr/>
              <a:t>10</a:t>
            </a:fld>
            <a:endParaRPr lang="en-US"/>
          </a:p>
        </p:txBody>
      </p:sp>
      <p:pic>
        <p:nvPicPr>
          <p:cNvPr id="531464" name="Picture 8" descr="K132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414838"/>
            <a:ext cx="1965325"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1460" name="Rectangle 4"/>
          <p:cNvSpPr>
            <a:spLocks noGrp="1" noChangeArrowheads="1"/>
          </p:cNvSpPr>
          <p:nvPr>
            <p:ph type="body" idx="1"/>
          </p:nvPr>
        </p:nvSpPr>
        <p:spPr>
          <a:xfrm>
            <a:off x="1524000" y="1600200"/>
            <a:ext cx="6477000" cy="3124200"/>
          </a:xfrm>
          <a:noFill/>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400" dirty="0" smtClean="0"/>
              <a:t>Best </a:t>
            </a:r>
            <a:r>
              <a:rPr lang="en-US" sz="2400" dirty="0"/>
              <a:t>way of selecting two groups of </a:t>
            </a:r>
            <a:r>
              <a:rPr lang="en-US" sz="2400" dirty="0" smtClean="0"/>
              <a:t>1s</a:t>
            </a:r>
          </a:p>
          <a:p>
            <a:pPr lvl="1">
              <a:spcBef>
                <a:spcPct val="10000"/>
              </a:spcBef>
              <a:spcAft>
                <a:spcPts val="500"/>
              </a:spcAft>
            </a:pPr>
            <a:r>
              <a:rPr lang="en-US" sz="1800" dirty="0" smtClean="0"/>
              <a:t>shown below</a:t>
            </a:r>
            <a:endParaRPr lang="en-US" sz="1800" dirty="0"/>
          </a:p>
          <a:p>
            <a:pPr>
              <a:spcBef>
                <a:spcPct val="10000"/>
              </a:spcBef>
              <a:spcAft>
                <a:spcPts val="500"/>
              </a:spcAft>
            </a:pPr>
            <a:endParaRPr lang="en-US" sz="2200" dirty="0" smtClean="0"/>
          </a:p>
          <a:p>
            <a:pPr>
              <a:spcBef>
                <a:spcPct val="10000"/>
              </a:spcBef>
              <a:spcAft>
                <a:spcPts val="500"/>
              </a:spcAft>
            </a:pPr>
            <a:r>
              <a:rPr lang="en-US" sz="2200" dirty="0" smtClean="0"/>
              <a:t>Both groups </a:t>
            </a:r>
            <a:r>
              <a:rPr lang="en-US" sz="2200" dirty="0"/>
              <a:t>are powers of two and </a:t>
            </a:r>
            <a:r>
              <a:rPr lang="en-US" sz="2200" dirty="0" smtClean="0"/>
              <a:t>the </a:t>
            </a:r>
            <a:r>
              <a:rPr lang="en-US" sz="2200" dirty="0"/>
              <a:t>groups </a:t>
            </a:r>
            <a:r>
              <a:rPr lang="en-US" sz="2200" dirty="0" smtClean="0"/>
              <a:t>overlap</a:t>
            </a:r>
            <a:endParaRPr lang="en-US" sz="2200" dirty="0"/>
          </a:p>
        </p:txBody>
      </p:sp>
      <p:sp>
        <p:nvSpPr>
          <p:cNvPr id="531465" name="Rectangle 9"/>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0FC0D2F-7B7A-4685-A7F2-0A134B96A1FC}" type="slidenum">
              <a:rPr lang="en-US"/>
              <a:pPr/>
              <a:t>11</a:t>
            </a:fld>
            <a:endParaRPr lang="en-US"/>
          </a:p>
        </p:txBody>
      </p:sp>
      <p:sp>
        <p:nvSpPr>
          <p:cNvPr id="533508" name="Rectangle 4"/>
          <p:cNvSpPr>
            <a:spLocks noGrp="1" noChangeArrowheads="1"/>
          </p:cNvSpPr>
          <p:nvPr>
            <p:ph type="body" idx="1"/>
          </p:nvPr>
        </p:nvSpPr>
        <p:spPr>
          <a:xfrm>
            <a:off x="1219200" y="1371600"/>
            <a:ext cx="6934200" cy="4419600"/>
          </a:xfrm>
          <a:noFill/>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buClr>
                <a:schemeClr val="tx1"/>
              </a:buClr>
              <a:buFont typeface="Webdings" pitchFamily="18" charset="2"/>
              <a:buNone/>
            </a:pPr>
            <a:r>
              <a:rPr lang="en-US" sz="2200" dirty="0"/>
              <a:t>R</a:t>
            </a:r>
            <a:r>
              <a:rPr lang="en-US" sz="2200" dirty="0" smtClean="0"/>
              <a:t>ules </a:t>
            </a:r>
            <a:r>
              <a:rPr lang="en-US" sz="2200" dirty="0"/>
              <a:t>of </a:t>
            </a:r>
            <a:r>
              <a:rPr lang="en-US" sz="2200" dirty="0" err="1"/>
              <a:t>Kmap</a:t>
            </a:r>
            <a:r>
              <a:rPr lang="en-US" sz="2200" dirty="0"/>
              <a:t> simplification are:</a:t>
            </a:r>
          </a:p>
          <a:p>
            <a:pPr lvl="1">
              <a:spcBef>
                <a:spcPct val="10000"/>
              </a:spcBef>
              <a:spcAft>
                <a:spcPts val="500"/>
              </a:spcAft>
              <a:buClr>
                <a:schemeClr val="tx1"/>
              </a:buClr>
              <a:buFontTx/>
              <a:buChar char="•"/>
            </a:pPr>
            <a:r>
              <a:rPr lang="en-US" sz="2100" dirty="0"/>
              <a:t>Groupings can contain only 1s; no </a:t>
            </a:r>
            <a:r>
              <a:rPr lang="en-US" sz="2100" dirty="0" smtClean="0"/>
              <a:t>0s</a:t>
            </a:r>
            <a:endParaRPr lang="en-US" sz="2100" dirty="0"/>
          </a:p>
          <a:p>
            <a:pPr lvl="1">
              <a:spcBef>
                <a:spcPct val="10000"/>
              </a:spcBef>
              <a:spcAft>
                <a:spcPts val="500"/>
              </a:spcAft>
              <a:buClr>
                <a:schemeClr val="tx1"/>
              </a:buClr>
              <a:buFontTx/>
              <a:buChar char="•"/>
            </a:pPr>
            <a:r>
              <a:rPr lang="en-US" sz="2100" dirty="0"/>
              <a:t>Groups can be formed only at right </a:t>
            </a:r>
            <a:r>
              <a:rPr lang="en-US" sz="2100" dirty="0" smtClean="0"/>
              <a:t>angles; diagonal </a:t>
            </a:r>
            <a:r>
              <a:rPr lang="en-US" sz="2100" dirty="0"/>
              <a:t>groups are not </a:t>
            </a:r>
            <a:r>
              <a:rPr lang="en-US" sz="2100" dirty="0" smtClean="0"/>
              <a:t>allowed</a:t>
            </a:r>
            <a:endParaRPr lang="en-US" sz="2100" dirty="0"/>
          </a:p>
          <a:p>
            <a:pPr lvl="1">
              <a:spcBef>
                <a:spcPct val="10000"/>
              </a:spcBef>
              <a:spcAft>
                <a:spcPts val="500"/>
              </a:spcAft>
              <a:buClr>
                <a:schemeClr val="tx1"/>
              </a:buClr>
              <a:buFontTx/>
              <a:buChar char="•"/>
            </a:pPr>
            <a:r>
              <a:rPr lang="en-US" sz="2100" dirty="0"/>
              <a:t>N</a:t>
            </a:r>
            <a:r>
              <a:rPr lang="en-US" sz="2100" dirty="0" smtClean="0"/>
              <a:t>umber </a:t>
            </a:r>
            <a:r>
              <a:rPr lang="en-US" sz="2100" dirty="0"/>
              <a:t>of 1s in a group must be a power of 2 – even if it contains a single </a:t>
            </a:r>
            <a:r>
              <a:rPr lang="en-US" sz="2100" dirty="0" smtClean="0"/>
              <a:t>1</a:t>
            </a:r>
            <a:endParaRPr lang="en-US" sz="2100" dirty="0"/>
          </a:p>
          <a:p>
            <a:pPr lvl="1">
              <a:spcBef>
                <a:spcPct val="10000"/>
              </a:spcBef>
              <a:spcAft>
                <a:spcPts val="500"/>
              </a:spcAft>
              <a:buClr>
                <a:schemeClr val="tx1"/>
              </a:buClr>
              <a:buFontTx/>
              <a:buChar char="•"/>
            </a:pPr>
            <a:r>
              <a:rPr lang="en-US" sz="2100" dirty="0"/>
              <a:t>G</a:t>
            </a:r>
            <a:r>
              <a:rPr lang="en-US" sz="2100" dirty="0" smtClean="0"/>
              <a:t>roups </a:t>
            </a:r>
            <a:r>
              <a:rPr lang="en-US" sz="2100" dirty="0"/>
              <a:t>must be made as large as </a:t>
            </a:r>
            <a:r>
              <a:rPr lang="en-US" sz="2100" dirty="0" smtClean="0"/>
              <a:t>possible</a:t>
            </a:r>
            <a:endParaRPr lang="en-US" sz="2100" dirty="0"/>
          </a:p>
          <a:p>
            <a:pPr lvl="1">
              <a:spcBef>
                <a:spcPct val="10000"/>
              </a:spcBef>
              <a:spcAft>
                <a:spcPts val="500"/>
              </a:spcAft>
              <a:buClr>
                <a:schemeClr val="tx1"/>
              </a:buClr>
              <a:buFontTx/>
              <a:buChar char="•"/>
            </a:pPr>
            <a:r>
              <a:rPr lang="en-US" sz="2100" dirty="0"/>
              <a:t>Groups can overlap and wrap around the sides of the </a:t>
            </a:r>
            <a:r>
              <a:rPr lang="en-US" sz="2100" dirty="0" err="1" smtClean="0"/>
              <a:t>Kmap</a:t>
            </a:r>
            <a:endParaRPr lang="en-US" sz="2000" dirty="0"/>
          </a:p>
        </p:txBody>
      </p:sp>
      <p:sp>
        <p:nvSpPr>
          <p:cNvPr id="533515" name="Rectangle 11"/>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E2123B-9467-4F56-BA01-12F1D58E99D2}" type="slidenum">
              <a:rPr lang="en-US"/>
              <a:pPr/>
              <a:t>12</a:t>
            </a:fld>
            <a:endParaRPr lang="en-US"/>
          </a:p>
        </p:txBody>
      </p:sp>
      <p:sp>
        <p:nvSpPr>
          <p:cNvPr id="535559" name="Rectangle 7"/>
          <p:cNvSpPr>
            <a:spLocks noGrp="1" noChangeArrowheads="1"/>
          </p:cNvSpPr>
          <p:nvPr>
            <p:ph type="body" idx="1"/>
          </p:nvPr>
        </p:nvSpPr>
        <p:spPr>
          <a:xfrm>
            <a:off x="1676400" y="1219201"/>
            <a:ext cx="6705600" cy="29718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err="1" smtClean="0"/>
              <a:t>Kmap</a:t>
            </a:r>
            <a:r>
              <a:rPr lang="en-US" sz="2200" dirty="0" smtClean="0"/>
              <a:t> </a:t>
            </a:r>
            <a:r>
              <a:rPr lang="en-US" sz="2200" dirty="0"/>
              <a:t>for three variables </a:t>
            </a:r>
            <a:endParaRPr lang="en-US" sz="2200" dirty="0" smtClean="0"/>
          </a:p>
          <a:p>
            <a:pPr lvl="1">
              <a:spcBef>
                <a:spcPct val="10000"/>
              </a:spcBef>
              <a:spcAft>
                <a:spcPts val="500"/>
              </a:spcAft>
            </a:pPr>
            <a:r>
              <a:rPr lang="en-US" sz="1800" dirty="0" smtClean="0"/>
              <a:t>shown below</a:t>
            </a:r>
            <a:endParaRPr lang="en-US" sz="1800" dirty="0"/>
          </a:p>
          <a:p>
            <a:pPr>
              <a:spcBef>
                <a:spcPct val="10000"/>
              </a:spcBef>
              <a:spcAft>
                <a:spcPts val="500"/>
              </a:spcAft>
            </a:pPr>
            <a:r>
              <a:rPr lang="en-US" sz="2200" dirty="0"/>
              <a:t>E</a:t>
            </a:r>
            <a:r>
              <a:rPr lang="en-US" sz="2200" dirty="0" smtClean="0"/>
              <a:t>ach </a:t>
            </a:r>
            <a:r>
              <a:rPr lang="en-US" sz="2200" dirty="0" err="1"/>
              <a:t>minterm</a:t>
            </a:r>
            <a:r>
              <a:rPr lang="en-US" sz="2200" dirty="0"/>
              <a:t> </a:t>
            </a:r>
            <a:r>
              <a:rPr lang="en-US" sz="2200" dirty="0" smtClean="0"/>
              <a:t>is placed in a </a:t>
            </a:r>
            <a:r>
              <a:rPr lang="en-US" sz="2200" dirty="0"/>
              <a:t>cell </a:t>
            </a:r>
            <a:endParaRPr lang="en-US" sz="2200" dirty="0" smtClean="0"/>
          </a:p>
          <a:p>
            <a:pPr lvl="1">
              <a:spcBef>
                <a:spcPct val="10000"/>
              </a:spcBef>
              <a:spcAft>
                <a:spcPts val="500"/>
              </a:spcAft>
            </a:pPr>
            <a:r>
              <a:rPr lang="en-US" sz="1800" dirty="0" smtClean="0"/>
              <a:t>that cell will </a:t>
            </a:r>
            <a:r>
              <a:rPr lang="en-US" sz="1800" dirty="0"/>
              <a:t>hold its </a:t>
            </a:r>
            <a:r>
              <a:rPr lang="en-US" sz="1800" dirty="0" smtClean="0"/>
              <a:t>value</a:t>
            </a:r>
            <a:endParaRPr lang="en-US" sz="1800" dirty="0"/>
          </a:p>
          <a:p>
            <a:pPr lvl="1">
              <a:spcBef>
                <a:spcPct val="10000"/>
              </a:spcBef>
              <a:spcAft>
                <a:spcPts val="500"/>
              </a:spcAft>
            </a:pPr>
            <a:r>
              <a:rPr lang="en-US" sz="2000" dirty="0" smtClean="0"/>
              <a:t>Note: </a:t>
            </a:r>
            <a:r>
              <a:rPr lang="en-US" sz="2000" dirty="0"/>
              <a:t>values for the </a:t>
            </a:r>
            <a:r>
              <a:rPr lang="en-US" sz="2000" i="1" dirty="0" err="1"/>
              <a:t>yz</a:t>
            </a:r>
            <a:r>
              <a:rPr lang="en-US" sz="2000" dirty="0"/>
              <a:t> combination </a:t>
            </a:r>
            <a:endParaRPr lang="en-US" sz="2000" dirty="0" smtClean="0"/>
          </a:p>
          <a:p>
            <a:pPr lvl="1">
              <a:spcBef>
                <a:spcPct val="10000"/>
              </a:spcBef>
              <a:spcAft>
                <a:spcPts val="500"/>
              </a:spcAft>
            </a:pPr>
            <a:r>
              <a:rPr lang="en-US" sz="2000" dirty="0" smtClean="0"/>
              <a:t>form </a:t>
            </a:r>
            <a:r>
              <a:rPr lang="en-US" sz="2000" dirty="0"/>
              <a:t>a pattern that is not a normal binary sequence (It is the Grey-scale</a:t>
            </a:r>
            <a:r>
              <a:rPr lang="en-US" sz="2000" dirty="0" smtClean="0"/>
              <a:t>)</a:t>
            </a:r>
            <a:endParaRPr lang="en-US" sz="2000" dirty="0"/>
          </a:p>
        </p:txBody>
      </p:sp>
      <p:pic>
        <p:nvPicPr>
          <p:cNvPr id="535560" name="Picture 8" descr="K1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329113"/>
            <a:ext cx="4487863" cy="1919287"/>
          </a:xfrm>
          <a:prstGeom prst="rect">
            <a:avLst/>
          </a:prstGeom>
          <a:noFill/>
          <a:extLst>
            <a:ext uri="{909E8E84-426E-40DD-AFC4-6F175D3DCCD1}">
              <a14:hiddenFill xmlns:a14="http://schemas.microsoft.com/office/drawing/2010/main">
                <a:solidFill>
                  <a:srgbClr val="FFFFFF"/>
                </a:solidFill>
              </a14:hiddenFill>
            </a:ext>
          </a:extLst>
        </p:spPr>
      </p:pic>
      <p:sp>
        <p:nvSpPr>
          <p:cNvPr id="535561" name="Rectangle 9"/>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27598C4-27C4-42C1-A8EC-1CC16F545BA4}" type="slidenum">
              <a:rPr lang="en-US"/>
              <a:pPr/>
              <a:t>13</a:t>
            </a:fld>
            <a:endParaRPr lang="en-US"/>
          </a:p>
        </p:txBody>
      </p:sp>
      <p:sp>
        <p:nvSpPr>
          <p:cNvPr id="537603" name="Rectangle 1027"/>
          <p:cNvSpPr>
            <a:spLocks noGrp="1" noChangeArrowheads="1"/>
          </p:cNvSpPr>
          <p:nvPr>
            <p:ph type="body" idx="1"/>
          </p:nvPr>
        </p:nvSpPr>
        <p:spPr>
          <a:xfrm>
            <a:off x="1295400" y="1447800"/>
            <a:ext cx="7086600" cy="19050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smtClean="0"/>
              <a:t>First </a:t>
            </a:r>
            <a:r>
              <a:rPr lang="en-US" sz="2200" dirty="0"/>
              <a:t>row of the </a:t>
            </a:r>
            <a:r>
              <a:rPr lang="en-US" sz="2200" dirty="0" err="1"/>
              <a:t>Kmap</a:t>
            </a:r>
            <a:r>
              <a:rPr lang="en-US" sz="2200" dirty="0"/>
              <a:t> </a:t>
            </a:r>
            <a:endParaRPr lang="en-US" sz="2200" dirty="0" smtClean="0"/>
          </a:p>
          <a:p>
            <a:pPr lvl="1">
              <a:spcBef>
                <a:spcPct val="10000"/>
              </a:spcBef>
              <a:spcAft>
                <a:spcPts val="500"/>
              </a:spcAft>
            </a:pPr>
            <a:r>
              <a:rPr lang="en-US" sz="1800" dirty="0" err="1" smtClean="0"/>
              <a:t>minterms</a:t>
            </a:r>
            <a:r>
              <a:rPr lang="en-US" sz="1800" dirty="0" smtClean="0"/>
              <a:t> </a:t>
            </a:r>
            <a:r>
              <a:rPr lang="en-US" sz="1800" dirty="0"/>
              <a:t>where </a:t>
            </a:r>
            <a:r>
              <a:rPr lang="en-US" sz="1800" i="1" dirty="0"/>
              <a:t>x</a:t>
            </a:r>
            <a:r>
              <a:rPr lang="en-US" sz="1800" dirty="0"/>
              <a:t> </a:t>
            </a:r>
            <a:r>
              <a:rPr lang="en-US" sz="1800" dirty="0" smtClean="0"/>
              <a:t>is zero</a:t>
            </a:r>
            <a:endParaRPr lang="en-US" sz="1800" dirty="0"/>
          </a:p>
          <a:p>
            <a:pPr>
              <a:spcBef>
                <a:spcPct val="10000"/>
              </a:spcBef>
              <a:spcAft>
                <a:spcPts val="500"/>
              </a:spcAft>
            </a:pPr>
            <a:r>
              <a:rPr lang="en-US" sz="2200" dirty="0"/>
              <a:t>F</a:t>
            </a:r>
            <a:r>
              <a:rPr lang="en-US" sz="2200" dirty="0" smtClean="0"/>
              <a:t>irst </a:t>
            </a:r>
            <a:r>
              <a:rPr lang="en-US" sz="2200" dirty="0"/>
              <a:t>column </a:t>
            </a:r>
            <a:endParaRPr lang="en-US" sz="2200" dirty="0" smtClean="0"/>
          </a:p>
          <a:p>
            <a:pPr lvl="1">
              <a:spcBef>
                <a:spcPct val="10000"/>
              </a:spcBef>
              <a:spcAft>
                <a:spcPts val="500"/>
              </a:spcAft>
            </a:pPr>
            <a:r>
              <a:rPr lang="en-US" sz="1800" dirty="0" err="1" smtClean="0"/>
              <a:t>minterms</a:t>
            </a:r>
            <a:r>
              <a:rPr lang="en-US" sz="1800" dirty="0" smtClean="0"/>
              <a:t> </a:t>
            </a:r>
            <a:r>
              <a:rPr lang="en-US" sz="1800" dirty="0"/>
              <a:t>where </a:t>
            </a:r>
            <a:r>
              <a:rPr lang="en-US" sz="1800" i="1" dirty="0"/>
              <a:t>y</a:t>
            </a:r>
            <a:r>
              <a:rPr lang="en-US" sz="1800" dirty="0"/>
              <a:t> and </a:t>
            </a:r>
            <a:r>
              <a:rPr lang="en-US" sz="1800" i="1" dirty="0"/>
              <a:t>z</a:t>
            </a:r>
            <a:r>
              <a:rPr lang="en-US" sz="1800" dirty="0"/>
              <a:t> both </a:t>
            </a:r>
            <a:r>
              <a:rPr lang="en-US" sz="1800" dirty="0" smtClean="0"/>
              <a:t>are zero</a:t>
            </a:r>
            <a:endParaRPr lang="en-US" sz="1800" dirty="0"/>
          </a:p>
        </p:txBody>
      </p:sp>
      <p:pic>
        <p:nvPicPr>
          <p:cNvPr id="537604" name="Picture 1028" descr="K1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505200"/>
            <a:ext cx="4487863" cy="1919288"/>
          </a:xfrm>
          <a:prstGeom prst="rect">
            <a:avLst/>
          </a:prstGeom>
          <a:noFill/>
          <a:extLst>
            <a:ext uri="{909E8E84-426E-40DD-AFC4-6F175D3DCCD1}">
              <a14:hiddenFill xmlns:a14="http://schemas.microsoft.com/office/drawing/2010/main">
                <a:solidFill>
                  <a:srgbClr val="FFFFFF"/>
                </a:solidFill>
              </a14:hiddenFill>
            </a:ext>
          </a:extLst>
        </p:spPr>
      </p:pic>
      <p:sp>
        <p:nvSpPr>
          <p:cNvPr id="537605" name="Rectangle 1029"/>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A482E9-FF79-4222-8CAE-B90D57730D89}" type="slidenum">
              <a:rPr lang="en-US"/>
              <a:pPr/>
              <a:t>14</a:t>
            </a:fld>
            <a:endParaRPr lang="en-US"/>
          </a:p>
        </p:txBody>
      </p:sp>
      <p:sp>
        <p:nvSpPr>
          <p:cNvPr id="539651" name="Rectangle 3"/>
          <p:cNvSpPr>
            <a:spLocks noGrp="1" noChangeArrowheads="1"/>
          </p:cNvSpPr>
          <p:nvPr>
            <p:ph type="body" idx="1"/>
          </p:nvPr>
        </p:nvSpPr>
        <p:spPr>
          <a:xfrm>
            <a:off x="1066800" y="1447800"/>
            <a:ext cx="6705600" cy="26670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a:t>Consider the function:</a:t>
            </a:r>
          </a:p>
          <a:p>
            <a:pPr>
              <a:spcBef>
                <a:spcPct val="10000"/>
              </a:spcBef>
              <a:spcAft>
                <a:spcPts val="500"/>
              </a:spcAft>
            </a:pPr>
            <a:endParaRPr lang="en-US" sz="2200" dirty="0"/>
          </a:p>
          <a:p>
            <a:pPr>
              <a:spcBef>
                <a:spcPct val="10000"/>
              </a:spcBef>
              <a:spcAft>
                <a:spcPts val="500"/>
              </a:spcAft>
            </a:pPr>
            <a:endParaRPr lang="en-US" sz="2200" dirty="0"/>
          </a:p>
          <a:p>
            <a:pPr>
              <a:spcBef>
                <a:spcPct val="10000"/>
              </a:spcBef>
              <a:spcAft>
                <a:spcPts val="500"/>
              </a:spcAft>
            </a:pPr>
            <a:r>
              <a:rPr lang="en-US" sz="2200" dirty="0"/>
              <a:t>Its </a:t>
            </a:r>
            <a:r>
              <a:rPr lang="en-US" sz="2200" dirty="0" err="1"/>
              <a:t>Kmap</a:t>
            </a:r>
            <a:r>
              <a:rPr lang="en-US" sz="2200" dirty="0"/>
              <a:t> is given below.</a:t>
            </a:r>
          </a:p>
          <a:p>
            <a:pPr lvl="1">
              <a:spcBef>
                <a:spcPct val="10000"/>
              </a:spcBef>
              <a:spcAft>
                <a:spcPts val="500"/>
              </a:spcAft>
            </a:pPr>
            <a:r>
              <a:rPr lang="en-US" sz="2000" dirty="0"/>
              <a:t>What is the largest group of 1s that is a power of 2?</a:t>
            </a:r>
          </a:p>
        </p:txBody>
      </p:sp>
      <p:pic>
        <p:nvPicPr>
          <p:cNvPr id="539653" name="Picture 5" descr="K13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6253163" cy="595313"/>
          </a:xfrm>
          <a:prstGeom prst="rect">
            <a:avLst/>
          </a:prstGeom>
          <a:noFill/>
          <a:extLst>
            <a:ext uri="{909E8E84-426E-40DD-AFC4-6F175D3DCCD1}">
              <a14:hiddenFill xmlns:a14="http://schemas.microsoft.com/office/drawing/2010/main">
                <a:solidFill>
                  <a:srgbClr val="FFFFFF"/>
                </a:solidFill>
              </a14:hiddenFill>
            </a:ext>
          </a:extLst>
        </p:spPr>
      </p:pic>
      <p:pic>
        <p:nvPicPr>
          <p:cNvPr id="539655" name="Picture 7" descr="K135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257675"/>
            <a:ext cx="3875088" cy="1990725"/>
          </a:xfrm>
          <a:prstGeom prst="rect">
            <a:avLst/>
          </a:prstGeom>
          <a:noFill/>
          <a:extLst>
            <a:ext uri="{909E8E84-426E-40DD-AFC4-6F175D3DCCD1}">
              <a14:hiddenFill xmlns:a14="http://schemas.microsoft.com/office/drawing/2010/main">
                <a:solidFill>
                  <a:srgbClr val="FFFFFF"/>
                </a:solidFill>
              </a14:hiddenFill>
            </a:ext>
          </a:extLst>
        </p:spPr>
      </p:pic>
      <p:sp>
        <p:nvSpPr>
          <p:cNvPr id="539657" name="Rectangle 9"/>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18FC504-B3CE-4F5B-B938-9FB7D750D9ED}" type="slidenum">
              <a:rPr lang="en-US"/>
              <a:pPr/>
              <a:t>15</a:t>
            </a:fld>
            <a:endParaRPr lang="en-US"/>
          </a:p>
        </p:txBody>
      </p:sp>
      <p:pic>
        <p:nvPicPr>
          <p:cNvPr id="541702" name="Picture 6" descr="K13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295775"/>
            <a:ext cx="3848100" cy="1884363"/>
          </a:xfrm>
          <a:prstGeom prst="rect">
            <a:avLst/>
          </a:prstGeom>
          <a:noFill/>
          <a:extLst>
            <a:ext uri="{909E8E84-426E-40DD-AFC4-6F175D3DCCD1}">
              <a14:hiddenFill xmlns:a14="http://schemas.microsoft.com/office/drawing/2010/main">
                <a:solidFill>
                  <a:srgbClr val="FFFFFF"/>
                </a:solidFill>
              </a14:hiddenFill>
            </a:ext>
          </a:extLst>
        </p:spPr>
      </p:pic>
      <p:sp>
        <p:nvSpPr>
          <p:cNvPr id="541699" name="Rectangle 3"/>
          <p:cNvSpPr>
            <a:spLocks noGrp="1" noChangeArrowheads="1"/>
          </p:cNvSpPr>
          <p:nvPr>
            <p:ph type="body" idx="1"/>
          </p:nvPr>
        </p:nvSpPr>
        <p:spPr>
          <a:xfrm>
            <a:off x="1143000" y="1371600"/>
            <a:ext cx="7162800" cy="27432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smtClean="0"/>
              <a:t>Grouping shows changes </a:t>
            </a:r>
            <a:r>
              <a:rPr lang="en-US" sz="2200" dirty="0"/>
              <a:t>in the variables </a:t>
            </a:r>
            <a:r>
              <a:rPr lang="en-US" sz="2200" i="1" dirty="0"/>
              <a:t>x</a:t>
            </a:r>
            <a:r>
              <a:rPr lang="en-US" sz="2200" dirty="0"/>
              <a:t> and </a:t>
            </a:r>
            <a:r>
              <a:rPr lang="en-US" sz="2200" i="1" dirty="0"/>
              <a:t>y</a:t>
            </a:r>
            <a:r>
              <a:rPr lang="en-US" sz="2200" dirty="0"/>
              <a:t> have no influence upon the value of the </a:t>
            </a:r>
            <a:r>
              <a:rPr lang="en-US" sz="2200" dirty="0" smtClean="0"/>
              <a:t>function</a:t>
            </a:r>
            <a:endParaRPr lang="en-US" sz="2200" dirty="0"/>
          </a:p>
          <a:p>
            <a:pPr>
              <a:spcBef>
                <a:spcPct val="10000"/>
              </a:spcBef>
              <a:spcAft>
                <a:spcPts val="500"/>
              </a:spcAft>
            </a:pPr>
            <a:endParaRPr lang="en-US" sz="2200" dirty="0"/>
          </a:p>
          <a:p>
            <a:pPr>
              <a:spcBef>
                <a:spcPct val="10000"/>
              </a:spcBef>
            </a:pPr>
            <a:r>
              <a:rPr lang="en-US" sz="2200" dirty="0" smtClean="0"/>
              <a:t>The function:</a:t>
            </a:r>
            <a:endParaRPr lang="en-US" sz="2200" dirty="0"/>
          </a:p>
          <a:p>
            <a:pPr>
              <a:spcBef>
                <a:spcPct val="10000"/>
              </a:spcBef>
            </a:pPr>
            <a:endParaRPr lang="en-US" sz="2200" dirty="0"/>
          </a:p>
          <a:p>
            <a:pPr>
              <a:spcBef>
                <a:spcPct val="10000"/>
              </a:spcBef>
              <a:buClr>
                <a:schemeClr val="tx1"/>
              </a:buClr>
              <a:buFont typeface="Webdings" pitchFamily="18" charset="2"/>
              <a:buNone/>
            </a:pPr>
            <a:r>
              <a:rPr lang="en-US" sz="2200" dirty="0"/>
              <a:t>	</a:t>
            </a:r>
            <a:endParaRPr lang="en-US" sz="2200" dirty="0" smtClean="0"/>
          </a:p>
          <a:p>
            <a:pPr>
              <a:spcBef>
                <a:spcPct val="10000"/>
              </a:spcBef>
              <a:buClr>
                <a:schemeClr val="tx1"/>
              </a:buClr>
              <a:buFont typeface="Webdings" pitchFamily="18" charset="2"/>
              <a:buNone/>
            </a:pPr>
            <a:r>
              <a:rPr lang="en-US" sz="2200" dirty="0"/>
              <a:t>	</a:t>
            </a:r>
            <a:r>
              <a:rPr lang="en-US" sz="2200" dirty="0" smtClean="0"/>
              <a:t>reduces </a:t>
            </a:r>
            <a:r>
              <a:rPr lang="en-US" sz="2200" dirty="0"/>
              <a:t>to </a:t>
            </a:r>
            <a:r>
              <a:rPr lang="en-US" sz="2200" i="1" dirty="0"/>
              <a:t>F(x) = z.</a:t>
            </a:r>
            <a:endParaRPr lang="en-US" sz="2200" dirty="0"/>
          </a:p>
        </p:txBody>
      </p:sp>
      <p:pic>
        <p:nvPicPr>
          <p:cNvPr id="541703" name="Picture 7" descr="K135C"/>
          <p:cNvPicPr>
            <a:picLocks noChangeAspect="1" noChangeArrowheads="1"/>
          </p:cNvPicPr>
          <p:nvPr/>
        </p:nvPicPr>
        <p:blipFill>
          <a:blip r:embed="rId4">
            <a:extLst>
              <a:ext uri="{28A0092B-C50C-407E-A947-70E740481C1C}">
                <a14:useLocalDpi xmlns:a14="http://schemas.microsoft.com/office/drawing/2010/main" val="0"/>
              </a:ext>
            </a:extLst>
          </a:blip>
          <a:srcRect t="13367" b="23088"/>
          <a:stretch>
            <a:fillRect/>
          </a:stretch>
        </p:blipFill>
        <p:spPr bwMode="auto">
          <a:xfrm>
            <a:off x="1583028" y="3084512"/>
            <a:ext cx="6253163" cy="377825"/>
          </a:xfrm>
          <a:prstGeom prst="rect">
            <a:avLst/>
          </a:prstGeom>
          <a:noFill/>
          <a:extLst>
            <a:ext uri="{909E8E84-426E-40DD-AFC4-6F175D3DCCD1}">
              <a14:hiddenFill xmlns:a14="http://schemas.microsoft.com/office/drawing/2010/main">
                <a:solidFill>
                  <a:srgbClr val="FFFFFF"/>
                </a:solidFill>
              </a14:hiddenFill>
            </a:ext>
          </a:extLst>
        </p:spPr>
      </p:pic>
      <p:sp>
        <p:nvSpPr>
          <p:cNvPr id="541704" name="Text Box 8"/>
          <p:cNvSpPr txBox="1">
            <a:spLocks noChangeArrowheads="1"/>
          </p:cNvSpPr>
          <p:nvPr/>
        </p:nvSpPr>
        <p:spPr bwMode="auto">
          <a:xfrm>
            <a:off x="685800" y="4495800"/>
            <a:ext cx="2209800" cy="1431925"/>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15000"/>
              </a:spcBef>
            </a:pPr>
            <a:r>
              <a:rPr lang="en-US" sz="2200" b="1" dirty="0">
                <a:solidFill>
                  <a:srgbClr val="CC3300"/>
                </a:solidFill>
                <a:latin typeface="Times New Roman" charset="0"/>
              </a:rPr>
              <a:t>You could verify this reduction with identities or a truth table.</a:t>
            </a:r>
            <a:endParaRPr lang="en-US" sz="2000" dirty="0">
              <a:latin typeface="Times New Roman" charset="0"/>
            </a:endParaRPr>
          </a:p>
        </p:txBody>
      </p:sp>
      <p:sp>
        <p:nvSpPr>
          <p:cNvPr id="541705" name="Rectangle 9"/>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6469A9-2BF5-4B1D-BA02-8008637A67AB}" type="slidenum">
              <a:rPr lang="en-US"/>
              <a:pPr/>
              <a:t>16</a:t>
            </a:fld>
            <a:endParaRPr lang="en-US"/>
          </a:p>
        </p:txBody>
      </p:sp>
      <p:pic>
        <p:nvPicPr>
          <p:cNvPr id="543751" name="Picture 7" descr="K136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343400"/>
            <a:ext cx="3784600" cy="1852613"/>
          </a:xfrm>
          <a:prstGeom prst="rect">
            <a:avLst/>
          </a:prstGeom>
          <a:noFill/>
          <a:extLst>
            <a:ext uri="{909E8E84-426E-40DD-AFC4-6F175D3DCCD1}">
              <a14:hiddenFill xmlns:a14="http://schemas.microsoft.com/office/drawing/2010/main">
                <a:solidFill>
                  <a:srgbClr val="FFFFFF"/>
                </a:solidFill>
              </a14:hiddenFill>
            </a:ext>
          </a:extLst>
        </p:spPr>
      </p:pic>
      <p:sp>
        <p:nvSpPr>
          <p:cNvPr id="543748" name="Rectangle 4"/>
          <p:cNvSpPr>
            <a:spLocks noGrp="1" noChangeArrowheads="1"/>
          </p:cNvSpPr>
          <p:nvPr>
            <p:ph type="body" idx="1"/>
          </p:nvPr>
        </p:nvSpPr>
        <p:spPr>
          <a:xfrm>
            <a:off x="1219200" y="1219200"/>
            <a:ext cx="7086600" cy="29718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smtClean="0"/>
              <a:t>Next -Consider </a:t>
            </a:r>
            <a:r>
              <a:rPr lang="en-US" sz="2200" dirty="0"/>
              <a:t>the function:</a:t>
            </a:r>
          </a:p>
          <a:p>
            <a:pPr>
              <a:spcBef>
                <a:spcPct val="10000"/>
              </a:spcBef>
              <a:spcAft>
                <a:spcPts val="500"/>
              </a:spcAft>
            </a:pPr>
            <a:endParaRPr lang="en-US" sz="2200" dirty="0"/>
          </a:p>
          <a:p>
            <a:pPr>
              <a:spcBef>
                <a:spcPct val="10000"/>
              </a:spcBef>
            </a:pPr>
            <a:endParaRPr lang="en-US" sz="2200" dirty="0"/>
          </a:p>
          <a:p>
            <a:pPr>
              <a:spcBef>
                <a:spcPct val="10000"/>
              </a:spcBef>
            </a:pPr>
            <a:endParaRPr lang="en-US" sz="2200" dirty="0" smtClean="0"/>
          </a:p>
          <a:p>
            <a:pPr>
              <a:spcBef>
                <a:spcPct val="10000"/>
              </a:spcBef>
            </a:pPr>
            <a:r>
              <a:rPr lang="en-US" sz="2200" dirty="0" err="1" smtClean="0"/>
              <a:t>Kmap</a:t>
            </a:r>
            <a:r>
              <a:rPr lang="en-US" sz="2200" dirty="0" smtClean="0"/>
              <a:t> </a:t>
            </a:r>
            <a:r>
              <a:rPr lang="en-US" sz="2200" dirty="0"/>
              <a:t>is shown </a:t>
            </a:r>
            <a:r>
              <a:rPr lang="en-US" sz="2200" dirty="0" smtClean="0"/>
              <a:t>below</a:t>
            </a:r>
          </a:p>
          <a:p>
            <a:pPr lvl="1">
              <a:spcBef>
                <a:spcPct val="10000"/>
              </a:spcBef>
            </a:pPr>
            <a:r>
              <a:rPr lang="en-US" sz="2000" dirty="0" smtClean="0"/>
              <a:t>There </a:t>
            </a:r>
            <a:r>
              <a:rPr lang="en-US" sz="2000" dirty="0"/>
              <a:t>are </a:t>
            </a:r>
            <a:r>
              <a:rPr lang="en-US" sz="2000" dirty="0" smtClean="0"/>
              <a:t>two </a:t>
            </a:r>
            <a:r>
              <a:rPr lang="en-US" sz="2000" dirty="0"/>
              <a:t>groupings of </a:t>
            </a:r>
            <a:r>
              <a:rPr lang="en-US" sz="2000" dirty="0" smtClean="0"/>
              <a:t>1s</a:t>
            </a:r>
            <a:endParaRPr lang="en-US" sz="2000" dirty="0"/>
          </a:p>
          <a:p>
            <a:pPr lvl="1">
              <a:spcBef>
                <a:spcPct val="10000"/>
              </a:spcBef>
            </a:pPr>
            <a:r>
              <a:rPr lang="en-US" sz="2000" dirty="0"/>
              <a:t>Can you find them?</a:t>
            </a:r>
          </a:p>
        </p:txBody>
      </p:sp>
      <p:pic>
        <p:nvPicPr>
          <p:cNvPr id="543752" name="Picture 8" descr="K136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496175" cy="531813"/>
          </a:xfrm>
          <a:prstGeom prst="rect">
            <a:avLst/>
          </a:prstGeom>
          <a:noFill/>
          <a:extLst>
            <a:ext uri="{909E8E84-426E-40DD-AFC4-6F175D3DCCD1}">
              <a14:hiddenFill xmlns:a14="http://schemas.microsoft.com/office/drawing/2010/main">
                <a:solidFill>
                  <a:srgbClr val="FFFFFF"/>
                </a:solidFill>
              </a14:hiddenFill>
            </a:ext>
          </a:extLst>
        </p:spPr>
      </p:pic>
      <p:sp>
        <p:nvSpPr>
          <p:cNvPr id="543755" name="Rectangle 11"/>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F06967-9E35-4934-9215-19E8415CAEAF}" type="slidenum">
              <a:rPr lang="en-US"/>
              <a:pPr/>
              <a:t>17</a:t>
            </a:fld>
            <a:endParaRPr lang="en-US"/>
          </a:p>
        </p:txBody>
      </p:sp>
      <p:pic>
        <p:nvPicPr>
          <p:cNvPr id="545798" name="Picture 6" descr="K13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322763"/>
            <a:ext cx="3848100" cy="1895475"/>
          </a:xfrm>
          <a:prstGeom prst="rect">
            <a:avLst/>
          </a:prstGeom>
          <a:noFill/>
          <a:extLst>
            <a:ext uri="{909E8E84-426E-40DD-AFC4-6F175D3DCCD1}">
              <a14:hiddenFill xmlns:a14="http://schemas.microsoft.com/office/drawing/2010/main">
                <a:solidFill>
                  <a:srgbClr val="FFFFFF"/>
                </a:solidFill>
              </a14:hiddenFill>
            </a:ext>
          </a:extLst>
        </p:spPr>
      </p:pic>
      <p:sp>
        <p:nvSpPr>
          <p:cNvPr id="545796" name="Rectangle 4"/>
          <p:cNvSpPr>
            <a:spLocks noGrp="1" noChangeArrowheads="1"/>
          </p:cNvSpPr>
          <p:nvPr>
            <p:ph type="body" idx="1"/>
          </p:nvPr>
        </p:nvSpPr>
        <p:spPr>
          <a:xfrm>
            <a:off x="1219200" y="1295400"/>
            <a:ext cx="7467600" cy="29718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smtClean="0"/>
              <a:t>One group wraps </a:t>
            </a:r>
            <a:r>
              <a:rPr lang="en-US" sz="2200" dirty="0"/>
              <a:t>around the sides of </a:t>
            </a:r>
            <a:r>
              <a:rPr lang="en-US" sz="2200" dirty="0" smtClean="0"/>
              <a:t>the </a:t>
            </a:r>
            <a:r>
              <a:rPr lang="en-US" sz="2200" dirty="0" err="1" smtClean="0"/>
              <a:t>Kmap</a:t>
            </a:r>
            <a:endParaRPr lang="en-US" sz="2200" dirty="0"/>
          </a:p>
          <a:p>
            <a:pPr>
              <a:spcBef>
                <a:spcPct val="10000"/>
              </a:spcBef>
              <a:spcAft>
                <a:spcPts val="500"/>
              </a:spcAft>
            </a:pPr>
            <a:r>
              <a:rPr lang="en-US" sz="2200" dirty="0" smtClean="0"/>
              <a:t>Values </a:t>
            </a:r>
            <a:r>
              <a:rPr lang="en-US" sz="2200" dirty="0"/>
              <a:t>of </a:t>
            </a:r>
            <a:r>
              <a:rPr lang="en-US" sz="2200" i="1" dirty="0"/>
              <a:t>x </a:t>
            </a:r>
            <a:r>
              <a:rPr lang="en-US" sz="2200" dirty="0"/>
              <a:t>and </a:t>
            </a:r>
            <a:r>
              <a:rPr lang="en-US" sz="2200" i="1" dirty="0"/>
              <a:t>y</a:t>
            </a:r>
            <a:r>
              <a:rPr lang="en-US" sz="2200" dirty="0"/>
              <a:t> are not relevant to the term of the function </a:t>
            </a:r>
            <a:r>
              <a:rPr lang="en-US" sz="2200" dirty="0" smtClean="0"/>
              <a:t>in pink group</a:t>
            </a:r>
            <a:endParaRPr lang="en-US" sz="2100" dirty="0"/>
          </a:p>
          <a:p>
            <a:pPr lvl="1">
              <a:spcBef>
                <a:spcPct val="10000"/>
              </a:spcBef>
              <a:spcAft>
                <a:spcPts val="500"/>
              </a:spcAft>
            </a:pPr>
            <a:r>
              <a:rPr lang="en-US" sz="2000" dirty="0"/>
              <a:t>What does this tell us about </a:t>
            </a:r>
            <a:r>
              <a:rPr lang="en-US" sz="2000" dirty="0" smtClean="0"/>
              <a:t>the term of the </a:t>
            </a:r>
            <a:r>
              <a:rPr lang="en-US" sz="2000" dirty="0"/>
              <a:t>function</a:t>
            </a:r>
            <a:r>
              <a:rPr lang="en-US" sz="2000" dirty="0" smtClean="0"/>
              <a:t>?</a:t>
            </a:r>
          </a:p>
          <a:p>
            <a:pPr marL="457200" lvl="1" indent="0">
              <a:spcBef>
                <a:spcPct val="10000"/>
              </a:spcBef>
              <a:spcAft>
                <a:spcPts val="500"/>
              </a:spcAft>
              <a:buNone/>
            </a:pPr>
            <a:r>
              <a:rPr lang="en-US" sz="2000" dirty="0" smtClean="0"/>
              <a:t>Z = 0  in the pink</a:t>
            </a:r>
            <a:r>
              <a:rPr lang="en-US" sz="2000" baseline="0" dirty="0" smtClean="0"/>
              <a:t> group</a:t>
            </a:r>
            <a:r>
              <a:rPr lang="en-US" sz="2000" dirty="0" smtClean="0"/>
              <a:t> so one term is       </a:t>
            </a:r>
          </a:p>
          <a:p>
            <a:pPr lvl="1">
              <a:spcBef>
                <a:spcPct val="10000"/>
              </a:spcBef>
              <a:spcAft>
                <a:spcPts val="500"/>
              </a:spcAft>
            </a:pPr>
            <a:endParaRPr lang="en-US" sz="2000" dirty="0"/>
          </a:p>
          <a:p>
            <a:pPr>
              <a:spcBef>
                <a:spcPct val="10000"/>
              </a:spcBef>
            </a:pPr>
            <a:endParaRPr lang="en-US" sz="2200" dirty="0"/>
          </a:p>
        </p:txBody>
      </p:sp>
      <p:sp>
        <p:nvSpPr>
          <p:cNvPr id="545799" name="Text Box 7"/>
          <p:cNvSpPr txBox="1">
            <a:spLocks noChangeArrowheads="1"/>
          </p:cNvSpPr>
          <p:nvPr/>
        </p:nvSpPr>
        <p:spPr bwMode="auto">
          <a:xfrm>
            <a:off x="685800" y="4664075"/>
            <a:ext cx="2133600" cy="1096963"/>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15000"/>
              </a:spcBef>
            </a:pPr>
            <a:r>
              <a:rPr lang="en-US" sz="2200" b="1" dirty="0">
                <a:solidFill>
                  <a:srgbClr val="CC3300"/>
                </a:solidFill>
                <a:latin typeface="Times New Roman" charset="0"/>
              </a:rPr>
              <a:t>What about the green group in the top row?</a:t>
            </a:r>
            <a:endParaRPr lang="en-US" sz="2000" dirty="0">
              <a:latin typeface="Times New Roman" charset="0"/>
            </a:endParaRPr>
          </a:p>
        </p:txBody>
      </p:sp>
      <p:sp>
        <p:nvSpPr>
          <p:cNvPr id="545800" name="Rectangle 8"/>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pic>
        <p:nvPicPr>
          <p:cNvPr id="582657" name="Picture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877321"/>
            <a:ext cx="321469"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3BD5C27-E27B-4E7B-81B1-57AED3266D9E}" type="slidenum">
              <a:rPr lang="en-US"/>
              <a:pPr/>
              <a:t>18</a:t>
            </a:fld>
            <a:endParaRPr lang="en-US"/>
          </a:p>
        </p:txBody>
      </p:sp>
      <p:pic>
        <p:nvPicPr>
          <p:cNvPr id="547842" name="Picture 2" descr="K13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322763"/>
            <a:ext cx="3848100" cy="1895475"/>
          </a:xfrm>
          <a:prstGeom prst="rect">
            <a:avLst/>
          </a:prstGeom>
          <a:noFill/>
          <a:extLst>
            <a:ext uri="{909E8E84-426E-40DD-AFC4-6F175D3DCCD1}">
              <a14:hiddenFill xmlns:a14="http://schemas.microsoft.com/office/drawing/2010/main">
                <a:solidFill>
                  <a:srgbClr val="FFFFFF"/>
                </a:solidFill>
              </a14:hiddenFill>
            </a:ext>
          </a:extLst>
        </p:spPr>
      </p:pic>
      <p:sp>
        <p:nvSpPr>
          <p:cNvPr id="547844" name="Rectangle 4"/>
          <p:cNvSpPr>
            <a:spLocks noGrp="1" noChangeArrowheads="1"/>
          </p:cNvSpPr>
          <p:nvPr>
            <p:ph type="body" idx="1"/>
          </p:nvPr>
        </p:nvSpPr>
        <p:spPr>
          <a:xfrm>
            <a:off x="1143000" y="1447800"/>
            <a:ext cx="7543800" cy="25146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smtClean="0"/>
              <a:t>Green </a:t>
            </a:r>
            <a:r>
              <a:rPr lang="en-US" sz="2200" dirty="0"/>
              <a:t>group </a:t>
            </a:r>
            <a:r>
              <a:rPr lang="en-US" sz="2200" dirty="0" smtClean="0"/>
              <a:t>the </a:t>
            </a:r>
            <a:r>
              <a:rPr lang="en-US" sz="2200" dirty="0"/>
              <a:t>top row </a:t>
            </a:r>
            <a:endParaRPr lang="en-US" sz="2200" dirty="0" smtClean="0"/>
          </a:p>
          <a:p>
            <a:pPr lvl="1">
              <a:spcBef>
                <a:spcPct val="10000"/>
              </a:spcBef>
              <a:spcAft>
                <a:spcPts val="500"/>
              </a:spcAft>
            </a:pPr>
            <a:r>
              <a:rPr lang="en-US" sz="1800" dirty="0" smtClean="0"/>
              <a:t>only </a:t>
            </a:r>
            <a:r>
              <a:rPr lang="en-US" sz="1800" dirty="0"/>
              <a:t>the value of </a:t>
            </a:r>
            <a:r>
              <a:rPr lang="en-US" sz="1800" i="1" dirty="0"/>
              <a:t>x</a:t>
            </a:r>
            <a:r>
              <a:rPr lang="en-US" sz="1800" dirty="0"/>
              <a:t> is significant  </a:t>
            </a:r>
            <a:r>
              <a:rPr lang="en-US" sz="1800" dirty="0" smtClean="0"/>
              <a:t> X=0</a:t>
            </a:r>
          </a:p>
          <a:p>
            <a:pPr>
              <a:spcBef>
                <a:spcPct val="10000"/>
              </a:spcBef>
              <a:spcAft>
                <a:spcPts val="500"/>
              </a:spcAft>
            </a:pPr>
            <a:r>
              <a:rPr lang="en-US" sz="2200" dirty="0" smtClean="0"/>
              <a:t>It is complemented or 0 in that row</a:t>
            </a:r>
          </a:p>
          <a:p>
            <a:pPr lvl="1">
              <a:spcBef>
                <a:spcPct val="10000"/>
              </a:spcBef>
              <a:spcAft>
                <a:spcPts val="500"/>
              </a:spcAft>
            </a:pPr>
            <a:r>
              <a:rPr lang="en-US" sz="1800" dirty="0" smtClean="0"/>
              <a:t>the other term of the reduced function is    </a:t>
            </a:r>
          </a:p>
          <a:p>
            <a:pPr>
              <a:spcBef>
                <a:spcPct val="10000"/>
              </a:spcBef>
            </a:pPr>
            <a:r>
              <a:rPr lang="en-US" sz="2200" dirty="0" smtClean="0"/>
              <a:t>Our </a:t>
            </a:r>
            <a:r>
              <a:rPr lang="en-US" sz="2200" dirty="0"/>
              <a:t>reduced function is:</a:t>
            </a:r>
          </a:p>
        </p:txBody>
      </p:sp>
      <p:sp>
        <p:nvSpPr>
          <p:cNvPr id="547850" name="Text Box 10"/>
          <p:cNvSpPr txBox="1">
            <a:spLocks noChangeArrowheads="1"/>
          </p:cNvSpPr>
          <p:nvPr/>
        </p:nvSpPr>
        <p:spPr bwMode="auto">
          <a:xfrm>
            <a:off x="533400" y="4490869"/>
            <a:ext cx="2667000" cy="1446550"/>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15000"/>
              </a:spcBef>
            </a:pPr>
            <a:r>
              <a:rPr lang="en-US" sz="2200" b="1" dirty="0">
                <a:solidFill>
                  <a:srgbClr val="CC3300"/>
                </a:solidFill>
                <a:latin typeface="Times New Roman" charset="0"/>
              </a:rPr>
              <a:t>Recall that we had </a:t>
            </a:r>
            <a:r>
              <a:rPr lang="en-US" sz="2200" b="1" dirty="0" smtClean="0">
                <a:solidFill>
                  <a:srgbClr val="CC3300"/>
                </a:solidFill>
                <a:latin typeface="Times New Roman" charset="0"/>
              </a:rPr>
              <a:t>four </a:t>
            </a:r>
            <a:r>
              <a:rPr lang="en-US" sz="2200" b="1" dirty="0" err="1">
                <a:solidFill>
                  <a:srgbClr val="CC3300"/>
                </a:solidFill>
                <a:latin typeface="Times New Roman" charset="0"/>
              </a:rPr>
              <a:t>minterms</a:t>
            </a:r>
            <a:r>
              <a:rPr lang="en-US" sz="2200" b="1" dirty="0">
                <a:solidFill>
                  <a:srgbClr val="CC3300"/>
                </a:solidFill>
                <a:latin typeface="Times New Roman" charset="0"/>
              </a:rPr>
              <a:t> in our original function!</a:t>
            </a:r>
            <a:endParaRPr lang="en-US" sz="2000" dirty="0">
              <a:latin typeface="Times New Roman" charset="0"/>
            </a:endParaRPr>
          </a:p>
        </p:txBody>
      </p:sp>
      <p:sp>
        <p:nvSpPr>
          <p:cNvPr id="547853" name="Rectangle 13"/>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pic>
        <p:nvPicPr>
          <p:cNvPr id="58368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512981"/>
            <a:ext cx="291465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pic>
        <p:nvPicPr>
          <p:cNvPr id="58368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667000"/>
            <a:ext cx="334328"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28F29D5-077C-49CA-8703-F1C8968AF5D6}" type="slidenum">
              <a:rPr lang="en-US"/>
              <a:pPr/>
              <a:t>19</a:t>
            </a:fld>
            <a:endParaRPr lang="en-US"/>
          </a:p>
        </p:txBody>
      </p:sp>
      <p:sp>
        <p:nvSpPr>
          <p:cNvPr id="549892" name="Rectangle 4"/>
          <p:cNvSpPr>
            <a:spLocks noGrp="1" noChangeArrowheads="1"/>
          </p:cNvSpPr>
          <p:nvPr>
            <p:ph type="body" idx="1"/>
          </p:nvPr>
        </p:nvSpPr>
        <p:spPr>
          <a:xfrm>
            <a:off x="1143000" y="1524000"/>
            <a:ext cx="7391400" cy="19812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a:t>M</a:t>
            </a:r>
            <a:r>
              <a:rPr lang="en-US" sz="2200" dirty="0" smtClean="0"/>
              <a:t>odel </a:t>
            </a:r>
            <a:r>
              <a:rPr lang="en-US" sz="2200" dirty="0"/>
              <a:t>can be extended to </a:t>
            </a:r>
            <a:r>
              <a:rPr lang="en-US" sz="2200" dirty="0" smtClean="0"/>
              <a:t>16 </a:t>
            </a:r>
            <a:r>
              <a:rPr lang="en-US" sz="2200" dirty="0" err="1"/>
              <a:t>minterms</a:t>
            </a:r>
            <a:r>
              <a:rPr lang="en-US" sz="2200" dirty="0"/>
              <a:t> </a:t>
            </a:r>
            <a:endParaRPr lang="en-US" sz="2200" dirty="0" smtClean="0"/>
          </a:p>
          <a:p>
            <a:pPr lvl="1">
              <a:spcBef>
                <a:spcPct val="10000"/>
              </a:spcBef>
              <a:spcAft>
                <a:spcPts val="500"/>
              </a:spcAft>
            </a:pPr>
            <a:r>
              <a:rPr lang="en-US" sz="1800" dirty="0" smtClean="0"/>
              <a:t>produced </a:t>
            </a:r>
            <a:r>
              <a:rPr lang="en-US" sz="1800" dirty="0"/>
              <a:t>by a four-input </a:t>
            </a:r>
            <a:r>
              <a:rPr lang="en-US" sz="1800" dirty="0" smtClean="0"/>
              <a:t>function</a:t>
            </a:r>
            <a:endParaRPr lang="en-US" sz="1800" dirty="0"/>
          </a:p>
          <a:p>
            <a:pPr>
              <a:spcBef>
                <a:spcPct val="10000"/>
              </a:spcBef>
              <a:spcAft>
                <a:spcPts val="500"/>
              </a:spcAft>
            </a:pPr>
            <a:r>
              <a:rPr lang="en-US" sz="2200" dirty="0"/>
              <a:t>F</a:t>
            </a:r>
            <a:r>
              <a:rPr lang="en-US" sz="2200" dirty="0" smtClean="0"/>
              <a:t>ormat below for 16-minterm </a:t>
            </a:r>
            <a:r>
              <a:rPr lang="en-US" sz="2200" dirty="0" err="1" smtClean="0"/>
              <a:t>Kmap</a:t>
            </a:r>
            <a:endParaRPr lang="en-US" sz="2200" dirty="0"/>
          </a:p>
        </p:txBody>
      </p:sp>
      <p:pic>
        <p:nvPicPr>
          <p:cNvPr id="549896" name="Picture 8" descr="K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30600"/>
            <a:ext cx="5265738" cy="2794000"/>
          </a:xfrm>
          <a:prstGeom prst="rect">
            <a:avLst/>
          </a:prstGeom>
          <a:noFill/>
          <a:extLst>
            <a:ext uri="{909E8E84-426E-40DD-AFC4-6F175D3DCCD1}">
              <a14:hiddenFill xmlns:a14="http://schemas.microsoft.com/office/drawing/2010/main">
                <a:solidFill>
                  <a:srgbClr val="FFFFFF"/>
                </a:solidFill>
              </a14:hiddenFill>
            </a:ext>
          </a:extLst>
        </p:spPr>
      </p:pic>
      <p:sp>
        <p:nvSpPr>
          <p:cNvPr id="549897" name="Rectangle 9"/>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E67D84D-CF56-4E68-97B2-36D8A8B1E2A8}" type="slidenum">
              <a:rPr lang="en-US"/>
              <a:pPr/>
              <a:t>2</a:t>
            </a:fld>
            <a:endParaRPr lang="en-US"/>
          </a:p>
        </p:txBody>
      </p:sp>
      <p:sp>
        <p:nvSpPr>
          <p:cNvPr id="495619" name="Rectangle 1027"/>
          <p:cNvSpPr>
            <a:spLocks noGrp="1" noChangeArrowheads="1"/>
          </p:cNvSpPr>
          <p:nvPr>
            <p:ph type="body" idx="1"/>
          </p:nvPr>
        </p:nvSpPr>
        <p:spPr>
          <a:xfrm>
            <a:off x="1219200" y="1600200"/>
            <a:ext cx="6781800" cy="3810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sz="2200" dirty="0"/>
              <a:t>Simplification of Boolean functions </a:t>
            </a:r>
            <a:r>
              <a:rPr lang="en-US" sz="2200" dirty="0" smtClean="0"/>
              <a:t>yields:</a:t>
            </a:r>
          </a:p>
          <a:p>
            <a:pPr lvl="1">
              <a:spcBef>
                <a:spcPct val="40000"/>
              </a:spcBef>
            </a:pPr>
            <a:r>
              <a:rPr lang="en-US" sz="1800" dirty="0" smtClean="0"/>
              <a:t>simpler digital circuits</a:t>
            </a:r>
          </a:p>
          <a:p>
            <a:pPr lvl="1">
              <a:spcBef>
                <a:spcPct val="40000"/>
              </a:spcBef>
            </a:pPr>
            <a:r>
              <a:rPr lang="en-US" sz="1800" dirty="0" smtClean="0"/>
              <a:t>usually faster digital circuits</a:t>
            </a:r>
          </a:p>
          <a:p>
            <a:pPr>
              <a:spcBef>
                <a:spcPct val="40000"/>
              </a:spcBef>
            </a:pPr>
            <a:r>
              <a:rPr lang="en-US" sz="2200" dirty="0" smtClean="0"/>
              <a:t>Using </a:t>
            </a:r>
            <a:r>
              <a:rPr lang="en-US" sz="2200" dirty="0" smtClean="0"/>
              <a:t>Boolean </a:t>
            </a:r>
            <a:r>
              <a:rPr lang="en-US" sz="2200" dirty="0" smtClean="0"/>
              <a:t>identities </a:t>
            </a:r>
          </a:p>
          <a:p>
            <a:pPr lvl="1">
              <a:spcBef>
                <a:spcPct val="40000"/>
              </a:spcBef>
            </a:pPr>
            <a:r>
              <a:rPr lang="en-US" sz="1800" dirty="0" smtClean="0"/>
              <a:t>time-consuming </a:t>
            </a:r>
          </a:p>
          <a:p>
            <a:pPr lvl="1">
              <a:spcBef>
                <a:spcPct val="40000"/>
              </a:spcBef>
            </a:pPr>
            <a:r>
              <a:rPr lang="en-US" sz="1800" dirty="0" smtClean="0"/>
              <a:t>error-prone</a:t>
            </a:r>
            <a:endParaRPr lang="en-US" sz="1800" dirty="0"/>
          </a:p>
          <a:p>
            <a:pPr>
              <a:spcBef>
                <a:spcPct val="40000"/>
              </a:spcBef>
            </a:pPr>
            <a:r>
              <a:rPr lang="en-US" sz="2200" dirty="0" smtClean="0"/>
              <a:t>K-Maps</a:t>
            </a:r>
          </a:p>
          <a:p>
            <a:pPr>
              <a:spcBef>
                <a:spcPct val="40000"/>
              </a:spcBef>
            </a:pPr>
            <a:r>
              <a:rPr lang="en-US" sz="2200" dirty="0"/>
              <a:t>E</a:t>
            </a:r>
            <a:r>
              <a:rPr lang="en-US" sz="2200" dirty="0" smtClean="0"/>
              <a:t>asy</a:t>
            </a:r>
            <a:r>
              <a:rPr lang="en-US" sz="2200" dirty="0"/>
              <a:t>, systematic method </a:t>
            </a:r>
            <a:r>
              <a:rPr lang="en-US" sz="2200" dirty="0" smtClean="0"/>
              <a:t>to reduce </a:t>
            </a:r>
            <a:r>
              <a:rPr lang="en-US" sz="2200" dirty="0"/>
              <a:t>Boolean </a:t>
            </a:r>
            <a:r>
              <a:rPr lang="en-US" sz="2200" dirty="0" smtClean="0"/>
              <a:t>expressions</a:t>
            </a:r>
            <a:endParaRPr lang="en-US" sz="2200" dirty="0"/>
          </a:p>
        </p:txBody>
      </p:sp>
      <p:sp>
        <p:nvSpPr>
          <p:cNvPr id="495621" name="Rectangle 1029"/>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ECBA320-2C6C-43C4-BE00-FA552B3FD24B}" type="slidenum">
              <a:rPr lang="en-US"/>
              <a:pPr/>
              <a:t>20</a:t>
            </a:fld>
            <a:endParaRPr lang="en-US"/>
          </a:p>
        </p:txBody>
      </p:sp>
      <p:pic>
        <p:nvPicPr>
          <p:cNvPr id="553992" name="Picture 8" descr="3A-6-M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33600"/>
            <a:ext cx="6727825" cy="776288"/>
          </a:xfrm>
          <a:prstGeom prst="rect">
            <a:avLst/>
          </a:prstGeom>
          <a:noFill/>
          <a:extLst>
            <a:ext uri="{909E8E84-426E-40DD-AFC4-6F175D3DCCD1}">
              <a14:hiddenFill xmlns:a14="http://schemas.microsoft.com/office/drawing/2010/main">
                <a:solidFill>
                  <a:srgbClr val="FFFFFF"/>
                </a:solidFill>
              </a14:hiddenFill>
            </a:ext>
          </a:extLst>
        </p:spPr>
      </p:pic>
      <p:sp>
        <p:nvSpPr>
          <p:cNvPr id="553987" name="Rectangle 3"/>
          <p:cNvSpPr>
            <a:spLocks noGrp="1" noChangeArrowheads="1"/>
          </p:cNvSpPr>
          <p:nvPr>
            <p:ph type="body" idx="1"/>
          </p:nvPr>
        </p:nvSpPr>
        <p:spPr>
          <a:xfrm>
            <a:off x="1447800" y="1371600"/>
            <a:ext cx="7162800" cy="20574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err="1" smtClean="0"/>
              <a:t>Kmap</a:t>
            </a:r>
            <a:r>
              <a:rPr lang="en-US" sz="2200" dirty="0" smtClean="0"/>
              <a:t> </a:t>
            </a:r>
            <a:r>
              <a:rPr lang="en-US" sz="2200" dirty="0"/>
              <a:t>shown below </a:t>
            </a:r>
            <a:r>
              <a:rPr lang="en-US" sz="2200" dirty="0" smtClean="0"/>
              <a:t>populated with </a:t>
            </a:r>
            <a:r>
              <a:rPr lang="en-US" sz="2200" dirty="0"/>
              <a:t>the nonzero </a:t>
            </a:r>
            <a:r>
              <a:rPr lang="en-US" sz="2200" dirty="0" err="1"/>
              <a:t>minterms</a:t>
            </a:r>
            <a:r>
              <a:rPr lang="en-US" sz="2200" dirty="0"/>
              <a:t> from the function:</a:t>
            </a:r>
          </a:p>
          <a:p>
            <a:pPr>
              <a:spcBef>
                <a:spcPct val="10000"/>
              </a:spcBef>
            </a:pPr>
            <a:endParaRPr lang="en-US" sz="2200" dirty="0"/>
          </a:p>
          <a:p>
            <a:pPr>
              <a:spcBef>
                <a:spcPct val="10000"/>
              </a:spcBef>
            </a:pPr>
            <a:endParaRPr lang="en-US" sz="2200" dirty="0"/>
          </a:p>
          <a:p>
            <a:pPr lvl="1">
              <a:spcBef>
                <a:spcPct val="0"/>
              </a:spcBef>
            </a:pPr>
            <a:r>
              <a:rPr lang="en-US" sz="2000" dirty="0"/>
              <a:t>Can you identify (only)  three groups in this </a:t>
            </a:r>
            <a:r>
              <a:rPr lang="en-US" sz="2000" dirty="0" err="1"/>
              <a:t>Kmap</a:t>
            </a:r>
            <a:r>
              <a:rPr lang="en-US" sz="2000" dirty="0"/>
              <a:t>?</a:t>
            </a:r>
          </a:p>
        </p:txBody>
      </p:sp>
      <p:pic>
        <p:nvPicPr>
          <p:cNvPr id="553989" name="Picture 5" descr="K137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075" y="3884613"/>
            <a:ext cx="3794125" cy="2439987"/>
          </a:xfrm>
          <a:prstGeom prst="rect">
            <a:avLst/>
          </a:prstGeom>
          <a:noFill/>
          <a:extLst>
            <a:ext uri="{909E8E84-426E-40DD-AFC4-6F175D3DCCD1}">
              <a14:hiddenFill xmlns:a14="http://schemas.microsoft.com/office/drawing/2010/main">
                <a:solidFill>
                  <a:srgbClr val="FFFFFF"/>
                </a:solidFill>
              </a14:hiddenFill>
            </a:ext>
          </a:extLst>
        </p:spPr>
      </p:pic>
      <p:sp>
        <p:nvSpPr>
          <p:cNvPr id="553990" name="Text Box 6"/>
          <p:cNvSpPr txBox="1">
            <a:spLocks noChangeArrowheads="1"/>
          </p:cNvSpPr>
          <p:nvPr/>
        </p:nvSpPr>
        <p:spPr bwMode="auto">
          <a:xfrm>
            <a:off x="1066800" y="4313238"/>
            <a:ext cx="1524000" cy="1096962"/>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15000"/>
              </a:spcBef>
            </a:pPr>
            <a:r>
              <a:rPr lang="en-US" sz="2200" b="1">
                <a:solidFill>
                  <a:srgbClr val="CC3300"/>
                </a:solidFill>
                <a:latin typeface="Times New Roman" charset="0"/>
              </a:rPr>
              <a:t>Recall that groups can overlap.</a:t>
            </a:r>
            <a:endParaRPr lang="en-US" sz="2000">
              <a:latin typeface="Times New Roman" charset="0"/>
            </a:endParaRPr>
          </a:p>
        </p:txBody>
      </p:sp>
      <p:sp>
        <p:nvSpPr>
          <p:cNvPr id="553993" name="Rectangle 9"/>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93872F1-5D2D-49E3-92EB-80978C79AF03}" type="slidenum">
              <a:rPr lang="en-US"/>
              <a:pPr/>
              <a:t>21</a:t>
            </a:fld>
            <a:endParaRPr lang="en-US"/>
          </a:p>
        </p:txBody>
      </p:sp>
      <p:sp>
        <p:nvSpPr>
          <p:cNvPr id="556035" name="Rectangle 3"/>
          <p:cNvSpPr>
            <a:spLocks noGrp="1" noChangeArrowheads="1"/>
          </p:cNvSpPr>
          <p:nvPr>
            <p:ph type="body" idx="1"/>
          </p:nvPr>
        </p:nvSpPr>
        <p:spPr>
          <a:xfrm>
            <a:off x="1371600" y="1219200"/>
            <a:ext cx="7543800" cy="2133600"/>
          </a:xfrm>
          <a:noFill/>
          <a:ln/>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sz="2200" dirty="0" smtClean="0"/>
              <a:t>Three groups </a:t>
            </a:r>
            <a:r>
              <a:rPr lang="en-US" sz="2200" dirty="0"/>
              <a:t>consist of:</a:t>
            </a:r>
          </a:p>
          <a:p>
            <a:pPr lvl="1">
              <a:spcBef>
                <a:spcPct val="10000"/>
              </a:spcBef>
            </a:pPr>
            <a:r>
              <a:rPr lang="en-US" sz="2000" dirty="0"/>
              <a:t>A purple group entirely within the </a:t>
            </a:r>
            <a:r>
              <a:rPr lang="en-US" sz="2000" dirty="0" err="1"/>
              <a:t>Kmap</a:t>
            </a:r>
            <a:r>
              <a:rPr lang="en-US" sz="2000" dirty="0"/>
              <a:t> at the right.</a:t>
            </a:r>
          </a:p>
          <a:p>
            <a:pPr lvl="1">
              <a:spcBef>
                <a:spcPct val="10000"/>
              </a:spcBef>
            </a:pPr>
            <a:r>
              <a:rPr lang="en-US" sz="2000" dirty="0"/>
              <a:t>A pink group that wraps the top and bottom.</a:t>
            </a:r>
          </a:p>
          <a:p>
            <a:pPr lvl="1">
              <a:spcBef>
                <a:spcPct val="10000"/>
              </a:spcBef>
            </a:pPr>
            <a:r>
              <a:rPr lang="en-US" sz="2000" dirty="0"/>
              <a:t>A green group that spans the corners.</a:t>
            </a:r>
          </a:p>
          <a:p>
            <a:pPr>
              <a:spcBef>
                <a:spcPct val="10000"/>
              </a:spcBef>
            </a:pPr>
            <a:r>
              <a:rPr lang="en-US" sz="2200" dirty="0" smtClean="0"/>
              <a:t>Three </a:t>
            </a:r>
            <a:r>
              <a:rPr lang="en-US" sz="2200" dirty="0"/>
              <a:t>terms in </a:t>
            </a:r>
            <a:r>
              <a:rPr lang="en-US" sz="2200" dirty="0" smtClean="0"/>
              <a:t>the </a:t>
            </a:r>
            <a:r>
              <a:rPr lang="en-US" sz="2200" dirty="0"/>
              <a:t>final function:</a:t>
            </a:r>
          </a:p>
        </p:txBody>
      </p:sp>
      <p:pic>
        <p:nvPicPr>
          <p:cNvPr id="556039" name="Picture 7" descr="K13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657600"/>
            <a:ext cx="3967163" cy="2593975"/>
          </a:xfrm>
          <a:prstGeom prst="rect">
            <a:avLst/>
          </a:prstGeom>
          <a:noFill/>
          <a:extLst>
            <a:ext uri="{909E8E84-426E-40DD-AFC4-6F175D3DCCD1}">
              <a14:hiddenFill xmlns:a14="http://schemas.microsoft.com/office/drawing/2010/main">
                <a:solidFill>
                  <a:srgbClr val="FFFFFF"/>
                </a:solidFill>
              </a14:hiddenFill>
            </a:ext>
          </a:extLst>
        </p:spPr>
      </p:pic>
      <p:pic>
        <p:nvPicPr>
          <p:cNvPr id="556041" name="Picture 9" descr="K13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38600"/>
            <a:ext cx="2403475" cy="687388"/>
          </a:xfrm>
          <a:prstGeom prst="rect">
            <a:avLst/>
          </a:prstGeom>
          <a:noFill/>
          <a:extLst>
            <a:ext uri="{909E8E84-426E-40DD-AFC4-6F175D3DCCD1}">
              <a14:hiddenFill xmlns:a14="http://schemas.microsoft.com/office/drawing/2010/main">
                <a:solidFill>
                  <a:srgbClr val="FFFFFF"/>
                </a:solidFill>
              </a14:hiddenFill>
            </a:ext>
          </a:extLst>
        </p:spPr>
      </p:pic>
      <p:sp>
        <p:nvSpPr>
          <p:cNvPr id="556042" name="Rectangle 10"/>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6AD598-BF21-4CAA-B199-9BD545D35B6B}" type="slidenum">
              <a:rPr lang="en-US"/>
              <a:pPr/>
              <a:t>22</a:t>
            </a:fld>
            <a:endParaRPr lang="en-US"/>
          </a:p>
        </p:txBody>
      </p:sp>
      <p:sp>
        <p:nvSpPr>
          <p:cNvPr id="558083" name="Rectangle 3"/>
          <p:cNvSpPr>
            <a:spLocks noGrp="1" noChangeArrowheads="1"/>
          </p:cNvSpPr>
          <p:nvPr>
            <p:ph type="body" idx="1"/>
          </p:nvPr>
        </p:nvSpPr>
        <p:spPr>
          <a:xfrm>
            <a:off x="1219200" y="1143000"/>
            <a:ext cx="7010400" cy="22860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smtClean="0"/>
              <a:t>Different  ways to pick </a:t>
            </a:r>
            <a:r>
              <a:rPr lang="en-US" sz="2200" dirty="0"/>
              <a:t>groups within a </a:t>
            </a:r>
            <a:r>
              <a:rPr lang="en-US" sz="2200" dirty="0" err="1" smtClean="0"/>
              <a:t>Kmap</a:t>
            </a:r>
            <a:endParaRPr lang="en-US" sz="2200" dirty="0" smtClean="0"/>
          </a:p>
          <a:p>
            <a:pPr lvl="1">
              <a:spcBef>
                <a:spcPct val="10000"/>
              </a:spcBef>
              <a:spcAft>
                <a:spcPts val="500"/>
              </a:spcAft>
            </a:pPr>
            <a:r>
              <a:rPr lang="en-US" sz="1800" dirty="0" smtClean="0"/>
              <a:t>Must choose</a:t>
            </a:r>
            <a:endParaRPr lang="en-US" sz="1800" dirty="0"/>
          </a:p>
          <a:p>
            <a:pPr lvl="1">
              <a:spcBef>
                <a:spcPct val="10000"/>
              </a:spcBef>
              <a:spcAft>
                <a:spcPts val="500"/>
              </a:spcAft>
            </a:pPr>
            <a:r>
              <a:rPr lang="en-US" sz="1800" dirty="0" smtClean="0"/>
              <a:t>Keep groups </a:t>
            </a:r>
            <a:r>
              <a:rPr lang="en-US" sz="1800" dirty="0"/>
              <a:t>as large as </a:t>
            </a:r>
            <a:r>
              <a:rPr lang="en-US" sz="1800" dirty="0" smtClean="0"/>
              <a:t>possible</a:t>
            </a:r>
            <a:endParaRPr lang="en-US" sz="1800" dirty="0"/>
          </a:p>
          <a:p>
            <a:pPr>
              <a:spcBef>
                <a:spcPct val="10000"/>
              </a:spcBef>
              <a:spcAft>
                <a:spcPts val="500"/>
              </a:spcAft>
            </a:pPr>
            <a:r>
              <a:rPr lang="en-US" sz="2200" dirty="0" smtClean="0"/>
              <a:t>Different </a:t>
            </a:r>
            <a:r>
              <a:rPr lang="en-US" sz="2200" dirty="0"/>
              <a:t>functions that result </a:t>
            </a:r>
            <a:endParaRPr lang="en-US" sz="2200" dirty="0" smtClean="0"/>
          </a:p>
          <a:p>
            <a:pPr lvl="1">
              <a:spcBef>
                <a:spcPct val="10000"/>
              </a:spcBef>
              <a:spcAft>
                <a:spcPts val="500"/>
              </a:spcAft>
            </a:pPr>
            <a:r>
              <a:rPr lang="en-US" sz="1800" dirty="0" smtClean="0"/>
              <a:t>Logically </a:t>
            </a:r>
            <a:r>
              <a:rPr lang="en-US" sz="1800" dirty="0"/>
              <a:t>equivalent.</a:t>
            </a:r>
          </a:p>
        </p:txBody>
      </p:sp>
      <p:pic>
        <p:nvPicPr>
          <p:cNvPr id="558085" name="Picture 5" descr="K138B"/>
          <p:cNvPicPr>
            <a:picLocks noChangeAspect="1" noChangeArrowheads="1"/>
          </p:cNvPicPr>
          <p:nvPr/>
        </p:nvPicPr>
        <p:blipFill>
          <a:blip r:embed="rId3">
            <a:extLst>
              <a:ext uri="{28A0092B-C50C-407E-A947-70E740481C1C}">
                <a14:useLocalDpi xmlns:a14="http://schemas.microsoft.com/office/drawing/2010/main" val="0"/>
              </a:ext>
            </a:extLst>
          </a:blip>
          <a:srcRect l="6583" r="6583" b="17561"/>
          <a:stretch>
            <a:fillRect/>
          </a:stretch>
        </p:blipFill>
        <p:spPr bwMode="auto">
          <a:xfrm>
            <a:off x="4953000" y="3657600"/>
            <a:ext cx="3492500" cy="2330450"/>
          </a:xfrm>
          <a:prstGeom prst="rect">
            <a:avLst/>
          </a:prstGeom>
          <a:noFill/>
          <a:extLst>
            <a:ext uri="{909E8E84-426E-40DD-AFC4-6F175D3DCCD1}">
              <a14:hiddenFill xmlns:a14="http://schemas.microsoft.com/office/drawing/2010/main">
                <a:solidFill>
                  <a:srgbClr val="FFFFFF"/>
                </a:solidFill>
              </a14:hiddenFill>
            </a:ext>
          </a:extLst>
        </p:spPr>
      </p:pic>
      <p:pic>
        <p:nvPicPr>
          <p:cNvPr id="558086" name="Picture 6" descr="K138C"/>
          <p:cNvPicPr>
            <a:picLocks noChangeAspect="1" noChangeArrowheads="1"/>
          </p:cNvPicPr>
          <p:nvPr/>
        </p:nvPicPr>
        <p:blipFill>
          <a:blip r:embed="rId4">
            <a:extLst>
              <a:ext uri="{28A0092B-C50C-407E-A947-70E740481C1C}">
                <a14:useLocalDpi xmlns:a14="http://schemas.microsoft.com/office/drawing/2010/main" val="0"/>
              </a:ext>
            </a:extLst>
          </a:blip>
          <a:srcRect l="5486" r="5486" b="17561"/>
          <a:stretch>
            <a:fillRect/>
          </a:stretch>
        </p:blipFill>
        <p:spPr bwMode="auto">
          <a:xfrm>
            <a:off x="1295400" y="3657600"/>
            <a:ext cx="3565525" cy="2320925"/>
          </a:xfrm>
          <a:prstGeom prst="rect">
            <a:avLst/>
          </a:prstGeom>
          <a:noFill/>
          <a:extLst>
            <a:ext uri="{909E8E84-426E-40DD-AFC4-6F175D3DCCD1}">
              <a14:hiddenFill xmlns:a14="http://schemas.microsoft.com/office/drawing/2010/main">
                <a:solidFill>
                  <a:srgbClr val="FFFFFF"/>
                </a:solidFill>
              </a14:hiddenFill>
            </a:ext>
          </a:extLst>
        </p:spPr>
      </p:pic>
      <p:sp>
        <p:nvSpPr>
          <p:cNvPr id="558087" name="Rectangle 7"/>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5AC5FC5-EBBA-4428-B69C-C74ACBF91A04}" type="slidenum">
              <a:rPr lang="en-US"/>
              <a:pPr/>
              <a:t>23</a:t>
            </a:fld>
            <a:endParaRPr lang="en-US"/>
          </a:p>
        </p:txBody>
      </p:sp>
      <p:sp>
        <p:nvSpPr>
          <p:cNvPr id="560131" name="Rectangle 3"/>
          <p:cNvSpPr>
            <a:spLocks noGrp="1" noChangeArrowheads="1"/>
          </p:cNvSpPr>
          <p:nvPr>
            <p:ph type="body" idx="1"/>
          </p:nvPr>
        </p:nvSpPr>
        <p:spPr>
          <a:xfrm>
            <a:off x="1143000" y="1219200"/>
            <a:ext cx="7239000" cy="43434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300"/>
              </a:spcAft>
            </a:pPr>
            <a:r>
              <a:rPr lang="en-US" sz="2200" dirty="0"/>
              <a:t>Real circuits don’t always </a:t>
            </a:r>
            <a:r>
              <a:rPr lang="en-US" sz="2200" dirty="0" smtClean="0"/>
              <a:t>have </a:t>
            </a:r>
            <a:r>
              <a:rPr lang="en-US" sz="2200" dirty="0"/>
              <a:t>an output defined for every </a:t>
            </a:r>
            <a:r>
              <a:rPr lang="en-US" sz="2200" dirty="0" smtClean="0"/>
              <a:t>input</a:t>
            </a:r>
            <a:r>
              <a:rPr lang="en-US" sz="2200" dirty="0"/>
              <a:t>.</a:t>
            </a:r>
          </a:p>
          <a:p>
            <a:pPr lvl="1">
              <a:spcBef>
                <a:spcPct val="10000"/>
              </a:spcBef>
              <a:spcAft>
                <a:spcPts val="300"/>
              </a:spcAft>
            </a:pPr>
            <a:r>
              <a:rPr lang="en-US" sz="2000" dirty="0" smtClean="0"/>
              <a:t>Calculator </a:t>
            </a:r>
            <a:r>
              <a:rPr lang="en-US" sz="2000" dirty="0"/>
              <a:t>displays consist of 7-segment </a:t>
            </a:r>
            <a:r>
              <a:rPr lang="en-US" sz="2000" dirty="0" smtClean="0"/>
              <a:t>LEDs – </a:t>
            </a:r>
          </a:p>
          <a:p>
            <a:pPr marL="457200" lvl="1" indent="0">
              <a:spcBef>
                <a:spcPct val="10000"/>
              </a:spcBef>
              <a:spcAft>
                <a:spcPts val="300"/>
              </a:spcAft>
              <a:buNone/>
            </a:pPr>
            <a:r>
              <a:rPr lang="en-US" sz="2000" dirty="0" smtClean="0"/>
              <a:t>	These </a:t>
            </a:r>
            <a:r>
              <a:rPr lang="en-US" sz="2000" dirty="0"/>
              <a:t>LEDs can display 2</a:t>
            </a:r>
            <a:r>
              <a:rPr lang="en-US" sz="2000" baseline="30000" dirty="0"/>
              <a:t> 7</a:t>
            </a:r>
            <a:r>
              <a:rPr lang="en-US" sz="2000" dirty="0"/>
              <a:t> -1 </a:t>
            </a:r>
            <a:r>
              <a:rPr lang="en-US" sz="2000" dirty="0" smtClean="0"/>
              <a:t>patterns</a:t>
            </a:r>
          </a:p>
          <a:p>
            <a:pPr marL="457200" lvl="1" indent="0">
              <a:spcBef>
                <a:spcPct val="10000"/>
              </a:spcBef>
              <a:spcAft>
                <a:spcPts val="300"/>
              </a:spcAft>
              <a:buNone/>
            </a:pPr>
            <a:r>
              <a:rPr lang="en-US" sz="2000" dirty="0"/>
              <a:t>	</a:t>
            </a:r>
            <a:r>
              <a:rPr lang="en-US" sz="2000" dirty="0" smtClean="0"/>
              <a:t>Only </a:t>
            </a:r>
            <a:r>
              <a:rPr lang="en-US" sz="2000" dirty="0"/>
              <a:t>ten </a:t>
            </a:r>
            <a:r>
              <a:rPr lang="en-US" sz="2000" dirty="0" smtClean="0"/>
              <a:t>patterns are useful</a:t>
            </a:r>
            <a:endParaRPr lang="en-US" sz="2000" dirty="0"/>
          </a:p>
          <a:p>
            <a:pPr>
              <a:spcBef>
                <a:spcPct val="10000"/>
              </a:spcBef>
              <a:spcAft>
                <a:spcPts val="300"/>
              </a:spcAft>
            </a:pPr>
            <a:r>
              <a:rPr lang="en-US" sz="2200" dirty="0"/>
              <a:t>C</a:t>
            </a:r>
            <a:r>
              <a:rPr lang="en-US" sz="2200" dirty="0" smtClean="0"/>
              <a:t>ircuit </a:t>
            </a:r>
            <a:r>
              <a:rPr lang="en-US" sz="2200" dirty="0"/>
              <a:t>is </a:t>
            </a:r>
            <a:r>
              <a:rPr lang="en-US" sz="2200" dirty="0" smtClean="0"/>
              <a:t>design such </a:t>
            </a:r>
            <a:r>
              <a:rPr lang="en-US" sz="2200" dirty="0"/>
              <a:t>that a particular set of inputs can never </a:t>
            </a:r>
            <a:r>
              <a:rPr lang="en-US" sz="2200" dirty="0" smtClean="0"/>
              <a:t>happen</a:t>
            </a:r>
          </a:p>
          <a:p>
            <a:pPr lvl="1">
              <a:spcBef>
                <a:spcPct val="10000"/>
              </a:spcBef>
              <a:spcAft>
                <a:spcPts val="300"/>
              </a:spcAft>
            </a:pPr>
            <a:r>
              <a:rPr lang="en-US" sz="2000" i="1" u="sng" dirty="0" smtClean="0"/>
              <a:t>don’t </a:t>
            </a:r>
            <a:r>
              <a:rPr lang="en-US" sz="2000" i="1" u="sng" dirty="0"/>
              <a:t>care </a:t>
            </a:r>
            <a:r>
              <a:rPr lang="en-US" sz="2000" dirty="0" smtClean="0"/>
              <a:t>condition</a:t>
            </a:r>
            <a:endParaRPr lang="en-US" sz="2000" dirty="0"/>
          </a:p>
          <a:p>
            <a:pPr>
              <a:spcBef>
                <a:spcPct val="10000"/>
              </a:spcBef>
              <a:spcAft>
                <a:spcPts val="300"/>
              </a:spcAft>
            </a:pPr>
            <a:r>
              <a:rPr lang="en-US" sz="2200" dirty="0" smtClean="0"/>
              <a:t>Don’t Cares help simplify </a:t>
            </a:r>
            <a:r>
              <a:rPr lang="en-US" sz="2200" dirty="0" err="1" smtClean="0"/>
              <a:t>Kmap</a:t>
            </a:r>
            <a:r>
              <a:rPr lang="en-US" sz="2200" dirty="0" smtClean="0"/>
              <a:t> circuit</a:t>
            </a:r>
            <a:endParaRPr lang="en-US" sz="2200" dirty="0"/>
          </a:p>
        </p:txBody>
      </p:sp>
      <p:sp>
        <p:nvSpPr>
          <p:cNvPr id="560134" name="Rectangle 6"/>
          <p:cNvSpPr>
            <a:spLocks noGrp="1" noChangeArrowheads="1"/>
          </p:cNvSpPr>
          <p:nvPr>
            <p:ph type="title"/>
          </p:nvPr>
        </p:nvSpPr>
        <p:spPr/>
        <p:txBody>
          <a:bodyPr/>
          <a:lstStyle/>
          <a:p>
            <a:r>
              <a:rPr lang="en-US" dirty="0" smtClean="0"/>
              <a:t>Don’t Care: </a:t>
            </a:r>
            <a:r>
              <a:rPr lang="en-US" dirty="0"/>
              <a:t>Example</a:t>
            </a:r>
          </a:p>
        </p:txBody>
      </p:sp>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49CCE31-A19F-4B57-AFE2-B6E69ABE3A3A}" type="slidenum">
              <a:rPr lang="en-US"/>
              <a:pPr/>
              <a:t>24</a:t>
            </a:fld>
            <a:endParaRPr lang="en-US"/>
          </a:p>
        </p:txBody>
      </p:sp>
      <p:sp>
        <p:nvSpPr>
          <p:cNvPr id="562178" name="Rectangle 2"/>
          <p:cNvSpPr>
            <a:spLocks noGrp="1" noChangeArrowheads="1"/>
          </p:cNvSpPr>
          <p:nvPr>
            <p:ph type="title"/>
          </p:nvPr>
        </p:nvSpPr>
        <p:spPr>
          <a:xfrm>
            <a:off x="914400" y="304800"/>
            <a:ext cx="7543800" cy="760413"/>
          </a:xfrm>
          <a:noFill/>
          <a:ln/>
        </p:spPr>
        <p:txBody>
          <a:bodyPr/>
          <a:lstStyle/>
          <a:p>
            <a:r>
              <a:rPr lang="en-US" dirty="0" smtClean="0"/>
              <a:t>Don’t Care: Example</a:t>
            </a:r>
            <a:endParaRPr lang="en-US" sz="2100" dirty="0">
              <a:latin typeface="Arial" charset="0"/>
            </a:endParaRPr>
          </a:p>
        </p:txBody>
      </p:sp>
      <p:sp>
        <p:nvSpPr>
          <p:cNvPr id="562179" name="Rectangle 3"/>
          <p:cNvSpPr>
            <a:spLocks noGrp="1" noChangeArrowheads="1"/>
          </p:cNvSpPr>
          <p:nvPr>
            <p:ph type="body" idx="1"/>
          </p:nvPr>
        </p:nvSpPr>
        <p:spPr>
          <a:xfrm>
            <a:off x="1219200" y="1295400"/>
            <a:ext cx="7391400" cy="20574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300"/>
              </a:spcAft>
            </a:pPr>
            <a:r>
              <a:rPr lang="en-US" sz="2200" dirty="0" smtClean="0"/>
              <a:t>Don’t </a:t>
            </a:r>
            <a:r>
              <a:rPr lang="en-US" sz="2200" dirty="0"/>
              <a:t>care condition is identified by an </a:t>
            </a:r>
            <a:r>
              <a:rPr lang="en-US" sz="2200" i="1" dirty="0"/>
              <a:t>X</a:t>
            </a:r>
            <a:r>
              <a:rPr lang="en-US" sz="2200" dirty="0"/>
              <a:t> in the cell of the </a:t>
            </a:r>
            <a:r>
              <a:rPr lang="en-US" sz="2200" dirty="0" err="1"/>
              <a:t>minterm</a:t>
            </a:r>
            <a:r>
              <a:rPr lang="en-US" sz="2200" dirty="0"/>
              <a:t>(s) for the don’t care </a:t>
            </a:r>
            <a:r>
              <a:rPr lang="en-US" sz="2200" dirty="0" smtClean="0"/>
              <a:t>inputs</a:t>
            </a:r>
          </a:p>
          <a:p>
            <a:pPr>
              <a:spcBef>
                <a:spcPct val="10000"/>
              </a:spcBef>
              <a:spcAft>
                <a:spcPts val="300"/>
              </a:spcAft>
            </a:pPr>
            <a:endParaRPr lang="en-US" sz="2200" dirty="0"/>
          </a:p>
          <a:p>
            <a:pPr>
              <a:spcBef>
                <a:spcPct val="10000"/>
              </a:spcBef>
              <a:spcAft>
                <a:spcPts val="300"/>
              </a:spcAft>
            </a:pPr>
            <a:r>
              <a:rPr lang="en-US" sz="2200" i="1" dirty="0" smtClean="0"/>
              <a:t>X</a:t>
            </a:r>
            <a:r>
              <a:rPr lang="en-US" sz="2200" dirty="0" smtClean="0"/>
              <a:t>’s can be included or ignored when creating groups for simplification</a:t>
            </a:r>
            <a:endParaRPr lang="en-US" sz="2200" dirty="0"/>
          </a:p>
        </p:txBody>
      </p:sp>
      <p:pic>
        <p:nvPicPr>
          <p:cNvPr id="562180" name="Picture 4" descr="K140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581400"/>
            <a:ext cx="3811588" cy="2417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D655502-8A1C-4F80-B1C0-B118F4ADD52B}" type="slidenum">
              <a:rPr lang="en-US"/>
              <a:pPr/>
              <a:t>25</a:t>
            </a:fld>
            <a:endParaRPr lang="en-US"/>
          </a:p>
        </p:txBody>
      </p:sp>
      <p:pic>
        <p:nvPicPr>
          <p:cNvPr id="564229" name="Picture 5" descr="K14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57600"/>
            <a:ext cx="3811588" cy="2435225"/>
          </a:xfrm>
          <a:prstGeom prst="rect">
            <a:avLst/>
          </a:prstGeom>
          <a:noFill/>
          <a:extLst>
            <a:ext uri="{909E8E84-426E-40DD-AFC4-6F175D3DCCD1}">
              <a14:hiddenFill xmlns:a14="http://schemas.microsoft.com/office/drawing/2010/main">
                <a:solidFill>
                  <a:srgbClr val="FFFFFF"/>
                </a:solidFill>
              </a14:hiddenFill>
            </a:ext>
          </a:extLst>
        </p:spPr>
      </p:pic>
      <p:sp>
        <p:nvSpPr>
          <p:cNvPr id="564227" name="Rectangle 3"/>
          <p:cNvSpPr>
            <a:spLocks noGrp="1" noChangeArrowheads="1"/>
          </p:cNvSpPr>
          <p:nvPr>
            <p:ph type="body" idx="1"/>
          </p:nvPr>
        </p:nvSpPr>
        <p:spPr>
          <a:xfrm>
            <a:off x="1066800" y="1524000"/>
            <a:ext cx="7924800" cy="7620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300"/>
              </a:spcAft>
            </a:pPr>
            <a:r>
              <a:rPr lang="en-US" sz="2200" dirty="0" smtClean="0"/>
              <a:t>One </a:t>
            </a:r>
            <a:r>
              <a:rPr lang="en-US" sz="2200" dirty="0"/>
              <a:t>grouping </a:t>
            </a:r>
            <a:r>
              <a:rPr lang="en-US" sz="2200" dirty="0" smtClean="0"/>
              <a:t>of </a:t>
            </a:r>
            <a:r>
              <a:rPr lang="en-US" sz="2200" dirty="0"/>
              <a:t>the </a:t>
            </a:r>
            <a:r>
              <a:rPr lang="en-US" sz="2200" dirty="0" err="1"/>
              <a:t>Kmap</a:t>
            </a:r>
            <a:r>
              <a:rPr lang="en-US" sz="2200" dirty="0"/>
              <a:t> </a:t>
            </a:r>
            <a:r>
              <a:rPr lang="en-US" sz="2200" dirty="0" smtClean="0"/>
              <a:t>below</a:t>
            </a:r>
          </a:p>
          <a:p>
            <a:pPr>
              <a:spcBef>
                <a:spcPct val="10000"/>
              </a:spcBef>
              <a:spcAft>
                <a:spcPts val="300"/>
              </a:spcAft>
            </a:pPr>
            <a:r>
              <a:rPr lang="en-US" sz="2200" dirty="0" smtClean="0"/>
              <a:t>This function is the result:</a:t>
            </a:r>
            <a:endParaRPr lang="en-US" sz="2200" dirty="0"/>
          </a:p>
        </p:txBody>
      </p:sp>
      <p:pic>
        <p:nvPicPr>
          <p:cNvPr id="564230" name="Picture 6" descr="K140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415" y="2667000"/>
            <a:ext cx="4040188" cy="6334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auto">
          <a:xfrm>
            <a:off x="914400" y="304800"/>
            <a:ext cx="7543800"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Tahoma" charset="0"/>
              </a:defRPr>
            </a:lvl2pPr>
            <a:lvl3pPr algn="ctr" rtl="0" fontAlgn="base">
              <a:spcBef>
                <a:spcPct val="0"/>
              </a:spcBef>
              <a:spcAft>
                <a:spcPct val="0"/>
              </a:spcAft>
              <a:defRPr sz="3200" b="1">
                <a:solidFill>
                  <a:schemeClr val="tx2"/>
                </a:solidFill>
                <a:latin typeface="Tahoma" charset="0"/>
              </a:defRPr>
            </a:lvl3pPr>
            <a:lvl4pPr algn="ctr" rtl="0" fontAlgn="base">
              <a:spcBef>
                <a:spcPct val="0"/>
              </a:spcBef>
              <a:spcAft>
                <a:spcPct val="0"/>
              </a:spcAft>
              <a:defRPr sz="3200" b="1">
                <a:solidFill>
                  <a:schemeClr val="tx2"/>
                </a:solidFill>
                <a:latin typeface="Tahoma" charset="0"/>
              </a:defRPr>
            </a:lvl4pPr>
            <a:lvl5pPr algn="ctr" rtl="0" fontAlgn="base">
              <a:spcBef>
                <a:spcPct val="0"/>
              </a:spcBef>
              <a:spcAft>
                <a:spcPct val="0"/>
              </a:spcAft>
              <a:defRPr sz="3200" b="1">
                <a:solidFill>
                  <a:schemeClr val="tx2"/>
                </a:solidFill>
                <a:latin typeface="Tahoma" charset="0"/>
              </a:defRPr>
            </a:lvl5pPr>
            <a:lvl6pPr marL="457200" algn="ctr" rtl="0" fontAlgn="base">
              <a:spcBef>
                <a:spcPct val="0"/>
              </a:spcBef>
              <a:spcAft>
                <a:spcPct val="0"/>
              </a:spcAft>
              <a:defRPr sz="3200" b="1">
                <a:solidFill>
                  <a:schemeClr val="tx2"/>
                </a:solidFill>
                <a:latin typeface="Tahoma" charset="0"/>
              </a:defRPr>
            </a:lvl6pPr>
            <a:lvl7pPr marL="914400" algn="ctr" rtl="0" fontAlgn="base">
              <a:spcBef>
                <a:spcPct val="0"/>
              </a:spcBef>
              <a:spcAft>
                <a:spcPct val="0"/>
              </a:spcAft>
              <a:defRPr sz="3200" b="1">
                <a:solidFill>
                  <a:schemeClr val="tx2"/>
                </a:solidFill>
                <a:latin typeface="Tahoma" charset="0"/>
              </a:defRPr>
            </a:lvl7pPr>
            <a:lvl8pPr marL="1371600" algn="ctr" rtl="0" fontAlgn="base">
              <a:spcBef>
                <a:spcPct val="0"/>
              </a:spcBef>
              <a:spcAft>
                <a:spcPct val="0"/>
              </a:spcAft>
              <a:defRPr sz="3200" b="1">
                <a:solidFill>
                  <a:schemeClr val="tx2"/>
                </a:solidFill>
                <a:latin typeface="Tahoma" charset="0"/>
              </a:defRPr>
            </a:lvl8pPr>
            <a:lvl9pPr marL="1828800" algn="ctr" rtl="0" fontAlgn="base">
              <a:spcBef>
                <a:spcPct val="0"/>
              </a:spcBef>
              <a:spcAft>
                <a:spcPct val="0"/>
              </a:spcAft>
              <a:defRPr sz="3200" b="1">
                <a:solidFill>
                  <a:schemeClr val="tx2"/>
                </a:solidFill>
                <a:latin typeface="Tahoma" charset="0"/>
              </a:defRPr>
            </a:lvl9pPr>
          </a:lstStyle>
          <a:p>
            <a:r>
              <a:rPr lang="en-US" kern="0" smtClean="0"/>
              <a:t>Don’t Care: Example</a:t>
            </a:r>
            <a:endParaRPr lang="en-US" sz="2100" kern="0" dirty="0">
              <a:latin typeface="Arial" charset="0"/>
            </a:endParaRPr>
          </a:p>
        </p:txBody>
      </p:sp>
    </p:spTree>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5F8582-2549-4D0D-B954-173356069AD3}" type="slidenum">
              <a:rPr lang="en-US"/>
              <a:pPr/>
              <a:t>26</a:t>
            </a:fld>
            <a:endParaRPr lang="en-US"/>
          </a:p>
        </p:txBody>
      </p:sp>
      <p:pic>
        <p:nvPicPr>
          <p:cNvPr id="566278" name="Picture 6" descr="K14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19400"/>
            <a:ext cx="3794125" cy="2408238"/>
          </a:xfrm>
          <a:prstGeom prst="rect">
            <a:avLst/>
          </a:prstGeom>
          <a:noFill/>
          <a:extLst>
            <a:ext uri="{909E8E84-426E-40DD-AFC4-6F175D3DCCD1}">
              <a14:hiddenFill xmlns:a14="http://schemas.microsoft.com/office/drawing/2010/main">
                <a:solidFill>
                  <a:srgbClr val="FFFFFF"/>
                </a:solidFill>
              </a14:hiddenFill>
            </a:ext>
          </a:extLst>
        </p:spPr>
      </p:pic>
      <p:sp>
        <p:nvSpPr>
          <p:cNvPr id="566275" name="Rectangle 3"/>
          <p:cNvSpPr>
            <a:spLocks noGrp="1" noChangeArrowheads="1"/>
          </p:cNvSpPr>
          <p:nvPr>
            <p:ph type="title"/>
          </p:nvPr>
        </p:nvSpPr>
        <p:spPr>
          <a:xfrm>
            <a:off x="914400" y="304800"/>
            <a:ext cx="5943600" cy="760413"/>
          </a:xfrm>
          <a:noFill/>
          <a:ln/>
        </p:spPr>
        <p:txBody>
          <a:bodyPr/>
          <a:lstStyle/>
          <a:p>
            <a:r>
              <a:rPr lang="en-US" sz="2000" b="0">
                <a:solidFill>
                  <a:srgbClr val="FFFFFF"/>
                </a:solidFill>
                <a:latin typeface="Arial" charset="0"/>
              </a:rPr>
              <a:t>3A.6 Don’t Care Conditions</a:t>
            </a:r>
            <a:r>
              <a:rPr lang="en-US" sz="2100" b="0">
                <a:solidFill>
                  <a:srgbClr val="FFFFFF"/>
                </a:solidFill>
                <a:latin typeface="Arial" charset="0"/>
              </a:rPr>
              <a:t> </a:t>
            </a:r>
            <a:endParaRPr lang="en-US" sz="2100">
              <a:latin typeface="Arial" charset="0"/>
            </a:endParaRPr>
          </a:p>
        </p:txBody>
      </p:sp>
      <p:sp>
        <p:nvSpPr>
          <p:cNvPr id="566276" name="Rectangle 4"/>
          <p:cNvSpPr>
            <a:spLocks noGrp="1" noChangeArrowheads="1"/>
          </p:cNvSpPr>
          <p:nvPr>
            <p:ph type="body" idx="1"/>
          </p:nvPr>
        </p:nvSpPr>
        <p:spPr>
          <a:xfrm>
            <a:off x="838200" y="1219200"/>
            <a:ext cx="7924800" cy="26670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300"/>
              </a:spcAft>
            </a:pPr>
            <a:r>
              <a:rPr lang="en-US" sz="2200" dirty="0"/>
              <a:t>A different grouping </a:t>
            </a:r>
            <a:r>
              <a:rPr lang="en-US" sz="2200" dirty="0" smtClean="0"/>
              <a:t>yields this function</a:t>
            </a:r>
            <a:r>
              <a:rPr lang="en-US" sz="2200" dirty="0"/>
              <a:t>:</a:t>
            </a:r>
          </a:p>
        </p:txBody>
      </p:sp>
      <p:pic>
        <p:nvPicPr>
          <p:cNvPr id="566279" name="Picture 7" descr="K140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4040188" cy="6334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auto">
          <a:xfrm>
            <a:off x="914400" y="304800"/>
            <a:ext cx="7543800"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Tahoma" charset="0"/>
              </a:defRPr>
            </a:lvl2pPr>
            <a:lvl3pPr algn="ctr" rtl="0" fontAlgn="base">
              <a:spcBef>
                <a:spcPct val="0"/>
              </a:spcBef>
              <a:spcAft>
                <a:spcPct val="0"/>
              </a:spcAft>
              <a:defRPr sz="3200" b="1">
                <a:solidFill>
                  <a:schemeClr val="tx2"/>
                </a:solidFill>
                <a:latin typeface="Tahoma" charset="0"/>
              </a:defRPr>
            </a:lvl3pPr>
            <a:lvl4pPr algn="ctr" rtl="0" fontAlgn="base">
              <a:spcBef>
                <a:spcPct val="0"/>
              </a:spcBef>
              <a:spcAft>
                <a:spcPct val="0"/>
              </a:spcAft>
              <a:defRPr sz="3200" b="1">
                <a:solidFill>
                  <a:schemeClr val="tx2"/>
                </a:solidFill>
                <a:latin typeface="Tahoma" charset="0"/>
              </a:defRPr>
            </a:lvl4pPr>
            <a:lvl5pPr algn="ctr" rtl="0" fontAlgn="base">
              <a:spcBef>
                <a:spcPct val="0"/>
              </a:spcBef>
              <a:spcAft>
                <a:spcPct val="0"/>
              </a:spcAft>
              <a:defRPr sz="3200" b="1">
                <a:solidFill>
                  <a:schemeClr val="tx2"/>
                </a:solidFill>
                <a:latin typeface="Tahoma" charset="0"/>
              </a:defRPr>
            </a:lvl5pPr>
            <a:lvl6pPr marL="457200" algn="ctr" rtl="0" fontAlgn="base">
              <a:spcBef>
                <a:spcPct val="0"/>
              </a:spcBef>
              <a:spcAft>
                <a:spcPct val="0"/>
              </a:spcAft>
              <a:defRPr sz="3200" b="1">
                <a:solidFill>
                  <a:schemeClr val="tx2"/>
                </a:solidFill>
                <a:latin typeface="Tahoma" charset="0"/>
              </a:defRPr>
            </a:lvl6pPr>
            <a:lvl7pPr marL="914400" algn="ctr" rtl="0" fontAlgn="base">
              <a:spcBef>
                <a:spcPct val="0"/>
              </a:spcBef>
              <a:spcAft>
                <a:spcPct val="0"/>
              </a:spcAft>
              <a:defRPr sz="3200" b="1">
                <a:solidFill>
                  <a:schemeClr val="tx2"/>
                </a:solidFill>
                <a:latin typeface="Tahoma" charset="0"/>
              </a:defRPr>
            </a:lvl7pPr>
            <a:lvl8pPr marL="1371600" algn="ctr" rtl="0" fontAlgn="base">
              <a:spcBef>
                <a:spcPct val="0"/>
              </a:spcBef>
              <a:spcAft>
                <a:spcPct val="0"/>
              </a:spcAft>
              <a:defRPr sz="3200" b="1">
                <a:solidFill>
                  <a:schemeClr val="tx2"/>
                </a:solidFill>
                <a:latin typeface="Tahoma" charset="0"/>
              </a:defRPr>
            </a:lvl8pPr>
            <a:lvl9pPr marL="1828800" algn="ctr" rtl="0" fontAlgn="base">
              <a:spcBef>
                <a:spcPct val="0"/>
              </a:spcBef>
              <a:spcAft>
                <a:spcPct val="0"/>
              </a:spcAft>
              <a:defRPr sz="3200" b="1">
                <a:solidFill>
                  <a:schemeClr val="tx2"/>
                </a:solidFill>
                <a:latin typeface="Tahoma" charset="0"/>
              </a:defRPr>
            </a:lvl9pPr>
          </a:lstStyle>
          <a:p>
            <a:r>
              <a:rPr lang="en-US" kern="0" smtClean="0"/>
              <a:t>Don’t Care: Example</a:t>
            </a:r>
            <a:endParaRPr lang="en-US" sz="2100" kern="0" dirty="0">
              <a:latin typeface="Arial" charset="0"/>
            </a:endParaRPr>
          </a:p>
        </p:txBody>
      </p:sp>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2FA2282-2307-4845-92B8-18998EB9D6AD}" type="slidenum">
              <a:rPr lang="en-US"/>
              <a:pPr/>
              <a:t>27</a:t>
            </a:fld>
            <a:endParaRPr lang="en-US" dirty="0"/>
          </a:p>
        </p:txBody>
      </p:sp>
      <p:sp>
        <p:nvSpPr>
          <p:cNvPr id="568322" name="Rectangle 2"/>
          <p:cNvSpPr>
            <a:spLocks noGrp="1" noChangeArrowheads="1"/>
          </p:cNvSpPr>
          <p:nvPr>
            <p:ph type="title"/>
          </p:nvPr>
        </p:nvSpPr>
        <p:spPr>
          <a:xfrm>
            <a:off x="914400" y="304800"/>
            <a:ext cx="5943600" cy="760413"/>
          </a:xfrm>
          <a:noFill/>
          <a:ln/>
        </p:spPr>
        <p:txBody>
          <a:bodyPr/>
          <a:lstStyle/>
          <a:p>
            <a:r>
              <a:rPr lang="en-US" sz="2000" b="0">
                <a:solidFill>
                  <a:srgbClr val="FFFFFF"/>
                </a:solidFill>
                <a:latin typeface="Arial" charset="0"/>
              </a:rPr>
              <a:t>3A.6 Don’t Care Conditions</a:t>
            </a:r>
            <a:r>
              <a:rPr lang="en-US" sz="2100" b="0">
                <a:solidFill>
                  <a:srgbClr val="FFFFFF"/>
                </a:solidFill>
                <a:latin typeface="Arial" charset="0"/>
              </a:rPr>
              <a:t> </a:t>
            </a:r>
            <a:endParaRPr lang="en-US" sz="2100">
              <a:latin typeface="Arial" charset="0"/>
            </a:endParaRPr>
          </a:p>
        </p:txBody>
      </p:sp>
      <p:sp>
        <p:nvSpPr>
          <p:cNvPr id="568323" name="Rectangle 3"/>
          <p:cNvSpPr>
            <a:spLocks noGrp="1" noChangeArrowheads="1"/>
          </p:cNvSpPr>
          <p:nvPr>
            <p:ph type="body" idx="1"/>
          </p:nvPr>
        </p:nvSpPr>
        <p:spPr>
          <a:xfrm>
            <a:off x="1219200" y="1219200"/>
            <a:ext cx="7086600" cy="3048000"/>
          </a:xfrm>
          <a:noFill/>
          <a:ln/>
          <a:extLst>
            <a:ext uri="{909E8E84-426E-40DD-AFC4-6F175D3DCCD1}">
              <a14:hiddenFill xmlns:a14="http://schemas.microsoft.com/office/drawing/2010/main">
                <a:solidFill>
                  <a:srgbClr val="E4F5FF"/>
                </a:solidFill>
              </a14:hiddenFill>
            </a:ext>
          </a:extLst>
        </p:spPr>
        <p:txBody>
          <a:bodyPr/>
          <a:lstStyle/>
          <a:p>
            <a:pPr>
              <a:spcBef>
                <a:spcPct val="10000"/>
              </a:spcBef>
              <a:spcAft>
                <a:spcPts val="300"/>
              </a:spcAft>
            </a:pPr>
            <a:r>
              <a:rPr lang="en-US" sz="2200" dirty="0"/>
              <a:t>The truth table of:</a:t>
            </a:r>
          </a:p>
          <a:p>
            <a:pPr>
              <a:spcBef>
                <a:spcPct val="10000"/>
              </a:spcBef>
              <a:spcAft>
                <a:spcPts val="300"/>
              </a:spcAft>
            </a:pPr>
            <a:endParaRPr lang="en-US" sz="2200" dirty="0"/>
          </a:p>
          <a:p>
            <a:pPr>
              <a:spcBef>
                <a:spcPct val="10000"/>
              </a:spcBef>
              <a:spcAft>
                <a:spcPts val="300"/>
              </a:spcAft>
              <a:buClr>
                <a:schemeClr val="tx1"/>
              </a:buClr>
              <a:buFont typeface="Webdings" pitchFamily="18" charset="2"/>
              <a:buNone/>
            </a:pPr>
            <a:r>
              <a:rPr lang="en-US" sz="2200" dirty="0"/>
              <a:t>	is different from the truth table of:</a:t>
            </a:r>
          </a:p>
          <a:p>
            <a:pPr>
              <a:spcBef>
                <a:spcPct val="10000"/>
              </a:spcBef>
              <a:spcAft>
                <a:spcPts val="300"/>
              </a:spcAft>
            </a:pPr>
            <a:endParaRPr lang="en-US" sz="2200" dirty="0"/>
          </a:p>
          <a:p>
            <a:pPr>
              <a:spcBef>
                <a:spcPct val="10000"/>
              </a:spcBef>
              <a:spcAft>
                <a:spcPts val="300"/>
              </a:spcAft>
            </a:pPr>
            <a:endParaRPr lang="en-US" sz="2200" dirty="0"/>
          </a:p>
          <a:p>
            <a:pPr>
              <a:spcBef>
                <a:spcPct val="10000"/>
              </a:spcBef>
              <a:spcAft>
                <a:spcPts val="300"/>
              </a:spcAft>
            </a:pPr>
            <a:r>
              <a:rPr lang="en-US" sz="2200" dirty="0" smtClean="0"/>
              <a:t>Values </a:t>
            </a:r>
            <a:r>
              <a:rPr lang="en-US" sz="2200" dirty="0"/>
              <a:t>for which they </a:t>
            </a:r>
            <a:r>
              <a:rPr lang="en-US" sz="2200" dirty="0" smtClean="0"/>
              <a:t>differ - the </a:t>
            </a:r>
            <a:r>
              <a:rPr lang="en-US" sz="2200" dirty="0"/>
              <a:t>inputs for which </a:t>
            </a:r>
            <a:r>
              <a:rPr lang="en-US" sz="2200" dirty="0" smtClean="0"/>
              <a:t>have </a:t>
            </a:r>
            <a:r>
              <a:rPr lang="en-US" sz="2200" dirty="0"/>
              <a:t>don’t care </a:t>
            </a:r>
            <a:r>
              <a:rPr lang="en-US" sz="2200" dirty="0" smtClean="0"/>
              <a:t>conditions</a:t>
            </a:r>
            <a:endParaRPr lang="en-US" sz="2200" dirty="0"/>
          </a:p>
        </p:txBody>
      </p:sp>
      <p:pic>
        <p:nvPicPr>
          <p:cNvPr id="568324" name="Picture 4" descr="K140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850" y="2544640"/>
            <a:ext cx="4040188" cy="633413"/>
          </a:xfrm>
          <a:prstGeom prst="rect">
            <a:avLst/>
          </a:prstGeom>
          <a:noFill/>
          <a:extLst>
            <a:ext uri="{909E8E84-426E-40DD-AFC4-6F175D3DCCD1}">
              <a14:hiddenFill xmlns:a14="http://schemas.microsoft.com/office/drawing/2010/main">
                <a:solidFill>
                  <a:srgbClr val="FFFFFF"/>
                </a:solidFill>
              </a14:hiddenFill>
            </a:ext>
          </a:extLst>
        </p:spPr>
      </p:pic>
      <p:pic>
        <p:nvPicPr>
          <p:cNvPr id="568325" name="Picture 5" descr="K140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3850" y="1254919"/>
            <a:ext cx="4040188" cy="633413"/>
          </a:xfrm>
          <a:prstGeom prst="rect">
            <a:avLst/>
          </a:prstGeom>
          <a:noFill/>
          <a:extLst>
            <a:ext uri="{909E8E84-426E-40DD-AFC4-6F175D3DCCD1}">
              <a14:hiddenFill xmlns:a14="http://schemas.microsoft.com/office/drawing/2010/main">
                <a:solidFill>
                  <a:srgbClr val="FFFFFF"/>
                </a:solidFill>
              </a14:hiddenFill>
            </a:ext>
          </a:extLst>
        </p:spPr>
      </p:pic>
      <p:pic>
        <p:nvPicPr>
          <p:cNvPr id="568326" name="Picture 6" descr="K140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4267200"/>
            <a:ext cx="2916238" cy="1851025"/>
          </a:xfrm>
          <a:prstGeom prst="rect">
            <a:avLst/>
          </a:prstGeom>
          <a:noFill/>
          <a:extLst>
            <a:ext uri="{909E8E84-426E-40DD-AFC4-6F175D3DCCD1}">
              <a14:hiddenFill xmlns:a14="http://schemas.microsoft.com/office/drawing/2010/main">
                <a:solidFill>
                  <a:srgbClr val="FFFFFF"/>
                </a:solidFill>
              </a14:hiddenFill>
            </a:ext>
          </a:extLst>
        </p:spPr>
      </p:pic>
      <p:pic>
        <p:nvPicPr>
          <p:cNvPr id="568327" name="Picture 7" descr="K140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7285" y="4267200"/>
            <a:ext cx="2933700" cy="187483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txBox="1">
            <a:spLocks noChangeArrowheads="1"/>
          </p:cNvSpPr>
          <p:nvPr/>
        </p:nvSpPr>
        <p:spPr bwMode="auto">
          <a:xfrm>
            <a:off x="914400" y="304800"/>
            <a:ext cx="7543800"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Tahoma" charset="0"/>
              </a:defRPr>
            </a:lvl2pPr>
            <a:lvl3pPr algn="ctr" rtl="0" fontAlgn="base">
              <a:spcBef>
                <a:spcPct val="0"/>
              </a:spcBef>
              <a:spcAft>
                <a:spcPct val="0"/>
              </a:spcAft>
              <a:defRPr sz="3200" b="1">
                <a:solidFill>
                  <a:schemeClr val="tx2"/>
                </a:solidFill>
                <a:latin typeface="Tahoma" charset="0"/>
              </a:defRPr>
            </a:lvl3pPr>
            <a:lvl4pPr algn="ctr" rtl="0" fontAlgn="base">
              <a:spcBef>
                <a:spcPct val="0"/>
              </a:spcBef>
              <a:spcAft>
                <a:spcPct val="0"/>
              </a:spcAft>
              <a:defRPr sz="3200" b="1">
                <a:solidFill>
                  <a:schemeClr val="tx2"/>
                </a:solidFill>
                <a:latin typeface="Tahoma" charset="0"/>
              </a:defRPr>
            </a:lvl4pPr>
            <a:lvl5pPr algn="ctr" rtl="0" fontAlgn="base">
              <a:spcBef>
                <a:spcPct val="0"/>
              </a:spcBef>
              <a:spcAft>
                <a:spcPct val="0"/>
              </a:spcAft>
              <a:defRPr sz="3200" b="1">
                <a:solidFill>
                  <a:schemeClr val="tx2"/>
                </a:solidFill>
                <a:latin typeface="Tahoma" charset="0"/>
              </a:defRPr>
            </a:lvl5pPr>
            <a:lvl6pPr marL="457200" algn="ctr" rtl="0" fontAlgn="base">
              <a:spcBef>
                <a:spcPct val="0"/>
              </a:spcBef>
              <a:spcAft>
                <a:spcPct val="0"/>
              </a:spcAft>
              <a:defRPr sz="3200" b="1">
                <a:solidFill>
                  <a:schemeClr val="tx2"/>
                </a:solidFill>
                <a:latin typeface="Tahoma" charset="0"/>
              </a:defRPr>
            </a:lvl6pPr>
            <a:lvl7pPr marL="914400" algn="ctr" rtl="0" fontAlgn="base">
              <a:spcBef>
                <a:spcPct val="0"/>
              </a:spcBef>
              <a:spcAft>
                <a:spcPct val="0"/>
              </a:spcAft>
              <a:defRPr sz="3200" b="1">
                <a:solidFill>
                  <a:schemeClr val="tx2"/>
                </a:solidFill>
                <a:latin typeface="Tahoma" charset="0"/>
              </a:defRPr>
            </a:lvl7pPr>
            <a:lvl8pPr marL="1371600" algn="ctr" rtl="0" fontAlgn="base">
              <a:spcBef>
                <a:spcPct val="0"/>
              </a:spcBef>
              <a:spcAft>
                <a:spcPct val="0"/>
              </a:spcAft>
              <a:defRPr sz="3200" b="1">
                <a:solidFill>
                  <a:schemeClr val="tx2"/>
                </a:solidFill>
                <a:latin typeface="Tahoma" charset="0"/>
              </a:defRPr>
            </a:lvl8pPr>
            <a:lvl9pPr marL="1828800" algn="ctr" rtl="0" fontAlgn="base">
              <a:spcBef>
                <a:spcPct val="0"/>
              </a:spcBef>
              <a:spcAft>
                <a:spcPct val="0"/>
              </a:spcAft>
              <a:defRPr sz="3200" b="1">
                <a:solidFill>
                  <a:schemeClr val="tx2"/>
                </a:solidFill>
                <a:latin typeface="Tahoma" charset="0"/>
              </a:defRPr>
            </a:lvl9pPr>
          </a:lstStyle>
          <a:p>
            <a:r>
              <a:rPr lang="en-US" kern="0" smtClean="0"/>
              <a:t>Don’t Care: Example</a:t>
            </a:r>
            <a:endParaRPr lang="en-US" sz="2100" kern="0" dirty="0">
              <a:latin typeface="Arial" charset="0"/>
            </a:endParaRPr>
          </a:p>
        </p:txBody>
      </p:sp>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err="1" smtClean="0">
                <a:latin typeface="Arial" charset="0"/>
              </a:rPr>
              <a:t>Karnaugh</a:t>
            </a:r>
            <a:r>
              <a:rPr lang="en-US" dirty="0" smtClean="0"/>
              <a:t> </a:t>
            </a:r>
            <a:r>
              <a:rPr lang="en-US" dirty="0" smtClean="0">
                <a:latin typeface="Arial" charset="0"/>
              </a:rPr>
              <a:t>Maps</a:t>
            </a:r>
            <a:endParaRPr lang="en-US" dirty="0" smtClean="0"/>
          </a:p>
        </p:txBody>
      </p:sp>
      <p:sp>
        <p:nvSpPr>
          <p:cNvPr id="41987" name="Rectangle 3"/>
          <p:cNvSpPr>
            <a:spLocks noGrp="1" noChangeArrowheads="1"/>
          </p:cNvSpPr>
          <p:nvPr>
            <p:ph type="body" idx="1"/>
          </p:nvPr>
        </p:nvSpPr>
        <p:spPr/>
        <p:txBody>
          <a:bodyPr/>
          <a:lstStyle/>
          <a:p>
            <a:pPr eaLnBrk="1" hangingPunct="1"/>
            <a:r>
              <a:rPr lang="en-US" dirty="0" smtClean="0"/>
              <a:t>K-maps are a powerful tool for simplifying Boolean expressions to find the simplest functional </a:t>
            </a:r>
            <a:r>
              <a:rPr lang="en-US" dirty="0" smtClean="0"/>
              <a:t>equivalent</a:t>
            </a:r>
          </a:p>
          <a:p>
            <a:pPr eaLnBrk="1" hangingPunct="1"/>
            <a:r>
              <a:rPr lang="en-US" dirty="0" smtClean="0"/>
              <a:t>Let’s </a:t>
            </a:r>
            <a:r>
              <a:rPr lang="en-US" dirty="0" smtClean="0"/>
              <a:t>work an example step-by-step</a:t>
            </a:r>
          </a:p>
        </p:txBody>
      </p:sp>
    </p:spTree>
    <p:extLst>
      <p:ext uri="{BB962C8B-B14F-4D97-AF65-F5344CB8AC3E}">
        <p14:creationId xmlns:p14="http://schemas.microsoft.com/office/powerpoint/2010/main" val="540296338"/>
      </p:ext>
    </p:extLst>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205248" y="955655"/>
            <a:ext cx="754380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smtClean="0">
                <a:latin typeface="Times New Roman" charset="0"/>
              </a:rPr>
              <a:t>U</a:t>
            </a:r>
            <a:r>
              <a:rPr lang="en-US" dirty="0" smtClean="0">
                <a:latin typeface="Times New Roman" charset="0"/>
              </a:rPr>
              <a:t>se K-map </a:t>
            </a:r>
            <a:r>
              <a:rPr lang="en-US" dirty="0">
                <a:latin typeface="Times New Roman" charset="0"/>
              </a:rPr>
              <a:t>to simplify the </a:t>
            </a:r>
            <a:r>
              <a:rPr lang="en-US" dirty="0" smtClean="0">
                <a:latin typeface="Times New Roman" charset="0"/>
              </a:rPr>
              <a:t>following expression:</a:t>
            </a:r>
            <a:endParaRPr lang="en-US" dirty="0">
              <a:latin typeface="Times New Roman" charset="0"/>
            </a:endParaRPr>
          </a:p>
          <a:p>
            <a:pPr>
              <a:spcBef>
                <a:spcPct val="50000"/>
              </a:spcBef>
            </a:pPr>
            <a:r>
              <a:rPr lang="en-US" dirty="0">
                <a:latin typeface="Courier New" pitchFamily="49" charset="0"/>
              </a:rPr>
              <a:t>	F(</a:t>
            </a:r>
            <a:r>
              <a:rPr lang="en-US" dirty="0" err="1">
                <a:latin typeface="Courier New" pitchFamily="49" charset="0"/>
              </a:rPr>
              <a:t>x,y,z</a:t>
            </a:r>
            <a:r>
              <a:rPr lang="en-US" dirty="0">
                <a:latin typeface="Courier New" pitchFamily="49" charset="0"/>
              </a:rPr>
              <a:t>) = </a:t>
            </a:r>
            <a:r>
              <a:rPr lang="en-US" dirty="0" err="1">
                <a:latin typeface="Courier New" pitchFamily="49" charset="0"/>
              </a:rPr>
              <a:t>xy’z</a:t>
            </a:r>
            <a:r>
              <a:rPr lang="en-US" dirty="0">
                <a:latin typeface="Courier New" pitchFamily="49" charset="0"/>
              </a:rPr>
              <a:t>’ + </a:t>
            </a:r>
            <a:r>
              <a:rPr lang="en-US" dirty="0" err="1">
                <a:latin typeface="Courier New" pitchFamily="49" charset="0"/>
              </a:rPr>
              <a:t>x’y’z</a:t>
            </a:r>
            <a:r>
              <a:rPr lang="en-US" dirty="0">
                <a:latin typeface="Courier New" pitchFamily="49" charset="0"/>
              </a:rPr>
              <a:t> + </a:t>
            </a:r>
            <a:r>
              <a:rPr lang="en-US" dirty="0" err="1">
                <a:latin typeface="Courier New" pitchFamily="49" charset="0"/>
              </a:rPr>
              <a:t>xz</a:t>
            </a:r>
            <a:r>
              <a:rPr lang="en-US" dirty="0">
                <a:latin typeface="Courier New" pitchFamily="49" charset="0"/>
              </a:rPr>
              <a:t>’ + </a:t>
            </a:r>
            <a:r>
              <a:rPr lang="en-US" dirty="0" err="1">
                <a:latin typeface="Courier New" pitchFamily="49" charset="0"/>
              </a:rPr>
              <a:t>y’z</a:t>
            </a:r>
            <a:r>
              <a:rPr lang="en-US" dirty="0">
                <a:latin typeface="Courier New" pitchFamily="49" charset="0"/>
              </a:rPr>
              <a:t> + x’</a:t>
            </a:r>
            <a:endParaRPr lang="en-US" dirty="0">
              <a:latin typeface="Times New Roman" charset="0"/>
            </a:endParaRPr>
          </a:p>
          <a:p>
            <a:pPr>
              <a:spcBef>
                <a:spcPct val="50000"/>
              </a:spcBef>
            </a:pPr>
            <a:r>
              <a:rPr lang="en-US" dirty="0">
                <a:latin typeface="Times New Roman" charset="0"/>
              </a:rPr>
              <a:t>First </a:t>
            </a:r>
            <a:r>
              <a:rPr lang="en-US" dirty="0" smtClean="0">
                <a:latin typeface="Times New Roman" charset="0"/>
              </a:rPr>
              <a:t>note three </a:t>
            </a:r>
            <a:r>
              <a:rPr lang="en-US" dirty="0">
                <a:latin typeface="Times New Roman" charset="0"/>
              </a:rPr>
              <a:t>variables in the expression F( </a:t>
            </a:r>
            <a:r>
              <a:rPr lang="en-US" dirty="0" smtClean="0">
                <a:latin typeface="Times New Roman" charset="0"/>
              </a:rPr>
              <a:t>)</a:t>
            </a:r>
          </a:p>
          <a:p>
            <a:pPr>
              <a:spcBef>
                <a:spcPct val="50000"/>
              </a:spcBef>
            </a:pPr>
            <a:r>
              <a:rPr lang="en-US" dirty="0">
                <a:latin typeface="Times New Roman" charset="0"/>
              </a:rPr>
              <a:t>	</a:t>
            </a:r>
            <a:r>
              <a:rPr lang="en-US" dirty="0" smtClean="0">
                <a:latin typeface="Times New Roman" charset="0"/>
              </a:rPr>
              <a:t>therefore K-map </a:t>
            </a:r>
            <a:r>
              <a:rPr lang="en-US" dirty="0">
                <a:latin typeface="Times New Roman" charset="0"/>
              </a:rPr>
              <a:t>will have 2</a:t>
            </a:r>
            <a:r>
              <a:rPr lang="en-US" baseline="30000" dirty="0">
                <a:latin typeface="Times New Roman" charset="0"/>
              </a:rPr>
              <a:t>3</a:t>
            </a:r>
            <a:r>
              <a:rPr lang="en-US" dirty="0">
                <a:latin typeface="Times New Roman" charset="0"/>
              </a:rPr>
              <a:t>=8 </a:t>
            </a:r>
            <a:r>
              <a:rPr lang="en-US" dirty="0" smtClean="0">
                <a:latin typeface="Times New Roman" charset="0"/>
              </a:rPr>
              <a:t>cells</a:t>
            </a:r>
            <a:endParaRPr lang="en-US" dirty="0">
              <a:latin typeface="Times New Roman" charset="0"/>
            </a:endParaRPr>
          </a:p>
        </p:txBody>
      </p:sp>
      <p:sp>
        <p:nvSpPr>
          <p:cNvPr id="43011" name="Rectangle 3"/>
          <p:cNvSpPr>
            <a:spLocks noChangeArrowheads="1"/>
          </p:cNvSpPr>
          <p:nvPr/>
        </p:nvSpPr>
        <p:spPr bwMode="auto">
          <a:xfrm>
            <a:off x="3276600" y="29718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2" name="Rectangle 4"/>
          <p:cNvSpPr>
            <a:spLocks noChangeArrowheads="1"/>
          </p:cNvSpPr>
          <p:nvPr/>
        </p:nvSpPr>
        <p:spPr bwMode="auto">
          <a:xfrm>
            <a:off x="3733800" y="29718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3" name="Rectangle 5"/>
          <p:cNvSpPr>
            <a:spLocks noChangeArrowheads="1"/>
          </p:cNvSpPr>
          <p:nvPr/>
        </p:nvSpPr>
        <p:spPr bwMode="auto">
          <a:xfrm>
            <a:off x="4191000" y="29718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4" name="Rectangle 6"/>
          <p:cNvSpPr>
            <a:spLocks noChangeArrowheads="1"/>
          </p:cNvSpPr>
          <p:nvPr/>
        </p:nvSpPr>
        <p:spPr bwMode="auto">
          <a:xfrm>
            <a:off x="4648200" y="29718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5" name="Rectangle 7"/>
          <p:cNvSpPr>
            <a:spLocks noChangeArrowheads="1"/>
          </p:cNvSpPr>
          <p:nvPr/>
        </p:nvSpPr>
        <p:spPr bwMode="auto">
          <a:xfrm>
            <a:off x="3276600" y="3429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6" name="Rectangle 8"/>
          <p:cNvSpPr>
            <a:spLocks noChangeArrowheads="1"/>
          </p:cNvSpPr>
          <p:nvPr/>
        </p:nvSpPr>
        <p:spPr bwMode="auto">
          <a:xfrm>
            <a:off x="3733800" y="3429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7" name="Rectangle 9"/>
          <p:cNvSpPr>
            <a:spLocks noChangeArrowheads="1"/>
          </p:cNvSpPr>
          <p:nvPr/>
        </p:nvSpPr>
        <p:spPr bwMode="auto">
          <a:xfrm>
            <a:off x="4191000" y="3429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8" name="Rectangle 10"/>
          <p:cNvSpPr>
            <a:spLocks noChangeArrowheads="1"/>
          </p:cNvSpPr>
          <p:nvPr/>
        </p:nvSpPr>
        <p:spPr bwMode="auto">
          <a:xfrm>
            <a:off x="4648200" y="3429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9" name="Line 11"/>
          <p:cNvSpPr>
            <a:spLocks noChangeShapeType="1"/>
          </p:cNvSpPr>
          <p:nvPr/>
        </p:nvSpPr>
        <p:spPr bwMode="auto">
          <a:xfrm flipH="1" flipV="1">
            <a:off x="2895600" y="25908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Text Box 12"/>
          <p:cNvSpPr txBox="1">
            <a:spLocks noChangeArrowheads="1"/>
          </p:cNvSpPr>
          <p:nvPr/>
        </p:nvSpPr>
        <p:spPr bwMode="auto">
          <a:xfrm>
            <a:off x="1371600" y="4114800"/>
            <a:ext cx="716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a:latin typeface="Times New Roman" charset="0"/>
              </a:rPr>
              <a:t>Next </a:t>
            </a:r>
            <a:r>
              <a:rPr lang="en-US" dirty="0" smtClean="0">
                <a:latin typeface="Times New Roman" charset="0"/>
              </a:rPr>
              <a:t>determine where </a:t>
            </a:r>
            <a:r>
              <a:rPr lang="en-US" dirty="0">
                <a:latin typeface="Times New Roman" charset="0"/>
              </a:rPr>
              <a:t>each variable will be </a:t>
            </a:r>
            <a:r>
              <a:rPr lang="en-US" dirty="0" smtClean="0">
                <a:latin typeface="Times New Roman" charset="0"/>
              </a:rPr>
              <a:t>represented</a:t>
            </a:r>
            <a:endParaRPr lang="en-US" dirty="0">
              <a:latin typeface="Times New Roman" charset="0"/>
            </a:endParaRPr>
          </a:p>
        </p:txBody>
      </p:sp>
      <p:sp>
        <p:nvSpPr>
          <p:cNvPr id="43021" name="Rectangle 13"/>
          <p:cNvSpPr>
            <a:spLocks noChangeArrowheads="1"/>
          </p:cNvSpPr>
          <p:nvPr/>
        </p:nvSpPr>
        <p:spPr bwMode="auto">
          <a:xfrm>
            <a:off x="3352800" y="51816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2" name="Rectangle 14"/>
          <p:cNvSpPr>
            <a:spLocks noChangeArrowheads="1"/>
          </p:cNvSpPr>
          <p:nvPr/>
        </p:nvSpPr>
        <p:spPr bwMode="auto">
          <a:xfrm>
            <a:off x="3810000" y="51816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3" name="Rectangle 15"/>
          <p:cNvSpPr>
            <a:spLocks noChangeArrowheads="1"/>
          </p:cNvSpPr>
          <p:nvPr/>
        </p:nvSpPr>
        <p:spPr bwMode="auto">
          <a:xfrm>
            <a:off x="4267200" y="51816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4" name="Rectangle 16"/>
          <p:cNvSpPr>
            <a:spLocks noChangeArrowheads="1"/>
          </p:cNvSpPr>
          <p:nvPr/>
        </p:nvSpPr>
        <p:spPr bwMode="auto">
          <a:xfrm>
            <a:off x="4724400" y="51816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5" name="Rectangle 17"/>
          <p:cNvSpPr>
            <a:spLocks noChangeArrowheads="1"/>
          </p:cNvSpPr>
          <p:nvPr/>
        </p:nvSpPr>
        <p:spPr bwMode="auto">
          <a:xfrm>
            <a:off x="3352800" y="56388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6" name="Rectangle 18"/>
          <p:cNvSpPr>
            <a:spLocks noChangeArrowheads="1"/>
          </p:cNvSpPr>
          <p:nvPr/>
        </p:nvSpPr>
        <p:spPr bwMode="auto">
          <a:xfrm>
            <a:off x="3810000" y="56388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7" name="Rectangle 19"/>
          <p:cNvSpPr>
            <a:spLocks noChangeArrowheads="1"/>
          </p:cNvSpPr>
          <p:nvPr/>
        </p:nvSpPr>
        <p:spPr bwMode="auto">
          <a:xfrm>
            <a:off x="4267200" y="56388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8" name="Rectangle 20"/>
          <p:cNvSpPr>
            <a:spLocks noChangeArrowheads="1"/>
          </p:cNvSpPr>
          <p:nvPr/>
        </p:nvSpPr>
        <p:spPr bwMode="auto">
          <a:xfrm>
            <a:off x="4724400" y="56388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9" name="Line 21"/>
          <p:cNvSpPr>
            <a:spLocks noChangeShapeType="1"/>
          </p:cNvSpPr>
          <p:nvPr/>
        </p:nvSpPr>
        <p:spPr bwMode="auto">
          <a:xfrm flipH="1" flipV="1">
            <a:off x="2971800" y="4800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0" name="Text Box 22"/>
          <p:cNvSpPr txBox="1">
            <a:spLocks noChangeArrowheads="1"/>
          </p:cNvSpPr>
          <p:nvPr/>
        </p:nvSpPr>
        <p:spPr bwMode="auto">
          <a:xfrm>
            <a:off x="2895600" y="497205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x</a:t>
            </a:r>
          </a:p>
        </p:txBody>
      </p:sp>
      <p:sp>
        <p:nvSpPr>
          <p:cNvPr id="43031" name="Text Box 23"/>
          <p:cNvSpPr txBox="1">
            <a:spLocks noChangeArrowheads="1"/>
          </p:cNvSpPr>
          <p:nvPr/>
        </p:nvSpPr>
        <p:spPr bwMode="auto">
          <a:xfrm>
            <a:off x="3048000" y="4572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yz</a:t>
            </a:r>
          </a:p>
        </p:txBody>
      </p:sp>
      <p:sp>
        <p:nvSpPr>
          <p:cNvPr id="43032" name="Line 24"/>
          <p:cNvSpPr>
            <a:spLocks noChangeShapeType="1"/>
          </p:cNvSpPr>
          <p:nvPr/>
        </p:nvSpPr>
        <p:spPr bwMode="auto">
          <a:xfrm>
            <a:off x="3048000" y="5334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3" name="Line 25"/>
          <p:cNvSpPr>
            <a:spLocks noChangeShapeType="1"/>
          </p:cNvSpPr>
          <p:nvPr/>
        </p:nvSpPr>
        <p:spPr bwMode="auto">
          <a:xfrm>
            <a:off x="3505200" y="49530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Rectangle 2"/>
          <p:cNvSpPr txBox="1">
            <a:spLocks noChangeArrowheads="1"/>
          </p:cNvSpPr>
          <p:nvPr/>
        </p:nvSpPr>
        <p:spPr>
          <a:xfrm>
            <a:off x="914400" y="274638"/>
            <a:ext cx="7772400" cy="1020762"/>
          </a:xfrm>
          <a:prstGeom prst="rect">
            <a:avLst/>
          </a:prstGeom>
        </p:spPr>
        <p:txBody>
          <a:bodyPr/>
          <a:lst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Tahoma" charset="0"/>
              </a:defRPr>
            </a:lvl2pPr>
            <a:lvl3pPr algn="ctr" rtl="0" fontAlgn="base">
              <a:spcBef>
                <a:spcPct val="0"/>
              </a:spcBef>
              <a:spcAft>
                <a:spcPct val="0"/>
              </a:spcAft>
              <a:defRPr sz="3200" b="1">
                <a:solidFill>
                  <a:schemeClr val="tx2"/>
                </a:solidFill>
                <a:latin typeface="Tahoma" charset="0"/>
              </a:defRPr>
            </a:lvl3pPr>
            <a:lvl4pPr algn="ctr" rtl="0" fontAlgn="base">
              <a:spcBef>
                <a:spcPct val="0"/>
              </a:spcBef>
              <a:spcAft>
                <a:spcPct val="0"/>
              </a:spcAft>
              <a:defRPr sz="3200" b="1">
                <a:solidFill>
                  <a:schemeClr val="tx2"/>
                </a:solidFill>
                <a:latin typeface="Tahoma" charset="0"/>
              </a:defRPr>
            </a:lvl4pPr>
            <a:lvl5pPr algn="ctr" rtl="0" fontAlgn="base">
              <a:spcBef>
                <a:spcPct val="0"/>
              </a:spcBef>
              <a:spcAft>
                <a:spcPct val="0"/>
              </a:spcAft>
              <a:defRPr sz="3200" b="1">
                <a:solidFill>
                  <a:schemeClr val="tx2"/>
                </a:solidFill>
                <a:latin typeface="Tahoma" charset="0"/>
              </a:defRPr>
            </a:lvl5pPr>
            <a:lvl6pPr marL="457200" algn="ctr" rtl="0" fontAlgn="base">
              <a:spcBef>
                <a:spcPct val="0"/>
              </a:spcBef>
              <a:spcAft>
                <a:spcPct val="0"/>
              </a:spcAft>
              <a:defRPr sz="3200" b="1">
                <a:solidFill>
                  <a:schemeClr val="tx2"/>
                </a:solidFill>
                <a:latin typeface="Tahoma" charset="0"/>
              </a:defRPr>
            </a:lvl6pPr>
            <a:lvl7pPr marL="914400" algn="ctr" rtl="0" fontAlgn="base">
              <a:spcBef>
                <a:spcPct val="0"/>
              </a:spcBef>
              <a:spcAft>
                <a:spcPct val="0"/>
              </a:spcAft>
              <a:defRPr sz="3200" b="1">
                <a:solidFill>
                  <a:schemeClr val="tx2"/>
                </a:solidFill>
                <a:latin typeface="Tahoma" charset="0"/>
              </a:defRPr>
            </a:lvl7pPr>
            <a:lvl8pPr marL="1371600" algn="ctr" rtl="0" fontAlgn="base">
              <a:spcBef>
                <a:spcPct val="0"/>
              </a:spcBef>
              <a:spcAft>
                <a:spcPct val="0"/>
              </a:spcAft>
              <a:defRPr sz="3200" b="1">
                <a:solidFill>
                  <a:schemeClr val="tx2"/>
                </a:solidFill>
                <a:latin typeface="Tahoma" charset="0"/>
              </a:defRPr>
            </a:lvl8pPr>
            <a:lvl9pPr marL="1828800" algn="ctr" rtl="0" fontAlgn="base">
              <a:spcBef>
                <a:spcPct val="0"/>
              </a:spcBef>
              <a:spcAft>
                <a:spcPct val="0"/>
              </a:spcAft>
              <a:defRPr sz="3200" b="1">
                <a:solidFill>
                  <a:schemeClr val="tx2"/>
                </a:solidFill>
                <a:latin typeface="Tahoma" charset="0"/>
              </a:defRPr>
            </a:lvl9pPr>
          </a:lstStyle>
          <a:p>
            <a:r>
              <a:rPr lang="en-US" kern="0" smtClean="0">
                <a:latin typeface="Arial" charset="0"/>
              </a:rPr>
              <a:t>Karnaugh</a:t>
            </a:r>
            <a:r>
              <a:rPr lang="en-US" kern="0" smtClean="0"/>
              <a:t> </a:t>
            </a:r>
            <a:r>
              <a:rPr lang="en-US" kern="0" smtClean="0">
                <a:latin typeface="Arial" charset="0"/>
              </a:rPr>
              <a:t>Maps</a:t>
            </a:r>
            <a:endParaRPr lang="en-US" kern="0" dirty="0"/>
          </a:p>
        </p:txBody>
      </p:sp>
    </p:spTree>
    <p:extLst>
      <p:ext uri="{BB962C8B-B14F-4D97-AF65-F5344CB8AC3E}">
        <p14:creationId xmlns:p14="http://schemas.microsoft.com/office/powerpoint/2010/main" val="32881025"/>
      </p:ext>
    </p:extLst>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D545194-C1CA-43A5-ACC4-A625D9B2573F}" type="slidenum">
              <a:rPr lang="en-US"/>
              <a:pPr/>
              <a:t>3</a:t>
            </a:fld>
            <a:endParaRPr lang="en-US"/>
          </a:p>
        </p:txBody>
      </p:sp>
      <p:sp>
        <p:nvSpPr>
          <p:cNvPr id="519171" name="Rectangle 3"/>
          <p:cNvSpPr>
            <a:spLocks noGrp="1" noChangeArrowheads="1"/>
          </p:cNvSpPr>
          <p:nvPr>
            <p:ph type="body" idx="1"/>
          </p:nvPr>
        </p:nvSpPr>
        <p:spPr>
          <a:xfrm>
            <a:off x="1219200" y="1447800"/>
            <a:ext cx="7239000" cy="4800600"/>
          </a:xfrm>
          <a:noFill/>
          <a:extLst>
            <a:ext uri="{909E8E84-426E-40DD-AFC4-6F175D3DCCD1}">
              <a14:hiddenFill xmlns:a14="http://schemas.microsoft.com/office/drawing/2010/main">
                <a:solidFill>
                  <a:srgbClr val="E4F5FF"/>
                </a:solidFill>
              </a14:hiddenFill>
            </a:ext>
          </a:extLst>
        </p:spPr>
        <p:txBody>
          <a:bodyPr/>
          <a:lstStyle/>
          <a:p>
            <a:pPr>
              <a:spcBef>
                <a:spcPct val="40000"/>
              </a:spcBef>
              <a:spcAft>
                <a:spcPct val="16000"/>
              </a:spcAft>
            </a:pPr>
            <a:r>
              <a:rPr lang="en-US" sz="2200" dirty="0" smtClean="0"/>
              <a:t>Maurice </a:t>
            </a:r>
            <a:r>
              <a:rPr lang="en-US" sz="2200" dirty="0" err="1"/>
              <a:t>Karnaugh</a:t>
            </a:r>
            <a:r>
              <a:rPr lang="en-US" sz="2200" dirty="0"/>
              <a:t> </a:t>
            </a:r>
            <a:endParaRPr lang="en-US" sz="2200" dirty="0" smtClean="0"/>
          </a:p>
          <a:p>
            <a:pPr lvl="1">
              <a:spcBef>
                <a:spcPct val="40000"/>
              </a:spcBef>
              <a:spcAft>
                <a:spcPct val="16000"/>
              </a:spcAft>
            </a:pPr>
            <a:r>
              <a:rPr lang="en-US" sz="1800" dirty="0" smtClean="0"/>
              <a:t>telecommunications </a:t>
            </a:r>
            <a:r>
              <a:rPr lang="en-US" sz="1800" dirty="0"/>
              <a:t>engineer </a:t>
            </a:r>
            <a:endParaRPr lang="en-US" sz="1800" dirty="0" smtClean="0"/>
          </a:p>
          <a:p>
            <a:pPr lvl="1">
              <a:spcBef>
                <a:spcPct val="40000"/>
              </a:spcBef>
              <a:spcAft>
                <a:spcPct val="16000"/>
              </a:spcAft>
            </a:pPr>
            <a:r>
              <a:rPr lang="en-US" sz="1800" dirty="0" smtClean="0"/>
              <a:t>Bell Labs</a:t>
            </a:r>
          </a:p>
          <a:p>
            <a:pPr lvl="1">
              <a:spcBef>
                <a:spcPct val="40000"/>
              </a:spcBef>
              <a:spcAft>
                <a:spcPct val="16000"/>
              </a:spcAft>
            </a:pPr>
            <a:r>
              <a:rPr lang="en-US" sz="1800" dirty="0" smtClean="0"/>
              <a:t>1953</a:t>
            </a:r>
            <a:endParaRPr lang="en-US" sz="1800" dirty="0"/>
          </a:p>
          <a:p>
            <a:pPr>
              <a:spcBef>
                <a:spcPct val="40000"/>
              </a:spcBef>
              <a:spcAft>
                <a:spcPct val="16000"/>
              </a:spcAft>
            </a:pPr>
            <a:r>
              <a:rPr lang="en-US" sz="2200" dirty="0" smtClean="0"/>
              <a:t>While exploring digital </a:t>
            </a:r>
            <a:r>
              <a:rPr lang="en-US" sz="2200" dirty="0"/>
              <a:t>logic and its application to the design of telephone </a:t>
            </a:r>
            <a:r>
              <a:rPr lang="en-US" sz="2200" dirty="0" smtClean="0"/>
              <a:t>circuits</a:t>
            </a:r>
          </a:p>
          <a:p>
            <a:pPr lvl="1">
              <a:spcBef>
                <a:spcPct val="40000"/>
              </a:spcBef>
              <a:spcAft>
                <a:spcPct val="16000"/>
              </a:spcAft>
            </a:pPr>
            <a:r>
              <a:rPr lang="en-US" sz="1800" dirty="0"/>
              <a:t>I</a:t>
            </a:r>
            <a:r>
              <a:rPr lang="en-US" sz="1800" dirty="0" smtClean="0"/>
              <a:t>nvented </a:t>
            </a:r>
            <a:r>
              <a:rPr lang="en-US" sz="1800" dirty="0"/>
              <a:t>a graphical way of visualizing </a:t>
            </a:r>
            <a:endParaRPr lang="en-US" sz="1800" dirty="0" smtClean="0"/>
          </a:p>
          <a:p>
            <a:pPr lvl="1">
              <a:spcBef>
                <a:spcPct val="40000"/>
              </a:spcBef>
              <a:spcAft>
                <a:spcPct val="16000"/>
              </a:spcAft>
            </a:pPr>
            <a:r>
              <a:rPr lang="en-US" sz="1800" dirty="0" smtClean="0"/>
              <a:t>Applied it to simplifying </a:t>
            </a:r>
            <a:r>
              <a:rPr lang="en-US" sz="1800" dirty="0"/>
              <a:t>Boolean </a:t>
            </a:r>
            <a:r>
              <a:rPr lang="en-US" sz="1800" dirty="0" smtClean="0"/>
              <a:t>expressions</a:t>
            </a:r>
            <a:endParaRPr lang="en-US" sz="1800" dirty="0"/>
          </a:p>
          <a:p>
            <a:pPr>
              <a:spcBef>
                <a:spcPct val="40000"/>
              </a:spcBef>
              <a:spcAft>
                <a:spcPct val="16000"/>
              </a:spcAft>
            </a:pPr>
            <a:r>
              <a:rPr lang="en-US" sz="2200" dirty="0" smtClean="0"/>
              <a:t>Graphical representation </a:t>
            </a:r>
          </a:p>
          <a:p>
            <a:pPr lvl="1">
              <a:spcBef>
                <a:spcPct val="40000"/>
              </a:spcBef>
              <a:spcAft>
                <a:spcPct val="16000"/>
              </a:spcAft>
            </a:pPr>
            <a:r>
              <a:rPr lang="en-US" sz="1800" dirty="0" smtClean="0"/>
              <a:t>named  </a:t>
            </a:r>
            <a:r>
              <a:rPr lang="en-US" sz="1800" dirty="0" err="1"/>
              <a:t>Karnaugh</a:t>
            </a:r>
            <a:r>
              <a:rPr lang="en-US" sz="1800" dirty="0"/>
              <a:t> </a:t>
            </a:r>
            <a:r>
              <a:rPr lang="en-US" sz="1800" dirty="0" smtClean="0"/>
              <a:t>map or </a:t>
            </a:r>
            <a:r>
              <a:rPr lang="en-US" sz="1800" dirty="0" err="1" smtClean="0"/>
              <a:t>Kmap</a:t>
            </a:r>
            <a:r>
              <a:rPr lang="en-US" sz="1800" dirty="0" smtClean="0"/>
              <a:t> </a:t>
            </a:r>
          </a:p>
          <a:p>
            <a:pPr lvl="1">
              <a:spcBef>
                <a:spcPct val="40000"/>
              </a:spcBef>
              <a:spcAft>
                <a:spcPct val="16000"/>
              </a:spcAft>
            </a:pPr>
            <a:r>
              <a:rPr lang="en-US" sz="1800" dirty="0" smtClean="0"/>
              <a:t>in </a:t>
            </a:r>
            <a:r>
              <a:rPr lang="en-US" sz="1800" dirty="0"/>
              <a:t>his </a:t>
            </a:r>
            <a:r>
              <a:rPr lang="en-US" sz="1800" dirty="0" smtClean="0"/>
              <a:t>honor</a:t>
            </a:r>
            <a:endParaRPr lang="en-US" sz="1800" dirty="0"/>
          </a:p>
        </p:txBody>
      </p:sp>
      <p:sp>
        <p:nvSpPr>
          <p:cNvPr id="519172" name="Rectangle 4"/>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19200" y="381000"/>
            <a:ext cx="74676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smtClean="0">
                <a:latin typeface="Times New Roman" charset="0"/>
              </a:rPr>
              <a:t>Next arrange literal </a:t>
            </a:r>
            <a:r>
              <a:rPr lang="en-US" dirty="0">
                <a:latin typeface="Times New Roman" charset="0"/>
              </a:rPr>
              <a:t>values for </a:t>
            </a:r>
            <a:r>
              <a:rPr lang="en-US" dirty="0" err="1">
                <a:latin typeface="Times New Roman" charset="0"/>
              </a:rPr>
              <a:t>x,y</a:t>
            </a:r>
            <a:r>
              <a:rPr lang="en-US" dirty="0">
                <a:latin typeface="Times New Roman" charset="0"/>
              </a:rPr>
              <a:t> and z so </a:t>
            </a:r>
            <a:r>
              <a:rPr lang="en-US" dirty="0" smtClean="0">
                <a:latin typeface="Times New Roman" charset="0"/>
              </a:rPr>
              <a:t>binary </a:t>
            </a:r>
            <a:r>
              <a:rPr lang="en-US" dirty="0">
                <a:latin typeface="Times New Roman" charset="0"/>
              </a:rPr>
              <a:t>vectors </a:t>
            </a:r>
            <a:r>
              <a:rPr lang="en-US" dirty="0" smtClean="0">
                <a:latin typeface="Times New Roman" charset="0"/>
              </a:rPr>
              <a:t>next </a:t>
            </a:r>
            <a:r>
              <a:rPr lang="en-US" dirty="0">
                <a:latin typeface="Times New Roman" charset="0"/>
              </a:rPr>
              <a:t>to each other differ by only one </a:t>
            </a:r>
            <a:r>
              <a:rPr lang="en-US" dirty="0" smtClean="0">
                <a:latin typeface="Times New Roman" charset="0"/>
              </a:rPr>
              <a:t>bit</a:t>
            </a:r>
          </a:p>
          <a:p>
            <a:pPr>
              <a:spcBef>
                <a:spcPct val="50000"/>
              </a:spcBef>
            </a:pPr>
            <a:r>
              <a:rPr lang="en-US" dirty="0" smtClean="0">
                <a:latin typeface="Times New Roman" charset="0"/>
              </a:rPr>
              <a:t>Logically </a:t>
            </a:r>
            <a:r>
              <a:rPr lang="en-US" dirty="0">
                <a:latin typeface="Times New Roman" charset="0"/>
              </a:rPr>
              <a:t>adjacent vectors are also physically adjacent. (grey code order)</a:t>
            </a:r>
          </a:p>
        </p:txBody>
      </p:sp>
      <p:grpSp>
        <p:nvGrpSpPr>
          <p:cNvPr id="44035" name="Group 3"/>
          <p:cNvGrpSpPr>
            <a:grpSpLocks/>
          </p:cNvGrpSpPr>
          <p:nvPr/>
        </p:nvGrpSpPr>
        <p:grpSpPr bwMode="auto">
          <a:xfrm>
            <a:off x="2895600" y="1447800"/>
            <a:ext cx="2352675" cy="1524000"/>
            <a:chOff x="1824" y="912"/>
            <a:chExt cx="1482" cy="960"/>
          </a:xfrm>
        </p:grpSpPr>
        <p:sp>
          <p:nvSpPr>
            <p:cNvPr id="44064" name="Rectangle 4"/>
            <p:cNvSpPr>
              <a:spLocks noChangeArrowheads="1"/>
            </p:cNvSpPr>
            <p:nvPr/>
          </p:nvSpPr>
          <p:spPr bwMode="auto">
            <a:xfrm>
              <a:off x="2112" y="129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65" name="Rectangle 5"/>
            <p:cNvSpPr>
              <a:spLocks noChangeArrowheads="1"/>
            </p:cNvSpPr>
            <p:nvPr/>
          </p:nvSpPr>
          <p:spPr bwMode="auto">
            <a:xfrm>
              <a:off x="2400" y="129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66" name="Rectangle 6"/>
            <p:cNvSpPr>
              <a:spLocks noChangeArrowheads="1"/>
            </p:cNvSpPr>
            <p:nvPr/>
          </p:nvSpPr>
          <p:spPr bwMode="auto">
            <a:xfrm>
              <a:off x="2688" y="129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67" name="Rectangle 7"/>
            <p:cNvSpPr>
              <a:spLocks noChangeArrowheads="1"/>
            </p:cNvSpPr>
            <p:nvPr/>
          </p:nvSpPr>
          <p:spPr bwMode="auto">
            <a:xfrm>
              <a:off x="2976" y="129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68" name="Rectangle 8"/>
            <p:cNvSpPr>
              <a:spLocks noChangeArrowheads="1"/>
            </p:cNvSpPr>
            <p:nvPr/>
          </p:nvSpPr>
          <p:spPr bwMode="auto">
            <a:xfrm>
              <a:off x="2112" y="158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69" name="Rectangle 9"/>
            <p:cNvSpPr>
              <a:spLocks noChangeArrowheads="1"/>
            </p:cNvSpPr>
            <p:nvPr/>
          </p:nvSpPr>
          <p:spPr bwMode="auto">
            <a:xfrm>
              <a:off x="2400" y="158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70" name="Rectangle 10"/>
            <p:cNvSpPr>
              <a:spLocks noChangeArrowheads="1"/>
            </p:cNvSpPr>
            <p:nvPr/>
          </p:nvSpPr>
          <p:spPr bwMode="auto">
            <a:xfrm>
              <a:off x="2688" y="158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71" name="Rectangle 11"/>
            <p:cNvSpPr>
              <a:spLocks noChangeArrowheads="1"/>
            </p:cNvSpPr>
            <p:nvPr/>
          </p:nvSpPr>
          <p:spPr bwMode="auto">
            <a:xfrm>
              <a:off x="2976" y="158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72" name="Line 12"/>
            <p:cNvSpPr>
              <a:spLocks noChangeShapeType="1"/>
            </p:cNvSpPr>
            <p:nvPr/>
          </p:nvSpPr>
          <p:spPr bwMode="auto">
            <a:xfrm flipH="1" flipV="1">
              <a:off x="1872" y="105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3" name="Text Box 13"/>
            <p:cNvSpPr txBox="1">
              <a:spLocks noChangeArrowheads="1"/>
            </p:cNvSpPr>
            <p:nvPr/>
          </p:nvSpPr>
          <p:spPr bwMode="auto">
            <a:xfrm>
              <a:off x="1824" y="1164"/>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x</a:t>
              </a:r>
            </a:p>
          </p:txBody>
        </p:sp>
        <p:sp>
          <p:nvSpPr>
            <p:cNvPr id="44074" name="Text Box 14"/>
            <p:cNvSpPr txBox="1">
              <a:spLocks noChangeArrowheads="1"/>
            </p:cNvSpPr>
            <p:nvPr/>
          </p:nvSpPr>
          <p:spPr bwMode="auto">
            <a:xfrm>
              <a:off x="1920" y="91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yz</a:t>
              </a:r>
            </a:p>
          </p:txBody>
        </p:sp>
        <p:sp>
          <p:nvSpPr>
            <p:cNvPr id="44075" name="Text Box 15"/>
            <p:cNvSpPr txBox="1">
              <a:spLocks noChangeArrowheads="1"/>
            </p:cNvSpPr>
            <p:nvPr/>
          </p:nvSpPr>
          <p:spPr bwMode="auto">
            <a:xfrm>
              <a:off x="1872" y="1358"/>
              <a:ext cx="193"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30000"/>
                </a:lnSpc>
              </a:pPr>
              <a:r>
                <a:rPr lang="en-US" sz="1600">
                  <a:latin typeface="Courier New" pitchFamily="49" charset="0"/>
                </a:rPr>
                <a:t>0</a:t>
              </a:r>
            </a:p>
            <a:p>
              <a:pPr>
                <a:lnSpc>
                  <a:spcPct val="130000"/>
                </a:lnSpc>
              </a:pPr>
              <a:r>
                <a:rPr lang="en-US" sz="1600">
                  <a:latin typeface="Courier New" pitchFamily="49" charset="0"/>
                </a:rPr>
                <a:t>1</a:t>
              </a:r>
            </a:p>
          </p:txBody>
        </p:sp>
        <p:sp>
          <p:nvSpPr>
            <p:cNvPr id="44076" name="Text Box 16"/>
            <p:cNvSpPr txBox="1">
              <a:spLocks noChangeArrowheads="1"/>
            </p:cNvSpPr>
            <p:nvPr/>
          </p:nvSpPr>
          <p:spPr bwMode="auto">
            <a:xfrm>
              <a:off x="2112" y="1056"/>
              <a:ext cx="1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00  01  11  10</a:t>
              </a:r>
            </a:p>
          </p:txBody>
        </p:sp>
      </p:grpSp>
      <p:sp>
        <p:nvSpPr>
          <p:cNvPr id="44036" name="Text Box 17"/>
          <p:cNvSpPr txBox="1">
            <a:spLocks noChangeArrowheads="1"/>
          </p:cNvSpPr>
          <p:nvPr/>
        </p:nvSpPr>
        <p:spPr bwMode="auto">
          <a:xfrm>
            <a:off x="1066800" y="2971800"/>
            <a:ext cx="74676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a:latin typeface="Times New Roman" charset="0"/>
              </a:rPr>
              <a:t>Now </a:t>
            </a:r>
            <a:r>
              <a:rPr lang="en-US" dirty="0" smtClean="0">
                <a:latin typeface="Times New Roman" charset="0"/>
              </a:rPr>
              <a:t>place </a:t>
            </a:r>
            <a:r>
              <a:rPr lang="en-US" dirty="0">
                <a:latin typeface="Times New Roman" charset="0"/>
              </a:rPr>
              <a:t>ones (true values) </a:t>
            </a:r>
            <a:r>
              <a:rPr lang="en-US" dirty="0" smtClean="0">
                <a:latin typeface="Times New Roman" charset="0"/>
              </a:rPr>
              <a:t>in K-map </a:t>
            </a:r>
            <a:r>
              <a:rPr lang="en-US" dirty="0">
                <a:latin typeface="Times New Roman" charset="0"/>
              </a:rPr>
              <a:t>to show which binary vectors </a:t>
            </a:r>
            <a:r>
              <a:rPr lang="en-US" dirty="0" smtClean="0">
                <a:latin typeface="Times New Roman" charset="0"/>
              </a:rPr>
              <a:t>satisfy </a:t>
            </a:r>
            <a:r>
              <a:rPr lang="en-US" dirty="0">
                <a:latin typeface="Times New Roman" charset="0"/>
              </a:rPr>
              <a:t>the expression F( </a:t>
            </a:r>
            <a:r>
              <a:rPr lang="en-US" dirty="0" smtClean="0">
                <a:latin typeface="Times New Roman" charset="0"/>
              </a:rPr>
              <a:t>)</a:t>
            </a:r>
            <a:endParaRPr lang="en-US" dirty="0">
              <a:latin typeface="Times New Roman" charset="0"/>
            </a:endParaRPr>
          </a:p>
          <a:p>
            <a:pPr>
              <a:spcBef>
                <a:spcPct val="50000"/>
              </a:spcBef>
            </a:pPr>
            <a:r>
              <a:rPr lang="en-US" dirty="0">
                <a:latin typeface="Courier New" pitchFamily="49" charset="0"/>
              </a:rPr>
              <a:t>F(</a:t>
            </a:r>
            <a:r>
              <a:rPr lang="en-US" dirty="0" err="1">
                <a:latin typeface="Courier New" pitchFamily="49" charset="0"/>
              </a:rPr>
              <a:t>x,y,z</a:t>
            </a:r>
            <a:r>
              <a:rPr lang="en-US" dirty="0">
                <a:latin typeface="Courier New" pitchFamily="49" charset="0"/>
              </a:rPr>
              <a:t>) = </a:t>
            </a:r>
            <a:r>
              <a:rPr lang="en-US" dirty="0" err="1">
                <a:latin typeface="Courier New" pitchFamily="49" charset="0"/>
              </a:rPr>
              <a:t>xy’z</a:t>
            </a:r>
            <a:r>
              <a:rPr lang="en-US" dirty="0">
                <a:latin typeface="Courier New" pitchFamily="49" charset="0"/>
              </a:rPr>
              <a:t>’ + </a:t>
            </a:r>
            <a:r>
              <a:rPr lang="en-US" dirty="0" err="1">
                <a:latin typeface="Courier New" pitchFamily="49" charset="0"/>
              </a:rPr>
              <a:t>x’y’z</a:t>
            </a:r>
            <a:r>
              <a:rPr lang="en-US" dirty="0">
                <a:latin typeface="Courier New" pitchFamily="49" charset="0"/>
              </a:rPr>
              <a:t> + </a:t>
            </a:r>
            <a:r>
              <a:rPr lang="en-US" dirty="0" err="1">
                <a:latin typeface="Courier New" pitchFamily="49" charset="0"/>
              </a:rPr>
              <a:t>xz</a:t>
            </a:r>
            <a:r>
              <a:rPr lang="en-US" dirty="0">
                <a:latin typeface="Courier New" pitchFamily="49" charset="0"/>
              </a:rPr>
              <a:t>’ + </a:t>
            </a:r>
            <a:r>
              <a:rPr lang="en-US" dirty="0" err="1">
                <a:latin typeface="Courier New" pitchFamily="49" charset="0"/>
              </a:rPr>
              <a:t>y’z</a:t>
            </a:r>
            <a:r>
              <a:rPr lang="en-US" dirty="0">
                <a:latin typeface="Courier New" pitchFamily="49" charset="0"/>
              </a:rPr>
              <a:t> + x’</a:t>
            </a:r>
          </a:p>
        </p:txBody>
      </p:sp>
      <p:grpSp>
        <p:nvGrpSpPr>
          <p:cNvPr id="44037" name="Group 18"/>
          <p:cNvGrpSpPr>
            <a:grpSpLocks/>
          </p:cNvGrpSpPr>
          <p:nvPr/>
        </p:nvGrpSpPr>
        <p:grpSpPr bwMode="auto">
          <a:xfrm>
            <a:off x="1219200" y="5029200"/>
            <a:ext cx="2309813" cy="1465263"/>
            <a:chOff x="3888" y="3072"/>
            <a:chExt cx="1604" cy="972"/>
          </a:xfrm>
        </p:grpSpPr>
        <p:sp>
          <p:nvSpPr>
            <p:cNvPr id="44051" name="Rectangle 19"/>
            <p:cNvSpPr>
              <a:spLocks noChangeArrowheads="1"/>
            </p:cNvSpPr>
            <p:nvPr/>
          </p:nvSpPr>
          <p:spPr bwMode="auto">
            <a:xfrm>
              <a:off x="4176"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4052" name="Rectangle 20"/>
            <p:cNvSpPr>
              <a:spLocks noChangeArrowheads="1"/>
            </p:cNvSpPr>
            <p:nvPr/>
          </p:nvSpPr>
          <p:spPr bwMode="auto">
            <a:xfrm>
              <a:off x="4464"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4053" name="Rectangle 21"/>
            <p:cNvSpPr>
              <a:spLocks noChangeArrowheads="1"/>
            </p:cNvSpPr>
            <p:nvPr/>
          </p:nvSpPr>
          <p:spPr bwMode="auto">
            <a:xfrm>
              <a:off x="4752"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4054" name="Rectangle 22"/>
            <p:cNvSpPr>
              <a:spLocks noChangeArrowheads="1"/>
            </p:cNvSpPr>
            <p:nvPr/>
          </p:nvSpPr>
          <p:spPr bwMode="auto">
            <a:xfrm>
              <a:off x="5040"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4055" name="Rectangle 23"/>
            <p:cNvSpPr>
              <a:spLocks noChangeArrowheads="1"/>
            </p:cNvSpPr>
            <p:nvPr/>
          </p:nvSpPr>
          <p:spPr bwMode="auto">
            <a:xfrm>
              <a:off x="4176"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4056" name="Rectangle 24"/>
            <p:cNvSpPr>
              <a:spLocks noChangeArrowheads="1"/>
            </p:cNvSpPr>
            <p:nvPr/>
          </p:nvSpPr>
          <p:spPr bwMode="auto">
            <a:xfrm>
              <a:off x="4464"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4057" name="Rectangle 25"/>
            <p:cNvSpPr>
              <a:spLocks noChangeArrowheads="1"/>
            </p:cNvSpPr>
            <p:nvPr/>
          </p:nvSpPr>
          <p:spPr bwMode="auto">
            <a:xfrm>
              <a:off x="4752"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8" name="Rectangle 26"/>
            <p:cNvSpPr>
              <a:spLocks noChangeArrowheads="1"/>
            </p:cNvSpPr>
            <p:nvPr/>
          </p:nvSpPr>
          <p:spPr bwMode="auto">
            <a:xfrm>
              <a:off x="5040"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4059" name="Line 27"/>
            <p:cNvSpPr>
              <a:spLocks noChangeShapeType="1"/>
            </p:cNvSpPr>
            <p:nvPr/>
          </p:nvSpPr>
          <p:spPr bwMode="auto">
            <a:xfrm flipH="1" flipV="1">
              <a:off x="3936" y="321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0" name="Text Box 28"/>
            <p:cNvSpPr txBox="1">
              <a:spLocks noChangeArrowheads="1"/>
            </p:cNvSpPr>
            <p:nvPr/>
          </p:nvSpPr>
          <p:spPr bwMode="auto">
            <a:xfrm>
              <a:off x="3888" y="3324"/>
              <a:ext cx="22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x</a:t>
              </a:r>
            </a:p>
          </p:txBody>
        </p:sp>
        <p:sp>
          <p:nvSpPr>
            <p:cNvPr id="44061" name="Text Box 29"/>
            <p:cNvSpPr txBox="1">
              <a:spLocks noChangeArrowheads="1"/>
            </p:cNvSpPr>
            <p:nvPr/>
          </p:nvSpPr>
          <p:spPr bwMode="auto">
            <a:xfrm>
              <a:off x="3984" y="3072"/>
              <a:ext cx="31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yz</a:t>
              </a:r>
            </a:p>
          </p:txBody>
        </p:sp>
        <p:sp>
          <p:nvSpPr>
            <p:cNvPr id="44062" name="Text Box 30"/>
            <p:cNvSpPr txBox="1">
              <a:spLocks noChangeArrowheads="1"/>
            </p:cNvSpPr>
            <p:nvPr/>
          </p:nvSpPr>
          <p:spPr bwMode="auto">
            <a:xfrm>
              <a:off x="3937" y="3496"/>
              <a:ext cx="212"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pPr>
              <a:r>
                <a:rPr lang="en-US" sz="1600">
                  <a:latin typeface="Courier New" pitchFamily="49" charset="0"/>
                </a:rPr>
                <a:t>0</a:t>
              </a:r>
            </a:p>
            <a:p>
              <a:pPr>
                <a:lnSpc>
                  <a:spcPct val="150000"/>
                </a:lnSpc>
              </a:pPr>
              <a:r>
                <a:rPr lang="en-US" sz="1600">
                  <a:latin typeface="Courier New" pitchFamily="49" charset="0"/>
                </a:rPr>
                <a:t>1</a:t>
              </a:r>
            </a:p>
          </p:txBody>
        </p:sp>
        <p:sp>
          <p:nvSpPr>
            <p:cNvPr id="44063" name="Text Box 31"/>
            <p:cNvSpPr txBox="1">
              <a:spLocks noChangeArrowheads="1"/>
            </p:cNvSpPr>
            <p:nvPr/>
          </p:nvSpPr>
          <p:spPr bwMode="auto">
            <a:xfrm>
              <a:off x="4176" y="3216"/>
              <a:ext cx="131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00  01  11  10</a:t>
              </a:r>
            </a:p>
          </p:txBody>
        </p:sp>
      </p:grpSp>
      <p:sp>
        <p:nvSpPr>
          <p:cNvPr id="44038" name="Line 32"/>
          <p:cNvSpPr>
            <a:spLocks noChangeShapeType="1"/>
          </p:cNvSpPr>
          <p:nvPr/>
        </p:nvSpPr>
        <p:spPr bwMode="auto">
          <a:xfrm>
            <a:off x="2895600" y="4038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39" name="Text Box 33"/>
          <p:cNvSpPr txBox="1">
            <a:spLocks noChangeArrowheads="1"/>
          </p:cNvSpPr>
          <p:nvPr/>
        </p:nvSpPr>
        <p:spPr bwMode="auto">
          <a:xfrm>
            <a:off x="2590800" y="4648200"/>
            <a:ext cx="550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100</a:t>
            </a:r>
          </a:p>
        </p:txBody>
      </p:sp>
      <p:sp>
        <p:nvSpPr>
          <p:cNvPr id="44040" name="Text Box 34"/>
          <p:cNvSpPr txBox="1">
            <a:spLocks noChangeArrowheads="1"/>
          </p:cNvSpPr>
          <p:nvPr/>
        </p:nvSpPr>
        <p:spPr bwMode="auto">
          <a:xfrm>
            <a:off x="3810000" y="4648200"/>
            <a:ext cx="550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001</a:t>
            </a:r>
          </a:p>
        </p:txBody>
      </p:sp>
      <p:sp>
        <p:nvSpPr>
          <p:cNvPr id="44041" name="Text Box 35"/>
          <p:cNvSpPr txBox="1">
            <a:spLocks noChangeArrowheads="1"/>
          </p:cNvSpPr>
          <p:nvPr/>
        </p:nvSpPr>
        <p:spPr bwMode="auto">
          <a:xfrm>
            <a:off x="4724400" y="4648200"/>
            <a:ext cx="5508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1-0</a:t>
            </a:r>
          </a:p>
          <a:p>
            <a:endParaRPr lang="en-US" sz="1600">
              <a:latin typeface="Courier New" pitchFamily="49" charset="0"/>
            </a:endParaRPr>
          </a:p>
          <a:p>
            <a:r>
              <a:rPr lang="en-US" sz="1600">
                <a:latin typeface="Courier New" pitchFamily="49" charset="0"/>
              </a:rPr>
              <a:t>100</a:t>
            </a:r>
          </a:p>
          <a:p>
            <a:r>
              <a:rPr lang="en-US" sz="1600">
                <a:latin typeface="Courier New" pitchFamily="49" charset="0"/>
              </a:rPr>
              <a:t>110</a:t>
            </a:r>
          </a:p>
        </p:txBody>
      </p:sp>
      <p:sp>
        <p:nvSpPr>
          <p:cNvPr id="44042" name="Text Box 36"/>
          <p:cNvSpPr txBox="1">
            <a:spLocks noChangeArrowheads="1"/>
          </p:cNvSpPr>
          <p:nvPr/>
        </p:nvSpPr>
        <p:spPr bwMode="auto">
          <a:xfrm>
            <a:off x="5562600" y="4648200"/>
            <a:ext cx="5508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-01</a:t>
            </a:r>
          </a:p>
          <a:p>
            <a:endParaRPr lang="en-US" sz="1600">
              <a:latin typeface="Courier New" pitchFamily="49" charset="0"/>
            </a:endParaRPr>
          </a:p>
          <a:p>
            <a:r>
              <a:rPr lang="en-US" sz="1600">
                <a:latin typeface="Courier New" pitchFamily="49" charset="0"/>
              </a:rPr>
              <a:t>001</a:t>
            </a:r>
          </a:p>
          <a:p>
            <a:r>
              <a:rPr lang="en-US" sz="1600">
                <a:latin typeface="Courier New" pitchFamily="49" charset="0"/>
              </a:rPr>
              <a:t>101</a:t>
            </a:r>
          </a:p>
        </p:txBody>
      </p:sp>
      <p:sp>
        <p:nvSpPr>
          <p:cNvPr id="44043" name="Text Box 37"/>
          <p:cNvSpPr txBox="1">
            <a:spLocks noChangeArrowheads="1"/>
          </p:cNvSpPr>
          <p:nvPr/>
        </p:nvSpPr>
        <p:spPr bwMode="auto">
          <a:xfrm>
            <a:off x="6248400" y="4648200"/>
            <a:ext cx="5508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0--</a:t>
            </a:r>
          </a:p>
          <a:p>
            <a:endParaRPr lang="en-US" sz="1600">
              <a:latin typeface="Courier New" pitchFamily="49" charset="0"/>
            </a:endParaRPr>
          </a:p>
          <a:p>
            <a:r>
              <a:rPr lang="en-US" sz="1600">
                <a:latin typeface="Courier New" pitchFamily="49" charset="0"/>
              </a:rPr>
              <a:t>000</a:t>
            </a:r>
          </a:p>
          <a:p>
            <a:r>
              <a:rPr lang="en-US" sz="1600">
                <a:latin typeface="Courier New" pitchFamily="49" charset="0"/>
              </a:rPr>
              <a:t>001</a:t>
            </a:r>
          </a:p>
          <a:p>
            <a:r>
              <a:rPr lang="en-US" sz="1600">
                <a:latin typeface="Courier New" pitchFamily="49" charset="0"/>
              </a:rPr>
              <a:t>010</a:t>
            </a:r>
          </a:p>
          <a:p>
            <a:r>
              <a:rPr lang="en-US" sz="1600">
                <a:latin typeface="Courier New" pitchFamily="49" charset="0"/>
              </a:rPr>
              <a:t>011</a:t>
            </a:r>
          </a:p>
        </p:txBody>
      </p:sp>
      <p:sp>
        <p:nvSpPr>
          <p:cNvPr id="44044" name="Line 38"/>
          <p:cNvSpPr>
            <a:spLocks noChangeShapeType="1"/>
          </p:cNvSpPr>
          <p:nvPr/>
        </p:nvSpPr>
        <p:spPr bwMode="auto">
          <a:xfrm>
            <a:off x="4114800" y="4038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5" name="Line 39"/>
          <p:cNvSpPr>
            <a:spLocks noChangeShapeType="1"/>
          </p:cNvSpPr>
          <p:nvPr/>
        </p:nvSpPr>
        <p:spPr bwMode="auto">
          <a:xfrm>
            <a:off x="5029200" y="4038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6" name="Line 40"/>
          <p:cNvSpPr>
            <a:spLocks noChangeShapeType="1"/>
          </p:cNvSpPr>
          <p:nvPr/>
        </p:nvSpPr>
        <p:spPr bwMode="auto">
          <a:xfrm>
            <a:off x="5867400" y="4038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7" name="Line 41"/>
          <p:cNvSpPr>
            <a:spLocks noChangeShapeType="1"/>
          </p:cNvSpPr>
          <p:nvPr/>
        </p:nvSpPr>
        <p:spPr bwMode="auto">
          <a:xfrm>
            <a:off x="6553200" y="4038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8" name="Line 42"/>
          <p:cNvSpPr>
            <a:spLocks noChangeShapeType="1"/>
          </p:cNvSpPr>
          <p:nvPr/>
        </p:nvSpPr>
        <p:spPr bwMode="auto">
          <a:xfrm>
            <a:off x="5029200" y="4953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49" name="Line 43"/>
          <p:cNvSpPr>
            <a:spLocks noChangeShapeType="1"/>
          </p:cNvSpPr>
          <p:nvPr/>
        </p:nvSpPr>
        <p:spPr bwMode="auto">
          <a:xfrm>
            <a:off x="5867400" y="4953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0" name="Line 44"/>
          <p:cNvSpPr>
            <a:spLocks noChangeShapeType="1"/>
          </p:cNvSpPr>
          <p:nvPr/>
        </p:nvSpPr>
        <p:spPr bwMode="auto">
          <a:xfrm>
            <a:off x="6553200" y="4953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98524859"/>
      </p:ext>
    </p:extLst>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066800" y="304800"/>
            <a:ext cx="754380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smtClean="0">
                <a:latin typeface="Times New Roman" charset="0"/>
              </a:rPr>
              <a:t>Find smallest </a:t>
            </a:r>
            <a:r>
              <a:rPr lang="en-US" dirty="0">
                <a:latin typeface="Times New Roman" charset="0"/>
              </a:rPr>
              <a:t>number of the largest rectangular patterns of 1’s whose sizes are integer powers of two.  </a:t>
            </a:r>
            <a:r>
              <a:rPr lang="en-US" dirty="0" smtClean="0">
                <a:latin typeface="Times New Roman" charset="0"/>
              </a:rPr>
              <a:t>The size of </a:t>
            </a:r>
            <a:r>
              <a:rPr lang="en-US" dirty="0">
                <a:latin typeface="Times New Roman" charset="0"/>
              </a:rPr>
              <a:t>a selected rectangle of ones must </a:t>
            </a:r>
            <a:r>
              <a:rPr lang="en-US" dirty="0" smtClean="0">
                <a:latin typeface="Times New Roman" charset="0"/>
              </a:rPr>
              <a:t>contain 1,2,4</a:t>
            </a:r>
            <a:r>
              <a:rPr lang="en-US" dirty="0">
                <a:latin typeface="Times New Roman" charset="0"/>
              </a:rPr>
              <a:t>,. . .,</a:t>
            </a:r>
            <a:r>
              <a:rPr lang="en-US" dirty="0" smtClean="0">
                <a:latin typeface="Times New Roman" charset="0"/>
              </a:rPr>
              <a:t>2</a:t>
            </a:r>
            <a:r>
              <a:rPr lang="en-US" baseline="30000" dirty="0" smtClean="0">
                <a:latin typeface="Times New Roman" charset="0"/>
              </a:rPr>
              <a:t>n</a:t>
            </a:r>
            <a:r>
              <a:rPr lang="en-US" dirty="0" smtClean="0">
                <a:latin typeface="Times New Roman" charset="0"/>
              </a:rPr>
              <a:t> cells. In </a:t>
            </a:r>
            <a:r>
              <a:rPr lang="en-US" dirty="0">
                <a:latin typeface="Times New Roman" charset="0"/>
              </a:rPr>
              <a:t>this </a:t>
            </a:r>
            <a:r>
              <a:rPr lang="en-US" dirty="0" smtClean="0">
                <a:latin typeface="Times New Roman" charset="0"/>
              </a:rPr>
              <a:t>example </a:t>
            </a:r>
            <a:r>
              <a:rPr lang="en-US" dirty="0">
                <a:latin typeface="Times New Roman" charset="0"/>
              </a:rPr>
              <a:t>4 is the limit. </a:t>
            </a:r>
            <a:endParaRPr lang="en-US" dirty="0" smtClean="0">
              <a:latin typeface="Times New Roman" charset="0"/>
            </a:endParaRPr>
          </a:p>
          <a:p>
            <a:pPr>
              <a:spcBef>
                <a:spcPct val="50000"/>
              </a:spcBef>
            </a:pPr>
            <a:r>
              <a:rPr lang="en-US" dirty="0" smtClean="0">
                <a:latin typeface="Times New Roman" charset="0"/>
              </a:rPr>
              <a:t>Choose </a:t>
            </a:r>
            <a:r>
              <a:rPr lang="en-US" dirty="0">
                <a:latin typeface="Times New Roman" charset="0"/>
              </a:rPr>
              <a:t>a set of these rectangles such that every 1 is in at least one of the rectangles.  Here are a few </a:t>
            </a:r>
            <a:r>
              <a:rPr lang="en-US" dirty="0" smtClean="0">
                <a:latin typeface="Times New Roman" charset="0"/>
              </a:rPr>
              <a:t>candidates:</a:t>
            </a:r>
            <a:endParaRPr lang="en-US" dirty="0">
              <a:latin typeface="Times New Roman" charset="0"/>
            </a:endParaRPr>
          </a:p>
        </p:txBody>
      </p:sp>
      <p:grpSp>
        <p:nvGrpSpPr>
          <p:cNvPr id="45059" name="Group 3"/>
          <p:cNvGrpSpPr>
            <a:grpSpLocks/>
          </p:cNvGrpSpPr>
          <p:nvPr/>
        </p:nvGrpSpPr>
        <p:grpSpPr bwMode="auto">
          <a:xfrm>
            <a:off x="1295400" y="1905000"/>
            <a:ext cx="2263775" cy="1431925"/>
            <a:chOff x="3888" y="3072"/>
            <a:chExt cx="1770" cy="1002"/>
          </a:xfrm>
        </p:grpSpPr>
        <p:sp>
          <p:nvSpPr>
            <p:cNvPr id="45104" name="Rectangle 4"/>
            <p:cNvSpPr>
              <a:spLocks noChangeArrowheads="1"/>
            </p:cNvSpPr>
            <p:nvPr/>
          </p:nvSpPr>
          <p:spPr bwMode="auto">
            <a:xfrm>
              <a:off x="4176"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105" name="Rectangle 5"/>
            <p:cNvSpPr>
              <a:spLocks noChangeArrowheads="1"/>
            </p:cNvSpPr>
            <p:nvPr/>
          </p:nvSpPr>
          <p:spPr bwMode="auto">
            <a:xfrm>
              <a:off x="4464"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106" name="Rectangle 6"/>
            <p:cNvSpPr>
              <a:spLocks noChangeArrowheads="1"/>
            </p:cNvSpPr>
            <p:nvPr/>
          </p:nvSpPr>
          <p:spPr bwMode="auto">
            <a:xfrm>
              <a:off x="4752"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107" name="Rectangle 7"/>
            <p:cNvSpPr>
              <a:spLocks noChangeArrowheads="1"/>
            </p:cNvSpPr>
            <p:nvPr/>
          </p:nvSpPr>
          <p:spPr bwMode="auto">
            <a:xfrm>
              <a:off x="5040"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108" name="Rectangle 8"/>
            <p:cNvSpPr>
              <a:spLocks noChangeArrowheads="1"/>
            </p:cNvSpPr>
            <p:nvPr/>
          </p:nvSpPr>
          <p:spPr bwMode="auto">
            <a:xfrm>
              <a:off x="4176"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109" name="Rectangle 9"/>
            <p:cNvSpPr>
              <a:spLocks noChangeArrowheads="1"/>
            </p:cNvSpPr>
            <p:nvPr/>
          </p:nvSpPr>
          <p:spPr bwMode="auto">
            <a:xfrm>
              <a:off x="4464"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110" name="Rectangle 10"/>
            <p:cNvSpPr>
              <a:spLocks noChangeArrowheads="1"/>
            </p:cNvSpPr>
            <p:nvPr/>
          </p:nvSpPr>
          <p:spPr bwMode="auto">
            <a:xfrm>
              <a:off x="4752"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11" name="Rectangle 11"/>
            <p:cNvSpPr>
              <a:spLocks noChangeArrowheads="1"/>
            </p:cNvSpPr>
            <p:nvPr/>
          </p:nvSpPr>
          <p:spPr bwMode="auto">
            <a:xfrm>
              <a:off x="5040"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112" name="Line 12"/>
            <p:cNvSpPr>
              <a:spLocks noChangeShapeType="1"/>
            </p:cNvSpPr>
            <p:nvPr/>
          </p:nvSpPr>
          <p:spPr bwMode="auto">
            <a:xfrm flipH="1" flipV="1">
              <a:off x="3936" y="321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3" name="Text Box 13"/>
            <p:cNvSpPr txBox="1">
              <a:spLocks noChangeArrowheads="1"/>
            </p:cNvSpPr>
            <p:nvPr/>
          </p:nvSpPr>
          <p:spPr bwMode="auto">
            <a:xfrm>
              <a:off x="3888" y="3324"/>
              <a:ext cx="25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x</a:t>
              </a:r>
            </a:p>
          </p:txBody>
        </p:sp>
        <p:sp>
          <p:nvSpPr>
            <p:cNvPr id="45114" name="Text Box 14"/>
            <p:cNvSpPr txBox="1">
              <a:spLocks noChangeArrowheads="1"/>
            </p:cNvSpPr>
            <p:nvPr/>
          </p:nvSpPr>
          <p:spPr bwMode="auto">
            <a:xfrm>
              <a:off x="3984" y="3072"/>
              <a:ext cx="35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yz</a:t>
              </a:r>
            </a:p>
          </p:txBody>
        </p:sp>
        <p:sp>
          <p:nvSpPr>
            <p:cNvPr id="45115" name="Text Box 15"/>
            <p:cNvSpPr txBox="1">
              <a:spLocks noChangeArrowheads="1"/>
            </p:cNvSpPr>
            <p:nvPr/>
          </p:nvSpPr>
          <p:spPr bwMode="auto">
            <a:xfrm>
              <a:off x="3936" y="3496"/>
              <a:ext cx="24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pPr>
              <a:r>
                <a:rPr lang="en-US" sz="1600">
                  <a:latin typeface="Courier New" pitchFamily="49" charset="0"/>
                </a:rPr>
                <a:t>0</a:t>
              </a:r>
            </a:p>
            <a:p>
              <a:pPr>
                <a:lnSpc>
                  <a:spcPct val="150000"/>
                </a:lnSpc>
              </a:pPr>
              <a:r>
                <a:rPr lang="en-US" sz="1600">
                  <a:latin typeface="Courier New" pitchFamily="49" charset="0"/>
                </a:rPr>
                <a:t>1</a:t>
              </a:r>
            </a:p>
          </p:txBody>
        </p:sp>
        <p:sp>
          <p:nvSpPr>
            <p:cNvPr id="45116" name="Text Box 16"/>
            <p:cNvSpPr txBox="1">
              <a:spLocks noChangeArrowheads="1"/>
            </p:cNvSpPr>
            <p:nvPr/>
          </p:nvSpPr>
          <p:spPr bwMode="auto">
            <a:xfrm>
              <a:off x="4176" y="3216"/>
              <a:ext cx="148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00  01  11  10</a:t>
              </a:r>
            </a:p>
          </p:txBody>
        </p:sp>
      </p:grpSp>
      <p:sp>
        <p:nvSpPr>
          <p:cNvPr id="45060" name="Oval 17"/>
          <p:cNvSpPr>
            <a:spLocks noChangeArrowheads="1"/>
          </p:cNvSpPr>
          <p:nvPr/>
        </p:nvSpPr>
        <p:spPr bwMode="auto">
          <a:xfrm>
            <a:off x="1524000" y="2438400"/>
            <a:ext cx="990600" cy="9906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1" name="Oval 18"/>
          <p:cNvSpPr>
            <a:spLocks noChangeArrowheads="1"/>
          </p:cNvSpPr>
          <p:nvPr/>
        </p:nvSpPr>
        <p:spPr bwMode="auto">
          <a:xfrm>
            <a:off x="1447800" y="2362200"/>
            <a:ext cx="1828800" cy="5334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2" name="Oval 19"/>
          <p:cNvSpPr>
            <a:spLocks noChangeArrowheads="1"/>
          </p:cNvSpPr>
          <p:nvPr/>
        </p:nvSpPr>
        <p:spPr bwMode="auto">
          <a:xfrm>
            <a:off x="2667000" y="2362200"/>
            <a:ext cx="533400" cy="9906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5063" name="Group 20"/>
          <p:cNvGrpSpPr>
            <a:grpSpLocks/>
          </p:cNvGrpSpPr>
          <p:nvPr/>
        </p:nvGrpSpPr>
        <p:grpSpPr bwMode="auto">
          <a:xfrm>
            <a:off x="4724400" y="1828800"/>
            <a:ext cx="2352675" cy="1524000"/>
            <a:chOff x="3888" y="3072"/>
            <a:chExt cx="1482" cy="960"/>
          </a:xfrm>
        </p:grpSpPr>
        <p:sp>
          <p:nvSpPr>
            <p:cNvPr id="45091" name="Rectangle 21"/>
            <p:cNvSpPr>
              <a:spLocks noChangeArrowheads="1"/>
            </p:cNvSpPr>
            <p:nvPr/>
          </p:nvSpPr>
          <p:spPr bwMode="auto">
            <a:xfrm>
              <a:off x="4176"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92" name="Rectangle 22"/>
            <p:cNvSpPr>
              <a:spLocks noChangeArrowheads="1"/>
            </p:cNvSpPr>
            <p:nvPr/>
          </p:nvSpPr>
          <p:spPr bwMode="auto">
            <a:xfrm>
              <a:off x="4464"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93" name="Rectangle 23"/>
            <p:cNvSpPr>
              <a:spLocks noChangeArrowheads="1"/>
            </p:cNvSpPr>
            <p:nvPr/>
          </p:nvSpPr>
          <p:spPr bwMode="auto">
            <a:xfrm>
              <a:off x="4752"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94" name="Rectangle 24"/>
            <p:cNvSpPr>
              <a:spLocks noChangeArrowheads="1"/>
            </p:cNvSpPr>
            <p:nvPr/>
          </p:nvSpPr>
          <p:spPr bwMode="auto">
            <a:xfrm>
              <a:off x="5040"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95" name="Rectangle 25"/>
            <p:cNvSpPr>
              <a:spLocks noChangeArrowheads="1"/>
            </p:cNvSpPr>
            <p:nvPr/>
          </p:nvSpPr>
          <p:spPr bwMode="auto">
            <a:xfrm>
              <a:off x="4176"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96" name="Rectangle 26"/>
            <p:cNvSpPr>
              <a:spLocks noChangeArrowheads="1"/>
            </p:cNvSpPr>
            <p:nvPr/>
          </p:nvSpPr>
          <p:spPr bwMode="auto">
            <a:xfrm>
              <a:off x="4464"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97" name="Rectangle 27"/>
            <p:cNvSpPr>
              <a:spLocks noChangeArrowheads="1"/>
            </p:cNvSpPr>
            <p:nvPr/>
          </p:nvSpPr>
          <p:spPr bwMode="auto">
            <a:xfrm>
              <a:off x="4752"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98" name="Rectangle 28"/>
            <p:cNvSpPr>
              <a:spLocks noChangeArrowheads="1"/>
            </p:cNvSpPr>
            <p:nvPr/>
          </p:nvSpPr>
          <p:spPr bwMode="auto">
            <a:xfrm>
              <a:off x="5040"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99" name="Line 29"/>
            <p:cNvSpPr>
              <a:spLocks noChangeShapeType="1"/>
            </p:cNvSpPr>
            <p:nvPr/>
          </p:nvSpPr>
          <p:spPr bwMode="auto">
            <a:xfrm flipH="1" flipV="1">
              <a:off x="3936" y="321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0" name="Text Box 30"/>
            <p:cNvSpPr txBox="1">
              <a:spLocks noChangeArrowheads="1"/>
            </p:cNvSpPr>
            <p:nvPr/>
          </p:nvSpPr>
          <p:spPr bwMode="auto">
            <a:xfrm>
              <a:off x="3888" y="3324"/>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x</a:t>
              </a:r>
            </a:p>
          </p:txBody>
        </p:sp>
        <p:sp>
          <p:nvSpPr>
            <p:cNvPr id="45101" name="Text Box 31"/>
            <p:cNvSpPr txBox="1">
              <a:spLocks noChangeArrowheads="1"/>
            </p:cNvSpPr>
            <p:nvPr/>
          </p:nvSpPr>
          <p:spPr bwMode="auto">
            <a:xfrm>
              <a:off x="3984" y="307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yz</a:t>
              </a:r>
            </a:p>
          </p:txBody>
        </p:sp>
        <p:sp>
          <p:nvSpPr>
            <p:cNvPr id="45102" name="Text Box 32"/>
            <p:cNvSpPr txBox="1">
              <a:spLocks noChangeArrowheads="1"/>
            </p:cNvSpPr>
            <p:nvPr/>
          </p:nvSpPr>
          <p:spPr bwMode="auto">
            <a:xfrm>
              <a:off x="3936" y="3496"/>
              <a:ext cx="19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pPr>
              <a:r>
                <a:rPr lang="en-US" sz="1600">
                  <a:latin typeface="Courier New" pitchFamily="49" charset="0"/>
                </a:rPr>
                <a:t>0</a:t>
              </a:r>
            </a:p>
            <a:p>
              <a:pPr>
                <a:lnSpc>
                  <a:spcPct val="150000"/>
                </a:lnSpc>
              </a:pPr>
              <a:r>
                <a:rPr lang="en-US" sz="1600">
                  <a:latin typeface="Courier New" pitchFamily="49" charset="0"/>
                </a:rPr>
                <a:t>1</a:t>
              </a:r>
            </a:p>
          </p:txBody>
        </p:sp>
        <p:sp>
          <p:nvSpPr>
            <p:cNvPr id="45103" name="Text Box 33"/>
            <p:cNvSpPr txBox="1">
              <a:spLocks noChangeArrowheads="1"/>
            </p:cNvSpPr>
            <p:nvPr/>
          </p:nvSpPr>
          <p:spPr bwMode="auto">
            <a:xfrm>
              <a:off x="4176" y="3216"/>
              <a:ext cx="1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00  01  11  10</a:t>
              </a:r>
            </a:p>
          </p:txBody>
        </p:sp>
      </p:grpSp>
      <p:sp>
        <p:nvSpPr>
          <p:cNvPr id="45064" name="Freeform 34"/>
          <p:cNvSpPr>
            <a:spLocks/>
          </p:cNvSpPr>
          <p:nvPr/>
        </p:nvSpPr>
        <p:spPr bwMode="auto">
          <a:xfrm>
            <a:off x="6477000" y="2362200"/>
            <a:ext cx="622300" cy="990600"/>
          </a:xfrm>
          <a:custGeom>
            <a:avLst/>
            <a:gdLst>
              <a:gd name="T0" fmla="*/ 392 w 392"/>
              <a:gd name="T1" fmla="*/ 0 h 624"/>
              <a:gd name="T2" fmla="*/ 56 w 392"/>
              <a:gd name="T3" fmla="*/ 192 h 624"/>
              <a:gd name="T4" fmla="*/ 56 w 392"/>
              <a:gd name="T5" fmla="*/ 480 h 624"/>
              <a:gd name="T6" fmla="*/ 392 w 392"/>
              <a:gd name="T7" fmla="*/ 624 h 624"/>
              <a:gd name="T8" fmla="*/ 0 60000 65536"/>
              <a:gd name="T9" fmla="*/ 0 60000 65536"/>
              <a:gd name="T10" fmla="*/ 0 60000 65536"/>
              <a:gd name="T11" fmla="*/ 0 60000 65536"/>
              <a:gd name="T12" fmla="*/ 0 w 392"/>
              <a:gd name="T13" fmla="*/ 0 h 624"/>
              <a:gd name="T14" fmla="*/ 392 w 392"/>
              <a:gd name="T15" fmla="*/ 624 h 624"/>
            </a:gdLst>
            <a:ahLst/>
            <a:cxnLst>
              <a:cxn ang="T8">
                <a:pos x="T0" y="T1"/>
              </a:cxn>
              <a:cxn ang="T9">
                <a:pos x="T2" y="T3"/>
              </a:cxn>
              <a:cxn ang="T10">
                <a:pos x="T4" y="T5"/>
              </a:cxn>
              <a:cxn ang="T11">
                <a:pos x="T6" y="T7"/>
              </a:cxn>
            </a:cxnLst>
            <a:rect l="T12" t="T13" r="T14" b="T15"/>
            <a:pathLst>
              <a:path w="392" h="624">
                <a:moveTo>
                  <a:pt x="392" y="0"/>
                </a:moveTo>
                <a:cubicBezTo>
                  <a:pt x="252" y="56"/>
                  <a:pt x="112" y="112"/>
                  <a:pt x="56" y="192"/>
                </a:cubicBezTo>
                <a:cubicBezTo>
                  <a:pt x="0" y="272"/>
                  <a:pt x="0" y="408"/>
                  <a:pt x="56" y="480"/>
                </a:cubicBezTo>
                <a:cubicBezTo>
                  <a:pt x="112" y="552"/>
                  <a:pt x="252" y="588"/>
                  <a:pt x="392" y="624"/>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5" name="Freeform 35"/>
          <p:cNvSpPr>
            <a:spLocks/>
          </p:cNvSpPr>
          <p:nvPr/>
        </p:nvSpPr>
        <p:spPr bwMode="auto">
          <a:xfrm flipH="1">
            <a:off x="5105400" y="2438400"/>
            <a:ext cx="622300" cy="990600"/>
          </a:xfrm>
          <a:custGeom>
            <a:avLst/>
            <a:gdLst>
              <a:gd name="T0" fmla="*/ 392 w 392"/>
              <a:gd name="T1" fmla="*/ 0 h 624"/>
              <a:gd name="T2" fmla="*/ 56 w 392"/>
              <a:gd name="T3" fmla="*/ 192 h 624"/>
              <a:gd name="T4" fmla="*/ 56 w 392"/>
              <a:gd name="T5" fmla="*/ 480 h 624"/>
              <a:gd name="T6" fmla="*/ 392 w 392"/>
              <a:gd name="T7" fmla="*/ 624 h 624"/>
              <a:gd name="T8" fmla="*/ 0 60000 65536"/>
              <a:gd name="T9" fmla="*/ 0 60000 65536"/>
              <a:gd name="T10" fmla="*/ 0 60000 65536"/>
              <a:gd name="T11" fmla="*/ 0 60000 65536"/>
              <a:gd name="T12" fmla="*/ 0 w 392"/>
              <a:gd name="T13" fmla="*/ 0 h 624"/>
              <a:gd name="T14" fmla="*/ 392 w 392"/>
              <a:gd name="T15" fmla="*/ 624 h 624"/>
            </a:gdLst>
            <a:ahLst/>
            <a:cxnLst>
              <a:cxn ang="T8">
                <a:pos x="T0" y="T1"/>
              </a:cxn>
              <a:cxn ang="T9">
                <a:pos x="T2" y="T3"/>
              </a:cxn>
              <a:cxn ang="T10">
                <a:pos x="T4" y="T5"/>
              </a:cxn>
              <a:cxn ang="T11">
                <a:pos x="T6" y="T7"/>
              </a:cxn>
            </a:cxnLst>
            <a:rect l="T12" t="T13" r="T14" b="T15"/>
            <a:pathLst>
              <a:path w="392" h="624">
                <a:moveTo>
                  <a:pt x="392" y="0"/>
                </a:moveTo>
                <a:cubicBezTo>
                  <a:pt x="252" y="56"/>
                  <a:pt x="112" y="112"/>
                  <a:pt x="56" y="192"/>
                </a:cubicBezTo>
                <a:cubicBezTo>
                  <a:pt x="0" y="272"/>
                  <a:pt x="0" y="408"/>
                  <a:pt x="56" y="480"/>
                </a:cubicBezTo>
                <a:cubicBezTo>
                  <a:pt x="112" y="552"/>
                  <a:pt x="252" y="588"/>
                  <a:pt x="392" y="624"/>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6" name="Oval 36"/>
          <p:cNvSpPr>
            <a:spLocks noChangeArrowheads="1"/>
          </p:cNvSpPr>
          <p:nvPr/>
        </p:nvSpPr>
        <p:spPr bwMode="auto">
          <a:xfrm>
            <a:off x="5638800" y="2438400"/>
            <a:ext cx="533400" cy="9906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67" name="Oval 37"/>
          <p:cNvSpPr>
            <a:spLocks noChangeArrowheads="1"/>
          </p:cNvSpPr>
          <p:nvPr/>
        </p:nvSpPr>
        <p:spPr bwMode="auto">
          <a:xfrm>
            <a:off x="5105400" y="2438400"/>
            <a:ext cx="1981200" cy="4572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5068" name="Group 38"/>
          <p:cNvGrpSpPr>
            <a:grpSpLocks/>
          </p:cNvGrpSpPr>
          <p:nvPr/>
        </p:nvGrpSpPr>
        <p:grpSpPr bwMode="auto">
          <a:xfrm>
            <a:off x="1371600" y="4648200"/>
            <a:ext cx="2352675" cy="1524000"/>
            <a:chOff x="3888" y="3072"/>
            <a:chExt cx="1482" cy="960"/>
          </a:xfrm>
        </p:grpSpPr>
        <p:sp>
          <p:nvSpPr>
            <p:cNvPr id="45078" name="Rectangle 39"/>
            <p:cNvSpPr>
              <a:spLocks noChangeArrowheads="1"/>
            </p:cNvSpPr>
            <p:nvPr/>
          </p:nvSpPr>
          <p:spPr bwMode="auto">
            <a:xfrm>
              <a:off x="4176"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79" name="Rectangle 40"/>
            <p:cNvSpPr>
              <a:spLocks noChangeArrowheads="1"/>
            </p:cNvSpPr>
            <p:nvPr/>
          </p:nvSpPr>
          <p:spPr bwMode="auto">
            <a:xfrm>
              <a:off x="4464"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80" name="Rectangle 41"/>
            <p:cNvSpPr>
              <a:spLocks noChangeArrowheads="1"/>
            </p:cNvSpPr>
            <p:nvPr/>
          </p:nvSpPr>
          <p:spPr bwMode="auto">
            <a:xfrm>
              <a:off x="4752"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81" name="Rectangle 42"/>
            <p:cNvSpPr>
              <a:spLocks noChangeArrowheads="1"/>
            </p:cNvSpPr>
            <p:nvPr/>
          </p:nvSpPr>
          <p:spPr bwMode="auto">
            <a:xfrm>
              <a:off x="5040" y="3456"/>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82" name="Rectangle 43"/>
            <p:cNvSpPr>
              <a:spLocks noChangeArrowheads="1"/>
            </p:cNvSpPr>
            <p:nvPr/>
          </p:nvSpPr>
          <p:spPr bwMode="auto">
            <a:xfrm>
              <a:off x="4176"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83" name="Rectangle 44"/>
            <p:cNvSpPr>
              <a:spLocks noChangeArrowheads="1"/>
            </p:cNvSpPr>
            <p:nvPr/>
          </p:nvSpPr>
          <p:spPr bwMode="auto">
            <a:xfrm>
              <a:off x="4464"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84" name="Rectangle 45"/>
            <p:cNvSpPr>
              <a:spLocks noChangeArrowheads="1"/>
            </p:cNvSpPr>
            <p:nvPr/>
          </p:nvSpPr>
          <p:spPr bwMode="auto">
            <a:xfrm>
              <a:off x="4752"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85" name="Rectangle 46"/>
            <p:cNvSpPr>
              <a:spLocks noChangeArrowheads="1"/>
            </p:cNvSpPr>
            <p:nvPr/>
          </p:nvSpPr>
          <p:spPr bwMode="auto">
            <a:xfrm>
              <a:off x="5040" y="3744"/>
              <a:ext cx="28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Courier New" pitchFamily="49" charset="0"/>
                </a:rPr>
                <a:t>1</a:t>
              </a:r>
            </a:p>
          </p:txBody>
        </p:sp>
        <p:sp>
          <p:nvSpPr>
            <p:cNvPr id="45086" name="Line 47"/>
            <p:cNvSpPr>
              <a:spLocks noChangeShapeType="1"/>
            </p:cNvSpPr>
            <p:nvPr/>
          </p:nvSpPr>
          <p:spPr bwMode="auto">
            <a:xfrm flipH="1" flipV="1">
              <a:off x="3936" y="321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7" name="Text Box 48"/>
            <p:cNvSpPr txBox="1">
              <a:spLocks noChangeArrowheads="1"/>
            </p:cNvSpPr>
            <p:nvPr/>
          </p:nvSpPr>
          <p:spPr bwMode="auto">
            <a:xfrm>
              <a:off x="3888" y="3324"/>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x</a:t>
              </a:r>
            </a:p>
          </p:txBody>
        </p:sp>
        <p:sp>
          <p:nvSpPr>
            <p:cNvPr id="45088" name="Text Box 49"/>
            <p:cNvSpPr txBox="1">
              <a:spLocks noChangeArrowheads="1"/>
            </p:cNvSpPr>
            <p:nvPr/>
          </p:nvSpPr>
          <p:spPr bwMode="auto">
            <a:xfrm>
              <a:off x="3984" y="307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atin typeface="Courier New" pitchFamily="49" charset="0"/>
                </a:rPr>
                <a:t>yz</a:t>
              </a:r>
            </a:p>
          </p:txBody>
        </p:sp>
        <p:sp>
          <p:nvSpPr>
            <p:cNvPr id="45089" name="Text Box 50"/>
            <p:cNvSpPr txBox="1">
              <a:spLocks noChangeArrowheads="1"/>
            </p:cNvSpPr>
            <p:nvPr/>
          </p:nvSpPr>
          <p:spPr bwMode="auto">
            <a:xfrm>
              <a:off x="3936" y="3496"/>
              <a:ext cx="19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pPr>
              <a:r>
                <a:rPr lang="en-US" sz="1600">
                  <a:latin typeface="Courier New" pitchFamily="49" charset="0"/>
                </a:rPr>
                <a:t>0</a:t>
              </a:r>
            </a:p>
            <a:p>
              <a:pPr>
                <a:lnSpc>
                  <a:spcPct val="150000"/>
                </a:lnSpc>
              </a:pPr>
              <a:r>
                <a:rPr lang="en-US" sz="1600">
                  <a:latin typeface="Courier New" pitchFamily="49" charset="0"/>
                </a:rPr>
                <a:t>1</a:t>
              </a:r>
            </a:p>
          </p:txBody>
        </p:sp>
        <p:sp>
          <p:nvSpPr>
            <p:cNvPr id="45090" name="Text Box 51"/>
            <p:cNvSpPr txBox="1">
              <a:spLocks noChangeArrowheads="1"/>
            </p:cNvSpPr>
            <p:nvPr/>
          </p:nvSpPr>
          <p:spPr bwMode="auto">
            <a:xfrm>
              <a:off x="4176" y="3216"/>
              <a:ext cx="1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00  01  11  10</a:t>
              </a:r>
            </a:p>
          </p:txBody>
        </p:sp>
      </p:grpSp>
      <p:sp>
        <p:nvSpPr>
          <p:cNvPr id="45069" name="Oval 52"/>
          <p:cNvSpPr>
            <a:spLocks noChangeArrowheads="1"/>
          </p:cNvSpPr>
          <p:nvPr/>
        </p:nvSpPr>
        <p:spPr bwMode="auto">
          <a:xfrm>
            <a:off x="1752600" y="5257800"/>
            <a:ext cx="990600" cy="9906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0" name="Oval 53"/>
          <p:cNvSpPr>
            <a:spLocks noChangeArrowheads="1"/>
          </p:cNvSpPr>
          <p:nvPr/>
        </p:nvSpPr>
        <p:spPr bwMode="auto">
          <a:xfrm>
            <a:off x="1828800" y="5257800"/>
            <a:ext cx="1828800" cy="5334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1" name="Freeform 54"/>
          <p:cNvSpPr>
            <a:spLocks/>
          </p:cNvSpPr>
          <p:nvPr/>
        </p:nvSpPr>
        <p:spPr bwMode="auto">
          <a:xfrm>
            <a:off x="3048000" y="5181600"/>
            <a:ext cx="622300" cy="990600"/>
          </a:xfrm>
          <a:custGeom>
            <a:avLst/>
            <a:gdLst>
              <a:gd name="T0" fmla="*/ 392 w 392"/>
              <a:gd name="T1" fmla="*/ 0 h 624"/>
              <a:gd name="T2" fmla="*/ 56 w 392"/>
              <a:gd name="T3" fmla="*/ 192 h 624"/>
              <a:gd name="T4" fmla="*/ 56 w 392"/>
              <a:gd name="T5" fmla="*/ 480 h 624"/>
              <a:gd name="T6" fmla="*/ 392 w 392"/>
              <a:gd name="T7" fmla="*/ 624 h 624"/>
              <a:gd name="T8" fmla="*/ 0 60000 65536"/>
              <a:gd name="T9" fmla="*/ 0 60000 65536"/>
              <a:gd name="T10" fmla="*/ 0 60000 65536"/>
              <a:gd name="T11" fmla="*/ 0 60000 65536"/>
              <a:gd name="T12" fmla="*/ 0 w 392"/>
              <a:gd name="T13" fmla="*/ 0 h 624"/>
              <a:gd name="T14" fmla="*/ 392 w 392"/>
              <a:gd name="T15" fmla="*/ 624 h 624"/>
            </a:gdLst>
            <a:ahLst/>
            <a:cxnLst>
              <a:cxn ang="T8">
                <a:pos x="T0" y="T1"/>
              </a:cxn>
              <a:cxn ang="T9">
                <a:pos x="T2" y="T3"/>
              </a:cxn>
              <a:cxn ang="T10">
                <a:pos x="T4" y="T5"/>
              </a:cxn>
              <a:cxn ang="T11">
                <a:pos x="T6" y="T7"/>
              </a:cxn>
            </a:cxnLst>
            <a:rect l="T12" t="T13" r="T14" b="T15"/>
            <a:pathLst>
              <a:path w="392" h="624">
                <a:moveTo>
                  <a:pt x="392" y="0"/>
                </a:moveTo>
                <a:cubicBezTo>
                  <a:pt x="252" y="56"/>
                  <a:pt x="112" y="112"/>
                  <a:pt x="56" y="192"/>
                </a:cubicBezTo>
                <a:cubicBezTo>
                  <a:pt x="0" y="272"/>
                  <a:pt x="0" y="408"/>
                  <a:pt x="56" y="480"/>
                </a:cubicBezTo>
                <a:cubicBezTo>
                  <a:pt x="112" y="552"/>
                  <a:pt x="252" y="588"/>
                  <a:pt x="392" y="624"/>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2" name="Freeform 55"/>
          <p:cNvSpPr>
            <a:spLocks/>
          </p:cNvSpPr>
          <p:nvPr/>
        </p:nvSpPr>
        <p:spPr bwMode="auto">
          <a:xfrm flipH="1">
            <a:off x="1676400" y="5181600"/>
            <a:ext cx="622300" cy="990600"/>
          </a:xfrm>
          <a:custGeom>
            <a:avLst/>
            <a:gdLst>
              <a:gd name="T0" fmla="*/ 392 w 392"/>
              <a:gd name="T1" fmla="*/ 0 h 624"/>
              <a:gd name="T2" fmla="*/ 56 w 392"/>
              <a:gd name="T3" fmla="*/ 192 h 624"/>
              <a:gd name="T4" fmla="*/ 56 w 392"/>
              <a:gd name="T5" fmla="*/ 480 h 624"/>
              <a:gd name="T6" fmla="*/ 392 w 392"/>
              <a:gd name="T7" fmla="*/ 624 h 624"/>
              <a:gd name="T8" fmla="*/ 0 60000 65536"/>
              <a:gd name="T9" fmla="*/ 0 60000 65536"/>
              <a:gd name="T10" fmla="*/ 0 60000 65536"/>
              <a:gd name="T11" fmla="*/ 0 60000 65536"/>
              <a:gd name="T12" fmla="*/ 0 w 392"/>
              <a:gd name="T13" fmla="*/ 0 h 624"/>
              <a:gd name="T14" fmla="*/ 392 w 392"/>
              <a:gd name="T15" fmla="*/ 624 h 624"/>
            </a:gdLst>
            <a:ahLst/>
            <a:cxnLst>
              <a:cxn ang="T8">
                <a:pos x="T0" y="T1"/>
              </a:cxn>
              <a:cxn ang="T9">
                <a:pos x="T2" y="T3"/>
              </a:cxn>
              <a:cxn ang="T10">
                <a:pos x="T4" y="T5"/>
              </a:cxn>
              <a:cxn ang="T11">
                <a:pos x="T6" y="T7"/>
              </a:cxn>
            </a:cxnLst>
            <a:rect l="T12" t="T13" r="T14" b="T15"/>
            <a:pathLst>
              <a:path w="392" h="624">
                <a:moveTo>
                  <a:pt x="392" y="0"/>
                </a:moveTo>
                <a:cubicBezTo>
                  <a:pt x="252" y="56"/>
                  <a:pt x="112" y="112"/>
                  <a:pt x="56" y="192"/>
                </a:cubicBezTo>
                <a:cubicBezTo>
                  <a:pt x="0" y="272"/>
                  <a:pt x="0" y="408"/>
                  <a:pt x="56" y="480"/>
                </a:cubicBezTo>
                <a:cubicBezTo>
                  <a:pt x="112" y="552"/>
                  <a:pt x="252" y="588"/>
                  <a:pt x="392" y="624"/>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3" name="Text Box 56"/>
          <p:cNvSpPr txBox="1">
            <a:spLocks noChangeArrowheads="1"/>
          </p:cNvSpPr>
          <p:nvPr/>
        </p:nvSpPr>
        <p:spPr bwMode="auto">
          <a:xfrm>
            <a:off x="990600" y="3505200"/>
            <a:ext cx="815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a:latin typeface="Times New Roman" charset="0"/>
              </a:rPr>
              <a:t>In each </a:t>
            </a:r>
            <a:r>
              <a:rPr lang="en-US" dirty="0" smtClean="0">
                <a:latin typeface="Times New Roman" charset="0"/>
              </a:rPr>
              <a:t>case, all </a:t>
            </a:r>
            <a:r>
              <a:rPr lang="en-US" dirty="0">
                <a:latin typeface="Times New Roman" charset="0"/>
              </a:rPr>
              <a:t>the 1’s in three rectangles of the required dimensions. </a:t>
            </a:r>
            <a:endParaRPr lang="en-US" dirty="0" smtClean="0">
              <a:latin typeface="Times New Roman" charset="0"/>
            </a:endParaRPr>
          </a:p>
          <a:p>
            <a:pPr>
              <a:spcBef>
                <a:spcPct val="50000"/>
              </a:spcBef>
            </a:pPr>
            <a:r>
              <a:rPr lang="en-US" dirty="0" smtClean="0">
                <a:latin typeface="Times New Roman" charset="0"/>
              </a:rPr>
              <a:t>Map </a:t>
            </a:r>
            <a:r>
              <a:rPr lang="en-US" dirty="0">
                <a:latin typeface="Times New Roman" charset="0"/>
              </a:rPr>
              <a:t>below is best because it uses larger patterns (3 groups of 4). </a:t>
            </a:r>
          </a:p>
          <a:p>
            <a:pPr>
              <a:spcBef>
                <a:spcPct val="50000"/>
              </a:spcBef>
            </a:pPr>
            <a:r>
              <a:rPr lang="en-US" dirty="0" smtClean="0">
                <a:latin typeface="Times New Roman" charset="0"/>
              </a:rPr>
              <a:t>Finally, convert </a:t>
            </a:r>
            <a:r>
              <a:rPr lang="en-US" dirty="0">
                <a:latin typeface="Times New Roman" charset="0"/>
              </a:rPr>
              <a:t>these </a:t>
            </a:r>
            <a:r>
              <a:rPr lang="en-US" dirty="0" smtClean="0">
                <a:latin typeface="Times New Roman" charset="0"/>
              </a:rPr>
              <a:t>patterns </a:t>
            </a:r>
            <a:r>
              <a:rPr lang="en-US" dirty="0">
                <a:latin typeface="Times New Roman" charset="0"/>
              </a:rPr>
              <a:t>back into terms in the simplified expression for F( ).</a:t>
            </a:r>
          </a:p>
        </p:txBody>
      </p:sp>
      <p:sp>
        <p:nvSpPr>
          <p:cNvPr id="45074" name="Text Box 57"/>
          <p:cNvSpPr txBox="1">
            <a:spLocks noChangeArrowheads="1"/>
          </p:cNvSpPr>
          <p:nvPr/>
        </p:nvSpPr>
        <p:spPr bwMode="auto">
          <a:xfrm>
            <a:off x="4876800" y="5715000"/>
            <a:ext cx="2995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a:latin typeface="Courier New" pitchFamily="49" charset="0"/>
              </a:rPr>
              <a:t>F(x,y,z) = x’ + y’ + z’</a:t>
            </a:r>
          </a:p>
        </p:txBody>
      </p:sp>
      <p:sp>
        <p:nvSpPr>
          <p:cNvPr id="45075" name="Freeform 58"/>
          <p:cNvSpPr>
            <a:spLocks/>
          </p:cNvSpPr>
          <p:nvPr/>
        </p:nvSpPr>
        <p:spPr bwMode="auto">
          <a:xfrm>
            <a:off x="3581400" y="5054600"/>
            <a:ext cx="2743200" cy="660400"/>
          </a:xfrm>
          <a:custGeom>
            <a:avLst/>
            <a:gdLst>
              <a:gd name="T0" fmla="*/ 0 w 1728"/>
              <a:gd name="T1" fmla="*/ 224 h 416"/>
              <a:gd name="T2" fmla="*/ 1008 w 1728"/>
              <a:gd name="T3" fmla="*/ 32 h 416"/>
              <a:gd name="T4" fmla="*/ 1728 w 1728"/>
              <a:gd name="T5" fmla="*/ 416 h 416"/>
              <a:gd name="T6" fmla="*/ 0 60000 65536"/>
              <a:gd name="T7" fmla="*/ 0 60000 65536"/>
              <a:gd name="T8" fmla="*/ 0 60000 65536"/>
              <a:gd name="T9" fmla="*/ 0 w 1728"/>
              <a:gd name="T10" fmla="*/ 0 h 416"/>
              <a:gd name="T11" fmla="*/ 1728 w 1728"/>
              <a:gd name="T12" fmla="*/ 416 h 416"/>
            </a:gdLst>
            <a:ahLst/>
            <a:cxnLst>
              <a:cxn ang="T6">
                <a:pos x="T0" y="T1"/>
              </a:cxn>
              <a:cxn ang="T7">
                <a:pos x="T2" y="T3"/>
              </a:cxn>
              <a:cxn ang="T8">
                <a:pos x="T4" y="T5"/>
              </a:cxn>
            </a:cxnLst>
            <a:rect l="T9" t="T10" r="T11" b="T12"/>
            <a:pathLst>
              <a:path w="1728" h="416">
                <a:moveTo>
                  <a:pt x="0" y="224"/>
                </a:moveTo>
                <a:cubicBezTo>
                  <a:pt x="360" y="112"/>
                  <a:pt x="720" y="0"/>
                  <a:pt x="1008" y="32"/>
                </a:cubicBezTo>
                <a:cubicBezTo>
                  <a:pt x="1296" y="64"/>
                  <a:pt x="1512" y="240"/>
                  <a:pt x="1728" y="416"/>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6" name="Freeform 59"/>
          <p:cNvSpPr>
            <a:spLocks/>
          </p:cNvSpPr>
          <p:nvPr/>
        </p:nvSpPr>
        <p:spPr bwMode="auto">
          <a:xfrm>
            <a:off x="3733800" y="4635500"/>
            <a:ext cx="3810000" cy="1079500"/>
          </a:xfrm>
          <a:custGeom>
            <a:avLst/>
            <a:gdLst>
              <a:gd name="T0" fmla="*/ 0 w 2400"/>
              <a:gd name="T1" fmla="*/ 344 h 680"/>
              <a:gd name="T2" fmla="*/ 1392 w 2400"/>
              <a:gd name="T3" fmla="*/ 56 h 680"/>
              <a:gd name="T4" fmla="*/ 2400 w 2400"/>
              <a:gd name="T5" fmla="*/ 680 h 680"/>
              <a:gd name="T6" fmla="*/ 0 60000 65536"/>
              <a:gd name="T7" fmla="*/ 0 60000 65536"/>
              <a:gd name="T8" fmla="*/ 0 60000 65536"/>
              <a:gd name="T9" fmla="*/ 0 w 2400"/>
              <a:gd name="T10" fmla="*/ 0 h 680"/>
              <a:gd name="T11" fmla="*/ 2400 w 2400"/>
              <a:gd name="T12" fmla="*/ 680 h 680"/>
            </a:gdLst>
            <a:ahLst/>
            <a:cxnLst>
              <a:cxn ang="T6">
                <a:pos x="T0" y="T1"/>
              </a:cxn>
              <a:cxn ang="T7">
                <a:pos x="T2" y="T3"/>
              </a:cxn>
              <a:cxn ang="T8">
                <a:pos x="T4" y="T5"/>
              </a:cxn>
            </a:cxnLst>
            <a:rect l="T9" t="T10" r="T11" b="T12"/>
            <a:pathLst>
              <a:path w="2400" h="680">
                <a:moveTo>
                  <a:pt x="0" y="344"/>
                </a:moveTo>
                <a:cubicBezTo>
                  <a:pt x="496" y="172"/>
                  <a:pt x="992" y="0"/>
                  <a:pt x="1392" y="56"/>
                </a:cubicBezTo>
                <a:cubicBezTo>
                  <a:pt x="1792" y="112"/>
                  <a:pt x="2096" y="396"/>
                  <a:pt x="2400" y="68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7" name="Freeform 60"/>
          <p:cNvSpPr>
            <a:spLocks/>
          </p:cNvSpPr>
          <p:nvPr/>
        </p:nvSpPr>
        <p:spPr bwMode="auto">
          <a:xfrm>
            <a:off x="2019300" y="6096000"/>
            <a:ext cx="4838700" cy="482600"/>
          </a:xfrm>
          <a:custGeom>
            <a:avLst/>
            <a:gdLst>
              <a:gd name="T0" fmla="*/ 216 w 3048"/>
              <a:gd name="T1" fmla="*/ 96 h 304"/>
              <a:gd name="T2" fmla="*/ 264 w 3048"/>
              <a:gd name="T3" fmla="*/ 96 h 304"/>
              <a:gd name="T4" fmla="*/ 1800 w 3048"/>
              <a:gd name="T5" fmla="*/ 288 h 304"/>
              <a:gd name="T6" fmla="*/ 3048 w 3048"/>
              <a:gd name="T7" fmla="*/ 0 h 304"/>
              <a:gd name="T8" fmla="*/ 0 60000 65536"/>
              <a:gd name="T9" fmla="*/ 0 60000 65536"/>
              <a:gd name="T10" fmla="*/ 0 60000 65536"/>
              <a:gd name="T11" fmla="*/ 0 60000 65536"/>
              <a:gd name="T12" fmla="*/ 0 w 3048"/>
              <a:gd name="T13" fmla="*/ 0 h 304"/>
              <a:gd name="T14" fmla="*/ 3048 w 3048"/>
              <a:gd name="T15" fmla="*/ 304 h 304"/>
            </a:gdLst>
            <a:ahLst/>
            <a:cxnLst>
              <a:cxn ang="T8">
                <a:pos x="T0" y="T1"/>
              </a:cxn>
              <a:cxn ang="T9">
                <a:pos x="T2" y="T3"/>
              </a:cxn>
              <a:cxn ang="T10">
                <a:pos x="T4" y="T5"/>
              </a:cxn>
              <a:cxn ang="T11">
                <a:pos x="T6" y="T7"/>
              </a:cxn>
            </a:cxnLst>
            <a:rect l="T12" t="T13" r="T14" b="T15"/>
            <a:pathLst>
              <a:path w="3048" h="304">
                <a:moveTo>
                  <a:pt x="216" y="96"/>
                </a:moveTo>
                <a:cubicBezTo>
                  <a:pt x="108" y="80"/>
                  <a:pt x="0" y="64"/>
                  <a:pt x="264" y="96"/>
                </a:cubicBezTo>
                <a:cubicBezTo>
                  <a:pt x="528" y="128"/>
                  <a:pt x="1336" y="304"/>
                  <a:pt x="1800" y="288"/>
                </a:cubicBezTo>
                <a:cubicBezTo>
                  <a:pt x="2264" y="272"/>
                  <a:pt x="2656" y="136"/>
                  <a:pt x="3048" y="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416140735"/>
      </p:ext>
    </p:extLst>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4400" y="274638"/>
            <a:ext cx="7772400" cy="792162"/>
          </a:xfrm>
        </p:spPr>
        <p:txBody>
          <a:bodyPr/>
          <a:lstStyle/>
          <a:p>
            <a:pPr eaLnBrk="1" hangingPunct="1"/>
            <a:r>
              <a:rPr lang="en-US" smtClean="0"/>
              <a:t>K-map Example</a:t>
            </a:r>
          </a:p>
        </p:txBody>
      </p:sp>
      <p:sp>
        <p:nvSpPr>
          <p:cNvPr id="46083" name="Rectangle 3"/>
          <p:cNvSpPr>
            <a:spLocks noGrp="1" noChangeArrowheads="1"/>
          </p:cNvSpPr>
          <p:nvPr>
            <p:ph type="body" idx="1"/>
          </p:nvPr>
        </p:nvSpPr>
        <p:spPr>
          <a:xfrm>
            <a:off x="1143000" y="1371600"/>
            <a:ext cx="4343400" cy="2590800"/>
          </a:xfrm>
        </p:spPr>
        <p:txBody>
          <a:bodyPr/>
          <a:lstStyle/>
          <a:p>
            <a:pPr eaLnBrk="1" hangingPunct="1">
              <a:lnSpc>
                <a:spcPct val="80000"/>
              </a:lnSpc>
            </a:pPr>
            <a:r>
              <a:rPr lang="en-US" sz="1800" dirty="0" smtClean="0"/>
              <a:t>Let’s consider (</a:t>
            </a:r>
            <a:r>
              <a:rPr lang="en-US" sz="1800" dirty="0" err="1" smtClean="0"/>
              <a:t>xy</a:t>
            </a:r>
            <a:r>
              <a:rPr lang="en-US" sz="1800" dirty="0" smtClean="0"/>
              <a:t>’+</a:t>
            </a:r>
            <a:r>
              <a:rPr lang="en-US" sz="1800" dirty="0" err="1" smtClean="0"/>
              <a:t>yz</a:t>
            </a:r>
            <a:r>
              <a:rPr lang="en-US" sz="1800" dirty="0" smtClean="0"/>
              <a:t>)’ = </a:t>
            </a:r>
            <a:r>
              <a:rPr lang="en-US" sz="1800" dirty="0" err="1" smtClean="0"/>
              <a:t>x’y</a:t>
            </a:r>
            <a:r>
              <a:rPr lang="en-US" sz="1800" dirty="0" smtClean="0"/>
              <a:t>’ + </a:t>
            </a:r>
            <a:r>
              <a:rPr lang="en-US" sz="1800" dirty="0" err="1" smtClean="0"/>
              <a:t>x’z</a:t>
            </a:r>
            <a:r>
              <a:rPr lang="en-US" sz="1800" dirty="0" smtClean="0"/>
              <a:t>’ + </a:t>
            </a:r>
            <a:r>
              <a:rPr lang="en-US" sz="1800" dirty="0" err="1" smtClean="0"/>
              <a:t>yz</a:t>
            </a:r>
            <a:r>
              <a:rPr lang="en-US" sz="1800" dirty="0" smtClean="0"/>
              <a:t>’</a:t>
            </a:r>
          </a:p>
          <a:p>
            <a:pPr eaLnBrk="1" hangingPunct="1">
              <a:lnSpc>
                <a:spcPct val="80000"/>
              </a:lnSpc>
            </a:pPr>
            <a:r>
              <a:rPr lang="en-US" sz="1800" dirty="0" smtClean="0"/>
              <a:t>Group together the 1s in the map:</a:t>
            </a:r>
          </a:p>
          <a:p>
            <a:pPr lvl="1" eaLnBrk="1" hangingPunct="1">
              <a:lnSpc>
                <a:spcPct val="80000"/>
              </a:lnSpc>
            </a:pPr>
            <a:r>
              <a:rPr lang="en-US" sz="1600" dirty="0" smtClean="0"/>
              <a:t>g1: x’y’z’+</a:t>
            </a:r>
            <a:r>
              <a:rPr lang="en-US" sz="1600" dirty="0" err="1" smtClean="0"/>
              <a:t>x’y’z</a:t>
            </a:r>
            <a:r>
              <a:rPr lang="en-US" sz="1600" dirty="0" smtClean="0"/>
              <a:t>=</a:t>
            </a:r>
            <a:r>
              <a:rPr lang="en-US" sz="1600" dirty="0" err="1" smtClean="0"/>
              <a:t>x’y</a:t>
            </a:r>
            <a:r>
              <a:rPr lang="en-US" sz="1600" dirty="0" smtClean="0"/>
              <a:t>’(</a:t>
            </a:r>
            <a:r>
              <a:rPr lang="en-US" sz="1600" dirty="0" err="1" smtClean="0"/>
              <a:t>z’+z</a:t>
            </a:r>
            <a:r>
              <a:rPr lang="en-US" sz="1600" dirty="0" smtClean="0"/>
              <a:t>)=</a:t>
            </a:r>
            <a:r>
              <a:rPr lang="en-US" sz="1600" dirty="0" err="1" smtClean="0"/>
              <a:t>x’y</a:t>
            </a:r>
            <a:r>
              <a:rPr lang="en-US" sz="1600" dirty="0" smtClean="0"/>
              <a:t>’ </a:t>
            </a:r>
          </a:p>
          <a:p>
            <a:pPr lvl="1" eaLnBrk="1" hangingPunct="1">
              <a:lnSpc>
                <a:spcPct val="80000"/>
              </a:lnSpc>
            </a:pPr>
            <a:r>
              <a:rPr lang="en-US" sz="1600" dirty="0" smtClean="0"/>
              <a:t>g2: x’</a:t>
            </a:r>
            <a:r>
              <a:rPr lang="en-US" sz="1600" dirty="0" err="1" smtClean="0"/>
              <a:t>yz</a:t>
            </a:r>
            <a:r>
              <a:rPr lang="en-US" sz="1600" dirty="0" smtClean="0"/>
              <a:t>’+xyz’ = </a:t>
            </a:r>
            <a:r>
              <a:rPr lang="en-US" sz="1600" dirty="0" err="1" smtClean="0"/>
              <a:t>yz</a:t>
            </a:r>
            <a:r>
              <a:rPr lang="en-US" sz="1600" dirty="0" smtClean="0"/>
              <a:t>’(</a:t>
            </a:r>
            <a:r>
              <a:rPr lang="en-US" sz="1600" dirty="0" err="1" smtClean="0"/>
              <a:t>x’+x</a:t>
            </a:r>
            <a:r>
              <a:rPr lang="en-US" sz="1600" dirty="0" smtClean="0"/>
              <a:t>)=</a:t>
            </a:r>
            <a:r>
              <a:rPr lang="en-US" sz="1600" dirty="0" err="1" smtClean="0"/>
              <a:t>yz</a:t>
            </a:r>
            <a:r>
              <a:rPr lang="en-US" sz="1600" dirty="0" smtClean="0"/>
              <a:t>’</a:t>
            </a:r>
          </a:p>
          <a:p>
            <a:pPr lvl="1" eaLnBrk="1" hangingPunct="1">
              <a:lnSpc>
                <a:spcPct val="80000"/>
              </a:lnSpc>
            </a:pPr>
            <a:r>
              <a:rPr lang="en-US" sz="1600" dirty="0" smtClean="0"/>
              <a:t>g3: x’</a:t>
            </a:r>
            <a:r>
              <a:rPr lang="en-US" sz="1600" dirty="0" err="1" smtClean="0"/>
              <a:t>yz</a:t>
            </a:r>
            <a:r>
              <a:rPr lang="en-US" sz="1600" dirty="0" smtClean="0"/>
              <a:t>’+</a:t>
            </a:r>
            <a:r>
              <a:rPr lang="en-US" sz="1600" dirty="0" err="1" smtClean="0"/>
              <a:t>x’y’z</a:t>
            </a:r>
            <a:r>
              <a:rPr lang="en-US" sz="1600" dirty="0" smtClean="0"/>
              <a:t>’=</a:t>
            </a:r>
            <a:r>
              <a:rPr lang="en-US" sz="1600" dirty="0" err="1" smtClean="0"/>
              <a:t>x’z</a:t>
            </a:r>
            <a:r>
              <a:rPr lang="en-US" sz="1600" dirty="0" smtClean="0"/>
              <a:t>’(</a:t>
            </a:r>
            <a:r>
              <a:rPr lang="en-US" sz="1600" dirty="0" err="1" smtClean="0"/>
              <a:t>y+y</a:t>
            </a:r>
            <a:r>
              <a:rPr lang="en-US" sz="1600" dirty="0" smtClean="0"/>
              <a:t>’)=</a:t>
            </a:r>
            <a:r>
              <a:rPr lang="en-US" sz="1600" dirty="0" err="1" smtClean="0"/>
              <a:t>x’z</a:t>
            </a:r>
            <a:r>
              <a:rPr lang="en-US" sz="1600" dirty="0" smtClean="0"/>
              <a:t>’</a:t>
            </a:r>
          </a:p>
          <a:p>
            <a:pPr eaLnBrk="1" hangingPunct="1">
              <a:lnSpc>
                <a:spcPct val="80000"/>
              </a:lnSpc>
            </a:pPr>
            <a:r>
              <a:rPr lang="en-US" sz="1800" dirty="0" smtClean="0"/>
              <a:t>To derive a minimal expression we must select the fewest groups that cover all active </a:t>
            </a:r>
            <a:r>
              <a:rPr lang="en-US" sz="1800" dirty="0" err="1" smtClean="0"/>
              <a:t>minterms</a:t>
            </a:r>
            <a:r>
              <a:rPr lang="en-US" sz="1800" dirty="0" smtClean="0"/>
              <a:t> (1s). </a:t>
            </a:r>
          </a:p>
          <a:p>
            <a:pPr eaLnBrk="1" hangingPunct="1">
              <a:lnSpc>
                <a:spcPct val="80000"/>
              </a:lnSpc>
            </a:pPr>
            <a:r>
              <a:rPr lang="en-US" sz="1800" dirty="0" smtClean="0"/>
              <a:t>(</a:t>
            </a:r>
            <a:r>
              <a:rPr lang="en-US" sz="1800" dirty="0" err="1" smtClean="0"/>
              <a:t>xy</a:t>
            </a:r>
            <a:r>
              <a:rPr lang="en-US" sz="1800" dirty="0" smtClean="0"/>
              <a:t>’+</a:t>
            </a:r>
            <a:r>
              <a:rPr lang="en-US" sz="1800" dirty="0" err="1" smtClean="0"/>
              <a:t>yz</a:t>
            </a:r>
            <a:r>
              <a:rPr lang="en-US" sz="1800" dirty="0" smtClean="0"/>
              <a:t>)’= x’y’+</a:t>
            </a:r>
            <a:r>
              <a:rPr lang="en-US" sz="1800" dirty="0" err="1" smtClean="0"/>
              <a:t>yz</a:t>
            </a:r>
            <a:r>
              <a:rPr lang="en-US" sz="1800" dirty="0" smtClean="0"/>
              <a:t>’</a:t>
            </a:r>
          </a:p>
          <a:p>
            <a:pPr eaLnBrk="1" hangingPunct="1">
              <a:lnSpc>
                <a:spcPct val="80000"/>
              </a:lnSpc>
            </a:pPr>
            <a:endParaRPr lang="en-US" sz="1800" dirty="0" smtClean="0"/>
          </a:p>
        </p:txBody>
      </p:sp>
      <p:pic>
        <p:nvPicPr>
          <p:cNvPr id="46084"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343400"/>
            <a:ext cx="5867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38200" name="Group 312"/>
          <p:cNvGraphicFramePr>
            <a:graphicFrameLocks noGrp="1"/>
          </p:cNvGraphicFramePr>
          <p:nvPr>
            <p:extLst>
              <p:ext uri="{D42A27DB-BD31-4B8C-83A1-F6EECF244321}">
                <p14:modId xmlns:p14="http://schemas.microsoft.com/office/powerpoint/2010/main" val="4058351313"/>
              </p:ext>
            </p:extLst>
          </p:nvPr>
        </p:nvGraphicFramePr>
        <p:xfrm>
          <a:off x="5867400" y="1219200"/>
          <a:ext cx="2895600" cy="2743200"/>
        </p:xfrm>
        <a:graphic>
          <a:graphicData uri="http://schemas.openxmlformats.org/drawingml/2006/table">
            <a:tbl>
              <a:tblPr/>
              <a:tblGrid>
                <a:gridCol w="454025"/>
                <a:gridCol w="546100"/>
                <a:gridCol w="533400"/>
                <a:gridCol w="1362075"/>
              </a:tblGrid>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dirty="0" smtClean="0">
                          <a:ln>
                            <a:noFill/>
                          </a:ln>
                          <a:solidFill>
                            <a:schemeClr val="tx1"/>
                          </a:solidFill>
                          <a:effectLst/>
                          <a:latin typeface="Arial" charset="0"/>
                          <a:cs typeface="Arial" charset="0"/>
                        </a:rPr>
                        <a:t>x</a:t>
                      </a:r>
                      <a:endParaRPr kumimoji="0" lang="en-US" sz="1400" b="0" i="0" u="none" strike="noStrike" cap="none" normalizeH="0" baseline="0" dirty="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y</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z</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dirty="0" smtClean="0">
                          <a:ln>
                            <a:noFill/>
                          </a:ln>
                          <a:solidFill>
                            <a:schemeClr val="tx1"/>
                          </a:solidFill>
                          <a:effectLst/>
                          <a:latin typeface="Arial" charset="0"/>
                          <a:cs typeface="Arial" charset="0"/>
                        </a:rPr>
                        <a:t>x'y'+</a:t>
                      </a:r>
                      <a:r>
                        <a:rPr kumimoji="0" lang="en-US" sz="1400" b="0" i="0" u="none" strike="noStrike" cap="none" normalizeH="0" baseline="0" dirty="0" err="1" smtClean="0">
                          <a:ln>
                            <a:noFill/>
                          </a:ln>
                          <a:solidFill>
                            <a:schemeClr val="tx1"/>
                          </a:solidFill>
                          <a:effectLst/>
                          <a:latin typeface="Arial" charset="0"/>
                          <a:cs typeface="Arial" charset="0"/>
                        </a:rPr>
                        <a:t>yz</a:t>
                      </a:r>
                      <a:r>
                        <a:rPr kumimoji="0" lang="en-US" sz="1400" b="0" i="0" u="none" strike="noStrike" cap="none" normalizeH="0" baseline="0" dirty="0" smtClean="0">
                          <a:ln>
                            <a:noFill/>
                          </a:ln>
                          <a:solidFill>
                            <a:schemeClr val="tx1"/>
                          </a:solidFill>
                          <a:effectLst/>
                          <a:latin typeface="Arial" charset="0"/>
                          <a:cs typeface="Arial" charset="0"/>
                        </a:rPr>
                        <a:t>'+</a:t>
                      </a:r>
                      <a:r>
                        <a:rPr kumimoji="0" lang="en-US" sz="1400" b="0" i="0" u="none" strike="noStrike" cap="none" normalizeH="0" baseline="0" dirty="0" err="1" smtClean="0">
                          <a:ln>
                            <a:noFill/>
                          </a:ln>
                          <a:solidFill>
                            <a:schemeClr val="tx1"/>
                          </a:solidFill>
                          <a:effectLst/>
                          <a:latin typeface="Arial" charset="0"/>
                          <a:cs typeface="Arial" charset="0"/>
                        </a:rPr>
                        <a:t>yz</a:t>
                      </a:r>
                      <a:r>
                        <a:rPr kumimoji="0" lang="en-US" sz="1400" b="0" i="0" u="none" strike="noStrike" cap="none" normalizeH="0" baseline="0" dirty="0" smtClean="0">
                          <a:ln>
                            <a:noFill/>
                          </a:ln>
                          <a:solidFill>
                            <a:schemeClr val="tx1"/>
                          </a:solidFill>
                          <a:effectLst/>
                          <a:latin typeface="Arial" charset="0"/>
                          <a:cs typeface="Arial" charset="0"/>
                        </a:rPr>
                        <a:t>'</a:t>
                      </a:r>
                      <a:endParaRPr kumimoji="0" lang="en-US" sz="1400" b="0"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dirty="0" smtClean="0">
                          <a:ln>
                            <a:noFill/>
                          </a:ln>
                          <a:solidFill>
                            <a:schemeClr val="tx1"/>
                          </a:solidFill>
                          <a:effectLst/>
                          <a:latin typeface="Arial" charset="0"/>
                          <a:cs typeface="Arial" charset="0"/>
                        </a:rPr>
                        <a:t>0</a:t>
                      </a:r>
                      <a:endParaRPr kumimoji="0" lang="en-US" sz="1400" b="0"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1</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
                          <a:schemeClr val="accent2"/>
                        </a:buClr>
                        <a:buSzPct val="85000"/>
                        <a:buFont typeface="Webdings" pitchFamily="18" charset="2"/>
                        <a:buNone/>
                        <a:tabLst/>
                      </a:pPr>
                      <a:r>
                        <a:rPr kumimoji="0" lang="en-US" sz="1400" b="0" i="0" u="none" strike="noStrike" cap="none" normalizeH="0" baseline="0" smtClean="0">
                          <a:ln>
                            <a:noFill/>
                          </a:ln>
                          <a:solidFill>
                            <a:schemeClr val="tx1"/>
                          </a:solidFill>
                          <a:effectLst/>
                          <a:latin typeface="Arial" charset="0"/>
                          <a:cs typeface="Arial" charset="0"/>
                        </a:rPr>
                        <a:t>0</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661689733"/>
      </p:ext>
    </p:extLst>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2800" smtClean="0"/>
              <a:t>K-map for more complex function</a:t>
            </a:r>
          </a:p>
        </p:txBody>
      </p:sp>
      <p:sp>
        <p:nvSpPr>
          <p:cNvPr id="47107" name="Rectangle 3"/>
          <p:cNvSpPr>
            <a:spLocks noGrp="1" noChangeArrowheads="1"/>
          </p:cNvSpPr>
          <p:nvPr>
            <p:ph type="body" idx="1"/>
          </p:nvPr>
        </p:nvSpPr>
        <p:spPr>
          <a:xfrm>
            <a:off x="990600" y="1447800"/>
            <a:ext cx="7696200" cy="1298575"/>
          </a:xfrm>
        </p:spPr>
        <p:txBody>
          <a:bodyPr/>
          <a:lstStyle/>
          <a:p>
            <a:pPr eaLnBrk="1" hangingPunct="1">
              <a:lnSpc>
                <a:spcPct val="90000"/>
              </a:lnSpc>
              <a:buFont typeface="Webdings" pitchFamily="18" charset="2"/>
              <a:buNone/>
            </a:pPr>
            <a:r>
              <a:rPr lang="en-US" smtClean="0"/>
              <a:t>The final minimized function is:</a:t>
            </a:r>
          </a:p>
          <a:p>
            <a:pPr eaLnBrk="1" hangingPunct="1">
              <a:lnSpc>
                <a:spcPct val="90000"/>
              </a:lnSpc>
              <a:buFont typeface="Webdings" pitchFamily="18" charset="2"/>
              <a:buNone/>
            </a:pPr>
            <a:r>
              <a:rPr lang="en-US" smtClean="0"/>
              <a:t>x’z’ + wx’ + w’xyz</a:t>
            </a:r>
          </a:p>
        </p:txBody>
      </p:sp>
      <p:pic>
        <p:nvPicPr>
          <p:cNvPr id="47108"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67000"/>
            <a:ext cx="6629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7109" name="Oval 7"/>
          <p:cNvSpPr>
            <a:spLocks noChangeArrowheads="1"/>
          </p:cNvSpPr>
          <p:nvPr/>
        </p:nvSpPr>
        <p:spPr bwMode="auto">
          <a:xfrm>
            <a:off x="7162800" y="39624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0" name="Oval 8"/>
          <p:cNvSpPr>
            <a:spLocks noChangeArrowheads="1"/>
          </p:cNvSpPr>
          <p:nvPr/>
        </p:nvSpPr>
        <p:spPr bwMode="auto">
          <a:xfrm>
            <a:off x="3200400" y="39624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848051663"/>
      </p:ext>
    </p:extLst>
  </p:cSld>
  <p:clrMapOvr>
    <a:masterClrMapping/>
  </p:clrMapOvr>
  <p:transition spd="med">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267200" y="838200"/>
            <a:ext cx="4419600" cy="4953000"/>
          </a:xfrm>
          <a:noFill/>
        </p:spPr>
      </p:pic>
      <p:sp>
        <p:nvSpPr>
          <p:cNvPr id="48131" name="Rectangle 6"/>
          <p:cNvSpPr>
            <a:spLocks noChangeArrowheads="1"/>
          </p:cNvSpPr>
          <p:nvPr/>
        </p:nvSpPr>
        <p:spPr bwMode="auto">
          <a:xfrm>
            <a:off x="1177344" y="533400"/>
            <a:ext cx="2590800"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30000"/>
              </a:spcBef>
            </a:pPr>
            <a:r>
              <a:rPr lang="en-US" dirty="0" smtClean="0"/>
              <a:t>Circuit implementation </a:t>
            </a:r>
            <a:r>
              <a:rPr lang="en-US" dirty="0"/>
              <a:t>of the function in the previous slide</a:t>
            </a:r>
            <a:r>
              <a:rPr lang="en-US" dirty="0" smtClean="0"/>
              <a:t>:</a:t>
            </a:r>
          </a:p>
          <a:p>
            <a:pPr eaLnBrk="0" hangingPunct="0">
              <a:spcBef>
                <a:spcPct val="30000"/>
              </a:spcBef>
            </a:pPr>
            <a:endParaRPr lang="en-US" dirty="0"/>
          </a:p>
          <a:p>
            <a:pPr eaLnBrk="0" hangingPunct="0">
              <a:spcBef>
                <a:spcPct val="30000"/>
              </a:spcBef>
            </a:pPr>
            <a:endParaRPr lang="en-US" dirty="0"/>
          </a:p>
          <a:p>
            <a:pPr eaLnBrk="0" hangingPunct="0">
              <a:spcBef>
                <a:spcPct val="30000"/>
              </a:spcBef>
            </a:pPr>
            <a:r>
              <a:rPr lang="en-US" dirty="0"/>
              <a:t>using two input gates (Figure a) </a:t>
            </a:r>
          </a:p>
          <a:p>
            <a:pPr eaLnBrk="0" hangingPunct="0">
              <a:spcBef>
                <a:spcPct val="30000"/>
              </a:spcBef>
            </a:pPr>
            <a:endParaRPr lang="en-US" dirty="0" smtClean="0"/>
          </a:p>
          <a:p>
            <a:pPr eaLnBrk="0" hangingPunct="0">
              <a:spcBef>
                <a:spcPct val="30000"/>
              </a:spcBef>
            </a:pPr>
            <a:endParaRPr lang="en-US" dirty="0"/>
          </a:p>
          <a:p>
            <a:pPr eaLnBrk="0" hangingPunct="0">
              <a:spcBef>
                <a:spcPct val="30000"/>
              </a:spcBef>
            </a:pPr>
            <a:endParaRPr lang="en-US" dirty="0" smtClean="0"/>
          </a:p>
          <a:p>
            <a:pPr eaLnBrk="0" hangingPunct="0">
              <a:spcBef>
                <a:spcPct val="30000"/>
              </a:spcBef>
            </a:pPr>
            <a:endParaRPr lang="en-US" dirty="0"/>
          </a:p>
          <a:p>
            <a:pPr eaLnBrk="0" hangingPunct="0">
              <a:spcBef>
                <a:spcPct val="30000"/>
              </a:spcBef>
            </a:pPr>
            <a:r>
              <a:rPr lang="en-US" dirty="0" smtClean="0"/>
              <a:t>using </a:t>
            </a:r>
            <a:r>
              <a:rPr lang="en-US" dirty="0"/>
              <a:t>two and four input gates (Figure b). </a:t>
            </a:r>
          </a:p>
        </p:txBody>
      </p:sp>
    </p:spTree>
    <p:extLst>
      <p:ext uri="{BB962C8B-B14F-4D97-AF65-F5344CB8AC3E}">
        <p14:creationId xmlns:p14="http://schemas.microsoft.com/office/powerpoint/2010/main" val="2665472575"/>
      </p:ext>
    </p:extLst>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16608E3A-629A-4352-8102-EE59271BCBA1}" type="slidenum">
              <a:rPr lang="en-US"/>
              <a:pPr/>
              <a:t>35</a:t>
            </a:fld>
            <a:endParaRPr lang="en-US"/>
          </a:p>
        </p:txBody>
      </p:sp>
      <p:sp>
        <p:nvSpPr>
          <p:cNvPr id="572418" name="Rectangle 2"/>
          <p:cNvSpPr>
            <a:spLocks noGrp="1" noChangeArrowheads="1"/>
          </p:cNvSpPr>
          <p:nvPr>
            <p:ph type="body" sz="half" idx="1"/>
          </p:nvPr>
        </p:nvSpPr>
        <p:spPr>
          <a:xfrm>
            <a:off x="1371600" y="1676400"/>
            <a:ext cx="6934200" cy="3886200"/>
          </a:xfrm>
          <a:solidFill>
            <a:srgbClr val="E4F5FF"/>
          </a:solid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40000"/>
              </a:spcBef>
              <a:spcAft>
                <a:spcPts val="500"/>
              </a:spcAft>
            </a:pPr>
            <a:r>
              <a:rPr lang="en-US" sz="2200" dirty="0" err="1"/>
              <a:t>Kmaps</a:t>
            </a:r>
            <a:r>
              <a:rPr lang="en-US" sz="2200" dirty="0"/>
              <a:t> </a:t>
            </a:r>
            <a:r>
              <a:rPr lang="en-US" sz="2200" dirty="0" smtClean="0"/>
              <a:t>- graphical </a:t>
            </a:r>
            <a:r>
              <a:rPr lang="en-US" sz="2200" dirty="0"/>
              <a:t>method of simplifying Boolean </a:t>
            </a:r>
            <a:r>
              <a:rPr lang="en-US" sz="2200" dirty="0" smtClean="0"/>
              <a:t>expressions</a:t>
            </a:r>
            <a:endParaRPr lang="en-US" sz="2200" dirty="0"/>
          </a:p>
          <a:p>
            <a:pPr>
              <a:spcBef>
                <a:spcPct val="40000"/>
              </a:spcBef>
              <a:spcAft>
                <a:spcPts val="500"/>
              </a:spcAft>
            </a:pPr>
            <a:r>
              <a:rPr lang="en-US" sz="2200" dirty="0" err="1" smtClean="0"/>
              <a:t>Kmap</a:t>
            </a:r>
            <a:r>
              <a:rPr lang="en-US" sz="2200" dirty="0" smtClean="0"/>
              <a:t> - </a:t>
            </a:r>
            <a:r>
              <a:rPr lang="en-US" sz="2200" dirty="0"/>
              <a:t>matrix consisting of </a:t>
            </a:r>
            <a:r>
              <a:rPr lang="en-US" sz="2200" dirty="0" smtClean="0"/>
              <a:t>outputs of </a:t>
            </a:r>
            <a:r>
              <a:rPr lang="en-US" sz="2200" dirty="0" err="1" smtClean="0"/>
              <a:t>minterms</a:t>
            </a:r>
            <a:r>
              <a:rPr lang="en-US" sz="2200" dirty="0" smtClean="0"/>
              <a:t> </a:t>
            </a:r>
            <a:r>
              <a:rPr lang="en-US" sz="2200" dirty="0"/>
              <a:t>of a Boolean </a:t>
            </a:r>
            <a:r>
              <a:rPr lang="en-US" sz="2200" dirty="0" smtClean="0"/>
              <a:t>function</a:t>
            </a:r>
            <a:endParaRPr lang="en-US" sz="2200" dirty="0"/>
          </a:p>
          <a:p>
            <a:pPr>
              <a:spcBef>
                <a:spcPct val="40000"/>
              </a:spcBef>
              <a:spcAft>
                <a:spcPts val="500"/>
              </a:spcAft>
            </a:pPr>
            <a:r>
              <a:rPr lang="en-US" sz="2200" dirty="0" err="1" smtClean="0"/>
              <a:t>Kmaps</a:t>
            </a:r>
            <a:r>
              <a:rPr lang="en-US" sz="2200" dirty="0" smtClean="0"/>
              <a:t> -</a:t>
            </a:r>
            <a:r>
              <a:rPr lang="en-US" sz="2200" dirty="0" smtClean="0"/>
              <a:t> reviewed 2- </a:t>
            </a:r>
            <a:r>
              <a:rPr lang="en-US" sz="2200" dirty="0"/>
              <a:t>3- and </a:t>
            </a:r>
            <a:r>
              <a:rPr lang="en-US" sz="2200" dirty="0" smtClean="0"/>
              <a:t>4-input</a:t>
            </a:r>
          </a:p>
          <a:p>
            <a:pPr>
              <a:spcBef>
                <a:spcPct val="40000"/>
              </a:spcBef>
              <a:spcAft>
                <a:spcPts val="500"/>
              </a:spcAft>
            </a:pPr>
            <a:r>
              <a:rPr lang="en-US" sz="2200" dirty="0" smtClean="0"/>
              <a:t>Method </a:t>
            </a:r>
            <a:r>
              <a:rPr lang="en-US" sz="2200" dirty="0"/>
              <a:t>can be extended to any number of inputs through </a:t>
            </a:r>
            <a:r>
              <a:rPr lang="en-US" sz="2200" dirty="0" smtClean="0"/>
              <a:t>use </a:t>
            </a:r>
            <a:r>
              <a:rPr lang="en-US" sz="2200" dirty="0"/>
              <a:t>of multiple </a:t>
            </a:r>
            <a:r>
              <a:rPr lang="en-US" sz="2200" dirty="0" smtClean="0"/>
              <a:t>tables</a:t>
            </a:r>
            <a:endParaRPr lang="en-US" sz="2200" dirty="0"/>
          </a:p>
        </p:txBody>
      </p:sp>
      <p:sp>
        <p:nvSpPr>
          <p:cNvPr id="572419" name="Rectangle 3"/>
          <p:cNvSpPr>
            <a:spLocks noGrp="1" noChangeArrowheads="1"/>
          </p:cNvSpPr>
          <p:nvPr>
            <p:ph type="title"/>
          </p:nvPr>
        </p:nvSpPr>
        <p:spPr>
          <a:xfrm>
            <a:off x="609600" y="382588"/>
            <a:ext cx="6477000" cy="5476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sz="2100" b="0">
                <a:solidFill>
                  <a:srgbClr val="FFFFFF"/>
                </a:solidFill>
                <a:latin typeface="Arial" charset="0"/>
              </a:rPr>
              <a:t>3A Conclusion</a:t>
            </a:r>
            <a:endParaRPr lang="en-US" sz="2100">
              <a:solidFill>
                <a:srgbClr val="FFFFFF"/>
              </a:solidFill>
              <a:latin typeface="Arial" charset="0"/>
            </a:endParaRPr>
          </a:p>
        </p:txBody>
      </p:sp>
      <p:sp>
        <p:nvSpPr>
          <p:cNvPr id="5" name="Rectangle 10"/>
          <p:cNvSpPr txBox="1">
            <a:spLocks noChangeArrowheads="1"/>
          </p:cNvSpPr>
          <p:nvPr/>
        </p:nvSpPr>
        <p:spPr bwMode="auto">
          <a:xfrm>
            <a:off x="914400" y="274638"/>
            <a:ext cx="7772400"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Tahoma" charset="0"/>
              </a:defRPr>
            </a:lvl2pPr>
            <a:lvl3pPr algn="ctr" rtl="0" fontAlgn="base">
              <a:spcBef>
                <a:spcPct val="0"/>
              </a:spcBef>
              <a:spcAft>
                <a:spcPct val="0"/>
              </a:spcAft>
              <a:defRPr sz="3200" b="1">
                <a:solidFill>
                  <a:schemeClr val="tx2"/>
                </a:solidFill>
                <a:latin typeface="Tahoma" charset="0"/>
              </a:defRPr>
            </a:lvl3pPr>
            <a:lvl4pPr algn="ctr" rtl="0" fontAlgn="base">
              <a:spcBef>
                <a:spcPct val="0"/>
              </a:spcBef>
              <a:spcAft>
                <a:spcPct val="0"/>
              </a:spcAft>
              <a:defRPr sz="3200" b="1">
                <a:solidFill>
                  <a:schemeClr val="tx2"/>
                </a:solidFill>
                <a:latin typeface="Tahoma" charset="0"/>
              </a:defRPr>
            </a:lvl4pPr>
            <a:lvl5pPr algn="ctr" rtl="0" fontAlgn="base">
              <a:spcBef>
                <a:spcPct val="0"/>
              </a:spcBef>
              <a:spcAft>
                <a:spcPct val="0"/>
              </a:spcAft>
              <a:defRPr sz="3200" b="1">
                <a:solidFill>
                  <a:schemeClr val="tx2"/>
                </a:solidFill>
                <a:latin typeface="Tahoma" charset="0"/>
              </a:defRPr>
            </a:lvl5pPr>
            <a:lvl6pPr marL="457200" algn="ctr" rtl="0" fontAlgn="base">
              <a:spcBef>
                <a:spcPct val="0"/>
              </a:spcBef>
              <a:spcAft>
                <a:spcPct val="0"/>
              </a:spcAft>
              <a:defRPr sz="3200" b="1">
                <a:solidFill>
                  <a:schemeClr val="tx2"/>
                </a:solidFill>
                <a:latin typeface="Tahoma" charset="0"/>
              </a:defRPr>
            </a:lvl6pPr>
            <a:lvl7pPr marL="914400" algn="ctr" rtl="0" fontAlgn="base">
              <a:spcBef>
                <a:spcPct val="0"/>
              </a:spcBef>
              <a:spcAft>
                <a:spcPct val="0"/>
              </a:spcAft>
              <a:defRPr sz="3200" b="1">
                <a:solidFill>
                  <a:schemeClr val="tx2"/>
                </a:solidFill>
                <a:latin typeface="Tahoma" charset="0"/>
              </a:defRPr>
            </a:lvl7pPr>
            <a:lvl8pPr marL="1371600" algn="ctr" rtl="0" fontAlgn="base">
              <a:spcBef>
                <a:spcPct val="0"/>
              </a:spcBef>
              <a:spcAft>
                <a:spcPct val="0"/>
              </a:spcAft>
              <a:defRPr sz="3200" b="1">
                <a:solidFill>
                  <a:schemeClr val="tx2"/>
                </a:solidFill>
                <a:latin typeface="Tahoma" charset="0"/>
              </a:defRPr>
            </a:lvl8pPr>
            <a:lvl9pPr marL="1828800" algn="ctr" rtl="0" fontAlgn="base">
              <a:spcBef>
                <a:spcPct val="0"/>
              </a:spcBef>
              <a:spcAft>
                <a:spcPct val="0"/>
              </a:spcAft>
              <a:defRPr sz="3200" b="1">
                <a:solidFill>
                  <a:schemeClr val="tx2"/>
                </a:solidFill>
                <a:latin typeface="Tahoma" charset="0"/>
              </a:defRPr>
            </a:lvl9pPr>
          </a:lstStyle>
          <a:p>
            <a:r>
              <a:rPr lang="en-US" kern="0" smtClean="0">
                <a:latin typeface="Arial" charset="0"/>
              </a:rPr>
              <a:t>Karnaugh</a:t>
            </a:r>
            <a:r>
              <a:rPr lang="en-US" kern="0" smtClean="0"/>
              <a:t> </a:t>
            </a:r>
            <a:r>
              <a:rPr lang="en-US" kern="0" smtClean="0">
                <a:latin typeface="Arial" charset="0"/>
              </a:rPr>
              <a:t>Maps</a:t>
            </a:r>
            <a:endParaRPr lang="en-US" kern="0" dirty="0"/>
          </a:p>
        </p:txBody>
      </p:sp>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CD2E02-EE6F-4FCA-A1F7-175FE32E5195}" type="slidenum">
              <a:rPr lang="en-US"/>
              <a:pPr/>
              <a:t>36</a:t>
            </a:fld>
            <a:endParaRPr lang="en-US"/>
          </a:p>
        </p:txBody>
      </p:sp>
      <p:sp>
        <p:nvSpPr>
          <p:cNvPr id="570370" name="Rectangle 2"/>
          <p:cNvSpPr>
            <a:spLocks noGrp="1" noChangeArrowheads="1"/>
          </p:cNvSpPr>
          <p:nvPr>
            <p:ph type="body" idx="1"/>
          </p:nvPr>
        </p:nvSpPr>
        <p:spPr>
          <a:xfrm>
            <a:off x="1371600" y="1600200"/>
            <a:ext cx="7010400" cy="4495800"/>
          </a:xfrm>
          <a:noFill/>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buClr>
                <a:schemeClr val="tx1"/>
              </a:buClr>
              <a:buFont typeface="Webdings" pitchFamily="18" charset="2"/>
              <a:buNone/>
            </a:pPr>
            <a:r>
              <a:rPr lang="en-US" sz="2200" dirty="0"/>
              <a:t>Recapping the rules of </a:t>
            </a:r>
            <a:r>
              <a:rPr lang="en-US" sz="2200" dirty="0" err="1"/>
              <a:t>Kmap</a:t>
            </a:r>
            <a:r>
              <a:rPr lang="en-US" sz="2200" dirty="0"/>
              <a:t> simplification:</a:t>
            </a:r>
          </a:p>
          <a:p>
            <a:pPr lvl="1">
              <a:spcBef>
                <a:spcPct val="10000"/>
              </a:spcBef>
              <a:spcAft>
                <a:spcPts val="200"/>
              </a:spcAft>
              <a:buClr>
                <a:schemeClr val="tx1"/>
              </a:buClr>
              <a:buFontTx/>
              <a:buChar char="•"/>
            </a:pPr>
            <a:r>
              <a:rPr lang="en-US" sz="2100" dirty="0"/>
              <a:t>Groupings can contain only 1s; no 0s.</a:t>
            </a:r>
          </a:p>
          <a:p>
            <a:pPr lvl="1">
              <a:spcBef>
                <a:spcPct val="10000"/>
              </a:spcBef>
              <a:spcAft>
                <a:spcPts val="200"/>
              </a:spcAft>
              <a:buClr>
                <a:schemeClr val="tx1"/>
              </a:buClr>
              <a:buFontTx/>
              <a:buChar char="•"/>
            </a:pPr>
            <a:r>
              <a:rPr lang="en-US" sz="2100" dirty="0"/>
              <a:t>Groups can be formed only at right angles; diagonal groups are not </a:t>
            </a:r>
            <a:r>
              <a:rPr lang="en-US" sz="2100" dirty="0" smtClean="0"/>
              <a:t>allowed</a:t>
            </a:r>
            <a:endParaRPr lang="en-US" sz="2100" dirty="0"/>
          </a:p>
          <a:p>
            <a:pPr lvl="1">
              <a:spcBef>
                <a:spcPct val="10000"/>
              </a:spcBef>
              <a:spcAft>
                <a:spcPts val="200"/>
              </a:spcAft>
              <a:buClr>
                <a:schemeClr val="tx1"/>
              </a:buClr>
              <a:buFontTx/>
              <a:buChar char="•"/>
            </a:pPr>
            <a:r>
              <a:rPr lang="en-US" sz="2100" dirty="0"/>
              <a:t>N</a:t>
            </a:r>
            <a:r>
              <a:rPr lang="en-US" sz="2100" dirty="0" smtClean="0"/>
              <a:t>umber </a:t>
            </a:r>
            <a:r>
              <a:rPr lang="en-US" sz="2100" dirty="0"/>
              <a:t>of 1s in a group must be a power of 2 </a:t>
            </a:r>
            <a:endParaRPr lang="en-US" sz="2100" dirty="0" smtClean="0"/>
          </a:p>
          <a:p>
            <a:pPr marL="457200" lvl="1" indent="0">
              <a:spcBef>
                <a:spcPct val="10000"/>
              </a:spcBef>
              <a:spcAft>
                <a:spcPts val="200"/>
              </a:spcAft>
              <a:buClr>
                <a:schemeClr val="tx1"/>
              </a:buClr>
              <a:buNone/>
            </a:pPr>
            <a:r>
              <a:rPr lang="en-US" sz="2100" dirty="0"/>
              <a:t>	</a:t>
            </a:r>
            <a:r>
              <a:rPr lang="en-US" sz="2100" dirty="0" smtClean="0"/>
              <a:t>– </a:t>
            </a:r>
            <a:r>
              <a:rPr lang="en-US" sz="2100" dirty="0"/>
              <a:t>even if it contains a single </a:t>
            </a:r>
            <a:r>
              <a:rPr lang="en-US" sz="2100" dirty="0" smtClean="0"/>
              <a:t>1</a:t>
            </a:r>
            <a:endParaRPr lang="en-US" sz="2100" dirty="0"/>
          </a:p>
          <a:p>
            <a:pPr lvl="1">
              <a:spcBef>
                <a:spcPct val="10000"/>
              </a:spcBef>
              <a:spcAft>
                <a:spcPts val="200"/>
              </a:spcAft>
              <a:buClr>
                <a:schemeClr val="tx1"/>
              </a:buClr>
              <a:buFontTx/>
              <a:buChar char="•"/>
            </a:pPr>
            <a:r>
              <a:rPr lang="en-US" sz="2100" dirty="0"/>
              <a:t>G</a:t>
            </a:r>
            <a:r>
              <a:rPr lang="en-US" sz="2100" dirty="0" smtClean="0"/>
              <a:t>roups </a:t>
            </a:r>
            <a:r>
              <a:rPr lang="en-US" sz="2100" dirty="0"/>
              <a:t>must be made as large as </a:t>
            </a:r>
            <a:r>
              <a:rPr lang="en-US" sz="2100" dirty="0" smtClean="0"/>
              <a:t>possible</a:t>
            </a:r>
            <a:endParaRPr lang="en-US" sz="2100" dirty="0"/>
          </a:p>
          <a:p>
            <a:pPr lvl="1">
              <a:spcBef>
                <a:spcPct val="10000"/>
              </a:spcBef>
              <a:spcAft>
                <a:spcPts val="200"/>
              </a:spcAft>
              <a:buClr>
                <a:schemeClr val="tx1"/>
              </a:buClr>
              <a:buFontTx/>
              <a:buChar char="•"/>
            </a:pPr>
            <a:r>
              <a:rPr lang="en-US" sz="2100" dirty="0"/>
              <a:t>Groups can overlap and wrap around the sides of the </a:t>
            </a:r>
            <a:r>
              <a:rPr lang="en-US" sz="2100" dirty="0" err="1" smtClean="0"/>
              <a:t>Kmap</a:t>
            </a:r>
            <a:endParaRPr lang="en-US" sz="2100" dirty="0"/>
          </a:p>
          <a:p>
            <a:pPr lvl="1">
              <a:spcBef>
                <a:spcPct val="10000"/>
              </a:spcBef>
              <a:spcAft>
                <a:spcPts val="200"/>
              </a:spcAft>
              <a:buClr>
                <a:schemeClr val="tx1"/>
              </a:buClr>
              <a:buFontTx/>
              <a:buChar char="•"/>
            </a:pPr>
            <a:r>
              <a:rPr lang="en-US" sz="2100" dirty="0"/>
              <a:t>Use don’t care conditions when you </a:t>
            </a:r>
            <a:r>
              <a:rPr lang="en-US" sz="2100" dirty="0" smtClean="0"/>
              <a:t>can</a:t>
            </a:r>
          </a:p>
          <a:p>
            <a:pPr lvl="1">
              <a:spcBef>
                <a:spcPct val="10000"/>
              </a:spcBef>
              <a:spcAft>
                <a:spcPts val="200"/>
              </a:spcAft>
              <a:buClr>
                <a:schemeClr val="tx1"/>
              </a:buClr>
              <a:buFontTx/>
              <a:buChar char="•"/>
            </a:pPr>
            <a:r>
              <a:rPr lang="en-US" sz="2000" dirty="0"/>
              <a:t>S</a:t>
            </a:r>
            <a:r>
              <a:rPr lang="en-US" sz="2000" dirty="0" smtClean="0"/>
              <a:t>elect the fewest groups that cover all active </a:t>
            </a:r>
            <a:r>
              <a:rPr lang="en-US" sz="2000" dirty="0" err="1" smtClean="0"/>
              <a:t>minterms</a:t>
            </a:r>
            <a:r>
              <a:rPr lang="en-US" sz="2000" dirty="0" smtClean="0"/>
              <a:t> (1s)</a:t>
            </a:r>
            <a:endParaRPr lang="en-US" sz="2000" dirty="0"/>
          </a:p>
        </p:txBody>
      </p:sp>
      <p:sp>
        <p:nvSpPr>
          <p:cNvPr id="570373" name="Rectangle 5"/>
          <p:cNvSpPr>
            <a:spLocks noGrp="1" noChangeArrowheads="1"/>
          </p:cNvSpPr>
          <p:nvPr>
            <p:ph type="title"/>
          </p:nvPr>
        </p:nvSpPr>
        <p:spPr>
          <a:xfrm>
            <a:off x="609600" y="382588"/>
            <a:ext cx="6477000" cy="5476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sz="2100" b="0">
                <a:solidFill>
                  <a:srgbClr val="FFFFFF"/>
                </a:solidFill>
                <a:latin typeface="Arial" charset="0"/>
              </a:rPr>
              <a:t>3A Conclusion</a:t>
            </a:r>
            <a:endParaRPr lang="en-US" sz="2100">
              <a:solidFill>
                <a:srgbClr val="FFFFFF"/>
              </a:solidFill>
              <a:latin typeface="Arial" charset="0"/>
            </a:endParaRPr>
          </a:p>
        </p:txBody>
      </p:sp>
      <p:sp>
        <p:nvSpPr>
          <p:cNvPr id="5" name="Rectangle 10"/>
          <p:cNvSpPr txBox="1">
            <a:spLocks noChangeArrowheads="1"/>
          </p:cNvSpPr>
          <p:nvPr/>
        </p:nvSpPr>
        <p:spPr bwMode="auto">
          <a:xfrm>
            <a:off x="914400" y="274638"/>
            <a:ext cx="7772400"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Tahoma" charset="0"/>
              </a:defRPr>
            </a:lvl2pPr>
            <a:lvl3pPr algn="ctr" rtl="0" fontAlgn="base">
              <a:spcBef>
                <a:spcPct val="0"/>
              </a:spcBef>
              <a:spcAft>
                <a:spcPct val="0"/>
              </a:spcAft>
              <a:defRPr sz="3200" b="1">
                <a:solidFill>
                  <a:schemeClr val="tx2"/>
                </a:solidFill>
                <a:latin typeface="Tahoma" charset="0"/>
              </a:defRPr>
            </a:lvl3pPr>
            <a:lvl4pPr algn="ctr" rtl="0" fontAlgn="base">
              <a:spcBef>
                <a:spcPct val="0"/>
              </a:spcBef>
              <a:spcAft>
                <a:spcPct val="0"/>
              </a:spcAft>
              <a:defRPr sz="3200" b="1">
                <a:solidFill>
                  <a:schemeClr val="tx2"/>
                </a:solidFill>
                <a:latin typeface="Tahoma" charset="0"/>
              </a:defRPr>
            </a:lvl4pPr>
            <a:lvl5pPr algn="ctr" rtl="0" fontAlgn="base">
              <a:spcBef>
                <a:spcPct val="0"/>
              </a:spcBef>
              <a:spcAft>
                <a:spcPct val="0"/>
              </a:spcAft>
              <a:defRPr sz="3200" b="1">
                <a:solidFill>
                  <a:schemeClr val="tx2"/>
                </a:solidFill>
                <a:latin typeface="Tahoma" charset="0"/>
              </a:defRPr>
            </a:lvl5pPr>
            <a:lvl6pPr marL="457200" algn="ctr" rtl="0" fontAlgn="base">
              <a:spcBef>
                <a:spcPct val="0"/>
              </a:spcBef>
              <a:spcAft>
                <a:spcPct val="0"/>
              </a:spcAft>
              <a:defRPr sz="3200" b="1">
                <a:solidFill>
                  <a:schemeClr val="tx2"/>
                </a:solidFill>
                <a:latin typeface="Tahoma" charset="0"/>
              </a:defRPr>
            </a:lvl6pPr>
            <a:lvl7pPr marL="914400" algn="ctr" rtl="0" fontAlgn="base">
              <a:spcBef>
                <a:spcPct val="0"/>
              </a:spcBef>
              <a:spcAft>
                <a:spcPct val="0"/>
              </a:spcAft>
              <a:defRPr sz="3200" b="1">
                <a:solidFill>
                  <a:schemeClr val="tx2"/>
                </a:solidFill>
                <a:latin typeface="Tahoma" charset="0"/>
              </a:defRPr>
            </a:lvl7pPr>
            <a:lvl8pPr marL="1371600" algn="ctr" rtl="0" fontAlgn="base">
              <a:spcBef>
                <a:spcPct val="0"/>
              </a:spcBef>
              <a:spcAft>
                <a:spcPct val="0"/>
              </a:spcAft>
              <a:defRPr sz="3200" b="1">
                <a:solidFill>
                  <a:schemeClr val="tx2"/>
                </a:solidFill>
                <a:latin typeface="Tahoma" charset="0"/>
              </a:defRPr>
            </a:lvl8pPr>
            <a:lvl9pPr marL="1828800" algn="ctr" rtl="0" fontAlgn="base">
              <a:spcBef>
                <a:spcPct val="0"/>
              </a:spcBef>
              <a:spcAft>
                <a:spcPct val="0"/>
              </a:spcAft>
              <a:defRPr sz="3200" b="1">
                <a:solidFill>
                  <a:schemeClr val="tx2"/>
                </a:solidFill>
                <a:latin typeface="Tahoma" charset="0"/>
              </a:defRPr>
            </a:lvl9pPr>
          </a:lstStyle>
          <a:p>
            <a:r>
              <a:rPr lang="en-US" kern="0" smtClean="0">
                <a:latin typeface="Arial" charset="0"/>
              </a:rPr>
              <a:t>Karnaugh</a:t>
            </a:r>
            <a:r>
              <a:rPr lang="en-US" kern="0" smtClean="0"/>
              <a:t> </a:t>
            </a:r>
            <a:r>
              <a:rPr lang="en-US" kern="0" smtClean="0">
                <a:latin typeface="Arial" charset="0"/>
              </a:rPr>
              <a:t>Maps</a:t>
            </a:r>
            <a:endParaRPr lang="en-US" kern="0" dirty="0"/>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EBC2F43-34ED-4D28-9BE6-CB7B141A7854}" type="slidenum">
              <a:rPr lang="en-US"/>
              <a:pPr/>
              <a:t>4</a:t>
            </a:fld>
            <a:endParaRPr lang="en-US"/>
          </a:p>
        </p:txBody>
      </p:sp>
      <p:sp>
        <p:nvSpPr>
          <p:cNvPr id="521219" name="Rectangle 3"/>
          <p:cNvSpPr>
            <a:spLocks noGrp="1" noChangeArrowheads="1"/>
          </p:cNvSpPr>
          <p:nvPr>
            <p:ph type="body" idx="1"/>
          </p:nvPr>
        </p:nvSpPr>
        <p:spPr>
          <a:xfrm>
            <a:off x="1143000" y="1600200"/>
            <a:ext cx="7239000" cy="4114800"/>
          </a:xfrm>
          <a:noFill/>
          <a:extLst>
            <a:ext uri="{909E8E84-426E-40DD-AFC4-6F175D3DCCD1}">
              <a14:hiddenFill xmlns:a14="http://schemas.microsoft.com/office/drawing/2010/main">
                <a:solidFill>
                  <a:srgbClr val="E4F5FF"/>
                </a:solidFill>
              </a14:hiddenFill>
            </a:ext>
          </a:extLst>
        </p:spPr>
        <p:txBody>
          <a:bodyPr/>
          <a:lstStyle/>
          <a:p>
            <a:pPr>
              <a:spcBef>
                <a:spcPct val="40000"/>
              </a:spcBef>
              <a:spcAft>
                <a:spcPts val="500"/>
              </a:spcAft>
            </a:pPr>
            <a:r>
              <a:rPr lang="en-US" sz="2200" dirty="0" err="1" smtClean="0"/>
              <a:t>Kmap</a:t>
            </a:r>
            <a:r>
              <a:rPr lang="en-US" sz="2200" dirty="0" smtClean="0"/>
              <a:t> </a:t>
            </a:r>
          </a:p>
          <a:p>
            <a:pPr lvl="1">
              <a:spcBef>
                <a:spcPct val="40000"/>
              </a:spcBef>
              <a:spcAft>
                <a:spcPts val="500"/>
              </a:spcAft>
            </a:pPr>
            <a:r>
              <a:rPr lang="en-US" sz="1800" dirty="0" smtClean="0"/>
              <a:t>matrix of </a:t>
            </a:r>
            <a:r>
              <a:rPr lang="en-US" sz="1800" dirty="0"/>
              <a:t>rows and columns </a:t>
            </a:r>
            <a:endParaRPr lang="en-US" sz="1800" dirty="0" smtClean="0"/>
          </a:p>
          <a:p>
            <a:pPr lvl="1">
              <a:spcBef>
                <a:spcPct val="40000"/>
              </a:spcBef>
              <a:spcAft>
                <a:spcPts val="500"/>
              </a:spcAft>
            </a:pPr>
            <a:r>
              <a:rPr lang="en-US" sz="1800" dirty="0" smtClean="0"/>
              <a:t>represent output </a:t>
            </a:r>
            <a:r>
              <a:rPr lang="en-US" sz="1800" dirty="0"/>
              <a:t>values </a:t>
            </a:r>
            <a:r>
              <a:rPr lang="en-US" sz="1800" dirty="0" smtClean="0"/>
              <a:t>of </a:t>
            </a:r>
            <a:r>
              <a:rPr lang="en-US" sz="1800" dirty="0"/>
              <a:t>Boolean </a:t>
            </a:r>
            <a:r>
              <a:rPr lang="en-US" sz="1800" dirty="0" smtClean="0"/>
              <a:t>function</a:t>
            </a:r>
            <a:endParaRPr lang="en-US" sz="1800" dirty="0"/>
          </a:p>
          <a:p>
            <a:pPr>
              <a:spcBef>
                <a:spcPct val="40000"/>
              </a:spcBef>
              <a:spcAft>
                <a:spcPts val="500"/>
              </a:spcAft>
            </a:pPr>
            <a:r>
              <a:rPr lang="en-US" sz="2200" dirty="0" smtClean="0"/>
              <a:t>Output </a:t>
            </a:r>
            <a:r>
              <a:rPr lang="en-US" sz="2200" dirty="0"/>
              <a:t>values placed in each </a:t>
            </a:r>
            <a:r>
              <a:rPr lang="en-US" sz="2200" dirty="0" smtClean="0"/>
              <a:t>cell</a:t>
            </a:r>
          </a:p>
          <a:p>
            <a:pPr lvl="1">
              <a:spcBef>
                <a:spcPct val="40000"/>
              </a:spcBef>
              <a:spcAft>
                <a:spcPts val="500"/>
              </a:spcAft>
            </a:pPr>
            <a:r>
              <a:rPr lang="en-US" sz="1800" dirty="0" smtClean="0"/>
              <a:t>derived </a:t>
            </a:r>
            <a:r>
              <a:rPr lang="en-US" sz="1800" dirty="0"/>
              <a:t>from the </a:t>
            </a:r>
            <a:r>
              <a:rPr lang="en-US" sz="1800" dirty="0" err="1"/>
              <a:t>minterms</a:t>
            </a:r>
            <a:r>
              <a:rPr lang="en-US" sz="1800" i="1" dirty="0"/>
              <a:t> </a:t>
            </a:r>
            <a:r>
              <a:rPr lang="en-US" sz="1800" dirty="0"/>
              <a:t>of a Boolean </a:t>
            </a:r>
            <a:r>
              <a:rPr lang="en-US" sz="1800" dirty="0" smtClean="0"/>
              <a:t>function</a:t>
            </a:r>
            <a:endParaRPr lang="en-US" sz="1800" dirty="0"/>
          </a:p>
          <a:p>
            <a:pPr>
              <a:spcBef>
                <a:spcPct val="40000"/>
              </a:spcBef>
              <a:spcAft>
                <a:spcPts val="500"/>
              </a:spcAft>
            </a:pPr>
            <a:r>
              <a:rPr lang="en-US" sz="2200" i="1" dirty="0" err="1" smtClean="0"/>
              <a:t>Minterm</a:t>
            </a:r>
            <a:r>
              <a:rPr lang="en-US" sz="2200" dirty="0" smtClean="0"/>
              <a:t> </a:t>
            </a:r>
            <a:r>
              <a:rPr lang="en-US" sz="2200" dirty="0"/>
              <a:t>is a product term </a:t>
            </a:r>
            <a:endParaRPr lang="en-US" sz="2200" dirty="0" smtClean="0"/>
          </a:p>
          <a:p>
            <a:pPr lvl="1">
              <a:spcBef>
                <a:spcPct val="40000"/>
              </a:spcBef>
              <a:spcAft>
                <a:spcPts val="500"/>
              </a:spcAft>
            </a:pPr>
            <a:r>
              <a:rPr lang="en-US" sz="1800" dirty="0" smtClean="0"/>
              <a:t>contains </a:t>
            </a:r>
            <a:r>
              <a:rPr lang="en-US" sz="1800" dirty="0"/>
              <a:t>all of the function’s variables exactly </a:t>
            </a:r>
            <a:r>
              <a:rPr lang="en-US" sz="1800" dirty="0" smtClean="0"/>
              <a:t>once</a:t>
            </a:r>
          </a:p>
          <a:p>
            <a:pPr lvl="1">
              <a:spcBef>
                <a:spcPct val="40000"/>
              </a:spcBef>
              <a:spcAft>
                <a:spcPts val="500"/>
              </a:spcAft>
            </a:pPr>
            <a:r>
              <a:rPr lang="en-US" sz="1800" dirty="0" smtClean="0"/>
              <a:t>either </a:t>
            </a:r>
            <a:r>
              <a:rPr lang="en-US" sz="1800" dirty="0"/>
              <a:t>complemented or not </a:t>
            </a:r>
            <a:r>
              <a:rPr lang="en-US" sz="1800" dirty="0" smtClean="0"/>
              <a:t>complemented</a:t>
            </a:r>
            <a:endParaRPr lang="en-US" sz="1800" dirty="0"/>
          </a:p>
        </p:txBody>
      </p:sp>
      <p:sp>
        <p:nvSpPr>
          <p:cNvPr id="521220" name="Rectangle 4"/>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4BF7A68-6286-4229-885E-424312638587}" type="slidenum">
              <a:rPr lang="en-US"/>
              <a:pPr/>
              <a:t>5</a:t>
            </a:fld>
            <a:endParaRPr lang="en-US"/>
          </a:p>
        </p:txBody>
      </p:sp>
      <p:sp>
        <p:nvSpPr>
          <p:cNvPr id="523267" name="Rectangle 3"/>
          <p:cNvSpPr>
            <a:spLocks noGrp="1" noChangeArrowheads="1"/>
          </p:cNvSpPr>
          <p:nvPr>
            <p:ph type="body" idx="1"/>
          </p:nvPr>
        </p:nvSpPr>
        <p:spPr>
          <a:xfrm>
            <a:off x="1143000" y="1371600"/>
            <a:ext cx="7162800" cy="2286000"/>
          </a:xfrm>
          <a:noFill/>
          <a:extLst>
            <a:ext uri="{909E8E84-426E-40DD-AFC4-6F175D3DCCD1}">
              <a14:hiddenFill xmlns:a14="http://schemas.microsoft.com/office/drawing/2010/main">
                <a:solidFill>
                  <a:srgbClr val="E4F5FF"/>
                </a:solidFill>
              </a14:hiddenFill>
            </a:ext>
          </a:extLst>
        </p:spPr>
        <p:txBody>
          <a:bodyPr/>
          <a:lstStyle/>
          <a:p>
            <a:pPr>
              <a:spcBef>
                <a:spcPts val="500"/>
              </a:spcBef>
              <a:spcAft>
                <a:spcPts val="500"/>
              </a:spcAft>
            </a:pPr>
            <a:r>
              <a:rPr lang="en-US" sz="2200" dirty="0" err="1" smtClean="0"/>
              <a:t>Minterms</a:t>
            </a:r>
            <a:r>
              <a:rPr lang="en-US" sz="2200" dirty="0" smtClean="0"/>
              <a:t> </a:t>
            </a:r>
            <a:r>
              <a:rPr lang="en-US" sz="2200" dirty="0"/>
              <a:t>for </a:t>
            </a:r>
            <a:r>
              <a:rPr lang="en-US" sz="2200" dirty="0" smtClean="0"/>
              <a:t>function </a:t>
            </a:r>
            <a:r>
              <a:rPr lang="en-US" sz="2200" dirty="0"/>
              <a:t>having the inputs </a:t>
            </a:r>
            <a:r>
              <a:rPr lang="en-US" sz="2200" i="1" dirty="0"/>
              <a:t>x</a:t>
            </a:r>
            <a:r>
              <a:rPr lang="en-US" sz="2200" dirty="0"/>
              <a:t> and </a:t>
            </a:r>
            <a:r>
              <a:rPr lang="en-US" sz="2200" i="1" dirty="0" smtClean="0"/>
              <a:t>y:</a:t>
            </a:r>
            <a:r>
              <a:rPr lang="en-US" sz="2200" dirty="0" smtClean="0"/>
              <a:t> </a:t>
            </a:r>
            <a:endParaRPr lang="en-US" sz="2200" dirty="0"/>
          </a:p>
          <a:p>
            <a:pPr>
              <a:spcBef>
                <a:spcPts val="500"/>
              </a:spcBef>
              <a:spcAft>
                <a:spcPts val="500"/>
              </a:spcAft>
            </a:pPr>
            <a:endParaRPr lang="en-US" sz="2200" dirty="0"/>
          </a:p>
          <a:p>
            <a:pPr>
              <a:spcBef>
                <a:spcPts val="500"/>
              </a:spcBef>
              <a:spcAft>
                <a:spcPts val="500"/>
              </a:spcAft>
            </a:pPr>
            <a:endParaRPr lang="en-US" sz="2200" dirty="0" smtClean="0"/>
          </a:p>
          <a:p>
            <a:pPr>
              <a:spcBef>
                <a:spcPts val="500"/>
              </a:spcBef>
              <a:spcAft>
                <a:spcPts val="500"/>
              </a:spcAft>
            </a:pPr>
            <a:r>
              <a:rPr lang="en-US" sz="2200" dirty="0" smtClean="0"/>
              <a:t>Consider </a:t>
            </a:r>
            <a:r>
              <a:rPr lang="en-US" sz="2200" dirty="0"/>
              <a:t>the Boolean </a:t>
            </a:r>
            <a:r>
              <a:rPr lang="en-US" sz="2200" dirty="0" smtClean="0"/>
              <a:t>function:</a:t>
            </a:r>
            <a:endParaRPr lang="en-US" sz="2200" dirty="0"/>
          </a:p>
          <a:p>
            <a:pPr>
              <a:spcBef>
                <a:spcPts val="500"/>
              </a:spcBef>
              <a:spcAft>
                <a:spcPts val="500"/>
              </a:spcAft>
            </a:pPr>
            <a:endParaRPr lang="en-US" sz="2200" dirty="0" smtClean="0"/>
          </a:p>
          <a:p>
            <a:pPr>
              <a:spcBef>
                <a:spcPts val="500"/>
              </a:spcBef>
              <a:spcAft>
                <a:spcPts val="500"/>
              </a:spcAft>
            </a:pPr>
            <a:r>
              <a:rPr lang="en-US" sz="2200" dirty="0" smtClean="0"/>
              <a:t>Its </a:t>
            </a:r>
            <a:r>
              <a:rPr lang="en-US" sz="2200" dirty="0" err="1"/>
              <a:t>minterms</a:t>
            </a:r>
            <a:r>
              <a:rPr lang="en-US" sz="2200" dirty="0"/>
              <a:t> are:</a:t>
            </a:r>
          </a:p>
        </p:txBody>
      </p:sp>
      <p:pic>
        <p:nvPicPr>
          <p:cNvPr id="523271" name="Picture 7" descr="K13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952525"/>
            <a:ext cx="2943225" cy="376238"/>
          </a:xfrm>
          <a:prstGeom prst="rect">
            <a:avLst/>
          </a:prstGeom>
          <a:noFill/>
          <a:extLst>
            <a:ext uri="{909E8E84-426E-40DD-AFC4-6F175D3DCCD1}">
              <a14:hiddenFill xmlns:a14="http://schemas.microsoft.com/office/drawing/2010/main">
                <a:solidFill>
                  <a:srgbClr val="FFFFFF"/>
                </a:solidFill>
              </a14:hiddenFill>
            </a:ext>
          </a:extLst>
        </p:spPr>
      </p:pic>
      <p:pic>
        <p:nvPicPr>
          <p:cNvPr id="523272" name="Picture 8" descr="K131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667000"/>
            <a:ext cx="3006725" cy="433388"/>
          </a:xfrm>
          <a:prstGeom prst="rect">
            <a:avLst/>
          </a:prstGeom>
          <a:noFill/>
          <a:extLst>
            <a:ext uri="{909E8E84-426E-40DD-AFC4-6F175D3DCCD1}">
              <a14:hiddenFill xmlns:a14="http://schemas.microsoft.com/office/drawing/2010/main">
                <a:solidFill>
                  <a:srgbClr val="FFFFFF"/>
                </a:solidFill>
              </a14:hiddenFill>
            </a:ext>
          </a:extLst>
        </p:spPr>
      </p:pic>
      <p:pic>
        <p:nvPicPr>
          <p:cNvPr id="523273" name="Picture 9" descr="K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581400"/>
            <a:ext cx="2806700" cy="2566988"/>
          </a:xfrm>
          <a:prstGeom prst="rect">
            <a:avLst/>
          </a:prstGeom>
          <a:noFill/>
          <a:extLst>
            <a:ext uri="{909E8E84-426E-40DD-AFC4-6F175D3DCCD1}">
              <a14:hiddenFill xmlns:a14="http://schemas.microsoft.com/office/drawing/2010/main">
                <a:solidFill>
                  <a:srgbClr val="FFFFFF"/>
                </a:solidFill>
              </a14:hiddenFill>
            </a:ext>
          </a:extLst>
        </p:spPr>
      </p:pic>
      <p:sp>
        <p:nvSpPr>
          <p:cNvPr id="523274" name="Rectangle 10"/>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8E82059-24F6-40CF-A9D8-34AA79954CEF}" type="slidenum">
              <a:rPr lang="en-US"/>
              <a:pPr/>
              <a:t>6</a:t>
            </a:fld>
            <a:endParaRPr lang="en-US"/>
          </a:p>
        </p:txBody>
      </p:sp>
      <p:sp>
        <p:nvSpPr>
          <p:cNvPr id="525314" name="Rectangle 2"/>
          <p:cNvSpPr>
            <a:spLocks noGrp="1" noChangeArrowheads="1"/>
          </p:cNvSpPr>
          <p:nvPr>
            <p:ph type="body" idx="1"/>
          </p:nvPr>
        </p:nvSpPr>
        <p:spPr>
          <a:xfrm>
            <a:off x="1066800" y="1600200"/>
            <a:ext cx="3048000" cy="2286000"/>
          </a:xfrm>
          <a:noFill/>
          <a:extLst>
            <a:ext uri="{909E8E84-426E-40DD-AFC4-6F175D3DCCD1}">
              <a14:hiddenFill xmlns:a14="http://schemas.microsoft.com/office/drawing/2010/main">
                <a:solidFill>
                  <a:srgbClr val="E4F5FF"/>
                </a:solidFill>
              </a14:hiddenFill>
            </a:ext>
          </a:extLst>
        </p:spPr>
        <p:txBody>
          <a:bodyPr/>
          <a:lstStyle/>
          <a:p>
            <a:pPr>
              <a:spcBef>
                <a:spcPts val="500"/>
              </a:spcBef>
              <a:spcAft>
                <a:spcPts val="500"/>
              </a:spcAft>
            </a:pPr>
            <a:r>
              <a:rPr lang="en-US" sz="2200" dirty="0" smtClean="0"/>
              <a:t>Function with </a:t>
            </a:r>
            <a:r>
              <a:rPr lang="en-US" sz="2200" dirty="0"/>
              <a:t>three </a:t>
            </a:r>
            <a:r>
              <a:rPr lang="en-US" sz="2200" dirty="0" smtClean="0"/>
              <a:t>inputs</a:t>
            </a:r>
          </a:p>
          <a:p>
            <a:pPr>
              <a:spcBef>
                <a:spcPts val="500"/>
              </a:spcBef>
              <a:spcAft>
                <a:spcPts val="500"/>
              </a:spcAft>
            </a:pPr>
            <a:r>
              <a:rPr lang="en-US" sz="2200" dirty="0" err="1" smtClean="0"/>
              <a:t>Minterms</a:t>
            </a:r>
            <a:r>
              <a:rPr lang="en-US" sz="2200" dirty="0" smtClean="0"/>
              <a:t> are </a:t>
            </a:r>
            <a:r>
              <a:rPr lang="en-US" sz="2200" dirty="0"/>
              <a:t>shown in this </a:t>
            </a:r>
            <a:r>
              <a:rPr lang="en-US" sz="2200" dirty="0" smtClean="0"/>
              <a:t>diagram</a:t>
            </a:r>
            <a:endParaRPr lang="en-US" sz="2200" dirty="0"/>
          </a:p>
        </p:txBody>
      </p:sp>
      <p:pic>
        <p:nvPicPr>
          <p:cNvPr id="525319" name="Picture 7" descr="K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76400"/>
            <a:ext cx="3509963" cy="4341813"/>
          </a:xfrm>
          <a:prstGeom prst="rect">
            <a:avLst/>
          </a:prstGeom>
          <a:noFill/>
          <a:extLst>
            <a:ext uri="{909E8E84-426E-40DD-AFC4-6F175D3DCCD1}">
              <a14:hiddenFill xmlns:a14="http://schemas.microsoft.com/office/drawing/2010/main">
                <a:solidFill>
                  <a:srgbClr val="FFFFFF"/>
                </a:solidFill>
              </a14:hiddenFill>
            </a:ext>
          </a:extLst>
        </p:spPr>
      </p:pic>
      <p:sp>
        <p:nvSpPr>
          <p:cNvPr id="525320" name="Rectangle 8"/>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5B87B5-F4DC-413A-BB49-67617A232825}" type="slidenum">
              <a:rPr lang="en-US"/>
              <a:pPr/>
              <a:t>7</a:t>
            </a:fld>
            <a:endParaRPr lang="en-US"/>
          </a:p>
        </p:txBody>
      </p:sp>
      <p:sp>
        <p:nvSpPr>
          <p:cNvPr id="527363" name="Rectangle 3"/>
          <p:cNvSpPr>
            <a:spLocks noGrp="1" noChangeArrowheads="1"/>
          </p:cNvSpPr>
          <p:nvPr>
            <p:ph type="body" idx="1"/>
          </p:nvPr>
        </p:nvSpPr>
        <p:spPr>
          <a:xfrm>
            <a:off x="1066800" y="1600200"/>
            <a:ext cx="4495800" cy="4038600"/>
          </a:xfrm>
          <a:noFill/>
          <a:extLst>
            <a:ext uri="{909E8E84-426E-40DD-AFC4-6F175D3DCCD1}">
              <a14:hiddenFill xmlns:a14="http://schemas.microsoft.com/office/drawing/2010/main">
                <a:solidFill>
                  <a:srgbClr val="E4F5FF"/>
                </a:solidFill>
              </a14:hiddenFill>
            </a:ext>
          </a:extLst>
        </p:spPr>
        <p:txBody>
          <a:bodyPr/>
          <a:lstStyle/>
          <a:p>
            <a:pPr>
              <a:spcAft>
                <a:spcPts val="500"/>
              </a:spcAft>
            </a:pPr>
            <a:r>
              <a:rPr lang="en-US" sz="2200" dirty="0"/>
              <a:t>A </a:t>
            </a:r>
            <a:r>
              <a:rPr lang="en-US" sz="2200" dirty="0" err="1"/>
              <a:t>Kmap</a:t>
            </a:r>
            <a:r>
              <a:rPr lang="en-US" sz="2200" dirty="0"/>
              <a:t> has a cell for each </a:t>
            </a:r>
            <a:r>
              <a:rPr lang="en-US" sz="2200" dirty="0" err="1" smtClean="0"/>
              <a:t>minterm</a:t>
            </a:r>
            <a:endParaRPr lang="en-US" sz="2200" dirty="0"/>
          </a:p>
          <a:p>
            <a:pPr>
              <a:spcAft>
                <a:spcPts val="500"/>
              </a:spcAft>
            </a:pPr>
            <a:r>
              <a:rPr lang="en-US" sz="2200" dirty="0" smtClean="0"/>
              <a:t>It has </a:t>
            </a:r>
            <a:r>
              <a:rPr lang="en-US" sz="2200" dirty="0"/>
              <a:t>a cell for each line for the truth table of a function.</a:t>
            </a:r>
          </a:p>
          <a:p>
            <a:pPr>
              <a:spcAft>
                <a:spcPts val="500"/>
              </a:spcAft>
            </a:pPr>
            <a:r>
              <a:rPr lang="en-US" sz="2200" dirty="0" smtClean="0"/>
              <a:t>Truth </a:t>
            </a:r>
            <a:r>
              <a:rPr lang="en-US" sz="2200" dirty="0"/>
              <a:t>table for </a:t>
            </a:r>
            <a:r>
              <a:rPr lang="en-US" sz="2200" dirty="0" smtClean="0"/>
              <a:t>function </a:t>
            </a:r>
          </a:p>
          <a:p>
            <a:pPr marL="0" indent="0">
              <a:spcAft>
                <a:spcPts val="500"/>
              </a:spcAft>
              <a:buNone/>
            </a:pPr>
            <a:r>
              <a:rPr lang="en-US" sz="2200" i="1" dirty="0"/>
              <a:t>	</a:t>
            </a:r>
            <a:r>
              <a:rPr lang="en-US" sz="2200" i="1" dirty="0" smtClean="0"/>
              <a:t>F(</a:t>
            </a:r>
            <a:r>
              <a:rPr lang="en-US" sz="2200" i="1" dirty="0" err="1" smtClean="0"/>
              <a:t>x,y</a:t>
            </a:r>
            <a:r>
              <a:rPr lang="en-US" sz="2200" i="1" dirty="0"/>
              <a:t>) = </a:t>
            </a:r>
            <a:r>
              <a:rPr lang="en-US" sz="2200" i="1" dirty="0" err="1"/>
              <a:t>xy</a:t>
            </a:r>
            <a:r>
              <a:rPr lang="en-US" sz="2200" dirty="0"/>
              <a:t> </a:t>
            </a:r>
            <a:endParaRPr lang="en-US" sz="2200" dirty="0" smtClean="0"/>
          </a:p>
          <a:p>
            <a:pPr marL="0" indent="0">
              <a:spcAft>
                <a:spcPts val="500"/>
              </a:spcAft>
              <a:buNone/>
            </a:pPr>
            <a:r>
              <a:rPr lang="en-US" sz="2200" dirty="0"/>
              <a:t>	</a:t>
            </a:r>
            <a:r>
              <a:rPr lang="en-US" sz="2200" dirty="0" smtClean="0"/>
              <a:t>along </a:t>
            </a:r>
            <a:r>
              <a:rPr lang="en-US" sz="2200" dirty="0"/>
              <a:t>with </a:t>
            </a:r>
            <a:r>
              <a:rPr lang="en-US" sz="2200" dirty="0" err="1" smtClean="0"/>
              <a:t>Kmap</a:t>
            </a:r>
            <a:endParaRPr lang="en-US" sz="2200" dirty="0"/>
          </a:p>
        </p:txBody>
      </p:sp>
      <p:pic>
        <p:nvPicPr>
          <p:cNvPr id="527364" name="Picture 4" descr="K13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676400"/>
            <a:ext cx="2733675" cy="2298700"/>
          </a:xfrm>
          <a:prstGeom prst="rect">
            <a:avLst/>
          </a:prstGeom>
          <a:noFill/>
          <a:extLst>
            <a:ext uri="{909E8E84-426E-40DD-AFC4-6F175D3DCCD1}">
              <a14:hiddenFill xmlns:a14="http://schemas.microsoft.com/office/drawing/2010/main">
                <a:solidFill>
                  <a:srgbClr val="FFFFFF"/>
                </a:solidFill>
              </a14:hiddenFill>
            </a:ext>
          </a:extLst>
        </p:spPr>
      </p:pic>
      <p:pic>
        <p:nvPicPr>
          <p:cNvPr id="527365" name="Picture 5" descr="K13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350" y="4191000"/>
            <a:ext cx="1974850" cy="1614488"/>
          </a:xfrm>
          <a:prstGeom prst="rect">
            <a:avLst/>
          </a:prstGeom>
          <a:noFill/>
          <a:extLst>
            <a:ext uri="{909E8E84-426E-40DD-AFC4-6F175D3DCCD1}">
              <a14:hiddenFill xmlns:a14="http://schemas.microsoft.com/office/drawing/2010/main">
                <a:solidFill>
                  <a:srgbClr val="FFFFFF"/>
                </a:solidFill>
              </a14:hiddenFill>
            </a:ext>
          </a:extLst>
        </p:spPr>
      </p:pic>
      <p:sp>
        <p:nvSpPr>
          <p:cNvPr id="527367" name="Rectangle 7"/>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8C6B4F6-DEAA-4152-94FA-B925CF0C9143}" type="slidenum">
              <a:rPr lang="en-US"/>
              <a:pPr/>
              <a:t>8</a:t>
            </a:fld>
            <a:endParaRPr lang="en-US"/>
          </a:p>
        </p:txBody>
      </p:sp>
      <p:pic>
        <p:nvPicPr>
          <p:cNvPr id="529416" name="Picture 8" descr="K13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91000"/>
            <a:ext cx="1965325" cy="1606550"/>
          </a:xfrm>
          <a:prstGeom prst="rect">
            <a:avLst/>
          </a:prstGeom>
          <a:noFill/>
          <a:extLst>
            <a:ext uri="{909E8E84-426E-40DD-AFC4-6F175D3DCCD1}">
              <a14:hiddenFill xmlns:a14="http://schemas.microsoft.com/office/drawing/2010/main">
                <a:solidFill>
                  <a:srgbClr val="FFFFFF"/>
                </a:solidFill>
              </a14:hiddenFill>
            </a:ext>
          </a:extLst>
        </p:spPr>
      </p:pic>
      <p:sp>
        <p:nvSpPr>
          <p:cNvPr id="529411" name="Rectangle 3"/>
          <p:cNvSpPr>
            <a:spLocks noGrp="1" noChangeArrowheads="1"/>
          </p:cNvSpPr>
          <p:nvPr>
            <p:ph type="body" idx="1"/>
          </p:nvPr>
        </p:nvSpPr>
        <p:spPr>
          <a:xfrm>
            <a:off x="1066800" y="1371600"/>
            <a:ext cx="3962400" cy="3733800"/>
          </a:xfrm>
          <a:noFill/>
          <a:extLst>
            <a:ext uri="{909E8E84-426E-40DD-AFC4-6F175D3DCCD1}">
              <a14:hiddenFill xmlns:a14="http://schemas.microsoft.com/office/drawing/2010/main">
                <a:solidFill>
                  <a:srgbClr val="E4F5FF"/>
                </a:solidFill>
              </a14:hiddenFill>
            </a:ext>
          </a:extLst>
        </p:spPr>
        <p:txBody>
          <a:bodyPr/>
          <a:lstStyle/>
          <a:p>
            <a:pPr>
              <a:spcAft>
                <a:spcPts val="500"/>
              </a:spcAft>
            </a:pPr>
            <a:r>
              <a:rPr lang="en-US" sz="2200" dirty="0" smtClean="0"/>
              <a:t>Truth </a:t>
            </a:r>
            <a:r>
              <a:rPr lang="en-US" sz="2200" dirty="0"/>
              <a:t>table and </a:t>
            </a:r>
            <a:r>
              <a:rPr lang="en-US" sz="2200" dirty="0" err="1"/>
              <a:t>KMap</a:t>
            </a:r>
            <a:r>
              <a:rPr lang="en-US" sz="2200" dirty="0"/>
              <a:t> for the </a:t>
            </a:r>
            <a:r>
              <a:rPr lang="en-US" sz="2200" dirty="0" smtClean="0"/>
              <a:t>function</a:t>
            </a:r>
          </a:p>
          <a:p>
            <a:pPr marL="0" indent="0">
              <a:spcAft>
                <a:spcPts val="500"/>
              </a:spcAft>
              <a:buNone/>
            </a:pPr>
            <a:r>
              <a:rPr lang="en-US" sz="2200" i="1" dirty="0" smtClean="0"/>
              <a:t>	F(</a:t>
            </a:r>
            <a:r>
              <a:rPr lang="en-US" sz="2200" i="1" dirty="0" err="1" smtClean="0"/>
              <a:t>x,y</a:t>
            </a:r>
            <a:r>
              <a:rPr lang="en-US" sz="2200" i="1" dirty="0"/>
              <a:t>) = x + </a:t>
            </a:r>
            <a:r>
              <a:rPr lang="en-US" sz="2200" i="1" dirty="0" smtClean="0"/>
              <a:t>y</a:t>
            </a:r>
            <a:endParaRPr lang="en-US" sz="2200" dirty="0"/>
          </a:p>
          <a:p>
            <a:pPr>
              <a:spcAft>
                <a:spcPts val="500"/>
              </a:spcAft>
            </a:pPr>
            <a:endParaRPr lang="en-US" sz="2200" dirty="0" smtClean="0"/>
          </a:p>
          <a:p>
            <a:pPr>
              <a:spcAft>
                <a:spcPts val="500"/>
              </a:spcAft>
            </a:pPr>
            <a:r>
              <a:rPr lang="en-US" sz="2200" dirty="0" smtClean="0"/>
              <a:t>Function </a:t>
            </a:r>
            <a:r>
              <a:rPr lang="en-US" sz="2200" dirty="0"/>
              <a:t>is equivalent to </a:t>
            </a:r>
            <a:r>
              <a:rPr lang="en-US" sz="2200" dirty="0" smtClean="0"/>
              <a:t>OR </a:t>
            </a:r>
            <a:r>
              <a:rPr lang="en-US" sz="2200" dirty="0"/>
              <a:t>of all of the </a:t>
            </a:r>
            <a:r>
              <a:rPr lang="en-US" sz="2200" dirty="0" err="1"/>
              <a:t>minterms</a:t>
            </a:r>
            <a:r>
              <a:rPr lang="en-US" sz="2200" dirty="0"/>
              <a:t> that have a value of </a:t>
            </a:r>
            <a:r>
              <a:rPr lang="en-US" sz="2200" dirty="0" smtClean="0"/>
              <a:t>1</a:t>
            </a:r>
          </a:p>
          <a:p>
            <a:pPr>
              <a:spcAft>
                <a:spcPts val="500"/>
              </a:spcAft>
            </a:pPr>
            <a:endParaRPr lang="en-US" sz="2200" dirty="0"/>
          </a:p>
          <a:p>
            <a:pPr>
              <a:spcAft>
                <a:spcPts val="500"/>
              </a:spcAft>
            </a:pPr>
            <a:r>
              <a:rPr lang="en-US" sz="2200" dirty="0" smtClean="0"/>
              <a:t>Thus</a:t>
            </a:r>
            <a:r>
              <a:rPr lang="en-US" sz="2200" dirty="0"/>
              <a:t>:</a:t>
            </a:r>
          </a:p>
        </p:txBody>
      </p:sp>
      <p:pic>
        <p:nvPicPr>
          <p:cNvPr id="529415" name="Picture 7" descr="K13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825" y="1671638"/>
            <a:ext cx="2741613" cy="2308225"/>
          </a:xfrm>
          <a:prstGeom prst="rect">
            <a:avLst/>
          </a:prstGeom>
          <a:noFill/>
          <a:extLst>
            <a:ext uri="{909E8E84-426E-40DD-AFC4-6F175D3DCCD1}">
              <a14:hiddenFill xmlns:a14="http://schemas.microsoft.com/office/drawing/2010/main">
                <a:solidFill>
                  <a:srgbClr val="FFFFFF"/>
                </a:solidFill>
              </a14:hiddenFill>
            </a:ext>
          </a:extLst>
        </p:spPr>
      </p:pic>
      <p:pic>
        <p:nvPicPr>
          <p:cNvPr id="529418" name="Picture 10" descr="K132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876" y="5178291"/>
            <a:ext cx="4643438" cy="539750"/>
          </a:xfrm>
          <a:prstGeom prst="rect">
            <a:avLst/>
          </a:prstGeom>
          <a:noFill/>
          <a:extLst>
            <a:ext uri="{909E8E84-426E-40DD-AFC4-6F175D3DCCD1}">
              <a14:hiddenFill xmlns:a14="http://schemas.microsoft.com/office/drawing/2010/main">
                <a:solidFill>
                  <a:srgbClr val="FFFFFF"/>
                </a:solidFill>
              </a14:hiddenFill>
            </a:ext>
          </a:extLst>
        </p:spPr>
      </p:pic>
      <p:sp>
        <p:nvSpPr>
          <p:cNvPr id="529419" name="Rectangle 11"/>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99E388-706C-4F53-8F80-E5E19478BD5C}" type="slidenum">
              <a:rPr lang="en-US"/>
              <a:pPr/>
              <a:t>9</a:t>
            </a:fld>
            <a:endParaRPr lang="en-US"/>
          </a:p>
        </p:txBody>
      </p:sp>
      <p:pic>
        <p:nvPicPr>
          <p:cNvPr id="576514" name="Picture 2" descr="K13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413250"/>
            <a:ext cx="1965325" cy="1606550"/>
          </a:xfrm>
          <a:prstGeom prst="rect">
            <a:avLst/>
          </a:prstGeom>
          <a:noFill/>
          <a:extLst>
            <a:ext uri="{909E8E84-426E-40DD-AFC4-6F175D3DCCD1}">
              <a14:hiddenFill xmlns:a14="http://schemas.microsoft.com/office/drawing/2010/main">
                <a:solidFill>
                  <a:srgbClr val="FFFFFF"/>
                </a:solidFill>
              </a14:hiddenFill>
            </a:ext>
          </a:extLst>
        </p:spPr>
      </p:pic>
      <p:sp>
        <p:nvSpPr>
          <p:cNvPr id="576516" name="Rectangle 4"/>
          <p:cNvSpPr>
            <a:spLocks noGrp="1" noChangeArrowheads="1"/>
          </p:cNvSpPr>
          <p:nvPr>
            <p:ph type="body" idx="1"/>
          </p:nvPr>
        </p:nvSpPr>
        <p:spPr>
          <a:xfrm>
            <a:off x="1066800" y="1524000"/>
            <a:ext cx="7239000" cy="3200400"/>
          </a:xfrm>
          <a:noFill/>
          <a:extLst>
            <a:ext uri="{909E8E84-426E-40DD-AFC4-6F175D3DCCD1}">
              <a14:hiddenFill xmlns:a14="http://schemas.microsoft.com/office/drawing/2010/main">
                <a:solidFill>
                  <a:srgbClr val="E4F5FF"/>
                </a:solidFill>
              </a14:hiddenFill>
            </a:ext>
          </a:extLst>
        </p:spPr>
        <p:txBody>
          <a:bodyPr/>
          <a:lstStyle/>
          <a:p>
            <a:pPr>
              <a:spcBef>
                <a:spcPct val="10000"/>
              </a:spcBef>
              <a:spcAft>
                <a:spcPts val="500"/>
              </a:spcAft>
            </a:pPr>
            <a:r>
              <a:rPr lang="en-US" sz="2200" dirty="0" err="1"/>
              <a:t>M</a:t>
            </a:r>
            <a:r>
              <a:rPr lang="en-US" sz="2200" dirty="0" err="1" smtClean="0"/>
              <a:t>interm</a:t>
            </a:r>
            <a:r>
              <a:rPr lang="en-US" sz="2200" dirty="0" smtClean="0"/>
              <a:t> </a:t>
            </a:r>
            <a:r>
              <a:rPr lang="en-US" sz="2200" dirty="0"/>
              <a:t>function </a:t>
            </a:r>
            <a:r>
              <a:rPr lang="en-US" sz="2200" dirty="0" smtClean="0"/>
              <a:t>derived </a:t>
            </a:r>
            <a:r>
              <a:rPr lang="en-US" sz="2200" dirty="0"/>
              <a:t>from </a:t>
            </a:r>
            <a:r>
              <a:rPr lang="en-US" sz="2200" dirty="0" err="1" smtClean="0"/>
              <a:t>Kmap</a:t>
            </a:r>
            <a:r>
              <a:rPr lang="en-US" sz="2200" dirty="0" smtClean="0"/>
              <a:t> </a:t>
            </a:r>
          </a:p>
          <a:p>
            <a:pPr lvl="1">
              <a:spcBef>
                <a:spcPct val="10000"/>
              </a:spcBef>
              <a:spcAft>
                <a:spcPts val="500"/>
              </a:spcAft>
            </a:pPr>
            <a:r>
              <a:rPr lang="en-US" sz="1800" dirty="0" smtClean="0"/>
              <a:t>not </a:t>
            </a:r>
            <a:r>
              <a:rPr lang="en-US" sz="1800" dirty="0"/>
              <a:t>in simplest </a:t>
            </a:r>
            <a:r>
              <a:rPr lang="en-US" sz="1800" dirty="0" smtClean="0"/>
              <a:t>terms </a:t>
            </a:r>
            <a:endParaRPr lang="en-US" sz="1800" dirty="0"/>
          </a:p>
          <a:p>
            <a:pPr>
              <a:spcBef>
                <a:spcPct val="10000"/>
              </a:spcBef>
              <a:spcAft>
                <a:spcPts val="500"/>
              </a:spcAft>
            </a:pPr>
            <a:endParaRPr lang="en-US" sz="2100" dirty="0" smtClean="0"/>
          </a:p>
          <a:p>
            <a:pPr>
              <a:spcBef>
                <a:spcPct val="10000"/>
              </a:spcBef>
              <a:spcAft>
                <a:spcPts val="500"/>
              </a:spcAft>
            </a:pPr>
            <a:r>
              <a:rPr lang="en-US" sz="2200" dirty="0" smtClean="0"/>
              <a:t>Reduce the complicated </a:t>
            </a:r>
            <a:r>
              <a:rPr lang="en-US" sz="2200" dirty="0"/>
              <a:t>expression to its simplest terms </a:t>
            </a:r>
            <a:endParaRPr lang="en-US" sz="2200" dirty="0" smtClean="0"/>
          </a:p>
          <a:p>
            <a:pPr lvl="1">
              <a:spcBef>
                <a:spcPct val="10000"/>
              </a:spcBef>
              <a:spcAft>
                <a:spcPts val="500"/>
              </a:spcAft>
            </a:pPr>
            <a:r>
              <a:rPr lang="en-US" sz="1800" dirty="0" smtClean="0"/>
              <a:t>find </a:t>
            </a:r>
            <a:r>
              <a:rPr lang="en-US" sz="1800" dirty="0"/>
              <a:t>adjacent 1s in the </a:t>
            </a:r>
            <a:r>
              <a:rPr lang="en-US" sz="1800" dirty="0" err="1"/>
              <a:t>Kmap</a:t>
            </a:r>
            <a:r>
              <a:rPr lang="en-US" sz="1800" dirty="0"/>
              <a:t> </a:t>
            </a:r>
            <a:endParaRPr lang="en-US" sz="1800" dirty="0" smtClean="0"/>
          </a:p>
          <a:p>
            <a:pPr lvl="1">
              <a:spcBef>
                <a:spcPct val="10000"/>
              </a:spcBef>
              <a:spcAft>
                <a:spcPts val="500"/>
              </a:spcAft>
            </a:pPr>
            <a:r>
              <a:rPr lang="en-US" sz="1800" dirty="0" smtClean="0"/>
              <a:t>collected </a:t>
            </a:r>
            <a:r>
              <a:rPr lang="en-US" sz="1800" dirty="0"/>
              <a:t>into groups that are powers of </a:t>
            </a:r>
            <a:r>
              <a:rPr lang="en-US" sz="1800" dirty="0" smtClean="0"/>
              <a:t>two</a:t>
            </a:r>
            <a:endParaRPr lang="en-US" sz="1800" dirty="0"/>
          </a:p>
        </p:txBody>
      </p:sp>
      <p:sp>
        <p:nvSpPr>
          <p:cNvPr id="576517" name="Text Box 5"/>
          <p:cNvSpPr txBox="1">
            <a:spLocks noChangeArrowheads="1"/>
          </p:cNvSpPr>
          <p:nvPr/>
        </p:nvSpPr>
        <p:spPr bwMode="auto">
          <a:xfrm>
            <a:off x="1600200" y="4609675"/>
            <a:ext cx="4343400" cy="133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228600" indent="-228600" eaLnBrk="0" hangingPunct="0">
              <a:tabLst>
                <a:tab pos="406400" algn="l"/>
              </a:tabLst>
              <a:defRPr sz="2400">
                <a:solidFill>
                  <a:schemeClr val="tx1"/>
                </a:solidFill>
                <a:latin typeface="Times New Roman" charset="0"/>
              </a:defRPr>
            </a:lvl1pPr>
            <a:lvl2pPr marL="785813" eaLnBrk="0" hangingPunct="0">
              <a:tabLst>
                <a:tab pos="406400" algn="l"/>
              </a:tabLst>
              <a:defRPr sz="2400">
                <a:solidFill>
                  <a:schemeClr val="tx1"/>
                </a:solidFill>
                <a:latin typeface="Times New Roman" charset="0"/>
              </a:defRPr>
            </a:lvl2pPr>
            <a:lvl3pPr eaLnBrk="0" hangingPunct="0">
              <a:tabLst>
                <a:tab pos="406400" algn="l"/>
              </a:tabLst>
              <a:defRPr sz="2400">
                <a:solidFill>
                  <a:schemeClr val="tx1"/>
                </a:solidFill>
                <a:latin typeface="Times New Roman" charset="0"/>
              </a:defRPr>
            </a:lvl3pPr>
            <a:lvl4pPr eaLnBrk="0" hangingPunct="0">
              <a:tabLst>
                <a:tab pos="406400" algn="l"/>
              </a:tabLst>
              <a:defRPr sz="2400">
                <a:solidFill>
                  <a:schemeClr val="tx1"/>
                </a:solidFill>
                <a:latin typeface="Times New Roman" charset="0"/>
              </a:defRPr>
            </a:lvl4pPr>
            <a:lvl5pPr eaLnBrk="0" hangingPunct="0">
              <a:tabLst>
                <a:tab pos="406400" algn="l"/>
              </a:tabLst>
              <a:defRPr sz="2400">
                <a:solidFill>
                  <a:schemeClr val="tx1"/>
                </a:solidFill>
                <a:latin typeface="Times New Roman" charset="0"/>
              </a:defRPr>
            </a:lvl5pPr>
            <a:lvl6pPr eaLnBrk="0" fontAlgn="base" hangingPunct="0">
              <a:spcBef>
                <a:spcPct val="0"/>
              </a:spcBef>
              <a:spcAft>
                <a:spcPct val="0"/>
              </a:spcAft>
              <a:tabLst>
                <a:tab pos="406400" algn="l"/>
              </a:tabLst>
              <a:defRPr sz="2400">
                <a:solidFill>
                  <a:schemeClr val="tx1"/>
                </a:solidFill>
                <a:latin typeface="Times New Roman" charset="0"/>
              </a:defRPr>
            </a:lvl6pPr>
            <a:lvl7pPr eaLnBrk="0" fontAlgn="base" hangingPunct="0">
              <a:spcBef>
                <a:spcPct val="0"/>
              </a:spcBef>
              <a:spcAft>
                <a:spcPct val="0"/>
              </a:spcAft>
              <a:tabLst>
                <a:tab pos="406400" algn="l"/>
              </a:tabLst>
              <a:defRPr sz="2400">
                <a:solidFill>
                  <a:schemeClr val="tx1"/>
                </a:solidFill>
                <a:latin typeface="Times New Roman" charset="0"/>
              </a:defRPr>
            </a:lvl7pPr>
            <a:lvl8pPr eaLnBrk="0" fontAlgn="base" hangingPunct="0">
              <a:spcBef>
                <a:spcPct val="0"/>
              </a:spcBef>
              <a:spcAft>
                <a:spcPct val="0"/>
              </a:spcAft>
              <a:tabLst>
                <a:tab pos="406400" algn="l"/>
              </a:tabLst>
              <a:defRPr sz="2400">
                <a:solidFill>
                  <a:schemeClr val="tx1"/>
                </a:solidFill>
                <a:latin typeface="Times New Roman" charset="0"/>
              </a:defRPr>
            </a:lvl8pPr>
            <a:lvl9pPr eaLnBrk="0" fontAlgn="base" hangingPunct="0">
              <a:spcBef>
                <a:spcPct val="0"/>
              </a:spcBef>
              <a:spcAft>
                <a:spcPct val="0"/>
              </a:spcAft>
              <a:tabLst>
                <a:tab pos="406400" algn="l"/>
              </a:tabLst>
              <a:defRPr sz="2400">
                <a:solidFill>
                  <a:schemeClr val="tx1"/>
                </a:solidFill>
                <a:latin typeface="Times New Roman" charset="0"/>
              </a:defRPr>
            </a:lvl9pPr>
          </a:lstStyle>
          <a:p>
            <a:pPr marL="0" indent="0">
              <a:spcBef>
                <a:spcPct val="10000"/>
              </a:spcBef>
              <a:spcAft>
                <a:spcPts val="500"/>
              </a:spcAft>
            </a:pPr>
            <a:r>
              <a:rPr lang="en-US" dirty="0" smtClean="0">
                <a:latin typeface="Arial" pitchFamily="34" charset="0"/>
                <a:cs typeface="Arial" pitchFamily="34" charset="0"/>
              </a:rPr>
              <a:t>In this </a:t>
            </a:r>
            <a:r>
              <a:rPr lang="en-US" dirty="0">
                <a:latin typeface="Arial" pitchFamily="34" charset="0"/>
                <a:cs typeface="Arial" pitchFamily="34" charset="0"/>
              </a:rPr>
              <a:t>example, </a:t>
            </a:r>
            <a:r>
              <a:rPr lang="en-US" dirty="0" smtClean="0">
                <a:latin typeface="Arial" pitchFamily="34" charset="0"/>
                <a:cs typeface="Arial" pitchFamily="34" charset="0"/>
              </a:rPr>
              <a:t>there are two </a:t>
            </a:r>
            <a:r>
              <a:rPr lang="en-US" dirty="0">
                <a:latin typeface="Arial" pitchFamily="34" charset="0"/>
                <a:cs typeface="Arial" pitchFamily="34" charset="0"/>
              </a:rPr>
              <a:t>such groups.</a:t>
            </a:r>
          </a:p>
          <a:p>
            <a:pPr lvl="1">
              <a:spcBef>
                <a:spcPct val="10000"/>
              </a:spcBef>
              <a:spcAft>
                <a:spcPts val="500"/>
              </a:spcAft>
              <a:buFontTx/>
              <a:buChar char="–"/>
            </a:pPr>
            <a:r>
              <a:rPr lang="en-US" dirty="0">
                <a:latin typeface="Arial" pitchFamily="34" charset="0"/>
                <a:cs typeface="Arial" pitchFamily="34" charset="0"/>
              </a:rPr>
              <a:t> Can you find them?</a:t>
            </a:r>
            <a:endParaRPr lang="en-US" baseline="30000" dirty="0">
              <a:latin typeface="Arial" pitchFamily="34" charset="0"/>
              <a:cs typeface="Arial" pitchFamily="34" charset="0"/>
            </a:endParaRPr>
          </a:p>
        </p:txBody>
      </p:sp>
      <p:sp>
        <p:nvSpPr>
          <p:cNvPr id="576518" name="Rectangle 6"/>
          <p:cNvSpPr>
            <a:spLocks noGrp="1" noChangeArrowheads="1"/>
          </p:cNvSpPr>
          <p:nvPr>
            <p:ph type="title"/>
          </p:nvPr>
        </p:nvSpPr>
        <p:spPr/>
        <p:txBody>
          <a:bodyPr/>
          <a:lstStyle/>
          <a:p>
            <a:r>
              <a:rPr lang="en-US" dirty="0" err="1" smtClean="0">
                <a:latin typeface="Arial" charset="0"/>
              </a:rPr>
              <a:t>Karnaugh</a:t>
            </a:r>
            <a:r>
              <a:rPr lang="en-US" dirty="0" smtClean="0"/>
              <a:t> </a:t>
            </a:r>
            <a:r>
              <a:rPr lang="en-US" dirty="0" smtClean="0">
                <a:latin typeface="Arial" charset="0"/>
              </a:rPr>
              <a:t>Maps</a:t>
            </a:r>
            <a:endParaRPr lang="en-US" dirty="0"/>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Color Block">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UIScolorblock</Template>
  <TotalTime>9485</TotalTime>
  <Words>3170</Words>
  <Application>Microsoft Office PowerPoint</Application>
  <PresentationFormat>On-screen Show (4:3)</PresentationFormat>
  <Paragraphs>523</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Times New Roman</vt:lpstr>
      <vt:lpstr>Tahoma</vt:lpstr>
      <vt:lpstr>Arial</vt:lpstr>
      <vt:lpstr>Webdings</vt:lpstr>
      <vt:lpstr>Color Block</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Karnaugh Maps</vt:lpstr>
      <vt:lpstr>Don’t Care: Example</vt:lpstr>
      <vt:lpstr>Don’t Care: Example</vt:lpstr>
      <vt:lpstr>PowerPoint Presentation</vt:lpstr>
      <vt:lpstr>3A.6 Don’t Care Conditions </vt:lpstr>
      <vt:lpstr>3A.6 Don’t Care Conditions </vt:lpstr>
      <vt:lpstr>Karnaugh Maps</vt:lpstr>
      <vt:lpstr>PowerPoint Presentation</vt:lpstr>
      <vt:lpstr>PowerPoint Presentation</vt:lpstr>
      <vt:lpstr>PowerPoint Presentation</vt:lpstr>
      <vt:lpstr>K-map Example</vt:lpstr>
      <vt:lpstr>K-map for more complex function</vt:lpstr>
      <vt:lpstr>PowerPoint Presentation</vt:lpstr>
      <vt:lpstr>3A Conclusion</vt:lpstr>
      <vt:lpstr>3A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Null &amp; Lobur</dc:creator>
  <cp:lastModifiedBy>Cindy</cp:lastModifiedBy>
  <cp:revision>295</cp:revision>
  <dcterms:created xsi:type="dcterms:W3CDTF">2002-11-19T23:57:00Z</dcterms:created>
  <dcterms:modified xsi:type="dcterms:W3CDTF">2013-04-05T04:50:01Z</dcterms:modified>
</cp:coreProperties>
</file>