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355" r:id="rId2"/>
    <p:sldId id="363" r:id="rId3"/>
    <p:sldId id="259" r:id="rId4"/>
    <p:sldId id="316" r:id="rId5"/>
    <p:sldId id="265" r:id="rId6"/>
    <p:sldId id="266" r:id="rId7"/>
    <p:sldId id="267" r:id="rId8"/>
    <p:sldId id="268" r:id="rId9"/>
    <p:sldId id="326" r:id="rId10"/>
    <p:sldId id="308" r:id="rId11"/>
    <p:sldId id="270" r:id="rId12"/>
    <p:sldId id="260" r:id="rId13"/>
    <p:sldId id="269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309" r:id="rId25"/>
    <p:sldId id="261" r:id="rId26"/>
    <p:sldId id="282" r:id="rId27"/>
    <p:sldId id="283" r:id="rId28"/>
    <p:sldId id="285" r:id="rId29"/>
    <p:sldId id="284" r:id="rId30"/>
    <p:sldId id="286" r:id="rId31"/>
    <p:sldId id="327" r:id="rId32"/>
    <p:sldId id="287" r:id="rId33"/>
    <p:sldId id="288" r:id="rId34"/>
    <p:sldId id="314" r:id="rId35"/>
    <p:sldId id="289" r:id="rId36"/>
    <p:sldId id="290" r:id="rId37"/>
    <p:sldId id="291" r:id="rId38"/>
    <p:sldId id="292" r:id="rId39"/>
    <p:sldId id="293" r:id="rId40"/>
    <p:sldId id="294" r:id="rId41"/>
    <p:sldId id="310" r:id="rId42"/>
    <p:sldId id="262" r:id="rId43"/>
    <p:sldId id="295" r:id="rId44"/>
    <p:sldId id="296" r:id="rId45"/>
    <p:sldId id="297" r:id="rId46"/>
    <p:sldId id="298" r:id="rId47"/>
    <p:sldId id="311" r:id="rId48"/>
    <p:sldId id="263" r:id="rId49"/>
    <p:sldId id="299" r:id="rId50"/>
    <p:sldId id="301" r:id="rId51"/>
    <p:sldId id="302" r:id="rId52"/>
    <p:sldId id="303" r:id="rId53"/>
    <p:sldId id="304" r:id="rId54"/>
    <p:sldId id="305" r:id="rId55"/>
    <p:sldId id="306" r:id="rId56"/>
    <p:sldId id="317" r:id="rId57"/>
    <p:sldId id="320" r:id="rId58"/>
    <p:sldId id="321" r:id="rId59"/>
    <p:sldId id="322" r:id="rId60"/>
    <p:sldId id="346" r:id="rId61"/>
    <p:sldId id="347" r:id="rId62"/>
    <p:sldId id="348" r:id="rId63"/>
    <p:sldId id="349" r:id="rId64"/>
    <p:sldId id="350" r:id="rId65"/>
    <p:sldId id="351" r:id="rId66"/>
    <p:sldId id="352" r:id="rId67"/>
    <p:sldId id="353" r:id="rId68"/>
    <p:sldId id="354" r:id="rId69"/>
    <p:sldId id="364" r:id="rId70"/>
    <p:sldId id="365" r:id="rId71"/>
    <p:sldId id="366" r:id="rId72"/>
    <p:sldId id="36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13" r:id="rId92"/>
    <p:sldId id="264" r:id="rId93"/>
    <p:sldId id="312" r:id="rId94"/>
    <p:sldId id="315" r:id="rId95"/>
    <p:sldId id="323" r:id="rId96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86515" autoAdjust="0"/>
  </p:normalViewPr>
  <p:slideViewPr>
    <p:cSldViewPr>
      <p:cViewPr varScale="1">
        <p:scale>
          <a:sx n="109" d="100"/>
          <a:sy n="109" d="100"/>
        </p:scale>
        <p:origin x="648" y="114"/>
      </p:cViewPr>
      <p:guideLst>
        <p:guide orient="horz" pos="2160"/>
        <p:guide pos="2880"/>
        <p:guide pos="3120"/>
      </p:guideLst>
    </p:cSldViewPr>
  </p:slideViewPr>
  <p:outlineViewPr>
    <p:cViewPr>
      <p:scale>
        <a:sx n="33" d="100"/>
        <a:sy n="33" d="100"/>
      </p:scale>
      <p:origin x="0" y="-6821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184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104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AC1E2B-A192-4101-800E-61A0A7E9312B}" type="doc">
      <dgm:prSet loTypeId="urn:microsoft.com/office/officeart/2005/8/layout/architecture" loCatId="hierarchy" qsTypeId="urn:microsoft.com/office/officeart/2005/8/quickstyle/simple5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A8C3D9A7-A7FC-4D6A-B8F2-BD2E8BDCA379}">
      <dgm:prSet phldrT="[Text]"/>
      <dgm:spPr/>
      <dgm:t>
        <a:bodyPr/>
        <a:lstStyle/>
        <a:p>
          <a:r>
            <a:rPr lang="en-US" dirty="0"/>
            <a:t>Hardware &amp; OS</a:t>
          </a:r>
        </a:p>
      </dgm:t>
    </dgm:pt>
    <dgm:pt modelId="{0340F3A2-1C9F-4AAA-A50A-8A42A1F3075C}" type="parTrans" cxnId="{E3811C59-B4A6-4114-8B71-9DE2599EC36D}">
      <dgm:prSet/>
      <dgm:spPr/>
      <dgm:t>
        <a:bodyPr/>
        <a:lstStyle/>
        <a:p>
          <a:endParaRPr lang="en-US"/>
        </a:p>
      </dgm:t>
    </dgm:pt>
    <dgm:pt modelId="{603A3EC7-2AC9-41F7-9C6C-5293F8623FEB}" type="sibTrans" cxnId="{E3811C59-B4A6-4114-8B71-9DE2599EC36D}">
      <dgm:prSet/>
      <dgm:spPr/>
      <dgm:t>
        <a:bodyPr/>
        <a:lstStyle/>
        <a:p>
          <a:endParaRPr lang="en-US"/>
        </a:p>
      </dgm:t>
    </dgm:pt>
    <dgm:pt modelId="{C059FC53-DB9C-429F-A6DB-7E1B46313399}">
      <dgm:prSet phldrT="[Text]"/>
      <dgm:spPr/>
      <dgm:t>
        <a:bodyPr/>
        <a:lstStyle/>
        <a:p>
          <a:r>
            <a:rPr lang="en-US" dirty="0"/>
            <a:t>HDFS</a:t>
          </a:r>
        </a:p>
      </dgm:t>
    </dgm:pt>
    <dgm:pt modelId="{BAE468F8-E3DC-48B2-A3F4-84075912652D}" type="parTrans" cxnId="{B0A71C18-446C-45E8-9356-0C93AD299546}">
      <dgm:prSet/>
      <dgm:spPr/>
      <dgm:t>
        <a:bodyPr/>
        <a:lstStyle/>
        <a:p>
          <a:endParaRPr lang="en-US"/>
        </a:p>
      </dgm:t>
    </dgm:pt>
    <dgm:pt modelId="{4C8D29AB-B6E7-4705-9C15-F50C24DA0E56}" type="sibTrans" cxnId="{B0A71C18-446C-45E8-9356-0C93AD299546}">
      <dgm:prSet/>
      <dgm:spPr/>
      <dgm:t>
        <a:bodyPr/>
        <a:lstStyle/>
        <a:p>
          <a:endParaRPr lang="en-US"/>
        </a:p>
      </dgm:t>
    </dgm:pt>
    <dgm:pt modelId="{0865E476-5166-447E-AEBF-335DE05D76D3}">
      <dgm:prSet phldrT="[Text]"/>
      <dgm:spPr/>
      <dgm:t>
        <a:bodyPr/>
        <a:lstStyle/>
        <a:p>
          <a:r>
            <a:rPr lang="en-US" dirty="0" err="1"/>
            <a:t>MapReduce</a:t>
          </a:r>
          <a:endParaRPr lang="en-US" dirty="0"/>
        </a:p>
      </dgm:t>
    </dgm:pt>
    <dgm:pt modelId="{BA1F970D-CE75-4A9C-A6B7-85FACF8E54DA}" type="parTrans" cxnId="{ECC6424E-6B00-4890-ACDE-73A58E904A40}">
      <dgm:prSet/>
      <dgm:spPr/>
      <dgm:t>
        <a:bodyPr/>
        <a:lstStyle/>
        <a:p>
          <a:endParaRPr lang="en-US"/>
        </a:p>
      </dgm:t>
    </dgm:pt>
    <dgm:pt modelId="{2BFF1FE7-4D88-4C6C-8670-E52C51610ECB}" type="sibTrans" cxnId="{ECC6424E-6B00-4890-ACDE-73A58E904A40}">
      <dgm:prSet/>
      <dgm:spPr/>
      <dgm:t>
        <a:bodyPr/>
        <a:lstStyle/>
        <a:p>
          <a:endParaRPr lang="en-US"/>
        </a:p>
      </dgm:t>
    </dgm:pt>
    <dgm:pt modelId="{562401BC-60C7-4CE1-9424-109828D52E18}">
      <dgm:prSet phldrT="[Text]"/>
      <dgm:spPr/>
      <dgm:t>
        <a:bodyPr/>
        <a:lstStyle/>
        <a:p>
          <a:r>
            <a:rPr lang="en-US" dirty="0" err="1"/>
            <a:t>HBase</a:t>
          </a:r>
          <a:endParaRPr lang="en-US" dirty="0"/>
        </a:p>
      </dgm:t>
    </dgm:pt>
    <dgm:pt modelId="{66494FC2-8CA7-4B3E-B118-3037854381D2}" type="parTrans" cxnId="{9D2AC31E-E7D6-4A0F-984A-CF40977C2ADD}">
      <dgm:prSet/>
      <dgm:spPr/>
      <dgm:t>
        <a:bodyPr/>
        <a:lstStyle/>
        <a:p>
          <a:endParaRPr lang="en-US"/>
        </a:p>
      </dgm:t>
    </dgm:pt>
    <dgm:pt modelId="{A667A9E2-1657-4737-91BD-E7BFE0A13A16}" type="sibTrans" cxnId="{9D2AC31E-E7D6-4A0F-984A-CF40977C2ADD}">
      <dgm:prSet/>
      <dgm:spPr/>
      <dgm:t>
        <a:bodyPr/>
        <a:lstStyle/>
        <a:p>
          <a:endParaRPr lang="en-US"/>
        </a:p>
      </dgm:t>
    </dgm:pt>
    <dgm:pt modelId="{92ABFEA3-F8FA-455B-AA23-42C21545FDF6}">
      <dgm:prSet phldrT="[Text]"/>
      <dgm:spPr/>
      <dgm:t>
        <a:bodyPr/>
        <a:lstStyle/>
        <a:p>
          <a:r>
            <a:rPr lang="en-US" dirty="0"/>
            <a:t>Hive</a:t>
          </a:r>
        </a:p>
      </dgm:t>
    </dgm:pt>
    <dgm:pt modelId="{789F57EF-A21E-4304-9857-447728008D85}" type="parTrans" cxnId="{6C570194-4216-45EF-878B-87B091185EC9}">
      <dgm:prSet/>
      <dgm:spPr/>
      <dgm:t>
        <a:bodyPr/>
        <a:lstStyle/>
        <a:p>
          <a:endParaRPr lang="en-US"/>
        </a:p>
      </dgm:t>
    </dgm:pt>
    <dgm:pt modelId="{5B926554-ED34-4D4B-921F-C3AA49983F7C}" type="sibTrans" cxnId="{6C570194-4216-45EF-878B-87B091185EC9}">
      <dgm:prSet/>
      <dgm:spPr/>
      <dgm:t>
        <a:bodyPr/>
        <a:lstStyle/>
        <a:p>
          <a:endParaRPr lang="en-US"/>
        </a:p>
      </dgm:t>
    </dgm:pt>
    <dgm:pt modelId="{F3F22919-F513-48D4-BDD1-4771C4BE3B29}">
      <dgm:prSet phldrT="[Text]"/>
      <dgm:spPr/>
      <dgm:t>
        <a:bodyPr/>
        <a:lstStyle/>
        <a:p>
          <a:r>
            <a:rPr lang="en-US" dirty="0"/>
            <a:t>Mahout</a:t>
          </a:r>
        </a:p>
      </dgm:t>
    </dgm:pt>
    <dgm:pt modelId="{C8E15D84-8C16-46D3-9AD7-F0A37EBF2110}" type="parTrans" cxnId="{33D6C5AF-5E89-42EE-AFEE-38C64FD09018}">
      <dgm:prSet/>
      <dgm:spPr/>
      <dgm:t>
        <a:bodyPr/>
        <a:lstStyle/>
        <a:p>
          <a:endParaRPr lang="en-US"/>
        </a:p>
      </dgm:t>
    </dgm:pt>
    <dgm:pt modelId="{B17AF6A0-B2B1-4361-8832-33853B04B090}" type="sibTrans" cxnId="{33D6C5AF-5E89-42EE-AFEE-38C64FD09018}">
      <dgm:prSet/>
      <dgm:spPr/>
      <dgm:t>
        <a:bodyPr/>
        <a:lstStyle/>
        <a:p>
          <a:endParaRPr lang="en-US"/>
        </a:p>
      </dgm:t>
    </dgm:pt>
    <dgm:pt modelId="{C5981F9F-38F7-49BF-87B4-5B60C838857A}">
      <dgm:prSet phldrT="[Text]"/>
      <dgm:spPr/>
      <dgm:t>
        <a:bodyPr/>
        <a:lstStyle/>
        <a:p>
          <a:r>
            <a:rPr lang="en-US" dirty="0"/>
            <a:t>Pig</a:t>
          </a:r>
        </a:p>
      </dgm:t>
    </dgm:pt>
    <dgm:pt modelId="{A1530626-3B1C-4EEC-9A1F-95AC36D2066C}" type="parTrans" cxnId="{0DF8DE78-2426-4C9A-9971-F6ACDF104DBF}">
      <dgm:prSet/>
      <dgm:spPr/>
      <dgm:t>
        <a:bodyPr/>
        <a:lstStyle/>
        <a:p>
          <a:endParaRPr lang="en-US"/>
        </a:p>
      </dgm:t>
    </dgm:pt>
    <dgm:pt modelId="{D1F53404-3723-49F9-AD4D-5F8BCE1E8D77}" type="sibTrans" cxnId="{0DF8DE78-2426-4C9A-9971-F6ACDF104DBF}">
      <dgm:prSet/>
      <dgm:spPr/>
      <dgm:t>
        <a:bodyPr/>
        <a:lstStyle/>
        <a:p>
          <a:endParaRPr lang="en-US"/>
        </a:p>
      </dgm:t>
    </dgm:pt>
    <dgm:pt modelId="{3DBA848C-03DF-4C3E-B0C2-8F540ADA9CE8}">
      <dgm:prSet phldrT="[Text]"/>
      <dgm:spPr/>
      <dgm:t>
        <a:bodyPr/>
        <a:lstStyle/>
        <a:p>
          <a:r>
            <a:rPr lang="en-US" dirty="0" err="1"/>
            <a:t>ZooKeeper</a:t>
          </a:r>
          <a:endParaRPr lang="en-US" dirty="0"/>
        </a:p>
      </dgm:t>
    </dgm:pt>
    <dgm:pt modelId="{BB04633F-A479-44B3-BB88-1468D2E89D71}" type="parTrans" cxnId="{311503A1-5D8E-42BC-A59B-8603A0672D93}">
      <dgm:prSet/>
      <dgm:spPr/>
      <dgm:t>
        <a:bodyPr/>
        <a:lstStyle/>
        <a:p>
          <a:endParaRPr lang="en-US"/>
        </a:p>
      </dgm:t>
    </dgm:pt>
    <dgm:pt modelId="{65C546E9-A1BC-46D6-974C-A2F5964F6D8C}" type="sibTrans" cxnId="{311503A1-5D8E-42BC-A59B-8603A0672D93}">
      <dgm:prSet/>
      <dgm:spPr/>
      <dgm:t>
        <a:bodyPr/>
        <a:lstStyle/>
        <a:p>
          <a:endParaRPr lang="en-US"/>
        </a:p>
      </dgm:t>
    </dgm:pt>
    <dgm:pt modelId="{EDE08AC9-BE0B-422C-877F-7783B16C7AA1}" type="pres">
      <dgm:prSet presAssocID="{AAAC1E2B-A192-4101-800E-61A0A7E9312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211DE36-82FB-4E39-983A-D273F9221EF0}" type="pres">
      <dgm:prSet presAssocID="{A8C3D9A7-A7FC-4D6A-B8F2-BD2E8BDCA379}" presName="vertOne" presStyleCnt="0"/>
      <dgm:spPr/>
    </dgm:pt>
    <dgm:pt modelId="{4A067080-DA78-47C2-AE86-E33126B6FCB1}" type="pres">
      <dgm:prSet presAssocID="{A8C3D9A7-A7FC-4D6A-B8F2-BD2E8BDCA37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E03E00-9CDF-469F-84C9-451ECE4D7406}" type="pres">
      <dgm:prSet presAssocID="{A8C3D9A7-A7FC-4D6A-B8F2-BD2E8BDCA379}" presName="parTransOne" presStyleCnt="0"/>
      <dgm:spPr/>
    </dgm:pt>
    <dgm:pt modelId="{B6940DDE-0C4D-4226-98D0-F07920C24C1C}" type="pres">
      <dgm:prSet presAssocID="{A8C3D9A7-A7FC-4D6A-B8F2-BD2E8BDCA379}" presName="horzOne" presStyleCnt="0"/>
      <dgm:spPr/>
    </dgm:pt>
    <dgm:pt modelId="{268350B7-CAAC-4363-8AC4-8DE2661D4409}" type="pres">
      <dgm:prSet presAssocID="{C059FC53-DB9C-429F-A6DB-7E1B46313399}" presName="vertTwo" presStyleCnt="0"/>
      <dgm:spPr/>
    </dgm:pt>
    <dgm:pt modelId="{E1361BC5-B219-42D5-A9DA-B7FF0990A860}" type="pres">
      <dgm:prSet presAssocID="{C059FC53-DB9C-429F-A6DB-7E1B46313399}" presName="txTwo" presStyleLbl="node2" presStyleIdx="0" presStyleCnt="1" custLinFactNeighborX="-253" custLinFactNeighborY="253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A8BF93-1D75-41D0-A21A-84A4826D39CE}" type="pres">
      <dgm:prSet presAssocID="{C059FC53-DB9C-429F-A6DB-7E1B46313399}" presName="parTransTwo" presStyleCnt="0"/>
      <dgm:spPr/>
    </dgm:pt>
    <dgm:pt modelId="{2BB0EDC8-7977-46E2-80BA-CE37CA9BCAB1}" type="pres">
      <dgm:prSet presAssocID="{C059FC53-DB9C-429F-A6DB-7E1B46313399}" presName="horzTwo" presStyleCnt="0"/>
      <dgm:spPr/>
    </dgm:pt>
    <dgm:pt modelId="{18B44205-2A42-498C-AABF-585CC7F76F76}" type="pres">
      <dgm:prSet presAssocID="{0865E476-5166-447E-AEBF-335DE05D76D3}" presName="vertThree" presStyleCnt="0"/>
      <dgm:spPr/>
    </dgm:pt>
    <dgm:pt modelId="{1BFD4E58-2D84-4C6E-AE2A-F9C0D8A30C22}" type="pres">
      <dgm:prSet presAssocID="{0865E476-5166-447E-AEBF-335DE05D76D3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826121-6AFD-4E0B-87F3-D576703C53EB}" type="pres">
      <dgm:prSet presAssocID="{0865E476-5166-447E-AEBF-335DE05D76D3}" presName="parTransThree" presStyleCnt="0"/>
      <dgm:spPr/>
    </dgm:pt>
    <dgm:pt modelId="{1ADAF9B5-01E2-490C-B470-DCC79F2E035F}" type="pres">
      <dgm:prSet presAssocID="{0865E476-5166-447E-AEBF-335DE05D76D3}" presName="horzThree" presStyleCnt="0"/>
      <dgm:spPr/>
    </dgm:pt>
    <dgm:pt modelId="{01F95B9D-B271-43E2-A5E3-79197C4B8230}" type="pres">
      <dgm:prSet presAssocID="{562401BC-60C7-4CE1-9424-109828D52E18}" presName="vertFour" presStyleCnt="0">
        <dgm:presLayoutVars>
          <dgm:chPref val="3"/>
        </dgm:presLayoutVars>
      </dgm:prSet>
      <dgm:spPr/>
    </dgm:pt>
    <dgm:pt modelId="{E37E5B52-E873-4BB5-AD96-03AD5091BB73}" type="pres">
      <dgm:prSet presAssocID="{562401BC-60C7-4CE1-9424-109828D52E18}" presName="txFour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DBBC5D-D04B-4574-95D1-92F2CC1C25FA}" type="pres">
      <dgm:prSet presAssocID="{562401BC-60C7-4CE1-9424-109828D52E18}" presName="horzFour" presStyleCnt="0"/>
      <dgm:spPr/>
    </dgm:pt>
    <dgm:pt modelId="{181F95CE-56FE-48B9-9592-64917079FD1F}" type="pres">
      <dgm:prSet presAssocID="{A667A9E2-1657-4737-91BD-E7BFE0A13A16}" presName="sibSpaceFour" presStyleCnt="0"/>
      <dgm:spPr/>
    </dgm:pt>
    <dgm:pt modelId="{9E284AEF-CA7D-44FD-B23F-860F768D6CB8}" type="pres">
      <dgm:prSet presAssocID="{92ABFEA3-F8FA-455B-AA23-42C21545FDF6}" presName="vertFour" presStyleCnt="0">
        <dgm:presLayoutVars>
          <dgm:chPref val="3"/>
        </dgm:presLayoutVars>
      </dgm:prSet>
      <dgm:spPr/>
    </dgm:pt>
    <dgm:pt modelId="{610B75EA-63D5-462E-B7D8-188E0E219E9C}" type="pres">
      <dgm:prSet presAssocID="{92ABFEA3-F8FA-455B-AA23-42C21545FDF6}" presName="txFour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553373-5A6C-4595-9F54-D868830FB843}" type="pres">
      <dgm:prSet presAssocID="{92ABFEA3-F8FA-455B-AA23-42C21545FDF6}" presName="horzFour" presStyleCnt="0"/>
      <dgm:spPr/>
    </dgm:pt>
    <dgm:pt modelId="{12540CBB-6BA3-4836-B117-8C384FF0872B}" type="pres">
      <dgm:prSet presAssocID="{5B926554-ED34-4D4B-921F-C3AA49983F7C}" presName="sibSpaceFour" presStyleCnt="0"/>
      <dgm:spPr/>
    </dgm:pt>
    <dgm:pt modelId="{33F71C0E-967A-4BB9-8544-FE820B479958}" type="pres">
      <dgm:prSet presAssocID="{F3F22919-F513-48D4-BDD1-4771C4BE3B29}" presName="vertFour" presStyleCnt="0">
        <dgm:presLayoutVars>
          <dgm:chPref val="3"/>
        </dgm:presLayoutVars>
      </dgm:prSet>
      <dgm:spPr/>
    </dgm:pt>
    <dgm:pt modelId="{DAB39C16-1BF5-49F0-A4D4-8517E82EA99F}" type="pres">
      <dgm:prSet presAssocID="{F3F22919-F513-48D4-BDD1-4771C4BE3B29}" presName="txFour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5F38E8-2446-48ED-AC3F-98551434D43B}" type="pres">
      <dgm:prSet presAssocID="{F3F22919-F513-48D4-BDD1-4771C4BE3B29}" presName="horzFour" presStyleCnt="0"/>
      <dgm:spPr/>
    </dgm:pt>
    <dgm:pt modelId="{A5887BEE-1442-41B2-B642-B715546AE468}" type="pres">
      <dgm:prSet presAssocID="{B17AF6A0-B2B1-4361-8832-33853B04B090}" presName="sibSpaceFour" presStyleCnt="0"/>
      <dgm:spPr/>
    </dgm:pt>
    <dgm:pt modelId="{63FA0A0D-DB57-48B5-8372-9948B57E92AD}" type="pres">
      <dgm:prSet presAssocID="{C5981F9F-38F7-49BF-87B4-5B60C838857A}" presName="vertFour" presStyleCnt="0">
        <dgm:presLayoutVars>
          <dgm:chPref val="3"/>
        </dgm:presLayoutVars>
      </dgm:prSet>
      <dgm:spPr/>
    </dgm:pt>
    <dgm:pt modelId="{C6E6F07F-1001-4FF8-8FFE-41512828A54F}" type="pres">
      <dgm:prSet presAssocID="{C5981F9F-38F7-49BF-87B4-5B60C838857A}" presName="txFour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71B6A4-53D9-4FF0-9D5F-1D6B64779397}" type="pres">
      <dgm:prSet presAssocID="{C5981F9F-38F7-49BF-87B4-5B60C838857A}" presName="horzFour" presStyleCnt="0"/>
      <dgm:spPr/>
    </dgm:pt>
    <dgm:pt modelId="{B1D95B49-8B05-46E5-85E0-BC71845BF755}" type="pres">
      <dgm:prSet presAssocID="{D1F53404-3723-49F9-AD4D-5F8BCE1E8D77}" presName="sibSpaceFour" presStyleCnt="0"/>
      <dgm:spPr/>
    </dgm:pt>
    <dgm:pt modelId="{6E39371F-C134-4D11-8F52-C50EE52346EE}" type="pres">
      <dgm:prSet presAssocID="{3DBA848C-03DF-4C3E-B0C2-8F540ADA9CE8}" presName="vertFour" presStyleCnt="0">
        <dgm:presLayoutVars>
          <dgm:chPref val="3"/>
        </dgm:presLayoutVars>
      </dgm:prSet>
      <dgm:spPr/>
    </dgm:pt>
    <dgm:pt modelId="{F677BC23-8D0E-40F6-A62C-EE94C5FF89B8}" type="pres">
      <dgm:prSet presAssocID="{3DBA848C-03DF-4C3E-B0C2-8F540ADA9CE8}" presName="txFour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E1FFDF-090D-4446-8AA2-6A09BABF798E}" type="pres">
      <dgm:prSet presAssocID="{3DBA848C-03DF-4C3E-B0C2-8F540ADA9CE8}" presName="horzFour" presStyleCnt="0"/>
      <dgm:spPr/>
    </dgm:pt>
  </dgm:ptLst>
  <dgm:cxnLst>
    <dgm:cxn modelId="{311503A1-5D8E-42BC-A59B-8603A0672D93}" srcId="{0865E476-5166-447E-AEBF-335DE05D76D3}" destId="{3DBA848C-03DF-4C3E-B0C2-8F540ADA9CE8}" srcOrd="4" destOrd="0" parTransId="{BB04633F-A479-44B3-BB88-1468D2E89D71}" sibTransId="{65C546E9-A1BC-46D6-974C-A2F5964F6D8C}"/>
    <dgm:cxn modelId="{E3811C59-B4A6-4114-8B71-9DE2599EC36D}" srcId="{AAAC1E2B-A192-4101-800E-61A0A7E9312B}" destId="{A8C3D9A7-A7FC-4D6A-B8F2-BD2E8BDCA379}" srcOrd="0" destOrd="0" parTransId="{0340F3A2-1C9F-4AAA-A50A-8A42A1F3075C}" sibTransId="{603A3EC7-2AC9-41F7-9C6C-5293F8623FEB}"/>
    <dgm:cxn modelId="{B0A71C18-446C-45E8-9356-0C93AD299546}" srcId="{A8C3D9A7-A7FC-4D6A-B8F2-BD2E8BDCA379}" destId="{C059FC53-DB9C-429F-A6DB-7E1B46313399}" srcOrd="0" destOrd="0" parTransId="{BAE468F8-E3DC-48B2-A3F4-84075912652D}" sibTransId="{4C8D29AB-B6E7-4705-9C15-F50C24DA0E56}"/>
    <dgm:cxn modelId="{32C4B066-91B3-4036-AFD5-E7E5218EE872}" type="presOf" srcId="{562401BC-60C7-4CE1-9424-109828D52E18}" destId="{E37E5B52-E873-4BB5-AD96-03AD5091BB73}" srcOrd="0" destOrd="0" presId="urn:microsoft.com/office/officeart/2005/8/layout/architecture"/>
    <dgm:cxn modelId="{ECC6424E-6B00-4890-ACDE-73A58E904A40}" srcId="{C059FC53-DB9C-429F-A6DB-7E1B46313399}" destId="{0865E476-5166-447E-AEBF-335DE05D76D3}" srcOrd="0" destOrd="0" parTransId="{BA1F970D-CE75-4A9C-A6B7-85FACF8E54DA}" sibTransId="{2BFF1FE7-4D88-4C6C-8670-E52C51610ECB}"/>
    <dgm:cxn modelId="{0DF8DE78-2426-4C9A-9971-F6ACDF104DBF}" srcId="{0865E476-5166-447E-AEBF-335DE05D76D3}" destId="{C5981F9F-38F7-49BF-87B4-5B60C838857A}" srcOrd="3" destOrd="0" parTransId="{A1530626-3B1C-4EEC-9A1F-95AC36D2066C}" sibTransId="{D1F53404-3723-49F9-AD4D-5F8BCE1E8D77}"/>
    <dgm:cxn modelId="{4EB8D03F-103E-4BEA-BDFD-BFBE7E581874}" type="presOf" srcId="{A8C3D9A7-A7FC-4D6A-B8F2-BD2E8BDCA379}" destId="{4A067080-DA78-47C2-AE86-E33126B6FCB1}" srcOrd="0" destOrd="0" presId="urn:microsoft.com/office/officeart/2005/8/layout/architecture"/>
    <dgm:cxn modelId="{765994BC-E709-4741-B952-443D9156E1D1}" type="presOf" srcId="{AAAC1E2B-A192-4101-800E-61A0A7E9312B}" destId="{EDE08AC9-BE0B-422C-877F-7783B16C7AA1}" srcOrd="0" destOrd="0" presId="urn:microsoft.com/office/officeart/2005/8/layout/architecture"/>
    <dgm:cxn modelId="{C89A2D5C-B55C-4963-A67D-3CA667162E86}" type="presOf" srcId="{3DBA848C-03DF-4C3E-B0C2-8F540ADA9CE8}" destId="{F677BC23-8D0E-40F6-A62C-EE94C5FF89B8}" srcOrd="0" destOrd="0" presId="urn:microsoft.com/office/officeart/2005/8/layout/architecture"/>
    <dgm:cxn modelId="{33D6C5AF-5E89-42EE-AFEE-38C64FD09018}" srcId="{0865E476-5166-447E-AEBF-335DE05D76D3}" destId="{F3F22919-F513-48D4-BDD1-4771C4BE3B29}" srcOrd="2" destOrd="0" parTransId="{C8E15D84-8C16-46D3-9AD7-F0A37EBF2110}" sibTransId="{B17AF6A0-B2B1-4361-8832-33853B04B090}"/>
    <dgm:cxn modelId="{86102853-2823-4527-B2DF-5D1283A0F8C2}" type="presOf" srcId="{C5981F9F-38F7-49BF-87B4-5B60C838857A}" destId="{C6E6F07F-1001-4FF8-8FFE-41512828A54F}" srcOrd="0" destOrd="0" presId="urn:microsoft.com/office/officeart/2005/8/layout/architecture"/>
    <dgm:cxn modelId="{9D2AC31E-E7D6-4A0F-984A-CF40977C2ADD}" srcId="{0865E476-5166-447E-AEBF-335DE05D76D3}" destId="{562401BC-60C7-4CE1-9424-109828D52E18}" srcOrd="0" destOrd="0" parTransId="{66494FC2-8CA7-4B3E-B118-3037854381D2}" sibTransId="{A667A9E2-1657-4737-91BD-E7BFE0A13A16}"/>
    <dgm:cxn modelId="{6C570194-4216-45EF-878B-87B091185EC9}" srcId="{0865E476-5166-447E-AEBF-335DE05D76D3}" destId="{92ABFEA3-F8FA-455B-AA23-42C21545FDF6}" srcOrd="1" destOrd="0" parTransId="{789F57EF-A21E-4304-9857-447728008D85}" sibTransId="{5B926554-ED34-4D4B-921F-C3AA49983F7C}"/>
    <dgm:cxn modelId="{91085DC6-9B94-4D55-BA1E-ADABC3B5B94D}" type="presOf" srcId="{F3F22919-F513-48D4-BDD1-4771C4BE3B29}" destId="{DAB39C16-1BF5-49F0-A4D4-8517E82EA99F}" srcOrd="0" destOrd="0" presId="urn:microsoft.com/office/officeart/2005/8/layout/architecture"/>
    <dgm:cxn modelId="{9FADFE3E-21A2-46E1-BB33-99BA314A9FD4}" type="presOf" srcId="{0865E476-5166-447E-AEBF-335DE05D76D3}" destId="{1BFD4E58-2D84-4C6E-AE2A-F9C0D8A30C22}" srcOrd="0" destOrd="0" presId="urn:microsoft.com/office/officeart/2005/8/layout/architecture"/>
    <dgm:cxn modelId="{85C4F3CA-1617-4DC8-B779-3CCD2387DEF2}" type="presOf" srcId="{92ABFEA3-F8FA-455B-AA23-42C21545FDF6}" destId="{610B75EA-63D5-462E-B7D8-188E0E219E9C}" srcOrd="0" destOrd="0" presId="urn:microsoft.com/office/officeart/2005/8/layout/architecture"/>
    <dgm:cxn modelId="{D11152CB-B3A6-4D44-84E3-22451AF3BF96}" type="presOf" srcId="{C059FC53-DB9C-429F-A6DB-7E1B46313399}" destId="{E1361BC5-B219-42D5-A9DA-B7FF0990A860}" srcOrd="0" destOrd="0" presId="urn:microsoft.com/office/officeart/2005/8/layout/architecture"/>
    <dgm:cxn modelId="{FE879FB6-A5B1-4CED-8345-133BB8170F52}" type="presParOf" srcId="{EDE08AC9-BE0B-422C-877F-7783B16C7AA1}" destId="{B211DE36-82FB-4E39-983A-D273F9221EF0}" srcOrd="0" destOrd="0" presId="urn:microsoft.com/office/officeart/2005/8/layout/architecture"/>
    <dgm:cxn modelId="{F7D82A6F-74CD-40B0-A953-960BD676E2D6}" type="presParOf" srcId="{B211DE36-82FB-4E39-983A-D273F9221EF0}" destId="{4A067080-DA78-47C2-AE86-E33126B6FCB1}" srcOrd="0" destOrd="0" presId="urn:microsoft.com/office/officeart/2005/8/layout/architecture"/>
    <dgm:cxn modelId="{C6EB9AA1-8A6F-4A50-9640-08A4E3E1A880}" type="presParOf" srcId="{B211DE36-82FB-4E39-983A-D273F9221EF0}" destId="{53E03E00-9CDF-469F-84C9-451ECE4D7406}" srcOrd="1" destOrd="0" presId="urn:microsoft.com/office/officeart/2005/8/layout/architecture"/>
    <dgm:cxn modelId="{BE4B4343-E99F-4DAA-9E26-36C9D2DF3602}" type="presParOf" srcId="{B211DE36-82FB-4E39-983A-D273F9221EF0}" destId="{B6940DDE-0C4D-4226-98D0-F07920C24C1C}" srcOrd="2" destOrd="0" presId="urn:microsoft.com/office/officeart/2005/8/layout/architecture"/>
    <dgm:cxn modelId="{D098DACB-6F52-4088-AFA8-D9185A8C7840}" type="presParOf" srcId="{B6940DDE-0C4D-4226-98D0-F07920C24C1C}" destId="{268350B7-CAAC-4363-8AC4-8DE2661D4409}" srcOrd="0" destOrd="0" presId="urn:microsoft.com/office/officeart/2005/8/layout/architecture"/>
    <dgm:cxn modelId="{1D0AD8F3-49D7-47D2-9972-A1CB5A420DF2}" type="presParOf" srcId="{268350B7-CAAC-4363-8AC4-8DE2661D4409}" destId="{E1361BC5-B219-42D5-A9DA-B7FF0990A860}" srcOrd="0" destOrd="0" presId="urn:microsoft.com/office/officeart/2005/8/layout/architecture"/>
    <dgm:cxn modelId="{0D8FE5D4-405F-4E13-95B1-740F56246CD8}" type="presParOf" srcId="{268350B7-CAAC-4363-8AC4-8DE2661D4409}" destId="{5FA8BF93-1D75-41D0-A21A-84A4826D39CE}" srcOrd="1" destOrd="0" presId="urn:microsoft.com/office/officeart/2005/8/layout/architecture"/>
    <dgm:cxn modelId="{48359EDF-A425-4CFA-AD1F-AAA640E5746B}" type="presParOf" srcId="{268350B7-CAAC-4363-8AC4-8DE2661D4409}" destId="{2BB0EDC8-7977-46E2-80BA-CE37CA9BCAB1}" srcOrd="2" destOrd="0" presId="urn:microsoft.com/office/officeart/2005/8/layout/architecture"/>
    <dgm:cxn modelId="{D84EB248-98CD-4362-A904-B892574C5D45}" type="presParOf" srcId="{2BB0EDC8-7977-46E2-80BA-CE37CA9BCAB1}" destId="{18B44205-2A42-498C-AABF-585CC7F76F76}" srcOrd="0" destOrd="0" presId="urn:microsoft.com/office/officeart/2005/8/layout/architecture"/>
    <dgm:cxn modelId="{361FD194-6A1F-410F-8A43-24482C3A7324}" type="presParOf" srcId="{18B44205-2A42-498C-AABF-585CC7F76F76}" destId="{1BFD4E58-2D84-4C6E-AE2A-F9C0D8A30C22}" srcOrd="0" destOrd="0" presId="urn:microsoft.com/office/officeart/2005/8/layout/architecture"/>
    <dgm:cxn modelId="{35331655-7017-45EB-B985-20A129D91F31}" type="presParOf" srcId="{18B44205-2A42-498C-AABF-585CC7F76F76}" destId="{24826121-6AFD-4E0B-87F3-D576703C53EB}" srcOrd="1" destOrd="0" presId="urn:microsoft.com/office/officeart/2005/8/layout/architecture"/>
    <dgm:cxn modelId="{02D44BFA-7C17-4BAE-B139-20BB58BD0C99}" type="presParOf" srcId="{18B44205-2A42-498C-AABF-585CC7F76F76}" destId="{1ADAF9B5-01E2-490C-B470-DCC79F2E035F}" srcOrd="2" destOrd="0" presId="urn:microsoft.com/office/officeart/2005/8/layout/architecture"/>
    <dgm:cxn modelId="{4117BE31-4858-400C-9823-EEA941742BD3}" type="presParOf" srcId="{1ADAF9B5-01E2-490C-B470-DCC79F2E035F}" destId="{01F95B9D-B271-43E2-A5E3-79197C4B8230}" srcOrd="0" destOrd="0" presId="urn:microsoft.com/office/officeart/2005/8/layout/architecture"/>
    <dgm:cxn modelId="{247C0D10-F910-4CB9-96D2-E01CE8754DAF}" type="presParOf" srcId="{01F95B9D-B271-43E2-A5E3-79197C4B8230}" destId="{E37E5B52-E873-4BB5-AD96-03AD5091BB73}" srcOrd="0" destOrd="0" presId="urn:microsoft.com/office/officeart/2005/8/layout/architecture"/>
    <dgm:cxn modelId="{932748DC-F44E-4AD2-8407-82415174FB6B}" type="presParOf" srcId="{01F95B9D-B271-43E2-A5E3-79197C4B8230}" destId="{89DBBC5D-D04B-4574-95D1-92F2CC1C25FA}" srcOrd="1" destOrd="0" presId="urn:microsoft.com/office/officeart/2005/8/layout/architecture"/>
    <dgm:cxn modelId="{2C827314-3BBC-49B4-A699-6354575CF985}" type="presParOf" srcId="{1ADAF9B5-01E2-490C-B470-DCC79F2E035F}" destId="{181F95CE-56FE-48B9-9592-64917079FD1F}" srcOrd="1" destOrd="0" presId="urn:microsoft.com/office/officeart/2005/8/layout/architecture"/>
    <dgm:cxn modelId="{954D35D2-CAAE-42EC-9142-E4E7EE6839C2}" type="presParOf" srcId="{1ADAF9B5-01E2-490C-B470-DCC79F2E035F}" destId="{9E284AEF-CA7D-44FD-B23F-860F768D6CB8}" srcOrd="2" destOrd="0" presId="urn:microsoft.com/office/officeart/2005/8/layout/architecture"/>
    <dgm:cxn modelId="{2DE4DC90-AA8C-4EFC-B32E-7CB6456C38B2}" type="presParOf" srcId="{9E284AEF-CA7D-44FD-B23F-860F768D6CB8}" destId="{610B75EA-63D5-462E-B7D8-188E0E219E9C}" srcOrd="0" destOrd="0" presId="urn:microsoft.com/office/officeart/2005/8/layout/architecture"/>
    <dgm:cxn modelId="{61154C01-8A9A-4ECD-88F9-69C4C4685B2D}" type="presParOf" srcId="{9E284AEF-CA7D-44FD-B23F-860F768D6CB8}" destId="{AE553373-5A6C-4595-9F54-D868830FB843}" srcOrd="1" destOrd="0" presId="urn:microsoft.com/office/officeart/2005/8/layout/architecture"/>
    <dgm:cxn modelId="{7B941D25-B067-44D8-B28E-4C63F9AFCD4B}" type="presParOf" srcId="{1ADAF9B5-01E2-490C-B470-DCC79F2E035F}" destId="{12540CBB-6BA3-4836-B117-8C384FF0872B}" srcOrd="3" destOrd="0" presId="urn:microsoft.com/office/officeart/2005/8/layout/architecture"/>
    <dgm:cxn modelId="{1E019CD2-AD25-45B2-A49F-816B9EC74C8C}" type="presParOf" srcId="{1ADAF9B5-01E2-490C-B470-DCC79F2E035F}" destId="{33F71C0E-967A-4BB9-8544-FE820B479958}" srcOrd="4" destOrd="0" presId="urn:microsoft.com/office/officeart/2005/8/layout/architecture"/>
    <dgm:cxn modelId="{C89FB5C7-F994-4366-8D62-158CF261015D}" type="presParOf" srcId="{33F71C0E-967A-4BB9-8544-FE820B479958}" destId="{DAB39C16-1BF5-49F0-A4D4-8517E82EA99F}" srcOrd="0" destOrd="0" presId="urn:microsoft.com/office/officeart/2005/8/layout/architecture"/>
    <dgm:cxn modelId="{A28FDED9-DF27-4AF8-A922-8B6BA885F06C}" type="presParOf" srcId="{33F71C0E-967A-4BB9-8544-FE820B479958}" destId="{955F38E8-2446-48ED-AC3F-98551434D43B}" srcOrd="1" destOrd="0" presId="urn:microsoft.com/office/officeart/2005/8/layout/architecture"/>
    <dgm:cxn modelId="{68CC239E-FECE-4A3B-8EBD-475F190B7A0C}" type="presParOf" srcId="{1ADAF9B5-01E2-490C-B470-DCC79F2E035F}" destId="{A5887BEE-1442-41B2-B642-B715546AE468}" srcOrd="5" destOrd="0" presId="urn:microsoft.com/office/officeart/2005/8/layout/architecture"/>
    <dgm:cxn modelId="{599E780B-1E83-40A1-92FE-0E104196F61A}" type="presParOf" srcId="{1ADAF9B5-01E2-490C-B470-DCC79F2E035F}" destId="{63FA0A0D-DB57-48B5-8372-9948B57E92AD}" srcOrd="6" destOrd="0" presId="urn:microsoft.com/office/officeart/2005/8/layout/architecture"/>
    <dgm:cxn modelId="{2B696009-622C-45EA-BEB1-FD2E048465D9}" type="presParOf" srcId="{63FA0A0D-DB57-48B5-8372-9948B57E92AD}" destId="{C6E6F07F-1001-4FF8-8FFE-41512828A54F}" srcOrd="0" destOrd="0" presId="urn:microsoft.com/office/officeart/2005/8/layout/architecture"/>
    <dgm:cxn modelId="{2AEE7F3C-DC65-40BD-972E-058246E1BCD3}" type="presParOf" srcId="{63FA0A0D-DB57-48B5-8372-9948B57E92AD}" destId="{3971B6A4-53D9-4FF0-9D5F-1D6B64779397}" srcOrd="1" destOrd="0" presId="urn:microsoft.com/office/officeart/2005/8/layout/architecture"/>
    <dgm:cxn modelId="{E13D8576-E970-49E6-A6EA-418B762F5F31}" type="presParOf" srcId="{1ADAF9B5-01E2-490C-B470-DCC79F2E035F}" destId="{B1D95B49-8B05-46E5-85E0-BC71845BF755}" srcOrd="7" destOrd="0" presId="urn:microsoft.com/office/officeart/2005/8/layout/architecture"/>
    <dgm:cxn modelId="{4AD39084-3BBA-4E22-B259-0F9AFC9F43FA}" type="presParOf" srcId="{1ADAF9B5-01E2-490C-B470-DCC79F2E035F}" destId="{6E39371F-C134-4D11-8F52-C50EE52346EE}" srcOrd="8" destOrd="0" presId="urn:microsoft.com/office/officeart/2005/8/layout/architecture"/>
    <dgm:cxn modelId="{5D72FF69-D3B9-4213-97FA-326BDF3E9D48}" type="presParOf" srcId="{6E39371F-C134-4D11-8F52-C50EE52346EE}" destId="{F677BC23-8D0E-40F6-A62C-EE94C5FF89B8}" srcOrd="0" destOrd="0" presId="urn:microsoft.com/office/officeart/2005/8/layout/architecture"/>
    <dgm:cxn modelId="{0EA8DC09-7CA0-4995-B9CB-06CED6C4FAAA}" type="presParOf" srcId="{6E39371F-C134-4D11-8F52-C50EE52346EE}" destId="{E7E1FFDF-090D-4446-8AA2-6A09BABF798E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67080-DA78-47C2-AE86-E33126B6FCB1}">
      <dsp:nvSpPr>
        <dsp:cNvPr id="0" name=""/>
        <dsp:cNvSpPr/>
      </dsp:nvSpPr>
      <dsp:spPr>
        <a:xfrm>
          <a:off x="3031" y="3271213"/>
          <a:ext cx="7340887" cy="993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/>
            <a:t>Hardware &amp; OS</a:t>
          </a:r>
        </a:p>
      </dsp:txBody>
      <dsp:txXfrm>
        <a:off x="32141" y="3300323"/>
        <a:ext cx="7282667" cy="935654"/>
      </dsp:txXfrm>
    </dsp:sp>
    <dsp:sp modelId="{E1361BC5-B219-42D5-A9DA-B7FF0990A860}">
      <dsp:nvSpPr>
        <dsp:cNvPr id="0" name=""/>
        <dsp:cNvSpPr/>
      </dsp:nvSpPr>
      <dsp:spPr>
        <a:xfrm>
          <a:off x="0" y="2205837"/>
          <a:ext cx="7340887" cy="993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/>
            <a:t>HDFS</a:t>
          </a:r>
        </a:p>
      </dsp:txBody>
      <dsp:txXfrm>
        <a:off x="29110" y="2234947"/>
        <a:ext cx="7282667" cy="935654"/>
      </dsp:txXfrm>
    </dsp:sp>
    <dsp:sp modelId="{1BFD4E58-2D84-4C6E-AE2A-F9C0D8A30C22}">
      <dsp:nvSpPr>
        <dsp:cNvPr id="0" name=""/>
        <dsp:cNvSpPr/>
      </dsp:nvSpPr>
      <dsp:spPr>
        <a:xfrm>
          <a:off x="3031" y="1091812"/>
          <a:ext cx="7340887" cy="993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err="1"/>
            <a:t>MapReduce</a:t>
          </a:r>
          <a:endParaRPr lang="en-US" sz="4300" kern="1200" dirty="0"/>
        </a:p>
      </dsp:txBody>
      <dsp:txXfrm>
        <a:off x="32141" y="1120922"/>
        <a:ext cx="7282667" cy="935654"/>
      </dsp:txXfrm>
    </dsp:sp>
    <dsp:sp modelId="{E37E5B52-E873-4BB5-AD96-03AD5091BB73}">
      <dsp:nvSpPr>
        <dsp:cNvPr id="0" name=""/>
        <dsp:cNvSpPr/>
      </dsp:nvSpPr>
      <dsp:spPr>
        <a:xfrm>
          <a:off x="3031" y="2112"/>
          <a:ext cx="1443919" cy="993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/>
            <a:t>HBase</a:t>
          </a:r>
          <a:endParaRPr lang="en-US" sz="2100" kern="1200" dirty="0"/>
        </a:p>
      </dsp:txBody>
      <dsp:txXfrm>
        <a:off x="32141" y="31222"/>
        <a:ext cx="1385699" cy="935654"/>
      </dsp:txXfrm>
    </dsp:sp>
    <dsp:sp modelId="{610B75EA-63D5-462E-B7D8-188E0E219E9C}">
      <dsp:nvSpPr>
        <dsp:cNvPr id="0" name=""/>
        <dsp:cNvSpPr/>
      </dsp:nvSpPr>
      <dsp:spPr>
        <a:xfrm>
          <a:off x="1477273" y="2112"/>
          <a:ext cx="1443919" cy="993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Hive</a:t>
          </a:r>
        </a:p>
      </dsp:txBody>
      <dsp:txXfrm>
        <a:off x="1506383" y="31222"/>
        <a:ext cx="1385699" cy="935654"/>
      </dsp:txXfrm>
    </dsp:sp>
    <dsp:sp modelId="{DAB39C16-1BF5-49F0-A4D4-8517E82EA99F}">
      <dsp:nvSpPr>
        <dsp:cNvPr id="0" name=""/>
        <dsp:cNvSpPr/>
      </dsp:nvSpPr>
      <dsp:spPr>
        <a:xfrm>
          <a:off x="2951515" y="2112"/>
          <a:ext cx="1443919" cy="993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Mahout</a:t>
          </a:r>
        </a:p>
      </dsp:txBody>
      <dsp:txXfrm>
        <a:off x="2980625" y="31222"/>
        <a:ext cx="1385699" cy="935654"/>
      </dsp:txXfrm>
    </dsp:sp>
    <dsp:sp modelId="{C6E6F07F-1001-4FF8-8FFE-41512828A54F}">
      <dsp:nvSpPr>
        <dsp:cNvPr id="0" name=""/>
        <dsp:cNvSpPr/>
      </dsp:nvSpPr>
      <dsp:spPr>
        <a:xfrm>
          <a:off x="4425757" y="2112"/>
          <a:ext cx="1443919" cy="993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Pig</a:t>
          </a:r>
        </a:p>
      </dsp:txBody>
      <dsp:txXfrm>
        <a:off x="4454867" y="31222"/>
        <a:ext cx="1385699" cy="935654"/>
      </dsp:txXfrm>
    </dsp:sp>
    <dsp:sp modelId="{F677BC23-8D0E-40F6-A62C-EE94C5FF89B8}">
      <dsp:nvSpPr>
        <dsp:cNvPr id="0" name=""/>
        <dsp:cNvSpPr/>
      </dsp:nvSpPr>
      <dsp:spPr>
        <a:xfrm>
          <a:off x="5899999" y="2112"/>
          <a:ext cx="1443919" cy="993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/>
            <a:t>ZooKeeper</a:t>
          </a:r>
          <a:endParaRPr lang="en-US" sz="2100" kern="1200" dirty="0"/>
        </a:p>
      </dsp:txBody>
      <dsp:txXfrm>
        <a:off x="5929109" y="31222"/>
        <a:ext cx="1385699" cy="935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B1CEB-FA34-45C5-AC56-B5CC7AD387CA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ED3D7-36D5-4BD6-973F-5FE20C292B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3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1E893B-7686-47E7-8BAA-792CEA63E874}" type="slidenum">
              <a:rPr lang="en-US" smtClean="0">
                <a:ea typeface="ＭＳ Ｐゴシック" charset="-128"/>
              </a:rPr>
              <a:pPr/>
              <a:t>1</a:t>
            </a:fld>
            <a:endParaRPr lang="en-US">
              <a:ea typeface="ＭＳ Ｐゴシック" charset="-128"/>
            </a:endParaRPr>
          </a:p>
        </p:txBody>
      </p:sp>
      <p:sp>
        <p:nvSpPr>
          <p:cNvPr id="289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7275" y="720725"/>
            <a:ext cx="5200650" cy="3600450"/>
          </a:xfrm>
          <a:solidFill>
            <a:srgbClr val="FFFFFF"/>
          </a:solidFill>
          <a:ln/>
        </p:spPr>
      </p:sp>
      <p:sp>
        <p:nvSpPr>
          <p:cNvPr id="289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212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Reports discussing Google’s new data center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Emeshaven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Netherlands, </a:t>
            </a:r>
            <a:r>
              <a:rPr lang="en-US" sz="1200" b="0" i="0" kern="1200" dirty="0" smtClean="0">
                <a:solidFill>
                  <a:srgbClr val="00B050"/>
                </a:solidFill>
                <a:effectLst/>
                <a:latin typeface="+mn-lt"/>
                <a:ea typeface="+mn-ea"/>
                <a:cs typeface="+mn-cs"/>
              </a:rPr>
              <a:t>which opened </a:t>
            </a:r>
            <a:r>
              <a:rPr lang="en-US" sz="1200" b="0" i="0" kern="1200" dirty="0" smtClean="0">
                <a:solidFill>
                  <a:srgbClr val="00B050"/>
                </a:solidFill>
                <a:effectLst/>
                <a:latin typeface="+mn-lt"/>
                <a:ea typeface="+mn-ea"/>
                <a:cs typeface="+mn-cs"/>
              </a:rPr>
              <a:t>in December </a:t>
            </a:r>
            <a:r>
              <a:rPr lang="en-US" sz="1200" b="0" i="0" kern="1200" dirty="0" smtClean="0">
                <a:solidFill>
                  <a:srgbClr val="00B050"/>
                </a:solidFill>
                <a:effectLst/>
                <a:latin typeface="+mn-lt"/>
                <a:ea typeface="+mn-ea"/>
                <a:cs typeface="+mn-cs"/>
              </a:rPr>
              <a:t>2016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didn’t mention size. Instead, they said the company has contracted for the entire 62 Megawatt output of a nearby windfarm and ran 9,941 miles of computer cable within the facility. The data center employs 150 people.  USA’s perimeter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8,878 miles.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ED3D7-36D5-4BD6-973F-5FE20C292B3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15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characteristics: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Applications need streaming access to data</a:t>
            </a:r>
          </a:p>
          <a:p>
            <a:pPr marL="274320" indent="-274320">
              <a:buFont typeface="Arial" panose="020B0604020202020204" pitchFamily="34" charset="0"/>
              <a:buChar char="•"/>
              <a:defRPr/>
            </a:pPr>
            <a:r>
              <a:rPr lang="en-US" dirty="0"/>
              <a:t>Large data sets and files: gigabytes to terabytes size</a:t>
            </a:r>
          </a:p>
          <a:p>
            <a:pPr marL="274320" indent="-274320">
              <a:buFont typeface="Arial" panose="020B0604020202020204" pitchFamily="34" charset="0"/>
              <a:buChar char="•"/>
              <a:defRPr/>
            </a:pPr>
            <a:r>
              <a:rPr lang="en-US" dirty="0"/>
              <a:t>High aggregate data bandwidth</a:t>
            </a:r>
          </a:p>
          <a:p>
            <a:pPr marL="274320" indent="-274320">
              <a:buFont typeface="Arial" panose="020B0604020202020204" pitchFamily="34" charset="0"/>
              <a:buChar char="•"/>
              <a:defRPr/>
            </a:pPr>
            <a:r>
              <a:rPr lang="en-US" dirty="0"/>
              <a:t>Scale to hundreds of nodes in a cluster</a:t>
            </a:r>
          </a:p>
          <a:p>
            <a:pPr marL="274320" indent="-274320">
              <a:buFont typeface="Arial" panose="020B0604020202020204" pitchFamily="34" charset="0"/>
              <a:buChar char="•"/>
              <a:defRPr/>
            </a:pPr>
            <a:r>
              <a:rPr lang="en-US" dirty="0"/>
              <a:t>Tens of millions of files in a single instance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Batch processing</a:t>
            </a:r>
            <a:r>
              <a:rPr lang="en-US" baseline="0" dirty="0"/>
              <a:t> without user interaction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Write-once-read-many:</a:t>
            </a:r>
            <a:r>
              <a:rPr lang="en-US" baseline="0" dirty="0"/>
              <a:t> order of concurrent accesses does not matter</a:t>
            </a:r>
          </a:p>
          <a:p>
            <a:pPr marL="274320" indent="-274320">
              <a:buFont typeface="Arial" panose="020B0604020202020204" pitchFamily="34" charset="0"/>
              <a:buChar char="•"/>
              <a:defRPr/>
            </a:pPr>
            <a:r>
              <a:rPr lang="en-US" dirty="0"/>
              <a:t>This assumption simplifies coherency of concurrent accesses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 map-reduce application or web-crawler application fits perfectly with this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ED3D7-36D5-4BD6-973F-5FE20C292B3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77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74320" indent="-274320">
              <a:defRPr/>
            </a:pPr>
            <a:r>
              <a:rPr lang="en-US" dirty="0"/>
              <a:t>HDFS cluster consists of a single </a:t>
            </a:r>
            <a:r>
              <a:rPr lang="en-US" dirty="0" err="1">
                <a:solidFill>
                  <a:srgbClr val="FF0000"/>
                </a:solidFill>
              </a:rPr>
              <a:t>NameNode</a:t>
            </a:r>
            <a:r>
              <a:rPr lang="en-US" dirty="0"/>
              <a:t>, a master server that manages the file system namespace and regulates access to files by clients.</a:t>
            </a:r>
          </a:p>
          <a:p>
            <a:pPr marL="274320" indent="-274320">
              <a:defRPr/>
            </a:pPr>
            <a:r>
              <a:rPr lang="en-US" dirty="0"/>
              <a:t>There are a number of </a:t>
            </a:r>
            <a:r>
              <a:rPr lang="en-US" dirty="0" err="1">
                <a:solidFill>
                  <a:srgbClr val="FF0000"/>
                </a:solidFill>
              </a:rPr>
              <a:t>DataNodes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usually one per node in a cluster.</a:t>
            </a:r>
          </a:p>
          <a:p>
            <a:pPr marL="274320" indent="-274320">
              <a:defRPr/>
            </a:pPr>
            <a:r>
              <a:rPr lang="en-US" dirty="0"/>
              <a:t>The </a:t>
            </a:r>
            <a:r>
              <a:rPr lang="en-US" dirty="0" err="1"/>
              <a:t>DataNodes</a:t>
            </a:r>
            <a:r>
              <a:rPr lang="en-US" dirty="0"/>
              <a:t> manage storage attached to the nodes that they run 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DataNodes</a:t>
            </a:r>
            <a:r>
              <a:rPr lang="en-US" dirty="0"/>
              <a:t>: serves read, write requests, performs block creation, deletion, and replication upon instruction from </a:t>
            </a:r>
            <a:r>
              <a:rPr lang="en-US" dirty="0" err="1"/>
              <a:t>NameNode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ED3D7-36D5-4BD6-973F-5FE20C292B3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20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 startup </a:t>
            </a:r>
            <a:r>
              <a:rPr lang="en-US" dirty="0" err="1"/>
              <a:t>NameNode</a:t>
            </a:r>
            <a:r>
              <a:rPr lang="en-US" dirty="0"/>
              <a:t> enters </a:t>
            </a:r>
            <a:r>
              <a:rPr lang="en-US" dirty="0" err="1"/>
              <a:t>Safemode</a:t>
            </a:r>
            <a:r>
              <a:rPr lang="en-US" dirty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Replication of data blocks do not occur in </a:t>
            </a:r>
            <a:r>
              <a:rPr lang="en-US" dirty="0" err="1"/>
              <a:t>Safemode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ED3D7-36D5-4BD6-973F-5FE20C292B3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45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Entire </a:t>
            </a:r>
            <a:r>
              <a:rPr lang="en-US" dirty="0" err="1"/>
              <a:t>filesystem</a:t>
            </a:r>
            <a:r>
              <a:rPr lang="en-US" dirty="0"/>
              <a:t> namespace including mapping of blocks to files and file system properties is stored in a file </a:t>
            </a:r>
            <a:r>
              <a:rPr lang="en-US" dirty="0" err="1"/>
              <a:t>FsImage</a:t>
            </a:r>
            <a:r>
              <a:rPr lang="en-US" dirty="0"/>
              <a:t>. Stored in </a:t>
            </a:r>
            <a:r>
              <a:rPr lang="en-US" dirty="0" err="1"/>
              <a:t>Namenode’s</a:t>
            </a:r>
            <a:r>
              <a:rPr lang="en-US" dirty="0"/>
              <a:t> local </a:t>
            </a:r>
            <a:r>
              <a:rPr lang="en-US" dirty="0" err="1"/>
              <a:t>filesystem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ED3D7-36D5-4BD6-973F-5FE20C292B3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23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4GB of local RAM is sufficient to support the above data structures that represent the huge number of files and directories.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ED3D7-36D5-4BD6-973F-5FE20C292B3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0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DataNode</a:t>
            </a:r>
            <a:r>
              <a:rPr lang="en-US" dirty="0"/>
              <a:t> has no knowledge about HDFS </a:t>
            </a:r>
            <a:r>
              <a:rPr lang="en-US" dirty="0" err="1"/>
              <a:t>filesystem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DataNode</a:t>
            </a:r>
            <a:r>
              <a:rPr lang="en-US" dirty="0"/>
              <a:t> does not create all files in the same directory.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ED3D7-36D5-4BD6-973F-5FE20C292B3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91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slide, C</a:t>
            </a:r>
            <a:r>
              <a:rPr lang="en-US" baseline="-25000" dirty="0"/>
              <a:t>3</a:t>
            </a:r>
            <a:r>
              <a:rPr lang="en-US" dirty="0"/>
              <a:t> is conservation; it can directly be {{</a:t>
            </a:r>
            <a:r>
              <a:rPr lang="en-US" dirty="0" err="1"/>
              <a:t>b,c,m</a:t>
            </a:r>
            <a:r>
              <a:rPr lang="en-US" dirty="0"/>
              <a:t>}}.  However, it would take additional effort to find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ED3D7-36D5-4BD6-973F-5FE20C292B35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92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1A56-7221-4E9A-B60B-8D5FC4ADC4B7}" type="datetime1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73AF-7233-4307-9667-FCF0C6D52643}" type="datetime1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8EE2-040C-4244-B53E-7FB0469DAD4F}" type="datetime1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8B4A-D91B-4F17-9BA2-06D8C5472506}" type="datetime1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3D77-1F2C-4D14-BA52-16F874810908}" type="datetime1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1DE8-C6F6-422F-A5C5-3EC2BC766EA9}" type="datetime1">
              <a:rPr lang="en-US" smtClean="0"/>
              <a:pPr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A914-9B7B-4068-B2CB-44071473ECE9}" type="datetime1">
              <a:rPr lang="en-US" smtClean="0"/>
              <a:pPr/>
              <a:t>9/8/2019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901A-4342-4546-8C04-73E3C0785A0C}" type="datetime1">
              <a:rPr lang="en-US" smtClean="0"/>
              <a:pPr/>
              <a:t>9/8/2019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3B92-3804-4A20-8344-10F55DAC117C}" type="datetime1">
              <a:rPr lang="en-US" smtClean="0"/>
              <a:pPr/>
              <a:t>9/8/2019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6353-FCCF-4C51-80A1-F641BAB993C7}" type="datetime1">
              <a:rPr lang="en-US" smtClean="0"/>
              <a:pPr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73B6-F536-4D40-9EF8-E958CE250835}" type="datetime1">
              <a:rPr lang="en-US" smtClean="0"/>
              <a:pPr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436FE-42EC-4F4A-A7BB-1FECCCD38473}" type="datetime1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05284-B8DF-4187-B2FC-E57321870C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23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defTabSz="91442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9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lus.google.com/114250946512808775436/posts/VaQu9sNxJu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hael-noll.com/tutorials/writing-an-hadoop-mapreduce-program-in-python/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2: </a:t>
            </a:r>
            <a:r>
              <a:rPr lang="en-US" dirty="0" err="1"/>
              <a:t>MapReduce</a:t>
            </a:r>
            <a:r>
              <a:rPr lang="en-US" dirty="0"/>
              <a:t> and Frequent </a:t>
            </a:r>
            <a:r>
              <a:rPr lang="en-US" dirty="0" err="1"/>
              <a:t>Itemsets</a:t>
            </a:r>
            <a:endParaRPr 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485900" y="4268688"/>
            <a:ext cx="6934200" cy="1752600"/>
          </a:xfrm>
        </p:spPr>
        <p:txBody>
          <a:bodyPr>
            <a:normAutofit/>
          </a:bodyPr>
          <a:lstStyle/>
          <a:p>
            <a:r>
              <a:rPr lang="en-US" dirty="0"/>
              <a:t>Prof. Michael R. </a:t>
            </a:r>
            <a:r>
              <a:rPr lang="en-US" dirty="0" err="1"/>
              <a:t>Lyu</a:t>
            </a:r>
            <a:endParaRPr lang="en-US" dirty="0"/>
          </a:p>
          <a:p>
            <a:r>
              <a:rPr lang="en-US" dirty="0"/>
              <a:t>Computer Science &amp; Engineering Dept.</a:t>
            </a:r>
          </a:p>
          <a:p>
            <a:r>
              <a:rPr lang="en-US" dirty="0"/>
              <a:t>The Chinese University of Hong Kong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97FBB-C416-4B51-9ADA-F9A87D712B8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副标题 4"/>
          <p:cNvSpPr txBox="1">
            <a:spLocks/>
          </p:cNvSpPr>
          <p:nvPr/>
        </p:nvSpPr>
        <p:spPr>
          <a:xfrm>
            <a:off x="1657208" y="836712"/>
            <a:ext cx="693420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CMSC5741 Big Data Tech. </a:t>
            </a:r>
            <a:r>
              <a:rPr lang="en-US"/>
              <a:t>&amp; Apps.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3873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/>
              <a:t>The </a:t>
            </a:r>
            <a:r>
              <a:rPr lang="en-US" dirty="0" err="1"/>
              <a:t>Hadoop</a:t>
            </a:r>
            <a:r>
              <a:rPr lang="en-US" dirty="0"/>
              <a:t> Distributed File System (HDFS)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MapReduce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Hadoop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Hadoop Streaming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Problems Suited for MapReduce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TensorFlow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Frequent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Itemsets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Hadoop</a:t>
            </a:r>
            <a:r>
              <a:rPr lang="en-US" dirty="0"/>
              <a:t> Distributed File System (HDFS)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 hundreds of machines at hand, </a:t>
            </a:r>
            <a:r>
              <a:rPr lang="en-US" dirty="0">
                <a:solidFill>
                  <a:srgbClr val="FF0000"/>
                </a:solidFill>
              </a:rPr>
              <a:t>failure</a:t>
            </a:r>
            <a:r>
              <a:rPr lang="en-US" dirty="0"/>
              <a:t> is the </a:t>
            </a:r>
            <a:r>
              <a:rPr lang="en-US" dirty="0">
                <a:solidFill>
                  <a:srgbClr val="FF0000"/>
                </a:solidFill>
              </a:rPr>
              <a:t>norm</a:t>
            </a:r>
            <a:r>
              <a:rPr lang="en-US" dirty="0"/>
              <a:t> rather than exception</a:t>
            </a:r>
          </a:p>
          <a:p>
            <a:r>
              <a:rPr lang="en-US" dirty="0"/>
              <a:t>Traditional file storage system cannot cope with the scale and failure faced by large clusters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Hadoop Distributed File System (HDFS) </a:t>
            </a:r>
            <a:r>
              <a:rPr lang="en-US" dirty="0"/>
              <a:t>is a natural solution to this problem</a:t>
            </a:r>
          </a:p>
          <a:p>
            <a:pPr lvl="1"/>
            <a:r>
              <a:rPr lang="en-US" dirty="0"/>
              <a:t>Distributed File System</a:t>
            </a:r>
          </a:p>
          <a:p>
            <a:pPr lvl="1"/>
            <a:r>
              <a:rPr lang="en-US" dirty="0"/>
              <a:t>Provides global file namespace</a:t>
            </a:r>
          </a:p>
          <a:p>
            <a:pPr lvl="1"/>
            <a:r>
              <a:rPr lang="en-US" dirty="0"/>
              <a:t>Replica to ensure data recovery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Hadoop</a:t>
            </a:r>
            <a:r>
              <a:rPr lang="en-US" dirty="0"/>
              <a:t> Distributed File System (HDFS)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HDFS instance may consist of thousands of server machines, each storing </a:t>
            </a:r>
            <a:r>
              <a:rPr lang="en-US" dirty="0">
                <a:solidFill>
                  <a:srgbClr val="FF0000"/>
                </a:solidFill>
              </a:rPr>
              <a:t>part</a:t>
            </a:r>
            <a:r>
              <a:rPr lang="en-US" dirty="0"/>
              <a:t> of the file system’s data.</a:t>
            </a:r>
          </a:p>
          <a:p>
            <a:r>
              <a:rPr lang="en-US" dirty="0"/>
              <a:t>Since we have huge number of components, and each component has non-trivial probability of failure, it means that there is always some component that is non-functional.</a:t>
            </a:r>
          </a:p>
          <a:p>
            <a:r>
              <a:rPr lang="en-US" dirty="0">
                <a:solidFill>
                  <a:srgbClr val="FF0000"/>
                </a:solidFill>
              </a:rPr>
              <a:t>Detection</a:t>
            </a:r>
            <a:r>
              <a:rPr lang="en-US" dirty="0"/>
              <a:t> of faults and quick, automatic </a:t>
            </a:r>
            <a:r>
              <a:rPr lang="en-US" dirty="0">
                <a:solidFill>
                  <a:srgbClr val="FF0000"/>
                </a:solidFill>
              </a:rPr>
              <a:t>recovery</a:t>
            </a:r>
            <a:r>
              <a:rPr lang="en-US" dirty="0"/>
              <a:t> from them are a core architectural goal of HDFS.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4327" indent="-274327">
              <a:defRPr/>
            </a:pPr>
            <a:r>
              <a:rPr lang="en-US" sz="3800" dirty="0">
                <a:solidFill>
                  <a:srgbClr val="FF0000"/>
                </a:solidFill>
              </a:rPr>
              <a:t>Streaming</a:t>
            </a:r>
            <a:r>
              <a:rPr lang="en-US" sz="3800" dirty="0"/>
              <a:t> data access</a:t>
            </a:r>
          </a:p>
          <a:p>
            <a:pPr marL="274327" indent="-274327">
              <a:defRPr/>
            </a:pPr>
            <a:r>
              <a:rPr lang="en-US" sz="3800" dirty="0">
                <a:solidFill>
                  <a:srgbClr val="FF0000"/>
                </a:solidFill>
              </a:rPr>
              <a:t>Batch processing</a:t>
            </a:r>
            <a:r>
              <a:rPr lang="en-US" sz="3800" dirty="0"/>
              <a:t> rather than interactive user access</a:t>
            </a:r>
          </a:p>
          <a:p>
            <a:pPr marL="274327" indent="-274327">
              <a:defRPr/>
            </a:pPr>
            <a:r>
              <a:rPr lang="en-US" sz="3800" dirty="0">
                <a:solidFill>
                  <a:srgbClr val="FF0000"/>
                </a:solidFill>
              </a:rPr>
              <a:t>Write-once-read-many</a:t>
            </a:r>
            <a:r>
              <a:rPr lang="en-US" sz="3800" dirty="0"/>
              <a:t>: a file, once created, written and closed, need </a:t>
            </a:r>
            <a:r>
              <a:rPr lang="en-US" sz="3800" dirty="0">
                <a:solidFill>
                  <a:srgbClr val="0000FF"/>
                </a:solidFill>
              </a:rPr>
              <a:t>not</a:t>
            </a:r>
            <a:r>
              <a:rPr lang="en-US" sz="3800" dirty="0"/>
              <a:t> be </a:t>
            </a:r>
            <a:r>
              <a:rPr lang="en-US" sz="3800" dirty="0">
                <a:solidFill>
                  <a:srgbClr val="0000FF"/>
                </a:solidFill>
              </a:rPr>
              <a:t>changed</a:t>
            </a:r>
            <a:endParaRPr lang="en-US" sz="3800" dirty="0"/>
          </a:p>
          <a:p>
            <a:pPr marL="274327" indent="-274327">
              <a:defRPr/>
            </a:pPr>
            <a:r>
              <a:rPr lang="en-US" sz="3800" dirty="0"/>
              <a:t>This assumption simplifies coherency in concurrent accesses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9105900" cy="4525963"/>
          </a:xfrm>
        </p:spPr>
        <p:txBody>
          <a:bodyPr>
            <a:normAutofit/>
          </a:bodyPr>
          <a:lstStyle/>
          <a:p>
            <a:pPr marL="274327" indent="-274327">
              <a:defRPr/>
            </a:pPr>
            <a:r>
              <a:rPr lang="en-US" dirty="0"/>
              <a:t>Master/slave architecture</a:t>
            </a:r>
          </a:p>
          <a:p>
            <a:pPr marL="674387" lvl="1" indent="-274327">
              <a:defRPr/>
            </a:pPr>
            <a:r>
              <a:rPr lang="en-US" dirty="0"/>
              <a:t>Master: </a:t>
            </a:r>
            <a:r>
              <a:rPr lang="en-US" dirty="0" err="1"/>
              <a:t>NameNode</a:t>
            </a:r>
            <a:endParaRPr lang="en-US" dirty="0"/>
          </a:p>
          <a:p>
            <a:pPr marL="674387" lvl="1" indent="-274327">
              <a:defRPr/>
            </a:pPr>
            <a:r>
              <a:rPr lang="en-US" dirty="0"/>
              <a:t>Slave: </a:t>
            </a:r>
            <a:r>
              <a:rPr lang="en-US" dirty="0" err="1"/>
              <a:t>DataNode</a:t>
            </a:r>
            <a:endParaRPr lang="en-US" dirty="0"/>
          </a:p>
          <a:p>
            <a:pPr marL="274327" indent="-274327">
              <a:defRPr/>
            </a:pPr>
            <a:r>
              <a:rPr lang="en-US" dirty="0"/>
              <a:t>HDFS exposes a file system namespace (</a:t>
            </a:r>
            <a:r>
              <a:rPr lang="en-US" dirty="0" err="1">
                <a:solidFill>
                  <a:srgbClr val="0000FF"/>
                </a:solidFill>
              </a:rPr>
              <a:t>NameNode</a:t>
            </a:r>
            <a:r>
              <a:rPr lang="en-US" dirty="0"/>
              <a:t>) and allows user data to be stored in files.</a:t>
            </a:r>
          </a:p>
          <a:p>
            <a:pPr marL="274327" indent="-274327">
              <a:defRPr/>
            </a:pPr>
            <a:r>
              <a:rPr lang="en-US" dirty="0"/>
              <a:t>A file is split into one or more blocks and set of blocks are stored in </a:t>
            </a:r>
            <a:r>
              <a:rPr lang="en-US" dirty="0" err="1">
                <a:solidFill>
                  <a:srgbClr val="0000FF"/>
                </a:solidFill>
              </a:rPr>
              <a:t>DataNodes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Architecture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49650" y="1447800"/>
            <a:ext cx="1981200" cy="762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Namenode</a:t>
            </a:r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65100" y="3429000"/>
            <a:ext cx="4953000" cy="1219200"/>
            <a:chOff x="457200" y="3352800"/>
            <a:chExt cx="4572000" cy="1219200"/>
          </a:xfrm>
        </p:grpSpPr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457200" y="3352800"/>
              <a:ext cx="1371600" cy="1219200"/>
              <a:chOff x="762000" y="3200400"/>
              <a:chExt cx="1676400" cy="1447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62000" y="3200400"/>
                <a:ext cx="1676400" cy="14478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66624" y="3428505"/>
                <a:ext cx="304623" cy="30539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066624" y="3886597"/>
                <a:ext cx="304623" cy="30351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904824" y="3581202"/>
                <a:ext cx="304623" cy="30539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cs typeface="Arial" charset="0"/>
                </a:endParaRPr>
              </a:p>
            </p:txBody>
          </p: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2133600" y="3352800"/>
              <a:ext cx="1371600" cy="1219200"/>
              <a:chOff x="2362200" y="3352800"/>
              <a:chExt cx="1371600" cy="12192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362200" y="3352800"/>
                <a:ext cx="1371600" cy="12192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667000" y="3581400"/>
                <a:ext cx="304800" cy="3048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667000" y="4038600"/>
                <a:ext cx="304800" cy="3048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cs typeface="Arial" charset="0"/>
                </a:endParaRPr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3733800" y="3352800"/>
              <a:ext cx="1295400" cy="1219200"/>
              <a:chOff x="4114800" y="3352800"/>
              <a:chExt cx="1295400" cy="11430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114800" y="3352800"/>
                <a:ext cx="1295400" cy="1143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572000" y="3581995"/>
                <a:ext cx="304800" cy="30360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953000" y="4038898"/>
                <a:ext cx="304800" cy="30509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cs typeface="Arial" charset="0"/>
                </a:endParaRPr>
              </a:p>
            </p:txBody>
          </p:sp>
        </p:grpSp>
      </p:grpSp>
      <p:grpSp>
        <p:nvGrpSpPr>
          <p:cNvPr id="19" name="Group 24"/>
          <p:cNvGrpSpPr>
            <a:grpSpLocks/>
          </p:cNvGrpSpPr>
          <p:nvPr/>
        </p:nvGrpSpPr>
        <p:grpSpPr bwMode="auto">
          <a:xfrm>
            <a:off x="6438900" y="3352800"/>
            <a:ext cx="1485900" cy="1219200"/>
            <a:chOff x="2362200" y="3352800"/>
            <a:chExt cx="1371600" cy="1219200"/>
          </a:xfrm>
        </p:grpSpPr>
        <p:sp>
          <p:nvSpPr>
            <p:cNvPr id="20" name="Rectangle 19"/>
            <p:cNvSpPr/>
            <p:nvPr/>
          </p:nvSpPr>
          <p:spPr>
            <a:xfrm>
              <a:off x="2362200" y="3352800"/>
              <a:ext cx="1371600" cy="12192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67000" y="3581400"/>
              <a:ext cx="304800" cy="304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67000" y="4038600"/>
              <a:ext cx="304800" cy="304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8172450" y="3352800"/>
            <a:ext cx="1485900" cy="1219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rgbClr val="FFFFFF"/>
                </a:solidFill>
                <a:cs typeface="Arial" charset="0"/>
              </a:rPr>
              <a:t>B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502650" y="3581400"/>
            <a:ext cx="330200" cy="304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55000" y="3886200"/>
            <a:ext cx="330200" cy="304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26" name="Straight Arrow Connector 25"/>
          <p:cNvCxnSpPr>
            <a:stCxn id="10" idx="3"/>
            <a:endCxn id="21" idx="1"/>
          </p:cNvCxnSpPr>
          <p:nvPr/>
        </p:nvCxnSpPr>
        <p:spPr>
          <a:xfrm flipV="1">
            <a:off x="4540250" y="3733800"/>
            <a:ext cx="2228850" cy="101600"/>
          </a:xfrm>
          <a:prstGeom prst="straightConnector1">
            <a:avLst/>
          </a:prstGeom>
          <a:ln w="25400" cmpd="sng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5"/>
          <p:cNvSpPr txBox="1">
            <a:spLocks noChangeArrowheads="1"/>
          </p:cNvSpPr>
          <p:nvPr/>
        </p:nvSpPr>
        <p:spPr bwMode="auto">
          <a:xfrm>
            <a:off x="5283200" y="3733802"/>
            <a:ext cx="9172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Georgia" pitchFamily="18" charset="0"/>
              </a:rPr>
              <a:t>replication</a:t>
            </a:r>
          </a:p>
        </p:txBody>
      </p:sp>
      <p:sp>
        <p:nvSpPr>
          <p:cNvPr id="28" name="Right Brace 27"/>
          <p:cNvSpPr/>
          <p:nvPr/>
        </p:nvSpPr>
        <p:spPr>
          <a:xfrm rot="5400000">
            <a:off x="2492376" y="2555875"/>
            <a:ext cx="381000" cy="487045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en-US">
              <a:cs typeface="Arial" charset="0"/>
            </a:endParaRPr>
          </a:p>
        </p:txBody>
      </p:sp>
      <p:sp>
        <p:nvSpPr>
          <p:cNvPr id="29" name="Right Brace 28"/>
          <p:cNvSpPr/>
          <p:nvPr/>
        </p:nvSpPr>
        <p:spPr>
          <a:xfrm rot="5400000">
            <a:off x="7896225" y="3343275"/>
            <a:ext cx="304800" cy="321945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en-US">
              <a:cs typeface="Arial" charset="0"/>
            </a:endParaRPr>
          </a:p>
        </p:txBody>
      </p:sp>
      <p:sp>
        <p:nvSpPr>
          <p:cNvPr id="30" name="TextBox 41"/>
          <p:cNvSpPr txBox="1">
            <a:spLocks noChangeArrowheads="1"/>
          </p:cNvSpPr>
          <p:nvPr/>
        </p:nvSpPr>
        <p:spPr bwMode="auto">
          <a:xfrm>
            <a:off x="2311402" y="5181600"/>
            <a:ext cx="7906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eorgia" pitchFamily="18" charset="0"/>
              </a:rPr>
              <a:t>Rack1</a:t>
            </a:r>
          </a:p>
        </p:txBody>
      </p:sp>
      <p:sp>
        <p:nvSpPr>
          <p:cNvPr id="31" name="TextBox 42"/>
          <p:cNvSpPr txBox="1">
            <a:spLocks noChangeArrowheads="1"/>
          </p:cNvSpPr>
          <p:nvPr/>
        </p:nvSpPr>
        <p:spPr bwMode="auto">
          <a:xfrm>
            <a:off x="7677151" y="5105401"/>
            <a:ext cx="8194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eorgia" pitchFamily="18" charset="0"/>
              </a:rPr>
              <a:t>Rack2</a:t>
            </a:r>
          </a:p>
        </p:txBody>
      </p:sp>
      <p:sp>
        <p:nvSpPr>
          <p:cNvPr id="32" name="Oval 31"/>
          <p:cNvSpPr/>
          <p:nvPr/>
        </p:nvSpPr>
        <p:spPr>
          <a:xfrm>
            <a:off x="4622800" y="5486401"/>
            <a:ext cx="14859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33" name="Straight Arrow Connector 32"/>
          <p:cNvCxnSpPr>
            <a:stCxn id="32" idx="1"/>
            <a:endCxn id="11" idx="2"/>
          </p:cNvCxnSpPr>
          <p:nvPr/>
        </p:nvCxnSpPr>
        <p:spPr>
          <a:xfrm rot="16200000" flipV="1">
            <a:off x="4270046" y="5004132"/>
            <a:ext cx="1089025" cy="53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7"/>
            <a:endCxn id="22" idx="1"/>
          </p:cNvCxnSpPr>
          <p:nvPr/>
        </p:nvCxnSpPr>
        <p:spPr>
          <a:xfrm rot="5400000" flipH="1" flipV="1">
            <a:off x="5637544" y="4443744"/>
            <a:ext cx="1384300" cy="878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667750" y="3733800"/>
            <a:ext cx="330200" cy="304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163050" y="3962400"/>
            <a:ext cx="330200" cy="304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915400" y="3429000"/>
            <a:ext cx="330200" cy="304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8" name="TextBox 51"/>
          <p:cNvSpPr txBox="1">
            <a:spLocks noChangeArrowheads="1"/>
          </p:cNvSpPr>
          <p:nvPr/>
        </p:nvSpPr>
        <p:spPr bwMode="auto">
          <a:xfrm>
            <a:off x="8337551" y="4191000"/>
            <a:ext cx="853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eorgia" pitchFamily="18" charset="0"/>
              </a:rPr>
              <a:t>Blocks</a:t>
            </a:r>
          </a:p>
        </p:txBody>
      </p:sp>
      <p:sp>
        <p:nvSpPr>
          <p:cNvPr id="39" name="TextBox 52"/>
          <p:cNvSpPr txBox="1">
            <a:spLocks noChangeArrowheads="1"/>
          </p:cNvSpPr>
          <p:nvPr/>
        </p:nvSpPr>
        <p:spPr bwMode="auto">
          <a:xfrm>
            <a:off x="2311400" y="2971800"/>
            <a:ext cx="12779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eorgia" pitchFamily="18" charset="0"/>
              </a:rPr>
              <a:t>Datanodes</a:t>
            </a:r>
          </a:p>
        </p:txBody>
      </p:sp>
      <p:sp>
        <p:nvSpPr>
          <p:cNvPr id="40" name="TextBox 53"/>
          <p:cNvSpPr txBox="1">
            <a:spLocks noChangeArrowheads="1"/>
          </p:cNvSpPr>
          <p:nvPr/>
        </p:nvSpPr>
        <p:spPr bwMode="auto">
          <a:xfrm>
            <a:off x="7346950" y="2895600"/>
            <a:ext cx="12779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eorgia" pitchFamily="18" charset="0"/>
              </a:rPr>
              <a:t>Datanodes</a:t>
            </a:r>
          </a:p>
        </p:txBody>
      </p:sp>
      <p:sp>
        <p:nvSpPr>
          <p:cNvPr id="41" name="Oval 40"/>
          <p:cNvSpPr/>
          <p:nvPr/>
        </p:nvSpPr>
        <p:spPr>
          <a:xfrm>
            <a:off x="412750" y="2133601"/>
            <a:ext cx="148590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42" name="Straight Arrow Connector 41"/>
          <p:cNvCxnSpPr>
            <a:stCxn id="16" idx="0"/>
            <a:endCxn id="41" idx="4"/>
          </p:cNvCxnSpPr>
          <p:nvPr/>
        </p:nvCxnSpPr>
        <p:spPr>
          <a:xfrm rot="5400000" flipH="1" flipV="1">
            <a:off x="424391" y="2889780"/>
            <a:ext cx="877888" cy="5847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57"/>
          <p:cNvSpPr txBox="1">
            <a:spLocks noChangeArrowheads="1"/>
          </p:cNvSpPr>
          <p:nvPr/>
        </p:nvSpPr>
        <p:spPr bwMode="auto">
          <a:xfrm>
            <a:off x="4953001" y="5181600"/>
            <a:ext cx="7633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eorgia" pitchFamily="18" charset="0"/>
              </a:rPr>
              <a:t>Write</a:t>
            </a:r>
          </a:p>
        </p:txBody>
      </p:sp>
      <p:sp>
        <p:nvSpPr>
          <p:cNvPr id="44" name="TextBox 58"/>
          <p:cNvSpPr txBox="1">
            <a:spLocks noChangeArrowheads="1"/>
          </p:cNvSpPr>
          <p:nvPr/>
        </p:nvSpPr>
        <p:spPr bwMode="auto">
          <a:xfrm>
            <a:off x="825502" y="2895600"/>
            <a:ext cx="7088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eorgia" pitchFamily="18" charset="0"/>
              </a:rPr>
              <a:t>Read</a:t>
            </a:r>
          </a:p>
        </p:txBody>
      </p:sp>
      <p:cxnSp>
        <p:nvCxnSpPr>
          <p:cNvPr id="45" name="Straight Arrow Connector 44"/>
          <p:cNvCxnSpPr>
            <a:stCxn id="41" idx="7"/>
            <a:endCxn id="4" idx="1"/>
          </p:cNvCxnSpPr>
          <p:nvPr/>
        </p:nvCxnSpPr>
        <p:spPr>
          <a:xfrm rot="5400000" flipH="1" flipV="1">
            <a:off x="2418094" y="1090944"/>
            <a:ext cx="393700" cy="186941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61"/>
          <p:cNvSpPr txBox="1">
            <a:spLocks noChangeArrowheads="1"/>
          </p:cNvSpPr>
          <p:nvPr/>
        </p:nvSpPr>
        <p:spPr bwMode="auto">
          <a:xfrm>
            <a:off x="1733550" y="1676400"/>
            <a:ext cx="15680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eorgia" pitchFamily="18" charset="0"/>
              </a:rPr>
              <a:t>Metadata ops</a:t>
            </a:r>
          </a:p>
        </p:txBody>
      </p:sp>
      <p:sp>
        <p:nvSpPr>
          <p:cNvPr id="47" name="Folded Corner 46"/>
          <p:cNvSpPr/>
          <p:nvPr/>
        </p:nvSpPr>
        <p:spPr>
          <a:xfrm>
            <a:off x="5861050" y="1295400"/>
            <a:ext cx="2889250" cy="68580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8" name="TextBox 65"/>
          <p:cNvSpPr txBox="1">
            <a:spLocks noChangeArrowheads="1"/>
          </p:cNvSpPr>
          <p:nvPr/>
        </p:nvSpPr>
        <p:spPr bwMode="auto">
          <a:xfrm>
            <a:off x="5943600" y="1447801"/>
            <a:ext cx="23455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Georgia" pitchFamily="18" charset="0"/>
              </a:rPr>
              <a:t>Metadata(Name, replicas..)</a:t>
            </a:r>
          </a:p>
          <a:p>
            <a:r>
              <a:rPr lang="en-US" sz="1400">
                <a:latin typeface="Georgia" pitchFamily="18" charset="0"/>
              </a:rPr>
              <a:t>(/home/foo/data,6. ..</a:t>
            </a:r>
          </a:p>
        </p:txBody>
      </p:sp>
      <p:cxnSp>
        <p:nvCxnSpPr>
          <p:cNvPr id="49" name="Straight Arrow Connector 48"/>
          <p:cNvCxnSpPr>
            <a:stCxn id="4" idx="3"/>
            <a:endCxn id="47" idx="1"/>
          </p:cNvCxnSpPr>
          <p:nvPr/>
        </p:nvCxnSpPr>
        <p:spPr>
          <a:xfrm flipV="1">
            <a:off x="5530850" y="1638300"/>
            <a:ext cx="3302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" idx="2"/>
          </p:cNvCxnSpPr>
          <p:nvPr/>
        </p:nvCxnSpPr>
        <p:spPr>
          <a:xfrm rot="16200000" flipH="1">
            <a:off x="5000626" y="1749425"/>
            <a:ext cx="1143000" cy="2063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70"/>
          <p:cNvSpPr txBox="1">
            <a:spLocks noChangeArrowheads="1"/>
          </p:cNvSpPr>
          <p:nvPr/>
        </p:nvSpPr>
        <p:spPr bwMode="auto">
          <a:xfrm>
            <a:off x="5448301" y="2590800"/>
            <a:ext cx="1165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eorgia" pitchFamily="18" charset="0"/>
              </a:rPr>
              <a:t>Block ops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File System </a:t>
            </a:r>
            <a:r>
              <a:rPr lang="en-US" dirty="0"/>
              <a:t>Namespace</a:t>
            </a:r>
          </a:p>
        </p:txBody>
      </p:sp>
      <p:sp>
        <p:nvSpPr>
          <p:cNvPr id="22533" name="Content Placeholder 4"/>
          <p:cNvSpPr>
            <a:spLocks noGrp="1"/>
          </p:cNvSpPr>
          <p:nvPr>
            <p:ph idx="1"/>
          </p:nvPr>
        </p:nvSpPr>
        <p:spPr>
          <a:xfrm>
            <a:off x="326761" y="1527175"/>
            <a:ext cx="9212925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/>
              <a:t>Namenode</a:t>
            </a:r>
            <a:r>
              <a:rPr lang="en-US" dirty="0"/>
              <a:t> maintains the file system.</a:t>
            </a:r>
          </a:p>
          <a:p>
            <a:pPr lvl="1"/>
            <a:r>
              <a:rPr lang="en-US" dirty="0"/>
              <a:t>Hierarchical file system with directories and files.</a:t>
            </a:r>
          </a:p>
          <a:p>
            <a:pPr lvl="1"/>
            <a:r>
              <a:rPr lang="en-US" dirty="0"/>
              <a:t>Create, remove, move, rename, etc.</a:t>
            </a:r>
          </a:p>
          <a:p>
            <a:pPr lvl="1"/>
            <a:r>
              <a:rPr lang="en-US" dirty="0"/>
              <a:t>Any meta information changes to the file system is recorded by the </a:t>
            </a:r>
            <a:r>
              <a:rPr lang="en-US" dirty="0" err="1"/>
              <a:t>Namenode</a:t>
            </a:r>
            <a:r>
              <a:rPr lang="en-US" dirty="0"/>
              <a:t>.</a:t>
            </a:r>
          </a:p>
          <a:p>
            <a:pPr eaLnBrk="1" hangingPunct="1"/>
            <a:r>
              <a:rPr lang="en-US" dirty="0"/>
              <a:t>An application can specify the number of replicas of the file needed: replication factor of the file. This information is stored in the </a:t>
            </a:r>
            <a:r>
              <a:rPr lang="en-US" dirty="0" err="1"/>
              <a:t>Namenode</a:t>
            </a:r>
            <a:r>
              <a:rPr lang="en-US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Data Replication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6761" y="1527175"/>
            <a:ext cx="9212925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HDFS is designed to store very large files across machines in a large cluster.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file is a sequence of blocks.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 blocks in the file except the last are of the same size.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Blocks are </a:t>
            </a:r>
            <a:r>
              <a:rPr lang="en-US" dirty="0">
                <a:solidFill>
                  <a:srgbClr val="FF0000"/>
                </a:solidFill>
              </a:rPr>
              <a:t>replicated</a:t>
            </a:r>
            <a:r>
              <a:rPr lang="en-US" dirty="0"/>
              <a:t> for </a:t>
            </a:r>
            <a:r>
              <a:rPr lang="en-US" dirty="0">
                <a:solidFill>
                  <a:srgbClr val="FF0000"/>
                </a:solidFill>
              </a:rPr>
              <a:t>fault tolerance</a:t>
            </a:r>
            <a:r>
              <a:rPr lang="en-US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Block size and replicas are configurable per file.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 err="1"/>
              <a:t>NameNode</a:t>
            </a:r>
            <a:r>
              <a:rPr lang="en-US" dirty="0"/>
              <a:t> receives a Heartbeat and a </a:t>
            </a:r>
            <a:r>
              <a:rPr lang="en-US" dirty="0" err="1"/>
              <a:t>BlockReport</a:t>
            </a:r>
            <a:r>
              <a:rPr lang="en-US" dirty="0"/>
              <a:t> from each </a:t>
            </a:r>
            <a:r>
              <a:rPr lang="en-US" dirty="0" err="1"/>
              <a:t>DataNode</a:t>
            </a:r>
            <a:r>
              <a:rPr lang="en-US" dirty="0"/>
              <a:t> in the cluster.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/>
              <a:t>BlockReport</a:t>
            </a:r>
            <a:r>
              <a:rPr lang="en-US" dirty="0"/>
              <a:t> contains all the blocks on a </a:t>
            </a:r>
            <a:r>
              <a:rPr lang="en-US" dirty="0" err="1"/>
              <a:t>DataNode</a:t>
            </a:r>
            <a:r>
              <a:rPr lang="en-US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Replica Selection </a:t>
            </a:r>
          </a:p>
        </p:txBody>
      </p:sp>
      <p:sp>
        <p:nvSpPr>
          <p:cNvPr id="25605" name="Content Placeholder 4"/>
          <p:cNvSpPr>
            <a:spLocks noGrp="1"/>
          </p:cNvSpPr>
          <p:nvPr>
            <p:ph idx="1"/>
          </p:nvPr>
        </p:nvSpPr>
        <p:spPr>
          <a:xfrm>
            <a:off x="326761" y="1527175"/>
            <a:ext cx="9212925" cy="4572000"/>
          </a:xfrm>
        </p:spPr>
        <p:txBody>
          <a:bodyPr/>
          <a:lstStyle/>
          <a:p>
            <a:pPr eaLnBrk="1" hangingPunct="1"/>
            <a:r>
              <a:rPr lang="en-US" dirty="0"/>
              <a:t>Replica selection for read operation: HDFS tries to minimize the bandwidth consumption and latency.</a:t>
            </a:r>
          </a:p>
          <a:p>
            <a:pPr eaLnBrk="1" hangingPunct="1"/>
            <a:r>
              <a:rPr lang="en-US" dirty="0"/>
              <a:t>If there is a replica on the Reader node then that is preferred.</a:t>
            </a:r>
          </a:p>
          <a:p>
            <a:pPr eaLnBrk="1" hangingPunct="1"/>
            <a:r>
              <a:rPr lang="en-US" dirty="0"/>
              <a:t>HDFS cluster may span multiple data centers: replica in the local data center is preferred over the remote one.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Safemode</a:t>
            </a:r>
            <a:r>
              <a:rPr lang="en-US" dirty="0"/>
              <a:t> Startup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6761" y="1527175"/>
            <a:ext cx="9212925" cy="4572000"/>
          </a:xfrm>
        </p:spPr>
        <p:txBody>
          <a:bodyPr>
            <a:normAutofit fontScale="92500" lnSpcReduction="20000"/>
          </a:bodyPr>
          <a:lstStyle/>
          <a:p>
            <a:pPr marL="274327" indent="-274327">
              <a:defRPr/>
            </a:pPr>
            <a:r>
              <a:rPr lang="en-US" dirty="0"/>
              <a:t>Each DataNode checks in with Heartbeat and BlockReport.</a:t>
            </a:r>
          </a:p>
          <a:p>
            <a:pPr marL="274327" indent="-274327">
              <a:defRPr/>
            </a:pPr>
            <a:r>
              <a:rPr lang="en-US" dirty="0" err="1"/>
              <a:t>NameNode</a:t>
            </a:r>
            <a:r>
              <a:rPr lang="en-US" dirty="0"/>
              <a:t> verifies that each block has acceptable number of replicas.</a:t>
            </a:r>
          </a:p>
          <a:p>
            <a:pPr marL="274327" indent="-274327">
              <a:defRPr/>
            </a:pPr>
            <a:r>
              <a:rPr lang="en-US" dirty="0"/>
              <a:t>After a configurable percentage of safely replicated blocks check in with the </a:t>
            </a:r>
            <a:r>
              <a:rPr lang="en-US" dirty="0" err="1"/>
              <a:t>NameNode</a:t>
            </a:r>
            <a:r>
              <a:rPr lang="en-US" dirty="0"/>
              <a:t>, </a:t>
            </a:r>
            <a:r>
              <a:rPr lang="en-US" dirty="0" err="1"/>
              <a:t>NameNode</a:t>
            </a:r>
            <a:r>
              <a:rPr lang="en-US" dirty="0"/>
              <a:t> exits Safemode.</a:t>
            </a:r>
          </a:p>
          <a:p>
            <a:pPr marL="274327" indent="-274327">
              <a:defRPr/>
            </a:pPr>
            <a:r>
              <a:rPr lang="en-US" dirty="0"/>
              <a:t>It then makes the list of blocks that need to be replicated.</a:t>
            </a:r>
          </a:p>
          <a:p>
            <a:pPr marL="274327" indent="-274327">
              <a:defRPr/>
            </a:pPr>
            <a:r>
              <a:rPr lang="en-US" dirty="0" err="1"/>
              <a:t>NameNode</a:t>
            </a:r>
            <a:r>
              <a:rPr lang="en-US" dirty="0"/>
              <a:t> then proceeds to replicate these blocks to other </a:t>
            </a:r>
            <a:r>
              <a:rPr lang="en-US" dirty="0" err="1"/>
              <a:t>DataNodes</a:t>
            </a:r>
            <a:r>
              <a:rPr lang="en-US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Hadoop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Distributed File System (HDFS)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MapReduce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Hadoop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Hadoop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Streaming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Problems Suited for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MapReduce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TensorFlow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Frequent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Itemsets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28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Filesystem</a:t>
            </a:r>
            <a:r>
              <a:rPr lang="en-US" dirty="0"/>
              <a:t> Metadata</a:t>
            </a:r>
          </a:p>
        </p:txBody>
      </p:sp>
      <p:sp>
        <p:nvSpPr>
          <p:cNvPr id="27653" name="Content Placeholder 4"/>
          <p:cNvSpPr>
            <a:spLocks noGrp="1"/>
          </p:cNvSpPr>
          <p:nvPr>
            <p:ph idx="1"/>
          </p:nvPr>
        </p:nvSpPr>
        <p:spPr>
          <a:xfrm>
            <a:off x="326761" y="1527175"/>
            <a:ext cx="9212925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The HDFS namespace is stored by </a:t>
            </a:r>
            <a:r>
              <a:rPr lang="en-US" dirty="0" err="1"/>
              <a:t>NameNode</a:t>
            </a:r>
            <a:r>
              <a:rPr lang="en-US" dirty="0"/>
              <a:t>.</a:t>
            </a:r>
          </a:p>
          <a:p>
            <a:pPr eaLnBrk="1" hangingPunct="1"/>
            <a:r>
              <a:rPr lang="en-US" dirty="0" err="1"/>
              <a:t>NameNode</a:t>
            </a:r>
            <a:r>
              <a:rPr lang="en-US" dirty="0"/>
              <a:t> uses a transaction log called the </a:t>
            </a:r>
            <a:r>
              <a:rPr lang="en-US" dirty="0" err="1"/>
              <a:t>EditLog</a:t>
            </a:r>
            <a:r>
              <a:rPr lang="en-US" dirty="0"/>
              <a:t> to record every change that occurs to the </a:t>
            </a:r>
            <a:r>
              <a:rPr lang="en-US" dirty="0" err="1"/>
              <a:t>filesystem</a:t>
            </a:r>
            <a:r>
              <a:rPr lang="en-US" dirty="0"/>
              <a:t> meta data.</a:t>
            </a:r>
          </a:p>
          <a:p>
            <a:pPr lvl="1" eaLnBrk="1" hangingPunct="1"/>
            <a:r>
              <a:rPr lang="en-US" dirty="0">
                <a:solidFill>
                  <a:schemeClr val="tx1"/>
                </a:solidFill>
              </a:rPr>
              <a:t>For example, creating a new file</a:t>
            </a:r>
          </a:p>
          <a:p>
            <a:pPr lvl="1" eaLnBrk="1" hangingPunct="1"/>
            <a:r>
              <a:rPr lang="en-US" dirty="0">
                <a:solidFill>
                  <a:schemeClr val="tx1"/>
                </a:solidFill>
              </a:rPr>
              <a:t>Change replication factor of a file</a:t>
            </a:r>
          </a:p>
          <a:p>
            <a:pPr lvl="1" eaLnBrk="1" hangingPunct="1"/>
            <a:r>
              <a:rPr lang="en-US" dirty="0" err="1">
                <a:solidFill>
                  <a:schemeClr val="tx1"/>
                </a:solidFill>
              </a:rPr>
              <a:t>EditLog</a:t>
            </a:r>
            <a:r>
              <a:rPr lang="en-US" dirty="0">
                <a:solidFill>
                  <a:schemeClr val="tx1"/>
                </a:solidFill>
              </a:rPr>
              <a:t> is stored in the </a:t>
            </a:r>
            <a:r>
              <a:rPr lang="en-US" dirty="0" err="1">
                <a:solidFill>
                  <a:schemeClr val="tx1"/>
                </a:solidFill>
              </a:rPr>
              <a:t>NameNode’s</a:t>
            </a:r>
            <a:r>
              <a:rPr lang="en-US" dirty="0">
                <a:solidFill>
                  <a:schemeClr val="tx1"/>
                </a:solidFill>
              </a:rPr>
              <a:t> local </a:t>
            </a:r>
            <a:r>
              <a:rPr lang="en-US" dirty="0" err="1">
                <a:solidFill>
                  <a:schemeClr val="tx1"/>
                </a:solidFill>
              </a:rPr>
              <a:t>filesystem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NameNode</a:t>
            </a:r>
            <a:r>
              <a:rPr lang="en-US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6761" y="1527175"/>
            <a:ext cx="9212925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Keeps image of entire file system namespace.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When the </a:t>
            </a:r>
            <a:r>
              <a:rPr lang="en-US" dirty="0" err="1"/>
              <a:t>Namenode</a:t>
            </a:r>
            <a:r>
              <a:rPr lang="en-US" dirty="0"/>
              <a:t> starts up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Gets the </a:t>
            </a:r>
            <a:r>
              <a:rPr lang="en-US" dirty="0" err="1"/>
              <a:t>FsImage</a:t>
            </a:r>
            <a:r>
              <a:rPr lang="en-US" dirty="0"/>
              <a:t> and </a:t>
            </a:r>
            <a:r>
              <a:rPr lang="en-US" dirty="0" err="1"/>
              <a:t>Editlog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Update </a:t>
            </a:r>
            <a:r>
              <a:rPr lang="en-US" dirty="0" err="1"/>
              <a:t>FsImage</a:t>
            </a:r>
            <a:r>
              <a:rPr lang="en-US" dirty="0"/>
              <a:t> with </a:t>
            </a:r>
            <a:r>
              <a:rPr lang="en-US" dirty="0" err="1"/>
              <a:t>EditLog</a:t>
            </a:r>
            <a:r>
              <a:rPr lang="en-US" dirty="0"/>
              <a:t> information.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Stores a copy of the </a:t>
            </a:r>
            <a:r>
              <a:rPr lang="en-US" dirty="0" err="1"/>
              <a:t>FsImage</a:t>
            </a:r>
            <a:r>
              <a:rPr lang="en-US" dirty="0"/>
              <a:t> as a </a:t>
            </a:r>
            <a:r>
              <a:rPr lang="en-US" dirty="0">
                <a:solidFill>
                  <a:srgbClr val="FF0000"/>
                </a:solidFill>
              </a:rPr>
              <a:t>checkpoint</a:t>
            </a:r>
            <a:r>
              <a:rPr lang="en-US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In case of crash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Last checkpoint is recovered.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DataNode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6761" y="1527175"/>
            <a:ext cx="9212925" cy="4572000"/>
          </a:xfrm>
        </p:spPr>
        <p:txBody>
          <a:bodyPr>
            <a:normAutofit/>
          </a:bodyPr>
          <a:lstStyle/>
          <a:p>
            <a:pPr marL="274327" indent="-274327">
              <a:defRPr/>
            </a:pPr>
            <a:r>
              <a:rPr lang="en-US" dirty="0"/>
              <a:t>A </a:t>
            </a:r>
            <a:r>
              <a:rPr lang="en-US" dirty="0" err="1"/>
              <a:t>DataNode</a:t>
            </a:r>
            <a:r>
              <a:rPr lang="en-US" dirty="0"/>
              <a:t> stores data in files in its local file system.</a:t>
            </a:r>
          </a:p>
          <a:p>
            <a:pPr marL="674387" lvl="1" indent="-274327">
              <a:defRPr/>
            </a:pPr>
            <a:r>
              <a:rPr lang="en-US" dirty="0"/>
              <a:t>Each block of HDFS is a separate file.</a:t>
            </a:r>
          </a:p>
          <a:p>
            <a:pPr marL="674387" lvl="1" indent="-274327">
              <a:defRPr/>
            </a:pPr>
            <a:r>
              <a:rPr lang="en-US" dirty="0"/>
              <a:t>These files are placed in different directories.</a:t>
            </a:r>
          </a:p>
          <a:p>
            <a:pPr marL="674387" lvl="1" indent="-274327">
              <a:defRPr/>
            </a:pPr>
            <a:r>
              <a:rPr lang="en-US" dirty="0"/>
              <a:t>Creation of new directory is determined by heuristics.</a:t>
            </a:r>
          </a:p>
          <a:p>
            <a:pPr marL="274327" indent="-274327">
              <a:defRPr/>
            </a:pPr>
            <a:r>
              <a:rPr lang="en-US" dirty="0"/>
              <a:t>When the filesystem starts up:</a:t>
            </a:r>
          </a:p>
          <a:p>
            <a:pPr marL="674387" lvl="1" indent="-274327">
              <a:defRPr/>
            </a:pPr>
            <a:r>
              <a:rPr lang="en-US" dirty="0"/>
              <a:t>Generates </a:t>
            </a:r>
            <a:r>
              <a:rPr lang="en-US" dirty="0" err="1"/>
              <a:t>Blockreport</a:t>
            </a:r>
            <a:r>
              <a:rPr lang="en-US" dirty="0"/>
              <a:t>.</a:t>
            </a:r>
          </a:p>
          <a:p>
            <a:pPr marL="674387" lvl="1" indent="-274327">
              <a:defRPr/>
            </a:pPr>
            <a:r>
              <a:rPr lang="en-US" dirty="0"/>
              <a:t>Sends this report to </a:t>
            </a:r>
            <a:r>
              <a:rPr lang="en-US" dirty="0" err="1"/>
              <a:t>NameNode</a:t>
            </a:r>
            <a:r>
              <a:rPr lang="en-US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Reliable distributed file system</a:t>
            </a:r>
          </a:p>
          <a:p>
            <a:r>
              <a:rPr lang="en-US" dirty="0"/>
              <a:t>Data kept in “chunks” spread across machines</a:t>
            </a:r>
          </a:p>
          <a:p>
            <a:r>
              <a:rPr lang="en-US" dirty="0"/>
              <a:t>Each chunk replicated on different machine and racks</a:t>
            </a:r>
          </a:p>
          <a:p>
            <a:pPr lvl="1"/>
            <a:r>
              <a:rPr lang="en-US" dirty="0"/>
              <a:t>Seamless recovery from disk or machine failure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742950" y="4419600"/>
            <a:ext cx="1651000" cy="12192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52640" y="4572000"/>
            <a:ext cx="5778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C0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8140" y="4572000"/>
            <a:ext cx="577850" cy="381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7" name="Rectangle 6"/>
          <p:cNvSpPr/>
          <p:nvPr/>
        </p:nvSpPr>
        <p:spPr>
          <a:xfrm>
            <a:off x="866210" y="5105401"/>
            <a:ext cx="577850" cy="381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8" name="Rectangle 7"/>
          <p:cNvSpPr/>
          <p:nvPr/>
        </p:nvSpPr>
        <p:spPr>
          <a:xfrm>
            <a:off x="1691709" y="5105401"/>
            <a:ext cx="57785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D6</a:t>
            </a:r>
          </a:p>
        </p:txBody>
      </p:sp>
      <p:sp>
        <p:nvSpPr>
          <p:cNvPr id="9" name="Rectangle 8"/>
          <p:cNvSpPr/>
          <p:nvPr/>
        </p:nvSpPr>
        <p:spPr>
          <a:xfrm>
            <a:off x="2751290" y="4419600"/>
            <a:ext cx="1651000" cy="12192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60979" y="4572000"/>
            <a:ext cx="5778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86479" y="4572000"/>
            <a:ext cx="577850" cy="381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74549" y="5105401"/>
            <a:ext cx="577850" cy="381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00049" y="5105401"/>
            <a:ext cx="57785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32490" y="4419600"/>
            <a:ext cx="1651000" cy="12192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42179" y="4572000"/>
            <a:ext cx="5778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67679" y="4572000"/>
            <a:ext cx="577850" cy="381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55749" y="5105401"/>
            <a:ext cx="577850" cy="381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81249" y="5105401"/>
            <a:ext cx="57785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512050" y="4419600"/>
            <a:ext cx="1651000" cy="12192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621740" y="4572000"/>
            <a:ext cx="5778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447240" y="4572000"/>
            <a:ext cx="577850" cy="381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35310" y="5105401"/>
            <a:ext cx="577850" cy="381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460810" y="5105401"/>
            <a:ext cx="57785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69100" y="48768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8" name="Bevel 27"/>
          <p:cNvSpPr/>
          <p:nvPr/>
        </p:nvSpPr>
        <p:spPr>
          <a:xfrm>
            <a:off x="9080500" y="6019800"/>
            <a:ext cx="330200" cy="369332"/>
          </a:xfrm>
          <a:prstGeom prst="bevel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Hadoop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Distributed File System (HDFS)</a:t>
            </a:r>
          </a:p>
          <a:p>
            <a:r>
              <a:rPr lang="en-US" dirty="0" err="1"/>
              <a:t>MapReduce</a:t>
            </a:r>
            <a:endParaRPr lang="en-US" dirty="0"/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Hadoop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Hadoop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Streaming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Problems Suited for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MapReduce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TensorFlow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Frequent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Itemsets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Warm-up task</a:t>
            </a:r>
          </a:p>
          <a:p>
            <a:pPr lvl="1"/>
            <a:r>
              <a:rPr lang="en-US" dirty="0"/>
              <a:t>We have a huge text document</a:t>
            </a:r>
          </a:p>
          <a:p>
            <a:pPr lvl="1"/>
            <a:r>
              <a:rPr lang="en-US" dirty="0"/>
              <a:t>Count the number of times each distinct word appears in the file</a:t>
            </a:r>
          </a:p>
          <a:p>
            <a:r>
              <a:rPr lang="en-US" dirty="0"/>
              <a:t>Sample application</a:t>
            </a:r>
          </a:p>
          <a:p>
            <a:pPr lvl="1"/>
            <a:r>
              <a:rPr lang="en-US" dirty="0"/>
              <a:t>Analyze web server logs to find popular URLs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Word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Using Unix tool chain, we can count the occurrences of words:</a:t>
            </a:r>
          </a:p>
          <a:p>
            <a:pPr lvl="1"/>
            <a:r>
              <a:rPr lang="en-US" dirty="0">
                <a:latin typeface="Consolas" pitchFamily="49" charset="0"/>
              </a:rPr>
              <a:t>words (doc.txt) | sort | </a:t>
            </a:r>
            <a:r>
              <a:rPr lang="en-US" dirty="0" err="1">
                <a:latin typeface="Consolas" pitchFamily="49" charset="0"/>
              </a:rPr>
              <a:t>uniq</a:t>
            </a:r>
            <a:r>
              <a:rPr lang="en-US" dirty="0">
                <a:latin typeface="Consolas" pitchFamily="49" charset="0"/>
              </a:rPr>
              <a:t> –c</a:t>
            </a:r>
          </a:p>
          <a:p>
            <a:pPr lvl="2"/>
            <a:r>
              <a:rPr lang="en-US" dirty="0">
                <a:latin typeface="+mj-lt"/>
              </a:rPr>
              <a:t>Where </a:t>
            </a:r>
            <a:r>
              <a:rPr lang="en-US" dirty="0">
                <a:latin typeface="Consolas" pitchFamily="49" charset="0"/>
              </a:rPr>
              <a:t>words</a:t>
            </a:r>
            <a:r>
              <a:rPr lang="en-US" dirty="0">
                <a:latin typeface="+mj-lt"/>
              </a:rPr>
              <a:t> takes a file and outputs the words in it, one per line</a:t>
            </a:r>
          </a:p>
          <a:p>
            <a:r>
              <a:rPr lang="en-US" dirty="0">
                <a:latin typeface="+mj-lt"/>
              </a:rPr>
              <a:t>This way of counting captures the essence of </a:t>
            </a:r>
            <a:r>
              <a:rPr lang="en-US" dirty="0" err="1">
                <a:latin typeface="+mj-lt"/>
              </a:rPr>
              <a:t>MapReduce</a:t>
            </a:r>
            <a:endParaRPr lang="en-US" dirty="0">
              <a:latin typeface="+mj-lt"/>
            </a:endParaRPr>
          </a:p>
          <a:p>
            <a:pPr lvl="1"/>
            <a:r>
              <a:rPr lang="en-US" dirty="0" err="1">
                <a:solidFill>
                  <a:srgbClr val="0000FF"/>
                </a:solidFill>
                <a:latin typeface="+mj-lt"/>
              </a:rPr>
              <a:t>Mapper</a:t>
            </a:r>
            <a:r>
              <a:rPr lang="en-US" dirty="0">
                <a:latin typeface="+mj-lt"/>
              </a:rPr>
              <a:t> (done by words)</a:t>
            </a:r>
          </a:p>
          <a:p>
            <a:pPr lvl="1"/>
            <a:r>
              <a:rPr lang="en-US" dirty="0">
                <a:latin typeface="+mj-lt"/>
              </a:rPr>
              <a:t>Group by keys and sort (done by sort)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+mj-lt"/>
              </a:rPr>
              <a:t>Reducer</a:t>
            </a:r>
            <a:r>
              <a:rPr lang="en-US" dirty="0">
                <a:latin typeface="+mj-lt"/>
              </a:rPr>
              <a:t> (done by </a:t>
            </a:r>
            <a:r>
              <a:rPr lang="en-US" dirty="0" err="1">
                <a:latin typeface="+mj-lt"/>
              </a:rPr>
              <a:t>uniq</a:t>
            </a:r>
            <a:r>
              <a:rPr lang="en-US" dirty="0">
                <a:latin typeface="+mj-lt"/>
              </a:rPr>
              <a:t>)</a:t>
            </a:r>
          </a:p>
          <a:p>
            <a:pPr lvl="1"/>
            <a:r>
              <a:rPr lang="en-US" dirty="0" err="1">
                <a:latin typeface="+mj-lt"/>
              </a:rPr>
              <a:t>Hadoop</a:t>
            </a:r>
            <a:r>
              <a:rPr lang="en-US" dirty="0">
                <a:latin typeface="+mj-lt"/>
              </a:rPr>
              <a:t> handles the partition and parallelization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Sequentially read a lot of data</a:t>
            </a:r>
          </a:p>
          <a:p>
            <a:r>
              <a:rPr lang="en-US" dirty="0">
                <a:solidFill>
                  <a:srgbClr val="0000FF"/>
                </a:solidFill>
              </a:rPr>
              <a:t>Map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Extract something you care about</a:t>
            </a:r>
          </a:p>
          <a:p>
            <a:r>
              <a:rPr lang="en-US" dirty="0"/>
              <a:t>Group by key: </a:t>
            </a:r>
            <a:r>
              <a:rPr lang="en-US" dirty="0">
                <a:solidFill>
                  <a:srgbClr val="0000FF"/>
                </a:solidFill>
              </a:rPr>
              <a:t>Sort and Shuffle</a:t>
            </a:r>
          </a:p>
          <a:p>
            <a:r>
              <a:rPr lang="en-US" dirty="0">
                <a:solidFill>
                  <a:srgbClr val="0000FF"/>
                </a:solidFill>
              </a:rPr>
              <a:t>Reduce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Aggregate, summarize, filter or transform</a:t>
            </a:r>
          </a:p>
          <a:p>
            <a:r>
              <a:rPr lang="en-US" dirty="0"/>
              <a:t>Write the </a:t>
            </a:r>
            <a:r>
              <a:rPr lang="en-US" dirty="0">
                <a:solidFill>
                  <a:srgbClr val="0000FF"/>
                </a:solidFill>
              </a:rPr>
              <a:t>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Input: a set of key-value </a:t>
            </a:r>
            <a:r>
              <a:rPr lang="en-US" dirty="0" err="1"/>
              <a:t>paris</a:t>
            </a:r>
            <a:endParaRPr lang="en-US" dirty="0"/>
          </a:p>
          <a:p>
            <a:r>
              <a:rPr lang="en-US" dirty="0"/>
              <a:t>Programmer must specifies two methods:</a:t>
            </a:r>
          </a:p>
          <a:p>
            <a:pPr lvl="1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Map</a:t>
            </a:r>
            <a:r>
              <a:rPr lang="en-US" dirty="0"/>
              <a:t>(</a:t>
            </a:r>
            <a:r>
              <a:rPr lang="en-US" dirty="0" err="1"/>
              <a:t>k,v</a:t>
            </a:r>
            <a:r>
              <a:rPr lang="en-US" dirty="0"/>
              <a:t>) -&gt; &lt;k’, v’&gt;</a:t>
            </a:r>
          </a:p>
          <a:p>
            <a:pPr lvl="2"/>
            <a:r>
              <a:rPr lang="en-US" dirty="0"/>
              <a:t>Takes a key-value pair and outputs a set of key-value pairs</a:t>
            </a:r>
          </a:p>
          <a:p>
            <a:pPr lvl="2"/>
            <a:r>
              <a:rPr lang="en-US" dirty="0"/>
              <a:t>There is one Map call for every (</a:t>
            </a:r>
            <a:r>
              <a:rPr lang="en-US" dirty="0" err="1"/>
              <a:t>k,v</a:t>
            </a:r>
            <a:r>
              <a:rPr lang="en-US" dirty="0"/>
              <a:t>) pair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Reduce</a:t>
            </a:r>
            <a:r>
              <a:rPr lang="en-US" dirty="0"/>
              <a:t> (k’, &lt;v’&gt;) -&gt; &lt;k’, v’’&gt;</a:t>
            </a:r>
          </a:p>
          <a:p>
            <a:pPr lvl="2"/>
            <a:r>
              <a:rPr lang="en-US" dirty="0"/>
              <a:t>All values v’ with the same key k’ are reduced together and processed in v’ order</a:t>
            </a:r>
          </a:p>
          <a:p>
            <a:pPr lvl="2"/>
            <a:r>
              <a:rPr lang="en-US" dirty="0"/>
              <a:t>There is one Reduce function call per unique key k’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: Word Count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one document changes to a large corpus of documents</a:t>
            </a:r>
          </a:p>
        </p:txBody>
      </p:sp>
      <p:pic>
        <p:nvPicPr>
          <p:cNvPr id="4" name="Picture 3" descr="WordCountDataFlo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150" y="2472532"/>
            <a:ext cx="7429500" cy="4385469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1" y="1600201"/>
            <a:ext cx="92583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Much of the course will be devoted to learning with big data</a:t>
            </a:r>
          </a:p>
        </p:txBody>
      </p:sp>
      <p:pic>
        <p:nvPicPr>
          <p:cNvPr id="1026" name="Picture 2" descr="http://infosthetics.com/archives/facebook_social_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37" y="2362200"/>
            <a:ext cx="42100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fredericmartin.typepad.com/.a/6a00d8341c50e753ef0105370d9b88970b-800w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021" y="2362200"/>
            <a:ext cx="3361318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worldtvpc.com/blog/wp-content/uploads/2012/04/Netflix-recommendation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37" y="4674010"/>
            <a:ext cx="3302000" cy="18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ars.els-cdn.com/content/image/1-s2.0-S0002929712004661-gr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15" y="4418411"/>
            <a:ext cx="4057822" cy="194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1937" y="6051552"/>
            <a:ext cx="2311400" cy="365125"/>
          </a:xfrm>
        </p:spPr>
        <p:txBody>
          <a:bodyPr/>
          <a:lstStyle/>
          <a:p>
            <a:fld id="{D0405284-B8DF-4187-B2FC-E57321870C8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46282" y="4248757"/>
            <a:ext cx="10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Facebook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96038" y="3962400"/>
            <a:ext cx="84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Twitter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75238" y="6019800"/>
            <a:ext cx="80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Netflix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43687" y="6183868"/>
            <a:ext cx="153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Bioinformatics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: Word Count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5500" y="1600200"/>
            <a:ext cx="72378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// key: document name; value: text of the document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Map</a:t>
            </a:r>
            <a:r>
              <a:rPr lang="en-US" sz="2000" dirty="0">
                <a:latin typeface="Consolas" pitchFamily="49" charset="0"/>
              </a:rPr>
              <a:t>(key, value):</a:t>
            </a:r>
          </a:p>
          <a:p>
            <a:r>
              <a:rPr lang="en-US" sz="2000" dirty="0">
                <a:latin typeface="Consolas" pitchFamily="49" charset="0"/>
              </a:rPr>
              <a:t>  for each word w in value:</a:t>
            </a:r>
          </a:p>
          <a:p>
            <a:r>
              <a:rPr lang="en-US" sz="2000" dirty="0">
                <a:latin typeface="Consolas" pitchFamily="49" charset="0"/>
              </a:rPr>
              <a:t>    emit(w, 1)</a:t>
            </a:r>
          </a:p>
          <a:p>
            <a:endParaRPr lang="en-US" sz="2000" dirty="0">
              <a:latin typeface="Consolas" pitchFamily="49" charset="0"/>
            </a:endParaRP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// key: a word; value: an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iterator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over counts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Reduce</a:t>
            </a:r>
            <a:r>
              <a:rPr lang="en-US" sz="2000" dirty="0">
                <a:latin typeface="Consolas" pitchFamily="49" charset="0"/>
              </a:rPr>
              <a:t>(key, values):</a:t>
            </a:r>
          </a:p>
          <a:p>
            <a:r>
              <a:rPr lang="en-US" sz="2000" dirty="0">
                <a:latin typeface="Consolas" pitchFamily="49" charset="0"/>
              </a:rPr>
              <a:t>  result = 0</a:t>
            </a:r>
          </a:p>
          <a:p>
            <a:r>
              <a:rPr lang="en-US" sz="2000" dirty="0">
                <a:latin typeface="Consolas" pitchFamily="49" charset="0"/>
              </a:rPr>
              <a:t>  for each count v in values:</a:t>
            </a:r>
          </a:p>
          <a:p>
            <a:r>
              <a:rPr lang="en-US" sz="2000" dirty="0">
                <a:latin typeface="Consolas" pitchFamily="49" charset="0"/>
              </a:rPr>
              <a:t>    results += v</a:t>
            </a:r>
          </a:p>
          <a:p>
            <a:r>
              <a:rPr lang="en-US" sz="2000" dirty="0">
                <a:latin typeface="Consolas" pitchFamily="49" charset="0"/>
              </a:rPr>
              <a:t>  emit(key, result)</a:t>
            </a:r>
          </a:p>
          <a:p>
            <a:endParaRPr lang="en-US" sz="2000" dirty="0">
              <a:latin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</a:t>
            </a:r>
            <a:r>
              <a:rPr lang="en-US"/>
              <a:t>to </a:t>
            </a:r>
            <a:r>
              <a:rPr lang="en-US">
                <a:hlinkClick r:id="rId2" action="ppaction://hlinksldjump"/>
              </a:rPr>
              <a:t>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809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: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 environment takes care of:</a:t>
            </a:r>
          </a:p>
          <a:p>
            <a:pPr lvl="1"/>
            <a:r>
              <a:rPr lang="en-US" dirty="0"/>
              <a:t>Partitioning the input data</a:t>
            </a:r>
          </a:p>
          <a:p>
            <a:pPr lvl="1"/>
            <a:r>
              <a:rPr lang="en-US" dirty="0"/>
              <a:t>Scheduling the program’s execution across a set of machines</a:t>
            </a:r>
          </a:p>
          <a:p>
            <a:pPr lvl="1"/>
            <a:r>
              <a:rPr lang="en-US" dirty="0"/>
              <a:t>Performing the “group by key” step</a:t>
            </a:r>
          </a:p>
          <a:p>
            <a:pPr lvl="1"/>
            <a:r>
              <a:rPr lang="en-US" dirty="0"/>
              <a:t>Handling machine failures</a:t>
            </a:r>
          </a:p>
          <a:p>
            <a:pPr lvl="1"/>
            <a:r>
              <a:rPr lang="en-US" dirty="0"/>
              <a:t>Managing required inter-machine 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index-auto-0007-0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4556" y="1524001"/>
            <a:ext cx="7241699" cy="46101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95300" y="1752601"/>
            <a:ext cx="1651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Map:</a:t>
            </a:r>
          </a:p>
          <a:p>
            <a:pPr algn="ctr"/>
            <a:r>
              <a:rPr lang="en-US" sz="1400" dirty="0"/>
              <a:t>Read input and produces a set of key-value pairs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300" y="3200400"/>
            <a:ext cx="1651000" cy="1143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Group by key:</a:t>
            </a:r>
          </a:p>
          <a:p>
            <a:pPr algn="ctr"/>
            <a:r>
              <a:rPr lang="en-US" sz="1400" dirty="0"/>
              <a:t>Collect all pairs with the same key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" y="4648200"/>
            <a:ext cx="1651000" cy="1143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Reduce:</a:t>
            </a:r>
          </a:p>
          <a:p>
            <a:pPr algn="ctr"/>
            <a:r>
              <a:rPr lang="en-US" sz="1400" dirty="0"/>
              <a:t>Collect all values belonging to the key and output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computation to the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963460" y="2362200"/>
            <a:ext cx="1651000" cy="12192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73150" y="2514601"/>
            <a:ext cx="5778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C0</a:t>
            </a:r>
          </a:p>
        </p:txBody>
      </p:sp>
      <p:sp>
        <p:nvSpPr>
          <p:cNvPr id="6" name="Rectangle 5"/>
          <p:cNvSpPr/>
          <p:nvPr/>
        </p:nvSpPr>
        <p:spPr>
          <a:xfrm>
            <a:off x="1898650" y="2514601"/>
            <a:ext cx="577850" cy="381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7" name="Rectangle 6"/>
          <p:cNvSpPr/>
          <p:nvPr/>
        </p:nvSpPr>
        <p:spPr>
          <a:xfrm>
            <a:off x="1086720" y="3048000"/>
            <a:ext cx="577850" cy="381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8" name="Rectangle 7"/>
          <p:cNvSpPr/>
          <p:nvPr/>
        </p:nvSpPr>
        <p:spPr>
          <a:xfrm>
            <a:off x="1912220" y="3048000"/>
            <a:ext cx="57785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D6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1800" y="2362200"/>
            <a:ext cx="1651000" cy="12192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81490" y="2514601"/>
            <a:ext cx="5778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06990" y="2514601"/>
            <a:ext cx="577850" cy="381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95060" y="3048000"/>
            <a:ext cx="577850" cy="381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20560" y="3048000"/>
            <a:ext cx="57785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53000" y="2362200"/>
            <a:ext cx="1651000" cy="12192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62690" y="2514601"/>
            <a:ext cx="5778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88190" y="2514601"/>
            <a:ext cx="577850" cy="381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76260" y="3048000"/>
            <a:ext cx="577850" cy="381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901760" y="3048000"/>
            <a:ext cx="57785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732560" y="2362200"/>
            <a:ext cx="1651000" cy="12192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842250" y="2514601"/>
            <a:ext cx="5778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667750" y="2514601"/>
            <a:ext cx="577850" cy="381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55820" y="3048000"/>
            <a:ext cx="577850" cy="381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681320" y="3048000"/>
            <a:ext cx="57785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89610" y="28194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71801" y="5356496"/>
            <a:ext cx="38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Bring computation directly to the data!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71801" y="5737496"/>
            <a:ext cx="3952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DataNode</a:t>
            </a:r>
            <a:r>
              <a:rPr lang="en-US" dirty="0"/>
              <a:t> also serve as compute servers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7578" y="3678516"/>
            <a:ext cx="112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DataNode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185918" y="3678516"/>
            <a:ext cx="112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DataNode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167118" y="3678516"/>
            <a:ext cx="112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DataNode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46678" y="3678516"/>
            <a:ext cx="112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DataNode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7578" y="4230310"/>
            <a:ext cx="125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TaskTracker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85917" y="4230310"/>
            <a:ext cx="125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TaskTracker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167117" y="4230310"/>
            <a:ext cx="125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TaskTracker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946678" y="4230310"/>
            <a:ext cx="125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TaskTracker</a:t>
            </a:r>
            <a:endParaRPr lang="en-US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4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5" grpId="0" animBg="1"/>
      <p:bldP spid="20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and final output are stored on a distributed file system (FS):</a:t>
            </a:r>
          </a:p>
          <a:p>
            <a:pPr lvl="1"/>
            <a:r>
              <a:rPr lang="en-US" dirty="0"/>
              <a:t>Scheduler tries to schedule map tasks “close” to physical storage location of input data</a:t>
            </a:r>
          </a:p>
          <a:p>
            <a:r>
              <a:rPr lang="en-US" dirty="0"/>
              <a:t>Intermediate results are stored on local FS of Map and Reduce workers</a:t>
            </a:r>
          </a:p>
          <a:p>
            <a:r>
              <a:rPr lang="en-US" dirty="0"/>
              <a:t>Output is often input to another </a:t>
            </a:r>
            <a:r>
              <a:rPr lang="en-US" dirty="0" err="1"/>
              <a:t>MapReduce</a:t>
            </a:r>
            <a:r>
              <a:rPr lang="en-US" dirty="0"/>
              <a:t>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Coordination: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Master node takes care of coordination:</a:t>
            </a:r>
          </a:p>
          <a:p>
            <a:pPr lvl="1"/>
            <a:r>
              <a:rPr lang="en-US" dirty="0"/>
              <a:t>Task status: (idle, in-progress, completed)</a:t>
            </a:r>
          </a:p>
          <a:p>
            <a:pPr lvl="1"/>
            <a:r>
              <a:rPr lang="en-US" dirty="0"/>
              <a:t>Idle tasks get scheduled as workers become available</a:t>
            </a:r>
          </a:p>
          <a:p>
            <a:pPr lvl="1"/>
            <a:r>
              <a:rPr lang="en-US" dirty="0"/>
              <a:t>When a map task completes, it sends the master the location and sizes of its </a:t>
            </a:r>
            <a:r>
              <a:rPr lang="en-US" i="1" dirty="0"/>
              <a:t>R </a:t>
            </a:r>
            <a:r>
              <a:rPr lang="en-US" dirty="0"/>
              <a:t>intermediate files, one for each reducer </a:t>
            </a:r>
          </a:p>
          <a:p>
            <a:pPr lvl="1"/>
            <a:r>
              <a:rPr lang="en-US" dirty="0"/>
              <a:t>Master pushes this info to reducers</a:t>
            </a:r>
          </a:p>
          <a:p>
            <a:r>
              <a:rPr lang="en-US" dirty="0"/>
              <a:t>Master pings workers periodically to detect failures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Map worker failure</a:t>
            </a:r>
          </a:p>
          <a:p>
            <a:pPr lvl="1"/>
            <a:r>
              <a:rPr lang="en-US" dirty="0"/>
              <a:t>Map tasks completed or in-progress at worker are reset to idle </a:t>
            </a:r>
          </a:p>
          <a:p>
            <a:pPr lvl="1"/>
            <a:r>
              <a:rPr lang="en-US" dirty="0"/>
              <a:t>Reduce workers are notified when task is rescheduled on another worker</a:t>
            </a:r>
          </a:p>
          <a:p>
            <a:r>
              <a:rPr lang="en-US" dirty="0"/>
              <a:t>Reduce worker failure</a:t>
            </a:r>
          </a:p>
          <a:p>
            <a:pPr lvl="1"/>
            <a:r>
              <a:rPr lang="en-US" dirty="0"/>
              <a:t>Only in-progress tasks are reset to idle</a:t>
            </a:r>
          </a:p>
          <a:p>
            <a:pPr lvl="1"/>
            <a:r>
              <a:rPr lang="en-US" dirty="0"/>
              <a:t>Reduce task is restarted</a:t>
            </a:r>
          </a:p>
          <a:p>
            <a:r>
              <a:rPr lang="en-US" dirty="0"/>
              <a:t>Master failure</a:t>
            </a:r>
          </a:p>
          <a:p>
            <a:pPr lvl="1"/>
            <a:r>
              <a:rPr lang="en-US" dirty="0" err="1"/>
              <a:t>MapReduce</a:t>
            </a:r>
            <a:r>
              <a:rPr lang="en-US" dirty="0"/>
              <a:t> task is aborted and client is notified.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Map and Reduce Jobs?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 map tasks, R reduce tasks</a:t>
            </a:r>
          </a:p>
          <a:p>
            <a:r>
              <a:rPr lang="en-US" dirty="0"/>
              <a:t>Rule of a thumb:</a:t>
            </a:r>
          </a:p>
          <a:p>
            <a:pPr lvl="1"/>
            <a:r>
              <a:rPr lang="en-US" dirty="0"/>
              <a:t>Make M much larger than the number of nodes in the cluster</a:t>
            </a:r>
          </a:p>
          <a:p>
            <a:pPr lvl="1"/>
            <a:r>
              <a:rPr lang="en-US" dirty="0"/>
              <a:t>One chunk per map is common</a:t>
            </a:r>
          </a:p>
          <a:p>
            <a:pPr lvl="1"/>
            <a:r>
              <a:rPr lang="en-US" dirty="0"/>
              <a:t>Improves dynamic load balancing and speeds up recovery from worker failures</a:t>
            </a:r>
          </a:p>
          <a:p>
            <a:r>
              <a:rPr lang="en-US" dirty="0"/>
              <a:t>Usually R is smaller than M</a:t>
            </a:r>
          </a:p>
          <a:p>
            <a:pPr lvl="1"/>
            <a:r>
              <a:rPr lang="en-US" dirty="0"/>
              <a:t>Output is spread across R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Refinement: Combiners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Often a Map task will produce many pairs of the form (k,v1), (k,v2), … for the same key k</a:t>
            </a:r>
          </a:p>
          <a:p>
            <a:pPr lvl="1"/>
            <a:r>
              <a:rPr lang="en-US" dirty="0"/>
              <a:t>E.g., popular words in the word count example</a:t>
            </a:r>
          </a:p>
          <a:p>
            <a:r>
              <a:rPr lang="en-US" dirty="0"/>
              <a:t>Can save network time by pre-aggregating values in the </a:t>
            </a:r>
            <a:r>
              <a:rPr lang="en-US" dirty="0" err="1"/>
              <a:t>mapper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Combine(k, list(v)) -&gt; v2</a:t>
            </a:r>
          </a:p>
          <a:p>
            <a:pPr lvl="1"/>
            <a:r>
              <a:rPr lang="en-US" dirty="0"/>
              <a:t>Combiner is usually the same as the reduce function</a:t>
            </a:r>
          </a:p>
          <a:p>
            <a:r>
              <a:rPr lang="en-US" dirty="0"/>
              <a:t>Works only if reduce function is </a:t>
            </a:r>
            <a:r>
              <a:rPr lang="en-US" dirty="0">
                <a:solidFill>
                  <a:srgbClr val="FF0000"/>
                </a:solidFill>
              </a:rPr>
              <a:t>commutative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associative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How to distribute computation?</a:t>
            </a:r>
          </a:p>
          <a:p>
            <a:pPr lvl="1"/>
            <a:r>
              <a:rPr lang="en-US" dirty="0"/>
              <a:t>Distributed/parallel programming is hard</a:t>
            </a:r>
          </a:p>
          <a:p>
            <a:r>
              <a:rPr lang="en-US" dirty="0" err="1"/>
              <a:t>MapReduce</a:t>
            </a:r>
            <a:r>
              <a:rPr lang="en-US" dirty="0"/>
              <a:t> addresses all of the above</a:t>
            </a:r>
          </a:p>
          <a:p>
            <a:pPr lvl="1"/>
            <a:r>
              <a:rPr lang="en-US" dirty="0"/>
              <a:t>Google’s computational/data manipulation model</a:t>
            </a:r>
          </a:p>
          <a:p>
            <a:pPr lvl="1"/>
            <a:r>
              <a:rPr lang="en-US" dirty="0"/>
              <a:t>Elegant way to work with Big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9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Refinement: Partition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Want to control how keys get partitioned</a:t>
            </a:r>
          </a:p>
          <a:p>
            <a:pPr lvl="1"/>
            <a:r>
              <a:rPr lang="en-US" dirty="0"/>
              <a:t>Inputs to map tasks are created by contiguous splits of input file</a:t>
            </a:r>
          </a:p>
          <a:p>
            <a:pPr lvl="1"/>
            <a:r>
              <a:rPr lang="en-US" dirty="0"/>
              <a:t>Reduce needs to ensure that records with the same intermediate key end up at the same worker</a:t>
            </a:r>
          </a:p>
          <a:p>
            <a:r>
              <a:rPr lang="en-US" dirty="0"/>
              <a:t>System uses a default partition function:</a:t>
            </a:r>
          </a:p>
          <a:p>
            <a:pPr lvl="1"/>
            <a:r>
              <a:rPr lang="en-US" dirty="0">
                <a:latin typeface="Consolas" pitchFamily="49" charset="0"/>
              </a:rPr>
              <a:t>Hash(key) mod R</a:t>
            </a:r>
          </a:p>
          <a:p>
            <a:r>
              <a:rPr lang="en-US" dirty="0">
                <a:latin typeface="+mj-lt"/>
              </a:rPr>
              <a:t>Sometimes useful to override the hash function:</a:t>
            </a:r>
          </a:p>
          <a:p>
            <a:pPr lvl="1"/>
            <a:r>
              <a:rPr lang="en-US" dirty="0">
                <a:latin typeface="+mj-lt"/>
              </a:rPr>
              <a:t>E.g., </a:t>
            </a:r>
            <a:r>
              <a:rPr lang="en-US" sz="2200" dirty="0">
                <a:solidFill>
                  <a:schemeClr val="accent1"/>
                </a:solidFill>
                <a:latin typeface="Consolas" pitchFamily="49" charset="0"/>
              </a:rPr>
              <a:t>hash(hostname(URL)) mod R </a:t>
            </a:r>
            <a:r>
              <a:rPr lang="en-US" dirty="0">
                <a:latin typeface="+mj-lt"/>
              </a:rPr>
              <a:t>ensures URLs from a host end up in the same output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Bevel 4"/>
          <p:cNvSpPr/>
          <p:nvPr/>
        </p:nvSpPr>
        <p:spPr>
          <a:xfrm>
            <a:off x="9080500" y="6019800"/>
            <a:ext cx="330200" cy="369332"/>
          </a:xfrm>
          <a:prstGeom prst="bevel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Hadoop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Distributed File System (HDFS)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MapReduce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/>
              <a:t>Hadoop</a:t>
            </a:r>
            <a:endParaRPr lang="en-US" dirty="0"/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Hadoop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Streaming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Problems Suited for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MapReduce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TensorFlow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Frequent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Itemsets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is an open source implementation of </a:t>
            </a:r>
            <a:r>
              <a:rPr lang="en-US" dirty="0" err="1"/>
              <a:t>MapReduce</a:t>
            </a:r>
            <a:r>
              <a:rPr lang="en-US" dirty="0"/>
              <a:t> framework</a:t>
            </a:r>
          </a:p>
          <a:p>
            <a:pPr lvl="1"/>
            <a:r>
              <a:rPr lang="en-US" dirty="0" err="1"/>
              <a:t>Hadoop</a:t>
            </a:r>
            <a:r>
              <a:rPr lang="en-US" dirty="0"/>
              <a:t> Distributed File System (HDFS) as storage</a:t>
            </a:r>
          </a:p>
          <a:p>
            <a:pPr lvl="1"/>
            <a:r>
              <a:rPr lang="en-US" dirty="0" err="1"/>
              <a:t>Hadoop</a:t>
            </a:r>
            <a:r>
              <a:rPr lang="en-US" dirty="0"/>
              <a:t> handles the task split, task distribution, task monitoring and failure recovery</a:t>
            </a:r>
          </a:p>
          <a:p>
            <a:pPr lvl="1"/>
            <a:r>
              <a:rPr lang="en-US" dirty="0"/>
              <a:t>All you need to do is to write two Java classes</a:t>
            </a:r>
          </a:p>
          <a:p>
            <a:pPr lvl="2"/>
            <a:r>
              <a:rPr lang="en-US" dirty="0" err="1"/>
              <a:t>Mapper</a:t>
            </a:r>
            <a:endParaRPr lang="en-US" dirty="0"/>
          </a:p>
          <a:p>
            <a:pPr lvl="2"/>
            <a:r>
              <a:rPr lang="en-US" dirty="0"/>
              <a:t>Reducer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the </a:t>
            </a:r>
            <a:r>
              <a:rPr lang="en-US" dirty="0" err="1"/>
              <a:t>MapReduce</a:t>
            </a:r>
            <a:r>
              <a:rPr lang="en-US" dirty="0"/>
              <a:t> architecture, the </a:t>
            </a:r>
            <a:r>
              <a:rPr lang="en-US" dirty="0" err="1"/>
              <a:t>Hadoop</a:t>
            </a:r>
            <a:r>
              <a:rPr lang="en-US" dirty="0"/>
              <a:t> has a master/slave design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85900" y="3200400"/>
          <a:ext cx="6603999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74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master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slave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MapReduce</a:t>
                      </a:r>
                      <a:endParaRPr lang="en-US" sz="2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jobtracker</a:t>
                      </a:r>
                      <a:endParaRPr lang="en-US" sz="2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tasktracker</a:t>
                      </a:r>
                      <a:endParaRPr lang="en-US" sz="24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HDFS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namenode</a:t>
                      </a:r>
                      <a:endParaRPr lang="en-US" sz="2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datanode</a:t>
                      </a:r>
                      <a:endParaRPr lang="en-US" sz="24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in </a:t>
            </a:r>
            <a:r>
              <a:rPr lang="en-US" dirty="0" err="1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Mapper</a:t>
            </a:r>
            <a:endParaRPr 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49026" y="2152651"/>
            <a:ext cx="77829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</a:rPr>
              <a:t>public static class </a:t>
            </a:r>
            <a:r>
              <a:rPr lang="en-US" dirty="0" err="1">
                <a:latin typeface="Consolas" pitchFamily="49" charset="0"/>
              </a:rPr>
              <a:t>MapClass</a:t>
            </a:r>
            <a:r>
              <a:rPr lang="en-US" dirty="0">
                <a:latin typeface="Consolas" pitchFamily="49" charset="0"/>
              </a:rPr>
              <a:t> extends </a:t>
            </a:r>
            <a:r>
              <a:rPr lang="en-US" dirty="0" err="1">
                <a:latin typeface="Consolas" pitchFamily="49" charset="0"/>
              </a:rPr>
              <a:t>MapReduceBase</a:t>
            </a:r>
            <a:r>
              <a:rPr lang="en-US" dirty="0">
                <a:latin typeface="Consolas" pitchFamily="49" charset="0"/>
              </a:rPr>
              <a:t> </a:t>
            </a:r>
          </a:p>
          <a:p>
            <a:r>
              <a:rPr lang="en-US" dirty="0">
                <a:latin typeface="Consolas" pitchFamily="49" charset="0"/>
              </a:rPr>
              <a:t>implements </a:t>
            </a:r>
            <a:r>
              <a:rPr lang="en-US" dirty="0" err="1">
                <a:latin typeface="Consolas" pitchFamily="49" charset="0"/>
              </a:rPr>
              <a:t>Mapper</a:t>
            </a:r>
            <a:r>
              <a:rPr lang="en-US" dirty="0">
                <a:latin typeface="Consolas" pitchFamily="49" charset="0"/>
              </a:rPr>
              <a:t> {    </a:t>
            </a:r>
          </a:p>
          <a:p>
            <a:r>
              <a:rPr lang="en-US" dirty="0">
                <a:latin typeface="Consolas" pitchFamily="49" charset="0"/>
              </a:rPr>
              <a:t>  private final static </a:t>
            </a:r>
            <a:r>
              <a:rPr lang="en-US" dirty="0" err="1">
                <a:latin typeface="Consolas" pitchFamily="49" charset="0"/>
              </a:rPr>
              <a:t>IntWritable</a:t>
            </a:r>
            <a:r>
              <a:rPr lang="en-US" dirty="0">
                <a:latin typeface="Consolas" pitchFamily="49" charset="0"/>
              </a:rPr>
              <a:t> one = new </a:t>
            </a:r>
            <a:r>
              <a:rPr lang="en-US" dirty="0" err="1">
                <a:latin typeface="Consolas" pitchFamily="49" charset="0"/>
              </a:rPr>
              <a:t>IntWritable</a:t>
            </a:r>
            <a:r>
              <a:rPr lang="en-US" dirty="0">
                <a:latin typeface="Consolas" pitchFamily="49" charset="0"/>
              </a:rPr>
              <a:t>(1);</a:t>
            </a:r>
          </a:p>
          <a:p>
            <a:r>
              <a:rPr lang="en-US" dirty="0">
                <a:latin typeface="Consolas" pitchFamily="49" charset="0"/>
              </a:rPr>
              <a:t>  private Text word = new Text();</a:t>
            </a:r>
          </a:p>
          <a:p>
            <a:r>
              <a:rPr lang="en-US" dirty="0">
                <a:latin typeface="Consolas" pitchFamily="49" charset="0"/>
              </a:rPr>
              <a:t>  </a:t>
            </a:r>
          </a:p>
          <a:p>
            <a:r>
              <a:rPr lang="en-US" dirty="0">
                <a:latin typeface="Consolas" pitchFamily="49" charset="0"/>
              </a:rPr>
              <a:t>  public void map(</a:t>
            </a:r>
            <a:r>
              <a:rPr lang="en-US" dirty="0" err="1">
                <a:latin typeface="Consolas" pitchFamily="49" charset="0"/>
              </a:rPr>
              <a:t>WritableComparable</a:t>
            </a:r>
            <a:r>
              <a:rPr lang="en-US" dirty="0">
                <a:latin typeface="Consolas" pitchFamily="49" charset="0"/>
              </a:rPr>
              <a:t> key, Writable value, </a:t>
            </a:r>
          </a:p>
          <a:p>
            <a:r>
              <a:rPr lang="en-US" dirty="0">
                <a:latin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</a:rPr>
              <a:t>OutputCollector</a:t>
            </a:r>
            <a:r>
              <a:rPr lang="en-US" dirty="0">
                <a:latin typeface="Consolas" pitchFamily="49" charset="0"/>
              </a:rPr>
              <a:t> output, Reporter </a:t>
            </a:r>
            <a:r>
              <a:rPr lang="en-US" dirty="0" err="1">
                <a:latin typeface="Consolas" pitchFamily="49" charset="0"/>
              </a:rPr>
              <a:t>reporter</a:t>
            </a:r>
            <a:r>
              <a:rPr lang="en-US" dirty="0">
                <a:latin typeface="Consolas" pitchFamily="49" charset="0"/>
              </a:rPr>
              <a:t>) </a:t>
            </a:r>
          </a:p>
          <a:p>
            <a:r>
              <a:rPr lang="en-US" dirty="0">
                <a:latin typeface="Consolas" pitchFamily="49" charset="0"/>
              </a:rPr>
              <a:t>  throws </a:t>
            </a:r>
            <a:r>
              <a:rPr lang="en-US" dirty="0" err="1">
                <a:latin typeface="Consolas" pitchFamily="49" charset="0"/>
              </a:rPr>
              <a:t>IOException</a:t>
            </a:r>
            <a:r>
              <a:rPr lang="en-US" dirty="0">
                <a:latin typeface="Consolas" pitchFamily="49" charset="0"/>
              </a:rPr>
              <a:t> {</a:t>
            </a:r>
          </a:p>
          <a:p>
            <a:r>
              <a:rPr lang="en-US" dirty="0">
                <a:latin typeface="Consolas" pitchFamily="49" charset="0"/>
              </a:rPr>
              <a:t>    String line = ((Text)value).</a:t>
            </a:r>
            <a:r>
              <a:rPr lang="en-US" dirty="0" err="1">
                <a:latin typeface="Consolas" pitchFamily="49" charset="0"/>
              </a:rPr>
              <a:t>toString</a:t>
            </a:r>
            <a:r>
              <a:rPr lang="en-US" dirty="0">
                <a:latin typeface="Consolas" pitchFamily="49" charset="0"/>
              </a:rPr>
              <a:t>();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StringTokenizer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itr</a:t>
            </a:r>
            <a:r>
              <a:rPr lang="en-US" dirty="0">
                <a:latin typeface="Consolas" pitchFamily="49" charset="0"/>
              </a:rPr>
              <a:t> = new </a:t>
            </a:r>
            <a:r>
              <a:rPr lang="en-US" dirty="0" err="1">
                <a:latin typeface="Consolas" pitchFamily="49" charset="0"/>
              </a:rPr>
              <a:t>StringTokenizer</a:t>
            </a:r>
            <a:r>
              <a:rPr lang="en-US" dirty="0">
                <a:latin typeface="Consolas" pitchFamily="49" charset="0"/>
              </a:rPr>
              <a:t>(line);</a:t>
            </a:r>
          </a:p>
          <a:p>
            <a:r>
              <a:rPr lang="en-US" dirty="0">
                <a:latin typeface="Consolas" pitchFamily="49" charset="0"/>
              </a:rPr>
              <a:t>    while (</a:t>
            </a:r>
            <a:r>
              <a:rPr lang="en-US" dirty="0" err="1">
                <a:latin typeface="Consolas" pitchFamily="49" charset="0"/>
              </a:rPr>
              <a:t>itr.hasMoreTokens</a:t>
            </a:r>
            <a:r>
              <a:rPr lang="en-US" dirty="0">
                <a:latin typeface="Consolas" pitchFamily="49" charset="0"/>
              </a:rPr>
              <a:t>()) {</a:t>
            </a:r>
          </a:p>
          <a:p>
            <a:r>
              <a:rPr lang="en-US" dirty="0">
                <a:latin typeface="Consolas" pitchFamily="49" charset="0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word.set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itr.nextToken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());</a:t>
            </a:r>
          </a:p>
          <a:p>
            <a:r>
              <a:rPr lang="en-US" dirty="0">
                <a:latin typeface="Consolas" pitchFamily="49" charset="0"/>
              </a:rPr>
              <a:t>      </a:t>
            </a:r>
            <a:r>
              <a:rPr lang="en-US" dirty="0" err="1">
                <a:latin typeface="Consolas" pitchFamily="49" charset="0"/>
              </a:rPr>
              <a:t>output.collect</a:t>
            </a:r>
            <a:r>
              <a:rPr lang="en-US" dirty="0">
                <a:latin typeface="Consolas" pitchFamily="49" charset="0"/>
              </a:rPr>
              <a:t>(word, one);</a:t>
            </a:r>
          </a:p>
          <a:p>
            <a:r>
              <a:rPr lang="en-US" dirty="0">
                <a:latin typeface="Consolas" pitchFamily="49" charset="0"/>
              </a:rPr>
              <a:t>    }</a:t>
            </a:r>
          </a:p>
          <a:p>
            <a:r>
              <a:rPr lang="en-US" dirty="0">
                <a:latin typeface="Consolas" pitchFamily="49" charset="0"/>
              </a:rPr>
              <a:t>  }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in </a:t>
            </a:r>
            <a:r>
              <a:rPr lang="en-US" dirty="0" err="1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Reducer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7850" y="2286002"/>
            <a:ext cx="866775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public static class Reduce extends </a:t>
            </a:r>
            <a:r>
              <a:rPr lang="en-US" dirty="0" err="1">
                <a:latin typeface="Consolas" pitchFamily="49" charset="0"/>
              </a:rPr>
              <a:t>MapReduceBase</a:t>
            </a:r>
            <a:r>
              <a:rPr lang="en-US" dirty="0">
                <a:latin typeface="Consolas" pitchFamily="49" charset="0"/>
              </a:rPr>
              <a:t> implements Reducer {    </a:t>
            </a:r>
          </a:p>
          <a:p>
            <a:r>
              <a:rPr lang="en-US" dirty="0">
                <a:latin typeface="Consolas" pitchFamily="49" charset="0"/>
              </a:rPr>
              <a:t>  public void reduce(</a:t>
            </a:r>
            <a:r>
              <a:rPr lang="en-US" dirty="0" err="1">
                <a:latin typeface="Consolas" pitchFamily="49" charset="0"/>
              </a:rPr>
              <a:t>WritableComparable</a:t>
            </a:r>
            <a:r>
              <a:rPr lang="en-US" dirty="0">
                <a:latin typeface="Consolas" pitchFamily="49" charset="0"/>
              </a:rPr>
              <a:t> key, </a:t>
            </a:r>
            <a:r>
              <a:rPr lang="en-US" dirty="0" err="1">
                <a:latin typeface="Consolas" pitchFamily="49" charset="0"/>
              </a:rPr>
              <a:t>Iterator</a:t>
            </a:r>
            <a:r>
              <a:rPr lang="en-US" dirty="0">
                <a:latin typeface="Consolas" pitchFamily="49" charset="0"/>
              </a:rPr>
              <a:t> </a:t>
            </a:r>
          </a:p>
          <a:p>
            <a:r>
              <a:rPr lang="en-US" dirty="0">
                <a:latin typeface="Consolas" pitchFamily="49" charset="0"/>
              </a:rPr>
              <a:t>  values, </a:t>
            </a:r>
            <a:r>
              <a:rPr lang="en-US" dirty="0" err="1">
                <a:latin typeface="Consolas" pitchFamily="49" charset="0"/>
              </a:rPr>
              <a:t>OutputCollector</a:t>
            </a:r>
            <a:r>
              <a:rPr lang="en-US" dirty="0">
                <a:latin typeface="Consolas" pitchFamily="49" charset="0"/>
              </a:rPr>
              <a:t> output, Reporter </a:t>
            </a:r>
            <a:r>
              <a:rPr lang="en-US" dirty="0" err="1">
                <a:latin typeface="Consolas" pitchFamily="49" charset="0"/>
              </a:rPr>
              <a:t>reporter</a:t>
            </a:r>
            <a:r>
              <a:rPr lang="en-US" dirty="0">
                <a:latin typeface="Consolas" pitchFamily="49" charset="0"/>
              </a:rPr>
              <a:t>) </a:t>
            </a:r>
          </a:p>
          <a:p>
            <a:r>
              <a:rPr lang="en-US" dirty="0">
                <a:latin typeface="Consolas" pitchFamily="49" charset="0"/>
              </a:rPr>
              <a:t>  throws </a:t>
            </a:r>
            <a:r>
              <a:rPr lang="en-US" dirty="0" err="1">
                <a:latin typeface="Consolas" pitchFamily="49" charset="0"/>
              </a:rPr>
              <a:t>IOException</a:t>
            </a:r>
            <a:r>
              <a:rPr lang="en-US" dirty="0">
                <a:latin typeface="Consolas" pitchFamily="49" charset="0"/>
              </a:rPr>
              <a:t> {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sum = 0;</a:t>
            </a:r>
          </a:p>
          <a:p>
            <a:r>
              <a:rPr lang="en-US" dirty="0">
                <a:latin typeface="Consolas" pitchFamily="49" charset="0"/>
              </a:rPr>
              <a:t>    while (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values.hasNext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()</a:t>
            </a:r>
            <a:r>
              <a:rPr lang="en-US" dirty="0">
                <a:latin typeface="Consolas" pitchFamily="49" charset="0"/>
              </a:rPr>
              <a:t>) {</a:t>
            </a:r>
          </a:p>
          <a:p>
            <a:r>
              <a:rPr lang="en-US" dirty="0">
                <a:latin typeface="Consolas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sum += ((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IntWritable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) 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values.next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()).get();</a:t>
            </a:r>
          </a:p>
          <a:p>
            <a:r>
              <a:rPr lang="en-US" dirty="0">
                <a:latin typeface="Consolas" pitchFamily="49" charset="0"/>
              </a:rPr>
              <a:t>    }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output.collect</a:t>
            </a:r>
            <a:r>
              <a:rPr lang="en-US" dirty="0">
                <a:latin typeface="Consolas" pitchFamily="49" charset="0"/>
              </a:rPr>
              <a:t>(key, new </a:t>
            </a:r>
            <a:r>
              <a:rPr lang="en-US" dirty="0" err="1">
                <a:latin typeface="Consolas" pitchFamily="49" charset="0"/>
              </a:rPr>
              <a:t>IntWritable</a:t>
            </a:r>
            <a:r>
              <a:rPr lang="en-US" dirty="0">
                <a:latin typeface="Consolas" pitchFamily="49" charset="0"/>
              </a:rPr>
              <a:t>(sum));</a:t>
            </a:r>
          </a:p>
          <a:p>
            <a:r>
              <a:rPr lang="en-US" dirty="0">
                <a:latin typeface="Consolas" pitchFamily="49" charset="0"/>
              </a:rPr>
              <a:t>  }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in </a:t>
            </a:r>
            <a:r>
              <a:rPr lang="en-US" dirty="0" err="1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60400" y="2057401"/>
            <a:ext cx="87503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public static void main(String[] </a:t>
            </a:r>
            <a:r>
              <a:rPr lang="en-US" dirty="0" err="1">
                <a:latin typeface="Consolas" pitchFamily="49" charset="0"/>
              </a:rPr>
              <a:t>args</a:t>
            </a:r>
            <a:r>
              <a:rPr lang="en-US" dirty="0">
                <a:latin typeface="Consolas" pitchFamily="49" charset="0"/>
              </a:rPr>
              <a:t>) throws </a:t>
            </a:r>
            <a:r>
              <a:rPr lang="en-US" dirty="0" err="1">
                <a:latin typeface="Consolas" pitchFamily="49" charset="0"/>
              </a:rPr>
              <a:t>IOException</a:t>
            </a:r>
            <a:r>
              <a:rPr lang="en-US" dirty="0">
                <a:latin typeface="Consolas" pitchFamily="49" charset="0"/>
              </a:rPr>
              <a:t> {</a:t>
            </a:r>
          </a:p>
          <a:p>
            <a:r>
              <a:rPr lang="en-US" dirty="0">
                <a:latin typeface="Consolas" pitchFamily="49" charset="0"/>
              </a:rPr>
              <a:t>  //checking goes here</a:t>
            </a:r>
          </a:p>
          <a:p>
            <a:r>
              <a:rPr lang="en-US" dirty="0">
                <a:latin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</a:rPr>
              <a:t>JobConf</a:t>
            </a:r>
            <a:r>
              <a:rPr lang="en-US" dirty="0">
                <a:latin typeface="Consolas" pitchFamily="49" charset="0"/>
              </a:rPr>
              <a:t> conf = new </a:t>
            </a:r>
            <a:r>
              <a:rPr lang="en-US" dirty="0" err="1">
                <a:latin typeface="Consolas" pitchFamily="49" charset="0"/>
              </a:rPr>
              <a:t>JobConf</a:t>
            </a:r>
            <a:r>
              <a:rPr lang="en-US" dirty="0">
                <a:latin typeface="Consolas" pitchFamily="49" charset="0"/>
              </a:rPr>
              <a:t>();</a:t>
            </a:r>
          </a:p>
          <a:p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</a:rPr>
              <a:t>conf.setOutputKeyClass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</a:rPr>
              <a:t>Text.class</a:t>
            </a:r>
            <a:r>
              <a:rPr lang="en-US" dirty="0">
                <a:latin typeface="Consolas" pitchFamily="49" charset="0"/>
              </a:rPr>
              <a:t>);</a:t>
            </a:r>
          </a:p>
          <a:p>
            <a:r>
              <a:rPr lang="en-US" dirty="0">
                <a:latin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</a:rPr>
              <a:t>conf.setOutputValueClass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</a:rPr>
              <a:t>IntWritable.class</a:t>
            </a:r>
            <a:r>
              <a:rPr lang="en-US" dirty="0">
                <a:latin typeface="Consolas" pitchFamily="49" charset="0"/>
              </a:rPr>
              <a:t>);</a:t>
            </a:r>
          </a:p>
          <a:p>
            <a:r>
              <a:rPr lang="en-US" dirty="0">
                <a:latin typeface="Consolas" pitchFamily="49" charset="0"/>
              </a:rPr>
              <a:t>  </a:t>
            </a:r>
          </a:p>
          <a:p>
            <a:r>
              <a:rPr lang="en-US" dirty="0">
                <a:latin typeface="Consolas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conf.setMapperClass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MapClass.class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);        </a:t>
            </a:r>
          </a:p>
          <a:p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conf.setCombinerClass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Reduce.class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);</a:t>
            </a:r>
          </a:p>
          <a:p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conf.setReducerClass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Reduce.class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);</a:t>
            </a:r>
          </a:p>
          <a:p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  </a:t>
            </a:r>
          </a:p>
          <a:p>
            <a:r>
              <a:rPr lang="en-US" dirty="0">
                <a:latin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</a:rPr>
              <a:t>conf.setInputPath</a:t>
            </a:r>
            <a:r>
              <a:rPr lang="en-US" dirty="0">
                <a:latin typeface="Consolas" pitchFamily="49" charset="0"/>
              </a:rPr>
              <a:t>(new Path(</a:t>
            </a:r>
            <a:r>
              <a:rPr lang="en-US" dirty="0" err="1">
                <a:latin typeface="Consolas" pitchFamily="49" charset="0"/>
              </a:rPr>
              <a:t>args</a:t>
            </a:r>
            <a:r>
              <a:rPr lang="en-US" dirty="0">
                <a:latin typeface="Consolas" pitchFamily="49" charset="0"/>
              </a:rPr>
              <a:t>[0]));</a:t>
            </a:r>
          </a:p>
          <a:p>
            <a:r>
              <a:rPr lang="en-US" dirty="0">
                <a:latin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</a:rPr>
              <a:t>conf.setOutputPath</a:t>
            </a:r>
            <a:r>
              <a:rPr lang="en-US" dirty="0">
                <a:latin typeface="Consolas" pitchFamily="49" charset="0"/>
              </a:rPr>
              <a:t>(new Path(</a:t>
            </a:r>
            <a:r>
              <a:rPr lang="en-US" dirty="0" err="1">
                <a:latin typeface="Consolas" pitchFamily="49" charset="0"/>
              </a:rPr>
              <a:t>args</a:t>
            </a:r>
            <a:r>
              <a:rPr lang="en-US" dirty="0">
                <a:latin typeface="Consolas" pitchFamily="49" charset="0"/>
              </a:rPr>
              <a:t>[1]));</a:t>
            </a:r>
          </a:p>
          <a:p>
            <a:r>
              <a:rPr lang="en-US" dirty="0">
                <a:latin typeface="Consolas" pitchFamily="49" charset="0"/>
              </a:rPr>
              <a:t>  </a:t>
            </a:r>
          </a:p>
          <a:p>
            <a:r>
              <a:rPr lang="en-US" dirty="0">
                <a:latin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</a:rPr>
              <a:t>JobClient.runJob</a:t>
            </a:r>
            <a:r>
              <a:rPr lang="en-US" dirty="0">
                <a:latin typeface="Consolas" pitchFamily="49" charset="0"/>
              </a:rPr>
              <a:t>(conf);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Bevel 5"/>
          <p:cNvSpPr/>
          <p:nvPr/>
        </p:nvSpPr>
        <p:spPr>
          <a:xfrm>
            <a:off x="9080500" y="6019800"/>
            <a:ext cx="330200" cy="369332"/>
          </a:xfrm>
          <a:prstGeom prst="bevel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Hadoop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Distributed File System (HDFS)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MapReduce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Hadoop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/>
              <a:t>Hadoop</a:t>
            </a:r>
            <a:r>
              <a:rPr lang="en-US" dirty="0"/>
              <a:t> Streaming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Problems Suited for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MapReduce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TensorFlow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Frequent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Itemsets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enjoy the convenience brought by </a:t>
            </a:r>
            <a:r>
              <a:rPr lang="en-US" dirty="0" err="1"/>
              <a:t>Hadoop</a:t>
            </a:r>
            <a:r>
              <a:rPr lang="en-US" dirty="0"/>
              <a:t>, one has to implement </a:t>
            </a:r>
            <a:r>
              <a:rPr lang="en-US" dirty="0" err="1"/>
              <a:t>mapper</a:t>
            </a:r>
            <a:r>
              <a:rPr lang="en-US" dirty="0"/>
              <a:t> and reducer in Java</a:t>
            </a:r>
          </a:p>
          <a:p>
            <a:pPr lvl="1"/>
            <a:r>
              <a:rPr lang="en-US" dirty="0" err="1"/>
              <a:t>Hadoop</a:t>
            </a:r>
            <a:r>
              <a:rPr lang="en-US" dirty="0"/>
              <a:t> defines a lot of data types and complex class hierarchy</a:t>
            </a:r>
          </a:p>
          <a:p>
            <a:pPr lvl="1"/>
            <a:r>
              <a:rPr lang="en-US" dirty="0"/>
              <a:t>There is a learning curve</a:t>
            </a:r>
          </a:p>
          <a:p>
            <a:r>
              <a:rPr lang="en-US" dirty="0" err="1"/>
              <a:t>Hadoop</a:t>
            </a:r>
            <a:r>
              <a:rPr lang="en-US" dirty="0"/>
              <a:t> streaming allows you to use any language to write the </a:t>
            </a:r>
            <a:r>
              <a:rPr lang="en-US" dirty="0" err="1"/>
              <a:t>mapper</a:t>
            </a:r>
            <a:r>
              <a:rPr lang="en-US" dirty="0"/>
              <a:t> and reducer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</a:t>
            </a:r>
            <a:r>
              <a:rPr lang="en-US" dirty="0" err="1"/>
              <a:t>Hadoop</a:t>
            </a:r>
            <a:r>
              <a:rPr lang="en-US" dirty="0"/>
              <a:t> Streaming, you need to write</a:t>
            </a:r>
          </a:p>
          <a:p>
            <a:pPr lvl="1"/>
            <a:r>
              <a:rPr lang="en-US" dirty="0" err="1"/>
              <a:t>Mapper</a:t>
            </a:r>
            <a:endParaRPr lang="en-US" dirty="0"/>
          </a:p>
          <a:p>
            <a:pPr lvl="2"/>
            <a:r>
              <a:rPr lang="en-US" dirty="0"/>
              <a:t>Read input from standard input (STDIN)</a:t>
            </a:r>
          </a:p>
          <a:p>
            <a:pPr lvl="2"/>
            <a:r>
              <a:rPr lang="en-US" dirty="0"/>
              <a:t>Write map result to standard output (STDOUT)</a:t>
            </a:r>
          </a:p>
          <a:p>
            <a:pPr lvl="3"/>
            <a:r>
              <a:rPr lang="en-US" dirty="0"/>
              <a:t>Key value are separated using tab</a:t>
            </a:r>
          </a:p>
          <a:p>
            <a:pPr lvl="1"/>
            <a:r>
              <a:rPr lang="en-US" dirty="0"/>
              <a:t>Group by key</a:t>
            </a:r>
          </a:p>
          <a:p>
            <a:pPr lvl="2"/>
            <a:r>
              <a:rPr lang="en-US" dirty="0"/>
              <a:t>Done by </a:t>
            </a:r>
            <a:r>
              <a:rPr lang="en-US" dirty="0" err="1"/>
              <a:t>Hadoop</a:t>
            </a:r>
            <a:endParaRPr lang="en-US" dirty="0"/>
          </a:p>
          <a:p>
            <a:pPr lvl="1"/>
            <a:r>
              <a:rPr lang="en-US" dirty="0"/>
              <a:t>Reducer</a:t>
            </a:r>
          </a:p>
          <a:p>
            <a:pPr lvl="2"/>
            <a:r>
              <a:rPr lang="en-US" dirty="0"/>
              <a:t>Read input (</a:t>
            </a:r>
            <a:r>
              <a:rPr lang="en-US" dirty="0" err="1"/>
              <a:t>Mapper’s</a:t>
            </a:r>
            <a:r>
              <a:rPr lang="en-US" dirty="0"/>
              <a:t> output) from standard input (STDIN)</a:t>
            </a:r>
          </a:p>
          <a:p>
            <a:pPr lvl="2"/>
            <a:r>
              <a:rPr lang="en-US" dirty="0"/>
              <a:t>Write output (Final result) to standard output (STDOUT)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Motivation: Data Volume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67691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900" dirty="0">
                <a:solidFill>
                  <a:srgbClr val="0000FF"/>
                </a:solidFill>
              </a:rPr>
              <a:t>The scale of data today and tomorrow:</a:t>
            </a:r>
          </a:p>
          <a:p>
            <a:r>
              <a:rPr lang="en-US" dirty="0"/>
              <a:t>2008: Google processes 20 PB a day</a:t>
            </a:r>
          </a:p>
          <a:p>
            <a:r>
              <a:rPr lang="en-US" dirty="0"/>
              <a:t>2009: </a:t>
            </a:r>
            <a:r>
              <a:rPr lang="en-US" dirty="0" err="1"/>
              <a:t>Facebook</a:t>
            </a:r>
            <a:r>
              <a:rPr lang="en-US" dirty="0"/>
              <a:t> has 2.5 PB user data + 15 TB/day</a:t>
            </a:r>
          </a:p>
          <a:p>
            <a:r>
              <a:rPr lang="en-US" dirty="0"/>
              <a:t>2009: eBay has 6.5 PB user data + 50 TB/day</a:t>
            </a:r>
          </a:p>
          <a:p>
            <a:r>
              <a:rPr lang="en-US" dirty="0"/>
              <a:t>2013: Estimated size of digital world is 4.4 ZB</a:t>
            </a:r>
          </a:p>
          <a:p>
            <a:r>
              <a:rPr lang="en-US" dirty="0"/>
              <a:t>2016: 2.5 </a:t>
            </a:r>
            <a:r>
              <a:rPr lang="en-US" dirty="0" err="1"/>
              <a:t>exabytes</a:t>
            </a:r>
            <a:r>
              <a:rPr lang="en-US" dirty="0"/>
              <a:t> (EB) created everyday</a:t>
            </a:r>
          </a:p>
          <a:p>
            <a:r>
              <a:rPr lang="en-US" dirty="0"/>
              <a:t>2017: Google holds 10-15 </a:t>
            </a:r>
            <a:r>
              <a:rPr lang="en-US" dirty="0" err="1"/>
              <a:t>exabytes</a:t>
            </a:r>
            <a:r>
              <a:rPr lang="en-US" dirty="0"/>
              <a:t> of data</a:t>
            </a:r>
          </a:p>
          <a:p>
            <a:r>
              <a:rPr lang="en-US" dirty="0"/>
              <a:t>By 2020: 44ZB </a:t>
            </a:r>
            <a:r>
              <a:rPr lang="en-US" altLang="zh-CN" dirty="0"/>
              <a:t>(10</a:t>
            </a:r>
            <a:r>
              <a:rPr lang="en-US" altLang="zh-CN" baseline="30000" dirty="0"/>
              <a:t>21</a:t>
            </a:r>
            <a:r>
              <a:rPr lang="en-US" altLang="zh-CN" dirty="0"/>
              <a:t>) </a:t>
            </a:r>
            <a:r>
              <a:rPr lang="en-US" dirty="0" smtClean="0"/>
              <a:t>will </a:t>
            </a:r>
            <a:r>
              <a:rPr lang="en-US" dirty="0"/>
              <a:t>be produced (5.2 TB for every person)</a:t>
            </a:r>
          </a:p>
        </p:txBody>
      </p:sp>
      <p:pic>
        <p:nvPicPr>
          <p:cNvPr id="2050" name="Picture 2" descr="http://www.techweekeurope.co.uk/wp-content/uploads/2012/10/shutterstock_10492980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950" y="2971800"/>
            <a:ext cx="239395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Allows you to start writing </a:t>
            </a:r>
            <a:r>
              <a:rPr lang="en-US" dirty="0" err="1"/>
              <a:t>MapReduce</a:t>
            </a:r>
            <a:r>
              <a:rPr lang="en-US" dirty="0"/>
              <a:t> application that can be readily deployed without having to learn </a:t>
            </a:r>
            <a:r>
              <a:rPr lang="en-US" dirty="0" err="1"/>
              <a:t>Hadoop</a:t>
            </a:r>
            <a:r>
              <a:rPr lang="en-US" dirty="0"/>
              <a:t> class structure and data types</a:t>
            </a:r>
          </a:p>
          <a:p>
            <a:r>
              <a:rPr lang="en-US" dirty="0"/>
              <a:t>Speed up development</a:t>
            </a:r>
          </a:p>
          <a:p>
            <a:r>
              <a:rPr lang="en-US" dirty="0"/>
              <a:t>Utilize rich features and handy libraries from other languages (Python, Ruby)</a:t>
            </a:r>
          </a:p>
          <a:p>
            <a:r>
              <a:rPr lang="en-US" dirty="0"/>
              <a:t>Efficiency critical application can be implemented in efficient language (C, C++)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Hadoop</a:t>
            </a:r>
            <a:r>
              <a:rPr lang="en-US" dirty="0"/>
              <a:t> Streaming: Word Count </a:t>
            </a:r>
            <a:r>
              <a:rPr lang="en-US" dirty="0" err="1"/>
              <a:t>Mapper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1" y="1600202"/>
            <a:ext cx="727635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#!/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usr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/bin/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env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python</a:t>
            </a:r>
          </a:p>
          <a:p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import sys</a:t>
            </a:r>
          </a:p>
          <a:p>
            <a:endParaRPr lang="en-US" dirty="0">
              <a:latin typeface="Consolas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# input comes from STDIN (standard input)</a:t>
            </a:r>
          </a:p>
          <a:p>
            <a:r>
              <a:rPr lang="en-US" dirty="0">
                <a:latin typeface="Consolas" pitchFamily="49" charset="0"/>
              </a:rPr>
              <a:t>for line in </a:t>
            </a:r>
            <a:r>
              <a:rPr lang="en-US" dirty="0" err="1">
                <a:latin typeface="Consolas" pitchFamily="49" charset="0"/>
              </a:rPr>
              <a:t>sys.stdin</a:t>
            </a:r>
            <a:r>
              <a:rPr lang="en-US" dirty="0">
                <a:latin typeface="Consolas" pitchFamily="49" charset="0"/>
              </a:rPr>
              <a:t>: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  # remove leading and trailing whitespace</a:t>
            </a:r>
          </a:p>
          <a:p>
            <a:r>
              <a:rPr lang="en-US" dirty="0">
                <a:latin typeface="Consolas" pitchFamily="49" charset="0"/>
              </a:rPr>
              <a:t>    line = </a:t>
            </a:r>
            <a:r>
              <a:rPr lang="en-US" dirty="0" err="1">
                <a:latin typeface="Consolas" pitchFamily="49" charset="0"/>
              </a:rPr>
              <a:t>line.strip</a:t>
            </a:r>
            <a:r>
              <a:rPr lang="en-US" dirty="0">
                <a:latin typeface="Consolas" pitchFamily="49" charset="0"/>
              </a:rPr>
              <a:t>()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  # split the line into words</a:t>
            </a:r>
          </a:p>
          <a:p>
            <a:r>
              <a:rPr lang="en-US" dirty="0">
                <a:latin typeface="Consolas" pitchFamily="49" charset="0"/>
              </a:rPr>
              <a:t>    words = </a:t>
            </a:r>
            <a:r>
              <a:rPr lang="en-US" dirty="0" err="1">
                <a:latin typeface="Consolas" pitchFamily="49" charset="0"/>
              </a:rPr>
              <a:t>line.split</a:t>
            </a:r>
            <a:r>
              <a:rPr lang="en-US" dirty="0">
                <a:latin typeface="Consolas" pitchFamily="49" charset="0"/>
              </a:rPr>
              <a:t>()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  # increase counters</a:t>
            </a:r>
          </a:p>
          <a:p>
            <a:r>
              <a:rPr lang="en-US" dirty="0">
                <a:latin typeface="Consolas" pitchFamily="49" charset="0"/>
              </a:rPr>
              <a:t>    for word in words: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      # write the results to STDOUT (standard output);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      # what we output here will be the input for the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      # Reduce step, i.e. the input for reducer.py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      #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      # tab-delimited; the trivial word count is 1</a:t>
            </a:r>
          </a:p>
          <a:p>
            <a:r>
              <a:rPr lang="en-US" dirty="0">
                <a:latin typeface="Consolas" pitchFamily="49" charset="0"/>
              </a:rPr>
              <a:t>        print '%s\</a:t>
            </a:r>
            <a:r>
              <a:rPr lang="en-US" dirty="0" err="1">
                <a:latin typeface="Consolas" pitchFamily="49" charset="0"/>
              </a:rPr>
              <a:t>t%s</a:t>
            </a:r>
            <a:r>
              <a:rPr lang="en-US" dirty="0">
                <a:latin typeface="Consolas" pitchFamily="49" charset="0"/>
              </a:rPr>
              <a:t>' % (word, 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Hadoop</a:t>
            </a:r>
            <a:r>
              <a:rPr lang="en-US" dirty="0"/>
              <a:t> Streaming: Word Count Reducer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3150" y="1295401"/>
            <a:ext cx="74295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#!/</a:t>
            </a:r>
            <a:r>
              <a:rPr lang="en-US" sz="1600" dirty="0" err="1">
                <a:latin typeface="Consolas" pitchFamily="49" charset="0"/>
              </a:rPr>
              <a:t>usr</a:t>
            </a:r>
            <a:r>
              <a:rPr lang="en-US" sz="1600" dirty="0">
                <a:latin typeface="Consolas" pitchFamily="49" charset="0"/>
              </a:rPr>
              <a:t>/bin/</a:t>
            </a:r>
            <a:r>
              <a:rPr lang="en-US" sz="1600" dirty="0" err="1">
                <a:latin typeface="Consolas" pitchFamily="49" charset="0"/>
              </a:rPr>
              <a:t>env</a:t>
            </a:r>
            <a:r>
              <a:rPr lang="en-US" sz="1600" dirty="0">
                <a:latin typeface="Consolas" pitchFamily="49" charset="0"/>
              </a:rPr>
              <a:t> python</a:t>
            </a:r>
          </a:p>
          <a:p>
            <a:r>
              <a:rPr lang="en-US" sz="1600" dirty="0">
                <a:latin typeface="Consolas" pitchFamily="49" charset="0"/>
              </a:rPr>
              <a:t>from operator import </a:t>
            </a:r>
            <a:r>
              <a:rPr lang="en-US" sz="1600" dirty="0" err="1">
                <a:latin typeface="Consolas" pitchFamily="49" charset="0"/>
              </a:rPr>
              <a:t>itemgetter</a:t>
            </a:r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import sys</a:t>
            </a:r>
          </a:p>
          <a:p>
            <a:r>
              <a:rPr lang="en-US" sz="1600" dirty="0" err="1">
                <a:latin typeface="Consolas" pitchFamily="49" charset="0"/>
              </a:rPr>
              <a:t>current_word</a:t>
            </a:r>
            <a:r>
              <a:rPr lang="en-US" sz="1600" dirty="0">
                <a:latin typeface="Consolas" pitchFamily="49" charset="0"/>
              </a:rPr>
              <a:t> = None</a:t>
            </a:r>
          </a:p>
          <a:p>
            <a:r>
              <a:rPr lang="en-US" sz="1600" dirty="0" err="1">
                <a:latin typeface="Consolas" pitchFamily="49" charset="0"/>
              </a:rPr>
              <a:t>current_count</a:t>
            </a:r>
            <a:r>
              <a:rPr lang="en-US" sz="1600" dirty="0">
                <a:latin typeface="Consolas" pitchFamily="49" charset="0"/>
              </a:rPr>
              <a:t> = 0</a:t>
            </a:r>
          </a:p>
          <a:p>
            <a:r>
              <a:rPr lang="en-US" sz="1600" dirty="0">
                <a:latin typeface="Consolas" pitchFamily="49" charset="0"/>
              </a:rPr>
              <a:t>word = None</a:t>
            </a:r>
          </a:p>
          <a:p>
            <a:r>
              <a:rPr lang="en-US" sz="1600" dirty="0">
                <a:latin typeface="Consolas" pitchFamily="49" charset="0"/>
              </a:rPr>
              <a:t>for line in </a:t>
            </a:r>
            <a:r>
              <a:rPr lang="en-US" sz="1600" dirty="0" err="1">
                <a:latin typeface="Consolas" pitchFamily="49" charset="0"/>
              </a:rPr>
              <a:t>sys.stdin</a:t>
            </a:r>
            <a:r>
              <a:rPr lang="en-US" sz="1600" dirty="0">
                <a:latin typeface="Consolas" pitchFamily="49" charset="0"/>
              </a:rPr>
              <a:t>:</a:t>
            </a:r>
          </a:p>
          <a:p>
            <a:r>
              <a:rPr lang="en-US" sz="1600" dirty="0">
                <a:latin typeface="Consolas" pitchFamily="49" charset="0"/>
              </a:rPr>
              <a:t>    line = </a:t>
            </a:r>
            <a:r>
              <a:rPr lang="en-US" sz="1600" dirty="0" err="1">
                <a:latin typeface="Consolas" pitchFamily="49" charset="0"/>
              </a:rPr>
              <a:t>line.strip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r>
              <a:rPr lang="en-US" sz="1600" dirty="0">
                <a:latin typeface="Consolas" pitchFamily="49" charset="0"/>
              </a:rPr>
              <a:t>    word, count = </a:t>
            </a:r>
            <a:r>
              <a:rPr lang="en-US" sz="1600" dirty="0" err="1">
                <a:latin typeface="Consolas" pitchFamily="49" charset="0"/>
              </a:rPr>
              <a:t>line.split</a:t>
            </a:r>
            <a:r>
              <a:rPr lang="en-US" sz="1600" dirty="0">
                <a:latin typeface="Consolas" pitchFamily="49" charset="0"/>
              </a:rPr>
              <a:t>('\t', 1)</a:t>
            </a:r>
          </a:p>
          <a:p>
            <a:r>
              <a:rPr lang="en-US" sz="1600" dirty="0">
                <a:latin typeface="Consolas" pitchFamily="49" charset="0"/>
              </a:rPr>
              <a:t>    try:</a:t>
            </a:r>
          </a:p>
          <a:p>
            <a:r>
              <a:rPr lang="en-US" sz="1600" dirty="0">
                <a:latin typeface="Consolas" pitchFamily="49" charset="0"/>
              </a:rPr>
              <a:t>        count = </a:t>
            </a: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(count)</a:t>
            </a:r>
          </a:p>
          <a:p>
            <a:r>
              <a:rPr lang="en-US" sz="1600" dirty="0">
                <a:latin typeface="Consolas" pitchFamily="49" charset="0"/>
              </a:rPr>
              <a:t>    except </a:t>
            </a:r>
            <a:r>
              <a:rPr lang="en-US" sz="1600" dirty="0" err="1">
                <a:latin typeface="Consolas" pitchFamily="49" charset="0"/>
              </a:rPr>
              <a:t>ValueError</a:t>
            </a:r>
            <a:r>
              <a:rPr lang="en-US" sz="1600" dirty="0">
                <a:latin typeface="Consolas" pitchFamily="49" charset="0"/>
              </a:rPr>
              <a:t>:</a:t>
            </a:r>
          </a:p>
          <a:p>
            <a:r>
              <a:rPr lang="en-US" sz="1600" dirty="0">
                <a:latin typeface="Consolas" pitchFamily="49" charset="0"/>
              </a:rPr>
              <a:t>        continue</a:t>
            </a:r>
          </a:p>
          <a:p>
            <a:r>
              <a:rPr lang="en-US" sz="1600" dirty="0">
                <a:latin typeface="Consolas" pitchFamily="49" charset="0"/>
              </a:rPr>
              <a:t>    if </a:t>
            </a:r>
            <a:r>
              <a:rPr lang="en-US" sz="1600" dirty="0" err="1">
                <a:latin typeface="Consolas" pitchFamily="49" charset="0"/>
              </a:rPr>
              <a:t>current_word</a:t>
            </a:r>
            <a:r>
              <a:rPr lang="en-US" sz="1600" dirty="0">
                <a:latin typeface="Consolas" pitchFamily="49" charset="0"/>
              </a:rPr>
              <a:t> == word:</a:t>
            </a:r>
          </a:p>
          <a:p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current_count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 += count</a:t>
            </a:r>
          </a:p>
          <a:p>
            <a:r>
              <a:rPr lang="en-US" sz="1600" dirty="0">
                <a:latin typeface="Consolas" pitchFamily="49" charset="0"/>
              </a:rPr>
              <a:t>    else:</a:t>
            </a:r>
          </a:p>
          <a:p>
            <a:r>
              <a:rPr lang="en-US" sz="1600" dirty="0">
                <a:latin typeface="Consolas" pitchFamily="49" charset="0"/>
              </a:rPr>
              <a:t>        if </a:t>
            </a:r>
            <a:r>
              <a:rPr lang="en-US" sz="1600" dirty="0" err="1">
                <a:latin typeface="Consolas" pitchFamily="49" charset="0"/>
              </a:rPr>
              <a:t>current_word</a:t>
            </a:r>
            <a:r>
              <a:rPr lang="en-US" sz="1600" dirty="0">
                <a:latin typeface="Consolas" pitchFamily="49" charset="0"/>
              </a:rPr>
              <a:t>:</a:t>
            </a:r>
          </a:p>
          <a:p>
            <a:r>
              <a:rPr lang="en-US" sz="1600" dirty="0">
                <a:latin typeface="Consolas" pitchFamily="49" charset="0"/>
              </a:rPr>
              <a:t>            print '%s\</a:t>
            </a:r>
            <a:r>
              <a:rPr lang="en-US" sz="1600" dirty="0" err="1">
                <a:latin typeface="Consolas" pitchFamily="49" charset="0"/>
              </a:rPr>
              <a:t>t%s</a:t>
            </a:r>
            <a:r>
              <a:rPr lang="en-US" sz="1600" dirty="0">
                <a:latin typeface="Consolas" pitchFamily="49" charset="0"/>
              </a:rPr>
              <a:t>' % (</a:t>
            </a:r>
            <a:r>
              <a:rPr lang="en-US" sz="1600" dirty="0" err="1">
                <a:latin typeface="Consolas" pitchFamily="49" charset="0"/>
              </a:rPr>
              <a:t>current_word</a:t>
            </a:r>
            <a:r>
              <a:rPr lang="en-US" sz="1600" dirty="0">
                <a:latin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</a:rPr>
              <a:t>current_count</a:t>
            </a:r>
            <a:r>
              <a:rPr lang="en-US" sz="1600" dirty="0">
                <a:latin typeface="Consolas" pitchFamily="49" charset="0"/>
              </a:rPr>
              <a:t>)</a:t>
            </a:r>
          </a:p>
          <a:p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 err="1">
                <a:latin typeface="Consolas" pitchFamily="49" charset="0"/>
              </a:rPr>
              <a:t>current_count</a:t>
            </a:r>
            <a:r>
              <a:rPr lang="en-US" sz="1600" dirty="0">
                <a:latin typeface="Consolas" pitchFamily="49" charset="0"/>
              </a:rPr>
              <a:t> = count</a:t>
            </a:r>
          </a:p>
          <a:p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 err="1">
                <a:latin typeface="Consolas" pitchFamily="49" charset="0"/>
              </a:rPr>
              <a:t>current_word</a:t>
            </a:r>
            <a:r>
              <a:rPr lang="en-US" sz="1600" dirty="0">
                <a:latin typeface="Consolas" pitchFamily="49" charset="0"/>
              </a:rPr>
              <a:t> = word</a:t>
            </a:r>
          </a:p>
          <a:p>
            <a:r>
              <a:rPr lang="en-US" sz="1600" dirty="0">
                <a:latin typeface="Consolas" pitchFamily="49" charset="0"/>
              </a:rPr>
              <a:t>if </a:t>
            </a:r>
            <a:r>
              <a:rPr lang="en-US" sz="1600" dirty="0" err="1">
                <a:latin typeface="Consolas" pitchFamily="49" charset="0"/>
              </a:rPr>
              <a:t>current_word</a:t>
            </a:r>
            <a:r>
              <a:rPr lang="en-US" sz="1600" dirty="0">
                <a:latin typeface="Consolas" pitchFamily="49" charset="0"/>
              </a:rPr>
              <a:t> == word:</a:t>
            </a:r>
          </a:p>
          <a:p>
            <a:r>
              <a:rPr lang="en-US" sz="1600" dirty="0">
                <a:latin typeface="Consolas" pitchFamily="49" charset="0"/>
              </a:rPr>
              <a:t>    print '%s\</a:t>
            </a:r>
            <a:r>
              <a:rPr lang="en-US" sz="1600" dirty="0" err="1">
                <a:latin typeface="Consolas" pitchFamily="49" charset="0"/>
              </a:rPr>
              <a:t>t%s</a:t>
            </a:r>
            <a:r>
              <a:rPr lang="en-US" sz="1600" dirty="0">
                <a:latin typeface="Consolas" pitchFamily="49" charset="0"/>
              </a:rPr>
              <a:t>' % (</a:t>
            </a:r>
            <a:r>
              <a:rPr lang="en-US" sz="1600" dirty="0" err="1">
                <a:latin typeface="Consolas" pitchFamily="49" charset="0"/>
              </a:rPr>
              <a:t>current_word</a:t>
            </a:r>
            <a:r>
              <a:rPr lang="en-US" sz="1600" dirty="0">
                <a:latin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</a:rPr>
              <a:t>current_count</a:t>
            </a:r>
            <a:r>
              <a:rPr lang="en-US" sz="1600" dirty="0">
                <a:latin typeface="Consolas" pitchFamily="49" charset="0"/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Streaming: How to Run?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run the sample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-file caches the argument to every </a:t>
            </a:r>
            <a:r>
              <a:rPr lang="en-US" dirty="0" err="1"/>
              <a:t>tasktracker</a:t>
            </a:r>
            <a:endParaRPr lang="en-US" dirty="0"/>
          </a:p>
          <a:p>
            <a:r>
              <a:rPr lang="en-US" dirty="0"/>
              <a:t>The above command distribute the mapper.py and reducer.py to every </a:t>
            </a:r>
            <a:r>
              <a:rPr lang="en-US" dirty="0" err="1"/>
              <a:t>tasktracker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3150" y="2209802"/>
            <a:ext cx="73557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$HADOOP_HOME/bin/</a:t>
            </a:r>
            <a:r>
              <a:rPr lang="en-US" dirty="0" err="1"/>
              <a:t>hadoop</a:t>
            </a:r>
            <a:r>
              <a:rPr lang="en-US" dirty="0"/>
              <a:t> jar $HADOOP_HOME/hadoop-streaming.jar \</a:t>
            </a:r>
          </a:p>
          <a:p>
            <a:r>
              <a:rPr lang="en-US" dirty="0"/>
              <a:t>-input </a:t>
            </a:r>
            <a:r>
              <a:rPr lang="en-US" dirty="0" err="1"/>
              <a:t>inputPathonHDFS</a:t>
            </a:r>
            <a:r>
              <a:rPr lang="en-US" dirty="0"/>
              <a:t> \</a:t>
            </a:r>
          </a:p>
          <a:p>
            <a:r>
              <a:rPr lang="en-US" dirty="0"/>
              <a:t>-output </a:t>
            </a:r>
            <a:r>
              <a:rPr lang="en-US" dirty="0" err="1"/>
              <a:t>outputPathonHDFS</a:t>
            </a:r>
            <a:r>
              <a:rPr lang="en-US" dirty="0"/>
              <a:t> \</a:t>
            </a:r>
          </a:p>
          <a:p>
            <a:r>
              <a:rPr lang="en-US" dirty="0"/>
              <a:t>-</a:t>
            </a:r>
            <a:r>
              <a:rPr lang="en-US" dirty="0">
                <a:solidFill>
                  <a:srgbClr val="FF0000"/>
                </a:solidFill>
              </a:rPr>
              <a:t>file</a:t>
            </a:r>
            <a:r>
              <a:rPr lang="en-US" dirty="0"/>
              <a:t> pathToMapper.py \</a:t>
            </a:r>
          </a:p>
          <a:p>
            <a:r>
              <a:rPr lang="en-US" dirty="0"/>
              <a:t>-</a:t>
            </a:r>
            <a:r>
              <a:rPr lang="en-US" dirty="0" err="1">
                <a:solidFill>
                  <a:srgbClr val="FF0000"/>
                </a:solidFill>
              </a:rPr>
              <a:t>mapper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mapper.py \</a:t>
            </a:r>
          </a:p>
          <a:p>
            <a:r>
              <a:rPr lang="en-US" dirty="0"/>
              <a:t>-</a:t>
            </a:r>
            <a:r>
              <a:rPr lang="en-US" dirty="0">
                <a:solidFill>
                  <a:srgbClr val="FF0000"/>
                </a:solidFill>
              </a:rPr>
              <a:t>file</a:t>
            </a:r>
            <a:r>
              <a:rPr lang="en-US" dirty="0"/>
              <a:t> pathToReducer.py \</a:t>
            </a:r>
          </a:p>
          <a:p>
            <a:r>
              <a:rPr lang="en-US" dirty="0"/>
              <a:t>-</a:t>
            </a:r>
            <a:r>
              <a:rPr lang="en-US" dirty="0">
                <a:solidFill>
                  <a:srgbClr val="FF0000"/>
                </a:solidFill>
              </a:rPr>
              <a:t>reducer</a:t>
            </a:r>
            <a:r>
              <a:rPr lang="en-US" dirty="0"/>
              <a:t> reducer.py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Streaming: Word Count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5501" y="1524000"/>
            <a:ext cx="781496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#!/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usr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/bin/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env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python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"""A more advanced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Mapper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, using Python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iterators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and generators."""</a:t>
            </a:r>
          </a:p>
          <a:p>
            <a:endParaRPr lang="en-US" sz="1600" dirty="0">
              <a:solidFill>
                <a:schemeClr val="bg1">
                  <a:lumMod val="85000"/>
                </a:schemeClr>
              </a:solidFill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import sys</a:t>
            </a:r>
          </a:p>
          <a:p>
            <a:r>
              <a:rPr lang="en-US" sz="1600" dirty="0">
                <a:latin typeface="Consolas" pitchFamily="49" charset="0"/>
              </a:rPr>
              <a:t>def </a:t>
            </a:r>
            <a:r>
              <a:rPr lang="en-US" sz="1600" dirty="0" err="1">
                <a:latin typeface="Consolas" pitchFamily="49" charset="0"/>
              </a:rPr>
              <a:t>read_input</a:t>
            </a:r>
            <a:r>
              <a:rPr lang="en-US" sz="1600" dirty="0">
                <a:latin typeface="Consolas" pitchFamily="49" charset="0"/>
              </a:rPr>
              <a:t>(file):</a:t>
            </a:r>
          </a:p>
          <a:p>
            <a:r>
              <a:rPr lang="en-US" sz="1600" dirty="0">
                <a:latin typeface="Consolas" pitchFamily="49" charset="0"/>
              </a:rPr>
              <a:t>    for line in file:</a:t>
            </a:r>
          </a:p>
          <a:p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yield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line.split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()</a:t>
            </a:r>
          </a:p>
          <a:p>
            <a:r>
              <a:rPr lang="en-US" sz="1600" dirty="0">
                <a:latin typeface="Consolas" pitchFamily="49" charset="0"/>
              </a:rPr>
              <a:t>def main(separator='\t'):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  # input comes from STDIN (standard input)</a:t>
            </a:r>
          </a:p>
          <a:p>
            <a:r>
              <a:rPr lang="en-US" sz="1600" dirty="0">
                <a:latin typeface="Consolas" pitchFamily="49" charset="0"/>
              </a:rPr>
              <a:t>    data = </a:t>
            </a:r>
            <a:r>
              <a:rPr lang="en-US" sz="1600" dirty="0" err="1">
                <a:latin typeface="Consolas" pitchFamily="49" charset="0"/>
              </a:rPr>
              <a:t>read_input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sys.stdin</a:t>
            </a:r>
            <a:r>
              <a:rPr lang="en-US" sz="1600" dirty="0">
                <a:latin typeface="Consolas" pitchFamily="49" charset="0"/>
              </a:rPr>
              <a:t>)</a:t>
            </a:r>
          </a:p>
          <a:p>
            <a:r>
              <a:rPr lang="en-US" sz="1600" dirty="0">
                <a:latin typeface="Consolas" pitchFamily="49" charset="0"/>
              </a:rPr>
              <a:t>    for words in data: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      # write the results to STDOUT (standard output);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      # what we output here will be the input for the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      # Reduce step, i.e. the input for reducer.py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      #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      # tab-delimited; the trivial word count is 1</a:t>
            </a:r>
          </a:p>
          <a:p>
            <a:r>
              <a:rPr lang="en-US" sz="1600" dirty="0">
                <a:latin typeface="Consolas" pitchFamily="49" charset="0"/>
              </a:rPr>
              <a:t>        for word in words:</a:t>
            </a:r>
          </a:p>
          <a:p>
            <a:r>
              <a:rPr lang="en-US" sz="1600" dirty="0">
                <a:latin typeface="Consolas" pitchFamily="49" charset="0"/>
              </a:rPr>
              <a:t>            print '%</a:t>
            </a:r>
            <a:r>
              <a:rPr lang="en-US" sz="1600" dirty="0" err="1">
                <a:latin typeface="Consolas" pitchFamily="49" charset="0"/>
              </a:rPr>
              <a:t>s%s%d</a:t>
            </a:r>
            <a:r>
              <a:rPr lang="en-US" sz="1600" dirty="0">
                <a:latin typeface="Consolas" pitchFamily="49" charset="0"/>
              </a:rPr>
              <a:t>' % (word, separator, 1)</a:t>
            </a:r>
          </a:p>
          <a:p>
            <a:r>
              <a:rPr lang="en-US" sz="1600" dirty="0">
                <a:latin typeface="Consolas" pitchFamily="49" charset="0"/>
              </a:rPr>
              <a:t>if __name__ == "__main__":</a:t>
            </a:r>
          </a:p>
          <a:p>
            <a:r>
              <a:rPr lang="en-US" sz="1600" dirty="0">
                <a:latin typeface="Consolas" pitchFamily="49" charset="0"/>
              </a:rPr>
              <a:t>    main()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Streaming: Word Count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0202" y="1143001"/>
            <a:ext cx="8632491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#!/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usr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/bin/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env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python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"""A more advanced Reducer, using Python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iterators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and generators."""</a:t>
            </a:r>
          </a:p>
          <a:p>
            <a:endParaRPr lang="en-US" sz="1400" dirty="0">
              <a:solidFill>
                <a:schemeClr val="bg1">
                  <a:lumMod val="85000"/>
                </a:schemeClr>
              </a:solidFill>
              <a:latin typeface="Consolas" pitchFamily="49" charset="0"/>
            </a:endParaRPr>
          </a:p>
          <a:p>
            <a:r>
              <a:rPr lang="en-US" sz="1400" dirty="0">
                <a:latin typeface="Consolas" pitchFamily="49" charset="0"/>
              </a:rPr>
              <a:t>from </a:t>
            </a:r>
            <a:r>
              <a:rPr lang="en-US" sz="1400" dirty="0" err="1">
                <a:latin typeface="Consolas" pitchFamily="49" charset="0"/>
              </a:rPr>
              <a:t>itertools</a:t>
            </a:r>
            <a:r>
              <a:rPr lang="en-US" sz="1400" dirty="0">
                <a:latin typeface="Consolas" pitchFamily="49" charset="0"/>
              </a:rPr>
              <a:t> import </a:t>
            </a:r>
            <a:r>
              <a:rPr lang="en-US" sz="1400" dirty="0" err="1">
                <a:latin typeface="Consolas" pitchFamily="49" charset="0"/>
              </a:rPr>
              <a:t>groupby</a:t>
            </a:r>
            <a:endParaRPr lang="en-US" sz="1400" dirty="0">
              <a:latin typeface="Consolas" pitchFamily="49" charset="0"/>
            </a:endParaRPr>
          </a:p>
          <a:p>
            <a:r>
              <a:rPr lang="en-US" sz="1400" dirty="0">
                <a:latin typeface="Consolas" pitchFamily="49" charset="0"/>
              </a:rPr>
              <a:t>from operator import </a:t>
            </a:r>
            <a:r>
              <a:rPr lang="en-US" sz="1400" dirty="0" err="1">
                <a:latin typeface="Consolas" pitchFamily="49" charset="0"/>
              </a:rPr>
              <a:t>itemgetter</a:t>
            </a:r>
            <a:endParaRPr lang="en-US" sz="1400" dirty="0">
              <a:latin typeface="Consolas" pitchFamily="49" charset="0"/>
            </a:endParaRPr>
          </a:p>
          <a:p>
            <a:r>
              <a:rPr lang="en-US" sz="1400" dirty="0">
                <a:latin typeface="Consolas" pitchFamily="49" charset="0"/>
              </a:rPr>
              <a:t>import sys</a:t>
            </a:r>
          </a:p>
          <a:p>
            <a:r>
              <a:rPr lang="en-US" sz="1400" dirty="0">
                <a:latin typeface="Consolas" pitchFamily="49" charset="0"/>
              </a:rPr>
              <a:t>def </a:t>
            </a:r>
            <a:r>
              <a:rPr lang="en-US" sz="1400" dirty="0" err="1">
                <a:latin typeface="Consolas" pitchFamily="49" charset="0"/>
              </a:rPr>
              <a:t>read_mapper_output</a:t>
            </a:r>
            <a:r>
              <a:rPr lang="en-US" sz="1400" dirty="0">
                <a:latin typeface="Consolas" pitchFamily="49" charset="0"/>
              </a:rPr>
              <a:t>(file, separator='\t'):</a:t>
            </a:r>
          </a:p>
          <a:p>
            <a:r>
              <a:rPr lang="en-US" sz="1400" dirty="0">
                <a:latin typeface="Consolas" pitchFamily="49" charset="0"/>
              </a:rPr>
              <a:t>    for line in file:</a:t>
            </a:r>
          </a:p>
          <a:p>
            <a:r>
              <a:rPr lang="en-US" sz="1400" dirty="0">
                <a:latin typeface="Consolas" pitchFamily="49" charset="0"/>
              </a:rPr>
              <a:t>        yield </a:t>
            </a:r>
            <a:r>
              <a:rPr lang="en-US" sz="1400" dirty="0" err="1">
                <a:latin typeface="Consolas" pitchFamily="49" charset="0"/>
              </a:rPr>
              <a:t>line.rstrip</a:t>
            </a:r>
            <a:r>
              <a:rPr lang="en-US" sz="1400" dirty="0">
                <a:latin typeface="Consolas" pitchFamily="49" charset="0"/>
              </a:rPr>
              <a:t>().split(separator, 1)</a:t>
            </a:r>
          </a:p>
          <a:p>
            <a:r>
              <a:rPr lang="en-US" sz="1400" dirty="0">
                <a:latin typeface="Consolas" pitchFamily="49" charset="0"/>
              </a:rPr>
              <a:t>def main(separator='\t'):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  # input comes from STDIN (standard input)</a:t>
            </a:r>
          </a:p>
          <a:p>
            <a:r>
              <a:rPr lang="en-US" sz="1400" dirty="0">
                <a:latin typeface="Consolas" pitchFamily="49" charset="0"/>
              </a:rPr>
              <a:t>    data = </a:t>
            </a:r>
            <a:r>
              <a:rPr lang="en-US" sz="1400" dirty="0" err="1">
                <a:latin typeface="Consolas" pitchFamily="49" charset="0"/>
              </a:rPr>
              <a:t>read_mapper_output</a:t>
            </a:r>
            <a:r>
              <a:rPr lang="en-US" sz="1400" dirty="0">
                <a:latin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</a:rPr>
              <a:t>sys.stdin</a:t>
            </a:r>
            <a:r>
              <a:rPr lang="en-US" sz="1400" dirty="0">
                <a:latin typeface="Consolas" pitchFamily="49" charset="0"/>
              </a:rPr>
              <a:t>, separator=separator)</a:t>
            </a:r>
          </a:p>
          <a:p>
            <a:r>
              <a:rPr lang="en-US" sz="1400" dirty="0">
                <a:latin typeface="Consolas" pitchFamily="49" charset="0"/>
              </a:rPr>
              <a:t>  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#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groupby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groups multiple word-count pairs by word,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  # and creates an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iterator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that returns consecutive keys and their group: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  #  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current_word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- string containing a word (the key)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  #   group -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iterator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yielding all ["&amp;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lt;current_word&amp;gt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;", "&amp;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lt;count&amp;gt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;"] items</a:t>
            </a:r>
          </a:p>
          <a:p>
            <a:r>
              <a:rPr lang="en-US" sz="1400" dirty="0">
                <a:latin typeface="Consolas" pitchFamily="49" charset="0"/>
              </a:rPr>
              <a:t>    for </a:t>
            </a:r>
            <a:r>
              <a:rPr lang="en-US" sz="1400" dirty="0" err="1">
                <a:latin typeface="Consolas" pitchFamily="49" charset="0"/>
              </a:rPr>
              <a:t>current_word</a:t>
            </a:r>
            <a:r>
              <a:rPr lang="en-US" sz="1400" dirty="0">
                <a:latin typeface="Consolas" pitchFamily="49" charset="0"/>
              </a:rPr>
              <a:t>, group in </a:t>
            </a:r>
            <a:r>
              <a:rPr lang="en-US" sz="1400" dirty="0" err="1">
                <a:latin typeface="Consolas" pitchFamily="49" charset="0"/>
              </a:rPr>
              <a:t>groupby</a:t>
            </a:r>
            <a:r>
              <a:rPr lang="en-US" sz="1400" dirty="0">
                <a:latin typeface="Consolas" pitchFamily="49" charset="0"/>
              </a:rPr>
              <a:t>(data, </a:t>
            </a:r>
            <a:r>
              <a:rPr lang="en-US" sz="1400" dirty="0" err="1">
                <a:latin typeface="Consolas" pitchFamily="49" charset="0"/>
              </a:rPr>
              <a:t>itemgetter</a:t>
            </a:r>
            <a:r>
              <a:rPr lang="en-US" sz="1400" dirty="0">
                <a:latin typeface="Consolas" pitchFamily="49" charset="0"/>
              </a:rPr>
              <a:t>(0)):</a:t>
            </a:r>
          </a:p>
          <a:p>
            <a:r>
              <a:rPr lang="en-US" sz="1400" dirty="0">
                <a:latin typeface="Consolas" pitchFamily="49" charset="0"/>
              </a:rPr>
              <a:t>        try:</a:t>
            </a:r>
          </a:p>
          <a:p>
            <a:r>
              <a:rPr lang="en-US" sz="1400" dirty="0">
                <a:latin typeface="Consolas" pitchFamily="49" charset="0"/>
              </a:rPr>
              <a:t>           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</a:rPr>
              <a:t>total_count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 = sum(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(count) for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</a:rPr>
              <a:t>current_word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, count in group)</a:t>
            </a:r>
          </a:p>
          <a:p>
            <a:r>
              <a:rPr lang="en-US" sz="1400" dirty="0">
                <a:latin typeface="Consolas" pitchFamily="49" charset="0"/>
              </a:rPr>
              <a:t>            print "%</a:t>
            </a:r>
            <a:r>
              <a:rPr lang="en-US" sz="1400" dirty="0" err="1">
                <a:latin typeface="Consolas" pitchFamily="49" charset="0"/>
              </a:rPr>
              <a:t>s%s%d</a:t>
            </a:r>
            <a:r>
              <a:rPr lang="en-US" sz="1400" dirty="0">
                <a:latin typeface="Consolas" pitchFamily="49" charset="0"/>
              </a:rPr>
              <a:t>" % (</a:t>
            </a:r>
            <a:r>
              <a:rPr lang="en-US" sz="1400" dirty="0" err="1">
                <a:latin typeface="Consolas" pitchFamily="49" charset="0"/>
              </a:rPr>
              <a:t>current_word</a:t>
            </a:r>
            <a:r>
              <a:rPr lang="en-US" sz="1400" dirty="0">
                <a:latin typeface="Consolas" pitchFamily="49" charset="0"/>
              </a:rPr>
              <a:t>, separator, </a:t>
            </a:r>
            <a:r>
              <a:rPr lang="en-US" sz="1400" dirty="0" err="1">
                <a:latin typeface="Consolas" pitchFamily="49" charset="0"/>
              </a:rPr>
              <a:t>total_count</a:t>
            </a:r>
            <a:r>
              <a:rPr lang="en-US" sz="1400" dirty="0">
                <a:latin typeface="Consolas" pitchFamily="49" charset="0"/>
              </a:rPr>
              <a:t>)</a:t>
            </a:r>
          </a:p>
          <a:p>
            <a:r>
              <a:rPr lang="en-US" sz="1400" dirty="0">
                <a:latin typeface="Consolas" pitchFamily="49" charset="0"/>
              </a:rPr>
              <a:t>        except </a:t>
            </a:r>
            <a:r>
              <a:rPr lang="en-US" sz="1400" dirty="0" err="1">
                <a:latin typeface="Consolas" pitchFamily="49" charset="0"/>
              </a:rPr>
              <a:t>ValueError</a:t>
            </a:r>
            <a:r>
              <a:rPr lang="en-US" sz="1400" dirty="0">
                <a:latin typeface="Consolas" pitchFamily="49" charset="0"/>
              </a:rPr>
              <a:t>: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          # count was not a number, so silently discard this item</a:t>
            </a:r>
          </a:p>
          <a:p>
            <a:r>
              <a:rPr lang="en-US" sz="1400" dirty="0">
                <a:latin typeface="Consolas" pitchFamily="49" charset="0"/>
              </a:rPr>
              <a:t>            pass</a:t>
            </a:r>
          </a:p>
          <a:p>
            <a:r>
              <a:rPr lang="en-US" sz="1400" dirty="0">
                <a:latin typeface="Consolas" pitchFamily="49" charset="0"/>
              </a:rPr>
              <a:t>if __name__ == "__main__":</a:t>
            </a:r>
          </a:p>
          <a:p>
            <a:r>
              <a:rPr lang="en-US" sz="1400" dirty="0">
                <a:latin typeface="Consolas" pitchFamily="49" charset="0"/>
              </a:rPr>
              <a:t>    main()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list of academic paper authors and their papers, we try to output:</a:t>
            </a:r>
          </a:p>
          <a:p>
            <a:pPr lvl="1"/>
            <a:r>
              <a:rPr lang="en-US" dirty="0"/>
              <a:t>The most used non-trivial words in the title for each author</a:t>
            </a:r>
          </a:p>
          <a:p>
            <a:r>
              <a:rPr lang="en-US" dirty="0"/>
              <a:t>We use a python based </a:t>
            </a:r>
            <a:r>
              <a:rPr lang="en-US" dirty="0" err="1"/>
              <a:t>MapReduce</a:t>
            </a:r>
            <a:r>
              <a:rPr lang="en-US" dirty="0"/>
              <a:t> framework implementation called mincemeat.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43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Data</a:t>
            </a:r>
          </a:p>
          <a:p>
            <a:pPr lvl="1"/>
            <a:r>
              <a:rPr lang="en-US" dirty="0"/>
              <a:t>Books, Ph.D. Thesis, web pages, academic papers</a:t>
            </a:r>
          </a:p>
          <a:p>
            <a:pPr lvl="1"/>
            <a:r>
              <a:rPr lang="en-US" dirty="0"/>
              <a:t>Input format</a:t>
            </a:r>
          </a:p>
          <a:p>
            <a:pPr lvl="2"/>
            <a:r>
              <a:rPr lang="en-US" dirty="0"/>
              <a:t>Publication type</a:t>
            </a:r>
          </a:p>
          <a:p>
            <a:pPr lvl="2"/>
            <a:r>
              <a:rPr lang="en-US" dirty="0"/>
              <a:t>Affiliation</a:t>
            </a:r>
          </a:p>
          <a:p>
            <a:pPr lvl="2"/>
            <a:r>
              <a:rPr lang="en-US" dirty="0"/>
              <a:t>Abbreviation code</a:t>
            </a:r>
          </a:p>
          <a:p>
            <a:pPr lvl="2"/>
            <a:r>
              <a:rPr lang="en-US" dirty="0"/>
              <a:t>Authors</a:t>
            </a:r>
          </a:p>
          <a:p>
            <a:pPr lvl="2"/>
            <a:r>
              <a:rPr lang="en-US" dirty="0"/>
              <a:t>Title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5500" y="5334001"/>
            <a:ext cx="86677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/TM-0014-06-88-165:::Frank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Manola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:::Distributed Object Management Technology.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ibm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/IWBS94:::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Christoph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Beierle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Udo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Pletat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:::The Algebra of Feature Graph Specifications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243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run the demo:</a:t>
            </a:r>
          </a:p>
          <a:p>
            <a:pPr lvl="1"/>
            <a:r>
              <a:rPr lang="en-US" dirty="0"/>
              <a:t>In terminal 1, type:</a:t>
            </a:r>
          </a:p>
          <a:p>
            <a:pPr lvl="2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python demo.py</a:t>
            </a:r>
          </a:p>
          <a:p>
            <a:pPr lvl="2"/>
            <a:r>
              <a:rPr lang="en-US" sz="2000" dirty="0"/>
              <a:t>This set the mapper, reducer and start the main program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In terminal 2, type:</a:t>
            </a:r>
          </a:p>
          <a:p>
            <a:pPr lvl="2"/>
            <a:r>
              <a:rPr lang="en-US" sz="2000" dirty="0"/>
              <a:t>python mincemeat.py -p </a:t>
            </a:r>
            <a:r>
              <a:rPr lang="en-US" sz="2000" dirty="0" err="1"/>
              <a:t>changeme</a:t>
            </a:r>
            <a:r>
              <a:rPr lang="en-US" sz="2000" dirty="0"/>
              <a:t> 127.0.0.1</a:t>
            </a:r>
          </a:p>
          <a:p>
            <a:pPr lvl="2"/>
            <a:r>
              <a:rPr lang="en-US" sz="2000" dirty="0"/>
              <a:t>“</a:t>
            </a:r>
            <a:r>
              <a:rPr lang="en-US" sz="2000" dirty="0" err="1"/>
              <a:t>changeme</a:t>
            </a:r>
            <a:r>
              <a:rPr lang="en-US" sz="2000" dirty="0"/>
              <a:t>” is the authentication password</a:t>
            </a:r>
          </a:p>
          <a:p>
            <a:pPr lvl="2"/>
            <a:r>
              <a:rPr lang="en-US" sz="2000" dirty="0"/>
              <a:t>127.0.0.1 is the server address</a:t>
            </a:r>
          </a:p>
          <a:p>
            <a:pPr lvl="2"/>
            <a:r>
              <a:rPr lang="en-US" sz="2000" dirty="0"/>
              <a:t>This starts the Map-Reduce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89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7672" y="1579548"/>
            <a:ext cx="7790656" cy="4724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6" name="Bevel 5"/>
          <p:cNvSpPr/>
          <p:nvPr/>
        </p:nvSpPr>
        <p:spPr>
          <a:xfrm>
            <a:off x="9080500" y="6019800"/>
            <a:ext cx="330200" cy="369332"/>
          </a:xfrm>
          <a:prstGeom prst="bevel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55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Google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915400" cy="4525963"/>
          </a:xfrm>
        </p:spPr>
        <p:txBody>
          <a:bodyPr>
            <a:normAutofit fontScale="85000" lnSpcReduction="10000"/>
          </a:bodyPr>
          <a:lstStyle/>
          <a:p>
            <a:r>
              <a:rPr lang="de-DE" dirty="0"/>
              <a:t>20+ billion web pages x 20KB = 400+ TB </a:t>
            </a:r>
          </a:p>
          <a:p>
            <a:r>
              <a:rPr lang="en-US" dirty="0"/>
              <a:t>1 computer reads 30-35 MB/sec from disk </a:t>
            </a:r>
          </a:p>
          <a:p>
            <a:pPr lvl="1"/>
            <a:r>
              <a:rPr lang="en-US" dirty="0"/>
              <a:t>~4 months to read the web</a:t>
            </a:r>
          </a:p>
          <a:p>
            <a:r>
              <a:rPr lang="en-US" dirty="0"/>
              <a:t>~1,000 hard drives to store the web (mainly text data)</a:t>
            </a:r>
          </a:p>
          <a:p>
            <a:r>
              <a:rPr lang="en-US" dirty="0"/>
              <a:t>Takes even more resources to do useful work with the data</a:t>
            </a:r>
          </a:p>
          <a:p>
            <a:r>
              <a:rPr lang="en-US" dirty="0"/>
              <a:t>Today, a </a:t>
            </a:r>
            <a:r>
              <a:rPr lang="en-US" dirty="0">
                <a:solidFill>
                  <a:srgbClr val="0000FF"/>
                </a:solidFill>
              </a:rPr>
              <a:t>standard architecture</a:t>
            </a:r>
            <a:r>
              <a:rPr lang="en-US" dirty="0"/>
              <a:t> for such problem is emerging:</a:t>
            </a:r>
          </a:p>
          <a:p>
            <a:pPr lvl="1"/>
            <a:r>
              <a:rPr lang="en-US" dirty="0"/>
              <a:t>Cluster of commodity Linux nodes</a:t>
            </a:r>
          </a:p>
          <a:p>
            <a:pPr lvl="1"/>
            <a:r>
              <a:rPr lang="en-US" dirty="0"/>
              <a:t>Commodity network (</a:t>
            </a:r>
            <a:r>
              <a:rPr lang="en-US" dirty="0" err="1"/>
              <a:t>ethernet</a:t>
            </a:r>
            <a:r>
              <a:rPr lang="en-US" dirty="0"/>
              <a:t>) to connect them</a:t>
            </a:r>
          </a:p>
          <a:p>
            <a:pPr lvl="1"/>
            <a:r>
              <a:rPr lang="en-US" dirty="0"/>
              <a:t>It was </a:t>
            </a:r>
            <a:r>
              <a:rPr lang="en-US" dirty="0">
                <a:hlinkClick r:id="rId3"/>
              </a:rPr>
              <a:t>estimated</a:t>
            </a:r>
            <a:r>
              <a:rPr lang="en-US" dirty="0"/>
              <a:t> that Google had over 2.5M machines in 16 data centers </a:t>
            </a:r>
            <a:r>
              <a:rPr lang="en-US" dirty="0" smtClean="0"/>
              <a:t>worldwide (one center includes 9,941 miles of cable)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2" descr="Google CEO Sundar Pichai speaks during Google I/O 2016 at the Shoreline Amphitheatre on May 19, 2016 in Mountain View, California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300" y="1746332"/>
            <a:ext cx="2498725" cy="129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Hadoop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Distributed File System (HDFS)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MapReduce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Hadoop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Hadoop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Streaming</a:t>
            </a:r>
          </a:p>
          <a:p>
            <a:r>
              <a:rPr lang="en-US" dirty="0"/>
              <a:t>Problems Suited for </a:t>
            </a:r>
            <a:r>
              <a:rPr lang="en-US" dirty="0" err="1"/>
              <a:t>MapReduce</a:t>
            </a:r>
            <a:endParaRPr lang="en-US" dirty="0"/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TensorFlow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Frequent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Itemsets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251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Host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Suppose we have a large web corpus</a:t>
            </a:r>
          </a:p>
          <a:p>
            <a:r>
              <a:rPr lang="en-US" dirty="0"/>
              <a:t>Look at the metadata file</a:t>
            </a:r>
          </a:p>
          <a:p>
            <a:pPr lvl="1"/>
            <a:r>
              <a:rPr lang="en-US" dirty="0"/>
              <a:t>Lines of the form: (URL, size, date, …)</a:t>
            </a:r>
          </a:p>
          <a:p>
            <a:r>
              <a:rPr lang="en-US" dirty="0"/>
              <a:t>For each host, find the total number of bytes</a:t>
            </a:r>
          </a:p>
          <a:p>
            <a:pPr lvl="1"/>
            <a:r>
              <a:rPr lang="en-US" dirty="0"/>
              <a:t>That is, the sum of the page sizes for all URLs from that particular host</a:t>
            </a:r>
          </a:p>
          <a:p>
            <a:r>
              <a:rPr lang="en-US" dirty="0"/>
              <a:t>Other examples:</a:t>
            </a:r>
          </a:p>
          <a:p>
            <a:pPr lvl="1"/>
            <a:r>
              <a:rPr lang="en-US" dirty="0"/>
              <a:t>Link analysis and graph processing</a:t>
            </a:r>
          </a:p>
          <a:p>
            <a:pPr lvl="1"/>
            <a:r>
              <a:rPr lang="en-US" dirty="0"/>
              <a:t>Machine learning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644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Language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machine translation:</a:t>
            </a:r>
          </a:p>
          <a:p>
            <a:pPr lvl="1"/>
            <a:r>
              <a:rPr lang="en-US" dirty="0"/>
              <a:t>Need to count number of times every 5-word sequence occurs in a large corpus of documents</a:t>
            </a:r>
          </a:p>
          <a:p>
            <a:r>
              <a:rPr lang="en-US" dirty="0"/>
              <a:t>Very easy with </a:t>
            </a:r>
            <a:r>
              <a:rPr lang="en-US" dirty="0" err="1"/>
              <a:t>MapReduce</a:t>
            </a:r>
            <a:endParaRPr lang="en-US" dirty="0"/>
          </a:p>
          <a:p>
            <a:pPr lvl="1"/>
            <a:r>
              <a:rPr lang="en-US" dirty="0"/>
              <a:t>Map:</a:t>
            </a:r>
          </a:p>
          <a:p>
            <a:pPr lvl="2"/>
            <a:r>
              <a:rPr lang="en-US" dirty="0"/>
              <a:t>Extract (5-word sequence, count) from document</a:t>
            </a:r>
          </a:p>
          <a:p>
            <a:pPr lvl="1"/>
            <a:r>
              <a:rPr lang="en-US" dirty="0"/>
              <a:t>Reduce:</a:t>
            </a:r>
          </a:p>
          <a:p>
            <a:pPr lvl="2"/>
            <a:r>
              <a:rPr lang="en-US" dirty="0"/>
              <a:t>Combine the counts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1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Join By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natural join R(A,B) x S(B,C)</a:t>
            </a:r>
          </a:p>
          <a:p>
            <a:r>
              <a:rPr lang="en-US" dirty="0"/>
              <a:t>R and S are each stored in files</a:t>
            </a:r>
          </a:p>
          <a:p>
            <a:r>
              <a:rPr lang="en-US" dirty="0"/>
              <a:t>Tuples are pairs (a, b) or (</a:t>
            </a:r>
            <a:r>
              <a:rPr lang="en-US" dirty="0" err="1"/>
              <a:t>b,c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63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757746"/>
              </p:ext>
            </p:extLst>
          </p:nvPr>
        </p:nvGraphicFramePr>
        <p:xfrm>
          <a:off x="1238250" y="3886201"/>
          <a:ext cx="1320800" cy="159543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19" marR="10319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19" marR="10319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19" marR="10319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19" marR="10319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19" marR="10319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19" marR="10319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19" marR="10319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19" marR="10319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19" marR="10319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b3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19" marR="10319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742452"/>
              </p:ext>
            </p:extLst>
          </p:nvPr>
        </p:nvGraphicFramePr>
        <p:xfrm>
          <a:off x="3714750" y="4038600"/>
          <a:ext cx="1320800" cy="12763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19" marR="10319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19" marR="10319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19" marR="10319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19" marR="10319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19" marR="10319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19" marR="10319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19" marR="10319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19" marR="10319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626416"/>
              </p:ext>
            </p:extLst>
          </p:nvPr>
        </p:nvGraphicFramePr>
        <p:xfrm>
          <a:off x="6686550" y="4038600"/>
          <a:ext cx="1320800" cy="12763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19" marR="10319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19" marR="10319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19" marR="10319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19" marR="10319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19" marR="10319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19" marR="10319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19" marR="10319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19" marR="10319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71800" y="44958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78600" y="4495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8050" y="5791201"/>
            <a:ext cx="6336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– Other relational-algebra operations: Selection, Projection, </a:t>
            </a:r>
          </a:p>
          <a:p>
            <a:r>
              <a:rPr lang="en-US" dirty="0"/>
              <a:t>             Union/Interaction/Difference, Grouping/Aggregation</a:t>
            </a:r>
          </a:p>
        </p:txBody>
      </p:sp>
    </p:spTree>
    <p:extLst>
      <p:ext uri="{BB962C8B-B14F-4D97-AF65-F5344CB8AC3E}">
        <p14:creationId xmlns:p14="http://schemas.microsoft.com/office/powerpoint/2010/main" val="90262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 Join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Use a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from B-values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Map process turns:</a:t>
                </a:r>
              </a:p>
              <a:p>
                <a:pPr lvl="1"/>
                <a:r>
                  <a:rPr lang="en-US" dirty="0"/>
                  <a:t>Each input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into key-value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input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Map processes send each key-value pair with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to Reduce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Hadoop</a:t>
                </a:r>
                <a:r>
                  <a:rPr lang="en-US" dirty="0"/>
                  <a:t> does this automatically; just tell it what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</a:t>
                </a:r>
              </a:p>
              <a:p>
                <a:r>
                  <a:rPr lang="en-US" dirty="0"/>
                  <a:t>Each Reduce process matches all the 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with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and outputs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67" t="-2695" r="-1230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9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Measures for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</a:t>
            </a:r>
            <a:r>
              <a:rPr lang="en-US" dirty="0" err="1"/>
              <a:t>MapReduce</a:t>
            </a:r>
            <a:r>
              <a:rPr lang="en-US" dirty="0"/>
              <a:t> we quantify the cost of an algorithm using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Communication cost </a:t>
            </a:r>
          </a:p>
          <a:p>
            <a:pPr lvl="2"/>
            <a:r>
              <a:rPr lang="en-US" dirty="0"/>
              <a:t>total I/O of all processes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Elapsed communication cost</a:t>
            </a:r>
          </a:p>
          <a:p>
            <a:pPr lvl="2"/>
            <a:r>
              <a:rPr lang="en-US" dirty="0"/>
              <a:t>Max of I/O </a:t>
            </a:r>
            <a:r>
              <a:rPr lang="en-US" dirty="0" smtClean="0"/>
              <a:t>along </a:t>
            </a:r>
            <a:r>
              <a:rPr lang="en-US" dirty="0"/>
              <a:t>any path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(Elapsed) computation cost</a:t>
            </a:r>
          </a:p>
          <a:p>
            <a:pPr lvl="2"/>
            <a:r>
              <a:rPr lang="en-US" dirty="0"/>
              <a:t>Analogous, but count only running time of processes</a:t>
            </a:r>
          </a:p>
          <a:p>
            <a:pPr lvl="1"/>
            <a:r>
              <a:rPr lang="en-US" dirty="0"/>
              <a:t>Note that here the big-O notation is not the most useful (adding more machines is always an option)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7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Cost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a </a:t>
                </a:r>
                <a:r>
                  <a:rPr lang="en-US" dirty="0" err="1"/>
                  <a:t>MapReduce</a:t>
                </a:r>
                <a:r>
                  <a:rPr lang="en-US" dirty="0"/>
                  <a:t> algorithm: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Communication cost </a:t>
                </a:r>
                <a:r>
                  <a:rPr lang="en-US" dirty="0"/>
                  <a:t>= input file size + 2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×</m:t>
                    </m:r>
                  </m:oMath>
                </a14:m>
                <a:r>
                  <a:rPr lang="en-US" dirty="0"/>
                  <a:t> (sum of the sizes of all files passed from Map processes to Reduce processes) + the sum of the output sizes of the Reduce processes. 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Elapsed communication cost </a:t>
                </a:r>
                <a:r>
                  <a:rPr lang="en-US" dirty="0"/>
                  <a:t>is the sum of the largest input + output for any map process, plus the same for any reduce process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704" t="-1752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4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Cost Measures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Either the I/O (communication) or processing (computation) cost dominates</a:t>
            </a:r>
          </a:p>
          <a:p>
            <a:pPr lvl="1"/>
            <a:r>
              <a:rPr lang="en-US" dirty="0"/>
              <a:t>Ignore one or the other</a:t>
            </a:r>
          </a:p>
          <a:p>
            <a:r>
              <a:rPr lang="en-US" dirty="0"/>
              <a:t>Total cost tells what you pay in rent from your friendly neighborhood cloud</a:t>
            </a:r>
          </a:p>
          <a:p>
            <a:r>
              <a:rPr lang="en-US" dirty="0"/>
              <a:t>Elapsed cost is wall-clock time using parallelism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8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</a:t>
            </a:r>
            <a:r>
              <a:rPr lang="en-US" dirty="0" err="1"/>
              <a:t>MapReduce</a:t>
            </a:r>
            <a:r>
              <a:rPr lang="en-US" dirty="0"/>
              <a:t> Join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600203"/>
                <a:ext cx="9029700" cy="495299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Total communication cost</a:t>
                </a:r>
              </a:p>
              <a:p>
                <a:pPr lvl="1"/>
                <a:r>
                  <a:rPr lang="en-US" dirty="0"/>
                  <a:t>O(|R| + |S| + |R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×</m:t>
                    </m:r>
                  </m:oMath>
                </a14:m>
                <a:r>
                  <a:rPr lang="en-US" dirty="0"/>
                  <a:t>S|)</a:t>
                </a:r>
              </a:p>
              <a:p>
                <a:r>
                  <a:rPr lang="en-US" dirty="0"/>
                  <a:t>Elapsed communication cost = O(s), where </a:t>
                </a:r>
                <a:r>
                  <a:rPr lang="en-US" i="1" dirty="0"/>
                  <a:t>s</a:t>
                </a:r>
                <a:r>
                  <a:rPr lang="en-US" dirty="0"/>
                  <a:t> is the I/O limit</a:t>
                </a:r>
              </a:p>
              <a:p>
                <a:pPr lvl="1"/>
                <a:r>
                  <a:rPr lang="en-US" dirty="0"/>
                  <a:t>We’re going to pick </a:t>
                </a:r>
                <a:r>
                  <a:rPr lang="en-US" i="1" dirty="0"/>
                  <a:t>k</a:t>
                </a:r>
                <a:r>
                  <a:rPr lang="en-US" b="1" i="1" dirty="0"/>
                  <a:t> </a:t>
                </a:r>
                <a:r>
                  <a:rPr lang="en-US" dirty="0"/>
                  <a:t>and the number of Map processes so that the I/O limit </a:t>
                </a:r>
                <a:r>
                  <a:rPr lang="en-US" i="1" dirty="0"/>
                  <a:t>s</a:t>
                </a:r>
                <a:r>
                  <a:rPr lang="en-US" b="1" i="1" dirty="0"/>
                  <a:t> </a:t>
                </a:r>
                <a:r>
                  <a:rPr lang="en-US" dirty="0"/>
                  <a:t>is respected</a:t>
                </a:r>
              </a:p>
              <a:p>
                <a:pPr lvl="1"/>
                <a:r>
                  <a:rPr lang="en-US" dirty="0"/>
                  <a:t>We put a limit </a:t>
                </a:r>
                <a:r>
                  <a:rPr lang="en-US" i="1" dirty="0"/>
                  <a:t>s</a:t>
                </a:r>
                <a:r>
                  <a:rPr lang="en-US" b="1" i="1" dirty="0"/>
                  <a:t> </a:t>
                </a:r>
                <a:r>
                  <a:rPr lang="en-US" dirty="0"/>
                  <a:t>on the amount of input or output that any one process can have</a:t>
                </a:r>
              </a:p>
              <a:p>
                <a:pPr lvl="1"/>
                <a:r>
                  <a:rPr lang="en-US" i="1" dirty="0"/>
                  <a:t>s </a:t>
                </a:r>
                <a:r>
                  <a:rPr lang="en-US" dirty="0"/>
                  <a:t>could be:</a:t>
                </a:r>
                <a:r>
                  <a:rPr lang="en-US" b="1" dirty="0"/>
                  <a:t> </a:t>
                </a:r>
              </a:p>
              <a:p>
                <a:pPr lvl="2"/>
                <a:r>
                  <a:rPr lang="en-US" dirty="0"/>
                  <a:t>What fits in main memory </a:t>
                </a:r>
              </a:p>
              <a:p>
                <a:pPr lvl="2"/>
                <a:r>
                  <a:rPr lang="en-US" dirty="0"/>
                  <a:t>What fits on local disk </a:t>
                </a:r>
              </a:p>
              <a:p>
                <a:r>
                  <a:rPr lang="en-US" dirty="0"/>
                  <a:t>With proper indexes, computation cost is linear in the input + output size</a:t>
                </a:r>
              </a:p>
              <a:p>
                <a:pPr lvl="1"/>
                <a:r>
                  <a:rPr lang="en-US" dirty="0"/>
                  <a:t>So computation cost is like communication cost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600203"/>
                <a:ext cx="9029700" cy="4952997"/>
              </a:xfrm>
              <a:blipFill rotWithShape="0">
                <a:blip r:embed="rId2"/>
                <a:stretch>
                  <a:fillRect l="-1147" t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5" name="Bevel 4"/>
          <p:cNvSpPr/>
          <p:nvPr/>
        </p:nvSpPr>
        <p:spPr>
          <a:xfrm>
            <a:off x="9080500" y="6019800"/>
            <a:ext cx="330200" cy="369332"/>
          </a:xfrm>
          <a:prstGeom prst="bevel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2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Hadoop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Distributed File System (HDFS)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MapReduce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Hadoop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Hadoop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Streaming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Problems Suited for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MapReduce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/>
              <a:t>TensorFlow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Frequent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Itemsets</a:t>
            </a: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8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Large-scale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Large-scale computing for data mining problems on commodity hardware</a:t>
            </a:r>
          </a:p>
          <a:p>
            <a:r>
              <a:rPr lang="en-US" dirty="0"/>
              <a:t>Challenges:</a:t>
            </a:r>
          </a:p>
          <a:p>
            <a:pPr marL="971562" lvl="1" indent="-514350">
              <a:buFont typeface="+mj-lt"/>
              <a:buAutoNum type="arabicPeriod"/>
            </a:pPr>
            <a:r>
              <a:rPr lang="en-US" dirty="0"/>
              <a:t>How do you distribute computation?</a:t>
            </a:r>
          </a:p>
          <a:p>
            <a:pPr marL="971562" lvl="1" indent="-514350">
              <a:buFont typeface="+mj-lt"/>
              <a:buAutoNum type="arabicPeriod"/>
            </a:pPr>
            <a:r>
              <a:rPr lang="en-US" dirty="0"/>
              <a:t>How can we make it easy to write distributed programs?</a:t>
            </a:r>
          </a:p>
          <a:p>
            <a:pPr marL="971562" lvl="1" indent="-514350">
              <a:buFont typeface="+mj-lt"/>
              <a:buAutoNum type="arabicPeriod"/>
            </a:pPr>
            <a:r>
              <a:rPr lang="en-US" dirty="0"/>
              <a:t>How can you handle machine failures?</a:t>
            </a:r>
          </a:p>
          <a:p>
            <a:pPr lvl="2"/>
            <a:r>
              <a:rPr lang="en-US" dirty="0"/>
              <a:t>One server may stay up 3 years (1,000 days)</a:t>
            </a:r>
          </a:p>
          <a:p>
            <a:pPr lvl="2"/>
            <a:r>
              <a:rPr lang="en-US" dirty="0"/>
              <a:t>If you have 1,000 servers, expect to lose 1/day</a:t>
            </a:r>
          </a:p>
          <a:p>
            <a:pPr lvl="2"/>
            <a:r>
              <a:rPr lang="en-US" dirty="0"/>
              <a:t>It is estimated that Google had 2.5M machines in 2016</a:t>
            </a:r>
          </a:p>
          <a:p>
            <a:pPr lvl="3"/>
            <a:r>
              <a:rPr lang="en-US" dirty="0"/>
              <a:t>2,500 machine fails every 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93951" y="609600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7CC3-3FE5-401B-A7E2-A3FC019A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TensorFlow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EE9F7-54FF-4026-AD97-06A13A4A9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Interface for expressing machine learning algorithms, and an implementation for executing large-scale algorithms</a:t>
            </a:r>
          </a:p>
          <a:p>
            <a:r>
              <a:rPr lang="en" dirty="0"/>
              <a:t>Dataflow framework that compiles to native </a:t>
            </a:r>
            <a:r>
              <a:rPr lang="en-HK" dirty="0"/>
              <a:t>CPU</a:t>
            </a:r>
            <a:r>
              <a:rPr lang="en" dirty="0"/>
              <a:t> / GPU code</a:t>
            </a:r>
          </a:p>
          <a:p>
            <a:r>
              <a:rPr lang="en" dirty="0"/>
              <a:t>Drastic reduction in development time</a:t>
            </a:r>
          </a:p>
          <a:p>
            <a:r>
              <a:rPr lang="en-HK" dirty="0"/>
              <a:t>Visualization (</a:t>
            </a:r>
            <a:r>
              <a:rPr lang="en-HK" dirty="0" err="1"/>
              <a:t>TensorBoard</a:t>
            </a:r>
            <a:r>
              <a:rPr lang="en-HK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8B71A-6661-4EDC-A300-439FDB87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733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47F3-1A08-4723-9C0D-49E345B40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Programming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C7A8A-8913-407F-AE81-D96E45DB4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Express a numeric computation as a </a:t>
            </a:r>
            <a:r>
              <a:rPr lang="en-HK" b="1" dirty="0"/>
              <a:t>graph</a:t>
            </a:r>
          </a:p>
          <a:p>
            <a:pPr lvl="1"/>
            <a:r>
              <a:rPr lang="en-HK" dirty="0"/>
              <a:t>Graph nodes are </a:t>
            </a:r>
            <a:r>
              <a:rPr lang="en-HK" b="1" dirty="0"/>
              <a:t>operations</a:t>
            </a:r>
            <a:r>
              <a:rPr lang="en-HK" dirty="0"/>
              <a:t> which have any number of inputs and outputs</a:t>
            </a:r>
          </a:p>
          <a:p>
            <a:pPr lvl="1"/>
            <a:r>
              <a:rPr lang="en-HK" dirty="0"/>
              <a:t>Graph edges are </a:t>
            </a:r>
            <a:r>
              <a:rPr lang="en-HK" b="1" dirty="0"/>
              <a:t>tensors</a:t>
            </a:r>
            <a:r>
              <a:rPr lang="en-HK" dirty="0"/>
              <a:t> which flow between nodes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10C30F-DB41-4620-A312-DD7203335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714794"/>
            <a:ext cx="4776951" cy="291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054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F2CA-E401-4817-B789-53F331A4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Big Data: Distributed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130BA-D0F9-40B1-99F3-E73689924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Portability: deploy computation to one or more CPUs or GPUs in a desktop, server, or mobile device with a single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F905E-BBCD-401B-8820-484F8F232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613" y="3200400"/>
            <a:ext cx="395818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996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Hadoop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Distributed File System (HDFS)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MapReduce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Hadoop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Hadoop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Streaming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Problems Suited for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MapReduce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TensorFlow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Frequent </a:t>
            </a:r>
            <a:r>
              <a:rPr lang="en-US" dirty="0" err="1" smtClean="0"/>
              <a:t>Itemsets</a:t>
            </a: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269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 </a:t>
            </a:r>
            <a:r>
              <a:rPr lang="en-US" dirty="0" err="1"/>
              <a:t>Itemsets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600203"/>
                <a:ext cx="9105900" cy="475615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Simple question: Find sets of items that appear together “frequently” in baskets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Support</a:t>
                </a:r>
                <a:r>
                  <a:rPr lang="en-US" sz="2400" dirty="0"/>
                  <a:t> for </a:t>
                </a:r>
                <a:r>
                  <a:rPr lang="en-US" sz="2400" dirty="0" err="1"/>
                  <a:t>itemset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/>
                  <a:t>: Number of baskets containing all items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Often expressed as a fraction of the total number of baskets</a:t>
                </a:r>
              </a:p>
              <a:p>
                <a:r>
                  <a:rPr lang="en-US" sz="2400" dirty="0"/>
                  <a:t>Given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support threshold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, then sets of items that appear in at least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baskets are called </a:t>
                </a:r>
                <a:r>
                  <a:rPr lang="en-US" sz="2400" dirty="0">
                    <a:solidFill>
                      <a:srgbClr val="FF0000"/>
                    </a:solidFill>
                  </a:rPr>
                  <a:t>frequent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itemsets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600203"/>
                <a:ext cx="9105900" cy="4756150"/>
              </a:xfrm>
              <a:blipFill rotWithShape="0">
                <a:blip r:embed="rId2"/>
                <a:stretch>
                  <a:fillRect l="-870" t="-1026" r="-1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74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90600" y="4572001"/>
          <a:ext cx="3460891" cy="1554162"/>
        </p:xfrm>
        <a:graphic>
          <a:graphicData uri="http://schemas.openxmlformats.org/drawingml/2006/table">
            <a:tbl>
              <a:tblPr firstRow="1">
                <a:tableStyleId>{D113A9D2-9D6B-4929-AA2D-F23B5EE8CBE7}</a:tableStyleId>
              </a:tblPr>
              <a:tblGrid>
                <a:gridCol w="896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4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TID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30" marR="14030" marT="12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Items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30" marR="14030" marT="12951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30" marR="14030" marT="12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Bread, Coke, Milk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30" marR="14030" marT="12951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30" marR="14030" marT="12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Beer, Bread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30" marR="14030" marT="12951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30" marR="14030" marT="12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Beer, Coke, Diaper, Milk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30" marR="14030" marT="12951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30" marR="14030" marT="12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Beer, Bread, Diaper, Milk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30" marR="14030" marT="12951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30" marR="14030" marT="12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Coke, Diaper, Milk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30" marR="14030" marT="12951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87901" y="5257800"/>
            <a:ext cx="279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Support of {Beer, Bread} = 2</a:t>
            </a:r>
          </a:p>
        </p:txBody>
      </p:sp>
    </p:spTree>
    <p:extLst>
      <p:ext uri="{BB962C8B-B14F-4D97-AF65-F5344CB8AC3E}">
        <p14:creationId xmlns:p14="http://schemas.microsoft.com/office/powerpoint/2010/main" val="202434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Frequent </a:t>
            </a:r>
            <a:r>
              <a:rPr lang="en-US" dirty="0" err="1"/>
              <a:t>Itemsets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Items = {milk, coke, </a:t>
            </a:r>
            <a:r>
              <a:rPr lang="en-US" dirty="0" err="1"/>
              <a:t>pepsi</a:t>
            </a:r>
            <a:r>
              <a:rPr lang="en-US" dirty="0"/>
              <a:t>, beer, juice}</a:t>
            </a:r>
          </a:p>
          <a:p>
            <a:r>
              <a:rPr lang="en-US" dirty="0"/>
              <a:t>Minimum support = 3 baskets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Frequent </a:t>
            </a:r>
            <a:r>
              <a:rPr lang="en-US" dirty="0" err="1"/>
              <a:t>itemsets</a:t>
            </a:r>
            <a:r>
              <a:rPr lang="en-US" dirty="0"/>
              <a:t>: {m}, {c}, {b}, {j},</a:t>
            </a:r>
          </a:p>
          <a:p>
            <a:pPr marL="457212" lvl="1" indent="0">
              <a:buNone/>
            </a:pPr>
            <a:r>
              <a:rPr lang="en-US" dirty="0"/>
              <a:t>   {</a:t>
            </a:r>
            <a:r>
              <a:rPr lang="en-US" dirty="0" err="1"/>
              <a:t>m,b</a:t>
            </a:r>
            <a:r>
              <a:rPr lang="en-US" dirty="0"/>
              <a:t>}, {</a:t>
            </a:r>
            <a:r>
              <a:rPr lang="en-US" dirty="0" err="1"/>
              <a:t>b,c</a:t>
            </a:r>
            <a:r>
              <a:rPr lang="en-US" dirty="0"/>
              <a:t>}, {</a:t>
            </a:r>
            <a:r>
              <a:rPr lang="en-US" dirty="0" err="1"/>
              <a:t>c,j</a:t>
            </a: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75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641601" y="2819400"/>
          <a:ext cx="4536123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4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B1 = {m,c,b}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69" marR="21669" marT="20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B2 = {m,p,j}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69" marR="21669" marT="20002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B3 = {m,b}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69" marR="21669" marT="20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B4 = {c,j}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69" marR="21669" marT="20002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B5 = {m,p,b}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69" marR="21669" marT="20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B6 = {m,c,b,j}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69" marR="21669" marT="2000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B7 = {c,b,j}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69" marR="21669" marT="20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 dirty="0">
                          <a:effectLst/>
                        </a:rPr>
                        <a:t>B8 = {</a:t>
                      </a:r>
                      <a:r>
                        <a:rPr lang="en-US" sz="2300" u="none" strike="noStrike" dirty="0" err="1">
                          <a:effectLst/>
                        </a:rPr>
                        <a:t>b,c</a:t>
                      </a:r>
                      <a:r>
                        <a:rPr lang="en-US" sz="2300" u="none" strike="noStrike" dirty="0">
                          <a:effectLst/>
                        </a:rPr>
                        <a:t>}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69" marR="21669" marT="2000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485900" y="3124201"/>
            <a:ext cx="1073150" cy="213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568450" y="3505200"/>
            <a:ext cx="990600" cy="1752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651000" y="3886201"/>
            <a:ext cx="908050" cy="1371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476500" y="3276600"/>
            <a:ext cx="660400" cy="1905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559050" y="4343401"/>
            <a:ext cx="412750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559050" y="3886201"/>
            <a:ext cx="2228850" cy="1371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724150" y="4191000"/>
            <a:ext cx="2063750" cy="1066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651000" y="3886201"/>
            <a:ext cx="3136900" cy="1371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302000" y="4343400"/>
            <a:ext cx="0" cy="838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467100" y="3505200"/>
            <a:ext cx="1320800" cy="1676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549650" y="3886200"/>
            <a:ext cx="1238250" cy="1295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01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Itemsets</a:t>
            </a:r>
            <a:r>
              <a:rPr lang="en-US" dirty="0"/>
              <a:t>: Computation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61087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Typically, data is kept in flat files rather than in a database system:</a:t>
            </a:r>
          </a:p>
          <a:p>
            <a:pPr lvl="1"/>
            <a:r>
              <a:rPr lang="en-US" dirty="0"/>
              <a:t>Stored on disk</a:t>
            </a:r>
          </a:p>
          <a:p>
            <a:pPr lvl="1"/>
            <a:r>
              <a:rPr lang="en-US" dirty="0"/>
              <a:t>Stored basket-by-basket</a:t>
            </a:r>
          </a:p>
          <a:p>
            <a:pPr lvl="1"/>
            <a:r>
              <a:rPr lang="en-US" dirty="0"/>
              <a:t>Baskets are small but we have many baskets and many items</a:t>
            </a:r>
          </a:p>
          <a:p>
            <a:pPr lvl="2"/>
            <a:r>
              <a:rPr lang="en-US" dirty="0"/>
              <a:t>Expand baskets into pairs, triples, etc. as you read baskets</a:t>
            </a:r>
          </a:p>
          <a:p>
            <a:pPr lvl="2"/>
            <a:r>
              <a:rPr lang="en-US" dirty="0"/>
              <a:t>Use k nested loops to generate all sets of size 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76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4601" y="1600200"/>
            <a:ext cx="1223650" cy="34973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14287" y="5280140"/>
            <a:ext cx="2475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Items are positive integers, </a:t>
            </a:r>
          </a:p>
          <a:p>
            <a:r>
              <a:rPr lang="en-US" sz="1600" dirty="0"/>
              <a:t>and boundaries between </a:t>
            </a:r>
          </a:p>
          <a:p>
            <a:r>
              <a:rPr lang="en-US" sz="1600" dirty="0"/>
              <a:t>baskets are –1.</a:t>
            </a:r>
          </a:p>
        </p:txBody>
      </p:sp>
    </p:spTree>
    <p:extLst>
      <p:ext uri="{BB962C8B-B14F-4D97-AF65-F5344CB8AC3E}">
        <p14:creationId xmlns:p14="http://schemas.microsoft.com/office/powerpoint/2010/main" val="377401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true cost of mining disk-resident data is usually the </a:t>
            </a:r>
            <a:r>
              <a:rPr lang="en-US" dirty="0">
                <a:solidFill>
                  <a:srgbClr val="FF0000"/>
                </a:solidFill>
              </a:rPr>
              <a:t>number of disk I/O’s </a:t>
            </a:r>
          </a:p>
          <a:p>
            <a:r>
              <a:rPr lang="en-US" dirty="0"/>
              <a:t>In practice, association-rule algorithms read the data in </a:t>
            </a:r>
            <a:r>
              <a:rPr lang="en-US" dirty="0">
                <a:solidFill>
                  <a:srgbClr val="FF0000"/>
                </a:solidFill>
              </a:rPr>
              <a:t>passes</a:t>
            </a:r>
            <a:r>
              <a:rPr lang="en-US" i="1" dirty="0"/>
              <a:t> </a:t>
            </a:r>
            <a:r>
              <a:rPr lang="en-US" dirty="0"/>
              <a:t>– all baskets read in turn </a:t>
            </a:r>
          </a:p>
          <a:p>
            <a:r>
              <a:rPr lang="en-US" dirty="0"/>
              <a:t>We measure the cost by the </a:t>
            </a:r>
            <a:r>
              <a:rPr lang="en-US" dirty="0">
                <a:solidFill>
                  <a:srgbClr val="FF0000"/>
                </a:solidFill>
              </a:rPr>
              <a:t>number of passes </a:t>
            </a:r>
            <a:r>
              <a:rPr lang="en-US" dirty="0"/>
              <a:t>an algorithm makes over the data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488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Main-Memory Bottleneck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many frequent-</a:t>
            </a:r>
            <a:r>
              <a:rPr lang="en-US" dirty="0" err="1"/>
              <a:t>itemset</a:t>
            </a:r>
            <a:r>
              <a:rPr lang="en-US" dirty="0"/>
              <a:t> algorithms, </a:t>
            </a:r>
            <a:r>
              <a:rPr lang="en-US" dirty="0">
                <a:solidFill>
                  <a:srgbClr val="FF0000"/>
                </a:solidFill>
              </a:rPr>
              <a:t>main-memory</a:t>
            </a:r>
            <a:r>
              <a:rPr lang="en-US" b="1" dirty="0"/>
              <a:t> </a:t>
            </a:r>
            <a:r>
              <a:rPr lang="en-US" dirty="0"/>
              <a:t>is the critical resource </a:t>
            </a:r>
          </a:p>
          <a:p>
            <a:pPr lvl="1"/>
            <a:r>
              <a:rPr lang="en-US" dirty="0"/>
              <a:t>As we read baskets, we need to count something, e.g., occurrences of pairs of items </a:t>
            </a:r>
          </a:p>
          <a:p>
            <a:pPr lvl="1"/>
            <a:r>
              <a:rPr lang="en-US" dirty="0"/>
              <a:t>The number of different things we can count is limited by main memory </a:t>
            </a:r>
          </a:p>
          <a:p>
            <a:pPr lvl="1"/>
            <a:r>
              <a:rPr lang="en-US" dirty="0"/>
              <a:t>Swapping counts in/out is a disaster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2134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Algorithm to Count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file once, counting in main memory the occurrences of each pair: </a:t>
            </a:r>
          </a:p>
          <a:p>
            <a:pPr lvl="1"/>
            <a:r>
              <a:rPr lang="en-US" dirty="0"/>
              <a:t>From each basket of </a:t>
            </a:r>
            <a:r>
              <a:rPr lang="en-US" i="1" dirty="0"/>
              <a:t>n </a:t>
            </a:r>
            <a:r>
              <a:rPr lang="en-US" dirty="0"/>
              <a:t>items, generate its </a:t>
            </a:r>
            <a:r>
              <a:rPr lang="en-US" i="1" dirty="0"/>
              <a:t>n(n-1)/2 </a:t>
            </a:r>
            <a:r>
              <a:rPr lang="en-US" dirty="0"/>
              <a:t>pairs by two nested loops </a:t>
            </a:r>
          </a:p>
          <a:p>
            <a:r>
              <a:rPr lang="en-US" dirty="0"/>
              <a:t>Fails if (#items)</a:t>
            </a:r>
            <a:r>
              <a:rPr lang="en-US" baseline="30000" dirty="0"/>
              <a:t>2</a:t>
            </a:r>
            <a:r>
              <a:rPr lang="en-US" dirty="0"/>
              <a:t> exceeds main memory</a:t>
            </a:r>
            <a:endParaRPr lang="en-US" b="1" dirty="0"/>
          </a:p>
          <a:p>
            <a:pPr lvl="1"/>
            <a:r>
              <a:rPr lang="en-US" dirty="0"/>
              <a:t>Remember</a:t>
            </a:r>
            <a:r>
              <a:rPr lang="en-US" b="1" dirty="0"/>
              <a:t>: </a:t>
            </a:r>
            <a:r>
              <a:rPr lang="en-US" dirty="0"/>
              <a:t>#items can be 100K (Wal-Mart) or 10B (Web pages)</a:t>
            </a:r>
          </a:p>
          <a:p>
            <a:pPr lvl="2"/>
            <a:r>
              <a:rPr lang="en-US" dirty="0"/>
              <a:t>Suppose 10</a:t>
            </a:r>
            <a:r>
              <a:rPr lang="en-US" baseline="30000" dirty="0"/>
              <a:t>5</a:t>
            </a:r>
            <a:r>
              <a:rPr lang="en-US" sz="1400" dirty="0"/>
              <a:t> </a:t>
            </a:r>
            <a:r>
              <a:rPr lang="en-US" dirty="0"/>
              <a:t>items, counts are 4-byte integers </a:t>
            </a:r>
          </a:p>
          <a:p>
            <a:pPr lvl="2"/>
            <a:r>
              <a:rPr lang="en-US" dirty="0"/>
              <a:t>Number of pairs of items: 10</a:t>
            </a:r>
            <a:r>
              <a:rPr lang="en-US" baseline="30000" dirty="0"/>
              <a:t>5</a:t>
            </a:r>
            <a:r>
              <a:rPr lang="en-US" dirty="0"/>
              <a:t>(10</a:t>
            </a:r>
            <a:r>
              <a:rPr lang="en-US" baseline="30000" dirty="0"/>
              <a:t>5</a:t>
            </a:r>
            <a:r>
              <a:rPr lang="en-US" dirty="0"/>
              <a:t>-1)/2 = 5*10</a:t>
            </a:r>
            <a:r>
              <a:rPr lang="en-US" baseline="30000" dirty="0"/>
              <a:t>9</a:t>
            </a:r>
            <a:endParaRPr lang="en-US" sz="1400" baseline="30000" dirty="0"/>
          </a:p>
          <a:p>
            <a:pPr lvl="2"/>
            <a:r>
              <a:rPr lang="en-US" dirty="0"/>
              <a:t>Therefore, 2*10</a:t>
            </a:r>
            <a:r>
              <a:rPr lang="en-US" baseline="30000" dirty="0"/>
              <a:t>10</a:t>
            </a:r>
            <a:r>
              <a:rPr lang="en-US" sz="1400" dirty="0"/>
              <a:t> </a:t>
            </a:r>
            <a:r>
              <a:rPr lang="en-US" dirty="0"/>
              <a:t>(20 gigabytes) of memory needed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0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and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Issue: Copying data over a network takes time</a:t>
            </a:r>
          </a:p>
          <a:p>
            <a:r>
              <a:rPr lang="en-US" dirty="0"/>
              <a:t>Idea:</a:t>
            </a:r>
          </a:p>
          <a:p>
            <a:pPr lvl="1"/>
            <a:r>
              <a:rPr lang="en-US" dirty="0"/>
              <a:t>Bring computation close to the data</a:t>
            </a:r>
          </a:p>
          <a:p>
            <a:pPr lvl="1"/>
            <a:r>
              <a:rPr lang="en-US" dirty="0"/>
              <a:t>Store files multiple times for reliability</a:t>
            </a:r>
          </a:p>
          <a:p>
            <a:r>
              <a:rPr lang="en-US" dirty="0" err="1"/>
              <a:t>MapReduce</a:t>
            </a:r>
            <a:r>
              <a:rPr lang="en-US" dirty="0"/>
              <a:t> addresses these problems</a:t>
            </a:r>
          </a:p>
          <a:p>
            <a:pPr lvl="1"/>
            <a:r>
              <a:rPr lang="en-US" dirty="0"/>
              <a:t>Google’s computational/data manipulation model</a:t>
            </a:r>
          </a:p>
          <a:p>
            <a:pPr lvl="1"/>
            <a:r>
              <a:rPr lang="en-US" dirty="0"/>
              <a:t>Elegant way to work with big data</a:t>
            </a:r>
          </a:p>
          <a:p>
            <a:pPr lvl="1"/>
            <a:r>
              <a:rPr lang="en-US" dirty="0"/>
              <a:t>Storage Infrastructure – File system</a:t>
            </a:r>
          </a:p>
          <a:p>
            <a:pPr lvl="2"/>
            <a:r>
              <a:rPr lang="en-US" dirty="0"/>
              <a:t>Google: GFS; </a:t>
            </a:r>
            <a:r>
              <a:rPr lang="en-US" dirty="0" err="1"/>
              <a:t>Hadoop</a:t>
            </a:r>
            <a:r>
              <a:rPr lang="en-US" dirty="0"/>
              <a:t>: HDFS</a:t>
            </a:r>
          </a:p>
          <a:p>
            <a:pPr lvl="1"/>
            <a:r>
              <a:rPr lang="en-US" dirty="0"/>
              <a:t>Programming model</a:t>
            </a:r>
          </a:p>
          <a:p>
            <a:pPr lvl="2"/>
            <a:r>
              <a:rPr lang="en-US" dirty="0"/>
              <a:t>Map-reduce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A-Priori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619125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two-pass</a:t>
            </a:r>
            <a:r>
              <a:rPr lang="en-US" b="1" dirty="0"/>
              <a:t> </a:t>
            </a:r>
            <a:r>
              <a:rPr lang="en-US" dirty="0"/>
              <a:t>approach called </a:t>
            </a:r>
            <a:r>
              <a:rPr lang="en-US" dirty="0">
                <a:solidFill>
                  <a:srgbClr val="FF0000"/>
                </a:solidFill>
              </a:rPr>
              <a:t>a-priori</a:t>
            </a:r>
            <a:r>
              <a:rPr lang="en-US" b="1" i="1" dirty="0"/>
              <a:t> </a:t>
            </a:r>
            <a:r>
              <a:rPr lang="en-US" dirty="0"/>
              <a:t>limits the need for main memory</a:t>
            </a:r>
          </a:p>
          <a:p>
            <a:r>
              <a:rPr lang="en-US" dirty="0"/>
              <a:t>Key idea: </a:t>
            </a:r>
            <a:r>
              <a:rPr lang="en-US" i="1" dirty="0">
                <a:solidFill>
                  <a:srgbClr val="FF0000"/>
                </a:solidFill>
              </a:rPr>
              <a:t>monotonicity </a:t>
            </a:r>
          </a:p>
          <a:p>
            <a:pPr lvl="1"/>
            <a:r>
              <a:rPr lang="en-US" dirty="0"/>
              <a:t>If a set of items </a:t>
            </a:r>
            <a:r>
              <a:rPr lang="en-US" i="1" dirty="0"/>
              <a:t>I </a:t>
            </a:r>
            <a:r>
              <a:rPr lang="en-US" dirty="0"/>
              <a:t>appears at least </a:t>
            </a:r>
            <a:r>
              <a:rPr lang="en-US" i="1" dirty="0"/>
              <a:t>s </a:t>
            </a:r>
            <a:r>
              <a:rPr lang="en-US" dirty="0"/>
              <a:t>times, so does every </a:t>
            </a:r>
            <a:r>
              <a:rPr lang="en-US" b="1" dirty="0">
                <a:solidFill>
                  <a:srgbClr val="FF0000"/>
                </a:solidFill>
              </a:rPr>
              <a:t>subset</a:t>
            </a:r>
            <a:r>
              <a:rPr lang="en-US" b="1" dirty="0"/>
              <a:t> </a:t>
            </a:r>
            <a:r>
              <a:rPr lang="en-US" i="1" dirty="0"/>
              <a:t>J </a:t>
            </a:r>
            <a:r>
              <a:rPr lang="en-US" dirty="0"/>
              <a:t>of </a:t>
            </a:r>
            <a:r>
              <a:rPr lang="en-US" i="1" dirty="0"/>
              <a:t>I</a:t>
            </a:r>
            <a:r>
              <a:rPr lang="en-US" dirty="0"/>
              <a:t>. </a:t>
            </a:r>
          </a:p>
          <a:p>
            <a:r>
              <a:rPr lang="en-US" dirty="0"/>
              <a:t>Contrapositive for pairs: </a:t>
            </a:r>
          </a:p>
          <a:p>
            <a:pPr lvl="1"/>
            <a:r>
              <a:rPr lang="en-US" dirty="0"/>
              <a:t>If item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does not appear in </a:t>
            </a:r>
            <a:r>
              <a:rPr lang="en-US" i="1" dirty="0"/>
              <a:t>s </a:t>
            </a:r>
            <a:r>
              <a:rPr lang="en-US" dirty="0"/>
              <a:t>baskets, then no pair including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can appear in </a:t>
            </a:r>
            <a:r>
              <a:rPr lang="en-US" i="1" dirty="0"/>
              <a:t>s </a:t>
            </a:r>
            <a:r>
              <a:rPr lang="en-US" dirty="0"/>
              <a:t>baskets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80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45276" y="1828800"/>
            <a:ext cx="3089593" cy="220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7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A-Priori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Pass 1</a:t>
            </a:r>
            <a:r>
              <a:rPr lang="en-US" b="1" dirty="0"/>
              <a:t>: </a:t>
            </a:r>
            <a:r>
              <a:rPr lang="en-US" dirty="0"/>
              <a:t>Read baskets and count in main memory the occurrences of each </a:t>
            </a:r>
            <a:r>
              <a:rPr lang="en-US" dirty="0">
                <a:solidFill>
                  <a:srgbClr val="FF0000"/>
                </a:solidFill>
              </a:rPr>
              <a:t>individual item </a:t>
            </a:r>
          </a:p>
          <a:p>
            <a:pPr lvl="1"/>
            <a:r>
              <a:rPr lang="en-US" dirty="0"/>
              <a:t>Requires only memory proportional to #items </a:t>
            </a:r>
          </a:p>
          <a:p>
            <a:r>
              <a:rPr lang="en-US" dirty="0"/>
              <a:t>Items that appear at least </a:t>
            </a:r>
            <a:r>
              <a:rPr lang="en-US" i="1" dirty="0"/>
              <a:t>s </a:t>
            </a:r>
            <a:r>
              <a:rPr lang="en-US" dirty="0"/>
              <a:t>times are the frequent items </a:t>
            </a:r>
          </a:p>
          <a:p>
            <a:r>
              <a:rPr lang="en-US" dirty="0"/>
              <a:t>Pass 2</a:t>
            </a:r>
            <a:r>
              <a:rPr lang="en-US" b="1" dirty="0"/>
              <a:t>: </a:t>
            </a:r>
            <a:r>
              <a:rPr lang="en-US" dirty="0"/>
              <a:t>Read baskets again and count in main memory only those pairs where both elements are frequent (from Pass 1) </a:t>
            </a:r>
          </a:p>
          <a:p>
            <a:pPr lvl="1"/>
            <a:r>
              <a:rPr lang="en-US" dirty="0"/>
              <a:t>Requires memory proportional to square of </a:t>
            </a:r>
            <a:r>
              <a:rPr lang="en-US" dirty="0">
                <a:solidFill>
                  <a:srgbClr val="FF0000"/>
                </a:solidFill>
              </a:rPr>
              <a:t>frequent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items only (for counts) </a:t>
            </a:r>
          </a:p>
          <a:p>
            <a:pPr lvl="1"/>
            <a:r>
              <a:rPr lang="en-US" dirty="0"/>
              <a:t>Plus a list of the frequent items (so you know what must be counted)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5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Main-Memory: Picture of A-Priori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82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1472" y="1622886"/>
            <a:ext cx="7143059" cy="44805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12129" y="1417638"/>
            <a:ext cx="4191000" cy="4830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1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 Triplets, Etc.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600201"/>
                <a:ext cx="8915400" cy="32766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Now we know how to find frequent pairs, how about frequent triplets and frequent k-tuples?</a:t>
                </a:r>
              </a:p>
              <a:p>
                <a:r>
                  <a:rPr lang="en-US" dirty="0"/>
                  <a:t>For each k, we construct two sets of k-tuples (sets of size k):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rgbClr val="FF0000"/>
                    </a:solidFill>
                  </a:rPr>
                  <a:t>candidate k-tuples </a:t>
                </a:r>
                <a:r>
                  <a:rPr lang="en-US" dirty="0"/>
                  <a:t>= those that might be frequent sets (support &gt; s) based on information from the pass for </a:t>
                </a:r>
                <a:r>
                  <a:rPr lang="en-US" i="1" dirty="0"/>
                  <a:t>k</a:t>
                </a:r>
                <a:r>
                  <a:rPr lang="en-US" dirty="0"/>
                  <a:t>–1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= the set of truly frequent </a:t>
                </a:r>
                <a:r>
                  <a:rPr lang="en-US" i="1" dirty="0"/>
                  <a:t>k</a:t>
                </a:r>
                <a:r>
                  <a:rPr lang="en-US" dirty="0"/>
                  <a:t>-tuples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600201"/>
                <a:ext cx="8915400" cy="3276600"/>
              </a:xfrm>
              <a:blipFill rotWithShape="0">
                <a:blip r:embed="rId2"/>
                <a:stretch>
                  <a:fillRect l="-1162" t="-2980" r="-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83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8650" y="4719446"/>
            <a:ext cx="6356350" cy="163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8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Hypothetical steps of the A-Priori algorithm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{ {b} {c} {j} {m} {n} {p} } </a:t>
                </a:r>
              </a:p>
              <a:p>
                <a:r>
                  <a:rPr lang="en-US" dirty="0"/>
                  <a:t>Count the support of </a:t>
                </a:r>
                <a:r>
                  <a:rPr lang="en-US" dirty="0" err="1"/>
                  <a:t>itemsets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Prune non-frequent: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{ b, c, j, m } </a:t>
                </a:r>
              </a:p>
              <a:p>
                <a:r>
                  <a:rPr lang="en-US" dirty="0"/>
                  <a:t>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{ {</a:t>
                </a:r>
                <a:r>
                  <a:rPr lang="en-US" dirty="0" err="1"/>
                  <a:t>b,c</a:t>
                </a:r>
                <a:r>
                  <a:rPr lang="en-US" dirty="0"/>
                  <a:t>} {</a:t>
                </a:r>
                <a:r>
                  <a:rPr lang="en-US" dirty="0" err="1"/>
                  <a:t>b,j</a:t>
                </a:r>
                <a:r>
                  <a:rPr lang="en-US" dirty="0"/>
                  <a:t>} {</a:t>
                </a:r>
                <a:r>
                  <a:rPr lang="en-US" dirty="0" err="1"/>
                  <a:t>b,m</a:t>
                </a:r>
                <a:r>
                  <a:rPr lang="en-US" dirty="0"/>
                  <a:t>} {</a:t>
                </a:r>
                <a:r>
                  <a:rPr lang="en-US" dirty="0" err="1"/>
                  <a:t>c,j</a:t>
                </a:r>
                <a:r>
                  <a:rPr lang="en-US" dirty="0"/>
                  <a:t>} {</a:t>
                </a:r>
                <a:r>
                  <a:rPr lang="en-US" dirty="0" err="1"/>
                  <a:t>c,m</a:t>
                </a:r>
                <a:r>
                  <a:rPr lang="en-US" dirty="0"/>
                  <a:t>} {</a:t>
                </a:r>
                <a:r>
                  <a:rPr lang="en-US" dirty="0" err="1"/>
                  <a:t>j,m</a:t>
                </a:r>
                <a:r>
                  <a:rPr lang="en-US" dirty="0"/>
                  <a:t>} } </a:t>
                </a:r>
              </a:p>
              <a:p>
                <a:r>
                  <a:rPr lang="en-US" dirty="0"/>
                  <a:t>Count the support of </a:t>
                </a:r>
                <a:r>
                  <a:rPr lang="en-US" dirty="0" err="1"/>
                  <a:t>itemsets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Prune non-frequent: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{ {</a:t>
                </a:r>
                <a:r>
                  <a:rPr lang="en-US" dirty="0" err="1"/>
                  <a:t>b,m</a:t>
                </a:r>
                <a:r>
                  <a:rPr lang="en-US" dirty="0"/>
                  <a:t>} {</a:t>
                </a:r>
                <a:r>
                  <a:rPr lang="en-US" dirty="0" err="1"/>
                  <a:t>b,c</a:t>
                </a:r>
                <a:r>
                  <a:rPr lang="en-US" dirty="0"/>
                  <a:t>} {</a:t>
                </a:r>
                <a:r>
                  <a:rPr lang="en-US" dirty="0" err="1"/>
                  <a:t>c,m</a:t>
                </a:r>
                <a:r>
                  <a:rPr lang="en-US" dirty="0"/>
                  <a:t>} {</a:t>
                </a:r>
                <a:r>
                  <a:rPr lang="en-US" dirty="0" err="1"/>
                  <a:t>c,j</a:t>
                </a:r>
                <a:r>
                  <a:rPr lang="en-US" dirty="0"/>
                  <a:t>} } </a:t>
                </a:r>
              </a:p>
              <a:p>
                <a:r>
                  <a:rPr lang="en-US" dirty="0"/>
                  <a:t>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= { {</a:t>
                </a:r>
                <a:r>
                  <a:rPr lang="en-US" dirty="0" err="1"/>
                  <a:t>b,c,m</a:t>
                </a:r>
                <a:r>
                  <a:rPr lang="en-US" dirty="0"/>
                  <a:t>} {</a:t>
                </a:r>
                <a:r>
                  <a:rPr lang="en-US" dirty="0" err="1"/>
                  <a:t>b,c,j</a:t>
                </a:r>
                <a:r>
                  <a:rPr lang="en-US" dirty="0"/>
                  <a:t>} {</a:t>
                </a:r>
                <a:r>
                  <a:rPr lang="en-US" dirty="0" err="1"/>
                  <a:t>b,m,j</a:t>
                </a:r>
                <a:r>
                  <a:rPr lang="en-US" dirty="0"/>
                  <a:t>} {</a:t>
                </a:r>
                <a:r>
                  <a:rPr lang="en-US" dirty="0" err="1"/>
                  <a:t>c,m,j</a:t>
                </a:r>
                <a:r>
                  <a:rPr lang="en-US" dirty="0"/>
                  <a:t>} } </a:t>
                </a:r>
              </a:p>
              <a:p>
                <a:r>
                  <a:rPr lang="en-US" dirty="0"/>
                  <a:t>Count the support of </a:t>
                </a:r>
                <a:r>
                  <a:rPr lang="en-US" dirty="0" err="1"/>
                  <a:t>itemsets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Prune non-frequent: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= { {</a:t>
                </a:r>
                <a:r>
                  <a:rPr lang="en-US" dirty="0" err="1"/>
                  <a:t>b,c,m</a:t>
                </a:r>
                <a:r>
                  <a:rPr lang="en-US" dirty="0"/>
                  <a:t>} }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259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6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A-Priori for All Frequent </a:t>
            </a:r>
            <a:r>
              <a:rPr lang="en-US" dirty="0" err="1"/>
              <a:t>Itemsets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One pass for each </a:t>
            </a:r>
            <a:r>
              <a:rPr lang="en-US" i="1" dirty="0"/>
              <a:t>k </a:t>
            </a:r>
            <a:r>
              <a:rPr lang="en-US" dirty="0"/>
              <a:t>(</a:t>
            </a:r>
            <a:r>
              <a:rPr lang="en-US" dirty="0" err="1"/>
              <a:t>itemset</a:t>
            </a:r>
            <a:r>
              <a:rPr lang="en-US" dirty="0"/>
              <a:t> size) </a:t>
            </a:r>
          </a:p>
          <a:p>
            <a:r>
              <a:rPr lang="en-US" dirty="0"/>
              <a:t>Needs room in main memory to count each candidate </a:t>
            </a:r>
            <a:r>
              <a:rPr lang="en-US" i="1" dirty="0"/>
              <a:t>k</a:t>
            </a:r>
            <a:r>
              <a:rPr lang="en-US" dirty="0"/>
              <a:t>-tuple </a:t>
            </a:r>
          </a:p>
          <a:p>
            <a:r>
              <a:rPr lang="en-US" dirty="0"/>
              <a:t>For typical market-basket data and reasonable support (e.g., 1%), </a:t>
            </a:r>
            <a:r>
              <a:rPr lang="en-US" i="1" dirty="0"/>
              <a:t>k </a:t>
            </a:r>
            <a:r>
              <a:rPr lang="en-US" dirty="0"/>
              <a:t>= 2 requires the most memory </a:t>
            </a:r>
          </a:p>
          <a:p>
            <a:r>
              <a:rPr lang="en-US" sz="3600" dirty="0"/>
              <a:t>Many possible extensions:</a:t>
            </a:r>
            <a:r>
              <a:rPr lang="en-US" sz="3600" b="1" dirty="0"/>
              <a:t> </a:t>
            </a:r>
            <a:r>
              <a:rPr lang="en-US" dirty="0"/>
              <a:t>Lower the support </a:t>
            </a:r>
            <a:r>
              <a:rPr lang="en-US" i="1" dirty="0"/>
              <a:t>s </a:t>
            </a:r>
            <a:r>
              <a:rPr lang="en-US" dirty="0"/>
              <a:t>as </a:t>
            </a:r>
            <a:r>
              <a:rPr lang="en-US" dirty="0" err="1"/>
              <a:t>itemset</a:t>
            </a:r>
            <a:r>
              <a:rPr lang="en-US" dirty="0"/>
              <a:t> gets bigger</a:t>
            </a:r>
          </a:p>
          <a:p>
            <a:pPr lvl="1"/>
            <a:r>
              <a:rPr lang="en-US" sz="3200" dirty="0"/>
              <a:t>Association rules with intervals: </a:t>
            </a:r>
          </a:p>
          <a:p>
            <a:pPr lvl="2"/>
            <a:r>
              <a:rPr lang="en-US" dirty="0"/>
              <a:t>For example: Men over 65 have 2 cars </a:t>
            </a:r>
          </a:p>
          <a:p>
            <a:pPr lvl="1"/>
            <a:r>
              <a:rPr lang="en-US" dirty="0"/>
              <a:t>Association rules when items are in a taxonomy </a:t>
            </a:r>
          </a:p>
          <a:p>
            <a:pPr lvl="2"/>
            <a:r>
              <a:rPr lang="en-US" dirty="0"/>
              <a:t>Bread, Butter → </a:t>
            </a:r>
            <a:r>
              <a:rPr lang="en-US" dirty="0" err="1"/>
              <a:t>FruitJam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BakedGoods</a:t>
            </a:r>
            <a:r>
              <a:rPr lang="en-US" dirty="0"/>
              <a:t>, </a:t>
            </a:r>
            <a:r>
              <a:rPr lang="en-US" dirty="0" err="1"/>
              <a:t>MilkProduct</a:t>
            </a:r>
            <a:r>
              <a:rPr lang="en-US" dirty="0"/>
              <a:t> → </a:t>
            </a:r>
            <a:r>
              <a:rPr lang="en-US" dirty="0" err="1"/>
              <a:t>PreservedGoods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Divide the file in which we want to find frequent </a:t>
                </a:r>
                <a:r>
                  <a:rPr lang="en-US" dirty="0" err="1"/>
                  <a:t>itemsets</a:t>
                </a:r>
                <a:r>
                  <a:rPr lang="en-US" dirty="0"/>
                  <a:t> into equal chunks randomly.</a:t>
                </a:r>
              </a:p>
              <a:p>
                <a:r>
                  <a:rPr lang="en-US" dirty="0"/>
                  <a:t>Solve the frequent </a:t>
                </a:r>
                <a:r>
                  <a:rPr lang="en-US" dirty="0" err="1"/>
                  <a:t>itemsets</a:t>
                </a:r>
                <a:r>
                  <a:rPr lang="en-US" dirty="0"/>
                  <a:t> problem for the smaller chunk at each node. (Pretend the chunk is the entire dataset)</a:t>
                </a:r>
              </a:p>
              <a:p>
                <a:r>
                  <a:rPr lang="en-US" dirty="0"/>
                  <a:t>Given:</a:t>
                </a:r>
              </a:p>
              <a:p>
                <a:pPr lvl="1"/>
                <a:r>
                  <a:rPr lang="en-US" dirty="0"/>
                  <a:t>Each chunk is 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of the whole input file (total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chunks)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the support threshold for the algorithm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𝑝𝑠</m:t>
                    </m:r>
                  </m:oMath>
                </a14:m>
                <a:r>
                  <a:rPr lang="en-US" dirty="0"/>
                  <a:t> is the threshold as we process a chunk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481" t="-2695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4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each node, we can use A-Priori algorithm to solve the smaller problem</a:t>
            </a:r>
          </a:p>
          <a:p>
            <a:r>
              <a:rPr lang="en-US" dirty="0"/>
              <a:t>Take the group of all the </a:t>
            </a:r>
            <a:r>
              <a:rPr lang="en-US" dirty="0" err="1"/>
              <a:t>itemsets</a:t>
            </a:r>
            <a:r>
              <a:rPr lang="en-US" dirty="0"/>
              <a:t> that have been found frequent for </a:t>
            </a:r>
            <a:r>
              <a:rPr lang="en-US" dirty="0">
                <a:solidFill>
                  <a:srgbClr val="FF0000"/>
                </a:solidFill>
              </a:rPr>
              <a:t>one or more </a:t>
            </a:r>
            <a:r>
              <a:rPr lang="en-US" dirty="0"/>
              <a:t>chunks.</a:t>
            </a:r>
          </a:p>
          <a:p>
            <a:pPr lvl="1"/>
            <a:r>
              <a:rPr lang="en-US" dirty="0"/>
              <a:t>Every </a:t>
            </a:r>
            <a:r>
              <a:rPr lang="en-US" dirty="0" err="1"/>
              <a:t>itemset</a:t>
            </a:r>
            <a:r>
              <a:rPr lang="en-US" dirty="0"/>
              <a:t> that is frequent in the whole file is frequent in at least one chunk</a:t>
            </a:r>
          </a:p>
          <a:p>
            <a:pPr lvl="1"/>
            <a:r>
              <a:rPr lang="en-US" dirty="0"/>
              <a:t>All the true frequent </a:t>
            </a:r>
            <a:r>
              <a:rPr lang="en-US" dirty="0" err="1"/>
              <a:t>itemsets</a:t>
            </a:r>
            <a:r>
              <a:rPr lang="en-US" dirty="0"/>
              <a:t> are among the candidates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4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arrange the aforementioned algorithm in a two-pass Map-Reduce framework</a:t>
            </a:r>
          </a:p>
          <a:p>
            <a:pPr lvl="1"/>
            <a:r>
              <a:rPr lang="en-US" dirty="0"/>
              <a:t>First Map-Reduce cycle to produce the candidate </a:t>
            </a:r>
            <a:r>
              <a:rPr lang="en-US" dirty="0" err="1"/>
              <a:t>itemsets</a:t>
            </a:r>
            <a:endParaRPr lang="en-US" dirty="0"/>
          </a:p>
          <a:p>
            <a:pPr lvl="1"/>
            <a:r>
              <a:rPr lang="en-US" dirty="0"/>
              <a:t>Second Map-Reduce cycle to calculate the true frequent </a:t>
            </a:r>
            <a:r>
              <a:rPr lang="en-US" dirty="0" err="1"/>
              <a:t>itemsets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0110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 Implementation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Mapper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Run A-Priori algorithm on the chunk using support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 the frequent </a:t>
                </a:r>
                <a:r>
                  <a:rPr lang="en-US" dirty="0" err="1"/>
                  <a:t>itemsets</a:t>
                </a:r>
                <a:r>
                  <a:rPr lang="en-US" dirty="0"/>
                  <a:t> for that chunk (F, c), where F is the key (</a:t>
                </a:r>
                <a:r>
                  <a:rPr lang="en-US" dirty="0" err="1"/>
                  <a:t>itemset</a:t>
                </a:r>
                <a:r>
                  <a:rPr lang="en-US" dirty="0"/>
                  <a:t>) and c is count (or proportion)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 cstate="print"/>
                <a:stretch>
                  <a:fillRect l="-1961" t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First Reducer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Input </a:t>
            </a:r>
            <a:r>
              <a:rPr lang="en-US" dirty="0"/>
              <a:t>the candidate </a:t>
            </a:r>
            <a:r>
              <a:rPr lang="en-US" dirty="0" err="1"/>
              <a:t>itemsets</a:t>
            </a:r>
            <a:r>
              <a:rPr lang="en-US" dirty="0"/>
              <a:t> to verify in the second pass</a:t>
            </a:r>
          </a:p>
          <a:p>
            <a:r>
              <a:rPr lang="en-US" dirty="0"/>
              <a:t>Given (</a:t>
            </a:r>
            <a:r>
              <a:rPr lang="en-US" dirty="0" err="1"/>
              <a:t>F,c</a:t>
            </a:r>
            <a:r>
              <a:rPr lang="en-US" dirty="0"/>
              <a:t>), discard c and output all candidate </a:t>
            </a:r>
            <a:r>
              <a:rPr lang="en-US" dirty="0" err="1"/>
              <a:t>itemsets</a:t>
            </a:r>
            <a:r>
              <a:rPr lang="en-US" dirty="0"/>
              <a:t> </a:t>
            </a:r>
            <a:r>
              <a:rPr lang="en-US" dirty="0" err="1"/>
              <a:t>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9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60400" y="1905000"/>
            <a:ext cx="8997950" cy="3276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60402" y="2971800"/>
            <a:ext cx="8433595" cy="2209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857409"/>
              </p:ext>
            </p:extLst>
          </p:nvPr>
        </p:nvGraphicFramePr>
        <p:xfrm>
          <a:off x="802356" y="1905000"/>
          <a:ext cx="734695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82188" y="306940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Hadoop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291" y="2057401"/>
            <a:ext cx="935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Hadoop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26903735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 Implementation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Second Mapper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For all the candidate </a:t>
            </a:r>
            <a:r>
              <a:rPr lang="en-US" dirty="0" err="1"/>
              <a:t>itemsets</a:t>
            </a:r>
            <a:r>
              <a:rPr lang="en-US" dirty="0"/>
              <a:t> produced by first reducer, count the frequency in local chunk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Second Reducer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/>
                  <a:t>Aggregate the output of second mapper, and sum the count to get the frequency of candidate </a:t>
                </a:r>
                <a:r>
                  <a:rPr lang="en-US" dirty="0" err="1"/>
                  <a:t>itemsets</a:t>
                </a:r>
                <a:r>
                  <a:rPr lang="en-US" dirty="0"/>
                  <a:t> in the whole input file</a:t>
                </a:r>
              </a:p>
              <a:p>
                <a:r>
                  <a:rPr lang="en-US" dirty="0"/>
                  <a:t>Filter the </a:t>
                </a:r>
                <a:r>
                  <a:rPr lang="en-US" dirty="0" err="1"/>
                  <a:t>itemsets</a:t>
                </a:r>
                <a:r>
                  <a:rPr lang="en-US" dirty="0"/>
                  <a:t> with support smaller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2" cstate="print"/>
                <a:stretch>
                  <a:fillRect l="-2112" t="-1235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9" name="Bevel 8"/>
          <p:cNvSpPr/>
          <p:nvPr/>
        </p:nvSpPr>
        <p:spPr>
          <a:xfrm>
            <a:off x="9080500" y="6019800"/>
            <a:ext cx="330200" cy="369332"/>
          </a:xfrm>
          <a:prstGeom prst="bevel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4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  <p:bldP spid="9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Hadoop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Distributed File System (HDFS)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MapReduce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Hadoop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Hadoop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Streaming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Problems Suited for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MapReduce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TensorFlow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Frequent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Itemsets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HDFS is a reliable distributed file system</a:t>
            </a:r>
          </a:p>
          <a:p>
            <a:r>
              <a:rPr lang="en-US" dirty="0" err="1"/>
              <a:t>MapReduce</a:t>
            </a:r>
            <a:r>
              <a:rPr lang="en-US" dirty="0"/>
              <a:t> is a distributed computing environment</a:t>
            </a:r>
          </a:p>
          <a:p>
            <a:pPr lvl="1"/>
            <a:r>
              <a:rPr lang="en-US" dirty="0" err="1"/>
              <a:t>Hadoop</a:t>
            </a:r>
            <a:r>
              <a:rPr lang="en-US" dirty="0"/>
              <a:t> is an open-source implementation of </a:t>
            </a:r>
            <a:r>
              <a:rPr lang="en-US" dirty="0" err="1"/>
              <a:t>MapReduce</a:t>
            </a:r>
            <a:endParaRPr lang="en-US" dirty="0"/>
          </a:p>
          <a:p>
            <a:pPr lvl="1"/>
            <a:r>
              <a:rPr lang="en-US" dirty="0" err="1"/>
              <a:t>Hadoop</a:t>
            </a:r>
            <a:r>
              <a:rPr lang="en-US" dirty="0"/>
              <a:t> Streaming allow you to use any language to write </a:t>
            </a:r>
            <a:r>
              <a:rPr lang="en-US" dirty="0" err="1"/>
              <a:t>MapReduce</a:t>
            </a:r>
            <a:r>
              <a:rPr lang="en-US" dirty="0"/>
              <a:t> code</a:t>
            </a:r>
          </a:p>
          <a:p>
            <a:r>
              <a:rPr lang="en-US" dirty="0"/>
              <a:t>Frequent </a:t>
            </a:r>
            <a:r>
              <a:rPr lang="en-US" dirty="0" err="1"/>
              <a:t>Itemsets</a:t>
            </a:r>
            <a:r>
              <a:rPr lang="en-US" dirty="0"/>
              <a:t> problem can be solved efficiently using its monotonicity property</a:t>
            </a:r>
          </a:p>
          <a:p>
            <a:pPr lvl="1"/>
            <a:r>
              <a:rPr lang="en-US" dirty="0"/>
              <a:t>A-Priori algorithm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One-Slide </a:t>
            </a:r>
            <a:r>
              <a:rPr lang="en-US" dirty="0"/>
              <a:t>Takeaway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HDFS is a distributed file system built with robust in mind</a:t>
            </a:r>
          </a:p>
          <a:p>
            <a:r>
              <a:rPr lang="en-US" dirty="0" err="1"/>
              <a:t>MapReduce</a:t>
            </a:r>
            <a:r>
              <a:rPr lang="en-US" dirty="0"/>
              <a:t> is a convenient paradigm to implement parallel program</a:t>
            </a:r>
          </a:p>
          <a:p>
            <a:r>
              <a:rPr lang="en-US" dirty="0" err="1"/>
              <a:t>Hadoop</a:t>
            </a:r>
            <a:r>
              <a:rPr lang="en-US" dirty="0"/>
              <a:t> is an open source implementation of </a:t>
            </a:r>
            <a:r>
              <a:rPr lang="en-US" dirty="0" err="1"/>
              <a:t>MapReduce</a:t>
            </a:r>
            <a:endParaRPr lang="en-US" dirty="0"/>
          </a:p>
          <a:p>
            <a:r>
              <a:rPr lang="en-US" dirty="0"/>
              <a:t>Hadoop streaming allows you to use any language to program mapper and reducer</a:t>
            </a:r>
          </a:p>
          <a:p>
            <a:r>
              <a:rPr lang="en-US" dirty="0"/>
              <a:t>Monotonicity property enable efficient algorithms for Frequent </a:t>
            </a:r>
            <a:r>
              <a:rPr lang="en-US" dirty="0" err="1"/>
              <a:t>Itemsets</a:t>
            </a:r>
            <a:r>
              <a:rPr lang="en-US" dirty="0"/>
              <a:t>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/>
              <a:t>MapReduce</a:t>
            </a:r>
            <a:r>
              <a:rPr lang="en-US" sz="2400" dirty="0"/>
              <a:t>: Simplified Data Processing on Large Clusters, Jeffrey Dean and Sanjay </a:t>
            </a:r>
            <a:r>
              <a:rPr lang="en-US" sz="2400" dirty="0" err="1"/>
              <a:t>Ghemawat</a:t>
            </a:r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 err="1"/>
              <a:t>Hadoop</a:t>
            </a:r>
            <a:r>
              <a:rPr lang="en-US" sz="2400" dirty="0"/>
              <a:t> Distributed File System: Architecture and Design by Apache Foundation </a:t>
            </a:r>
            <a:r>
              <a:rPr lang="en-US" sz="2400" dirty="0" err="1"/>
              <a:t>Inc</a:t>
            </a:r>
            <a:endParaRPr lang="en-US" sz="2400" dirty="0"/>
          </a:p>
          <a:p>
            <a:r>
              <a:rPr lang="en-US" sz="2400" dirty="0" err="1"/>
              <a:t>Hadoop</a:t>
            </a:r>
            <a:r>
              <a:rPr lang="en-US" sz="2400" dirty="0"/>
              <a:t> in Action, Chuck Lam</a:t>
            </a:r>
          </a:p>
          <a:p>
            <a:r>
              <a:rPr lang="en-US" sz="2400" dirty="0" err="1"/>
              <a:t>Hadoop</a:t>
            </a:r>
            <a:r>
              <a:rPr lang="en-US" sz="2400" dirty="0"/>
              <a:t> File System, </a:t>
            </a:r>
            <a:r>
              <a:rPr lang="en-US" sz="2400" dirty="0" err="1"/>
              <a:t>ppt</a:t>
            </a:r>
            <a:r>
              <a:rPr lang="en-US" sz="2400" dirty="0"/>
              <a:t> by B. Ramamurthy</a:t>
            </a:r>
          </a:p>
          <a:p>
            <a:r>
              <a:rPr lang="en-US" sz="2400" dirty="0"/>
              <a:t>Intro &amp; </a:t>
            </a:r>
            <a:r>
              <a:rPr lang="en-US" sz="2400" dirty="0" err="1"/>
              <a:t>MapReduce</a:t>
            </a:r>
            <a:r>
              <a:rPr lang="en-US" sz="2400" dirty="0"/>
              <a:t>, pdf by Jure </a:t>
            </a:r>
            <a:r>
              <a:rPr lang="en-US" sz="2400" dirty="0" err="1"/>
              <a:t>Leskovec</a:t>
            </a:r>
            <a:endParaRPr lang="en-US" sz="2400" dirty="0"/>
          </a:p>
          <a:p>
            <a:r>
              <a:rPr lang="en-US" sz="2400" dirty="0"/>
              <a:t>Association Rules, pdf by Jure </a:t>
            </a:r>
            <a:r>
              <a:rPr lang="en-US" sz="2400" dirty="0" err="1"/>
              <a:t>Leskovec</a:t>
            </a:r>
            <a:endParaRPr lang="en-US" sz="2400" dirty="0"/>
          </a:p>
          <a:p>
            <a:r>
              <a:rPr lang="en-US" sz="2400" dirty="0"/>
              <a:t>Writing an </a:t>
            </a:r>
            <a:r>
              <a:rPr lang="en-US" sz="2400" dirty="0" err="1"/>
              <a:t>Hadoop</a:t>
            </a:r>
            <a:r>
              <a:rPr lang="en-US" sz="2400" dirty="0"/>
              <a:t> </a:t>
            </a:r>
            <a:r>
              <a:rPr lang="en-US" sz="2400" dirty="0" err="1"/>
              <a:t>MapReduce</a:t>
            </a:r>
            <a:r>
              <a:rPr lang="en-US" sz="2400" dirty="0"/>
              <a:t> Program in Python, </a:t>
            </a:r>
            <a:r>
              <a:rPr lang="en-US" sz="2400" dirty="0">
                <a:hlinkClick r:id="rId2"/>
              </a:rPr>
              <a:t>http://www.michael-noll.com/tutorials/writing-an-hadoop-mapreduce-program-in-python/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5" name="Bevel 4"/>
          <p:cNvSpPr/>
          <p:nvPr/>
        </p:nvSpPr>
        <p:spPr>
          <a:xfrm>
            <a:off x="9080500" y="6019800"/>
            <a:ext cx="330200" cy="369332"/>
          </a:xfrm>
          <a:prstGeom prst="bevel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1228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In-Class </a:t>
            </a:r>
            <a:r>
              <a:rPr lang="en-US" dirty="0"/>
              <a:t>Practice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7850" y="3897868"/>
            <a:ext cx="596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Write </a:t>
            </a:r>
            <a:r>
              <a:rPr lang="en-US" dirty="0" smtClean="0"/>
              <a:t>the </a:t>
            </a:r>
            <a:r>
              <a:rPr lang="en-US" dirty="0"/>
              <a:t>word count mapper’s output for the above input.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7850" y="2362202"/>
            <a:ext cx="788861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 spent long spells at sea on all types of vessel; I followed officer training with the Surface Fleet and with the Royal Marines.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420" y="1954779"/>
            <a:ext cx="790404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Given the following input: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7852" y="4343401"/>
            <a:ext cx="643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Write </a:t>
            </a:r>
            <a:r>
              <a:rPr lang="en-US" dirty="0" smtClean="0"/>
              <a:t>the </a:t>
            </a:r>
            <a:r>
              <a:rPr lang="en-US" dirty="0"/>
              <a:t>word count mapper’s output after the shuffle process.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7852" y="4821910"/>
            <a:ext cx="596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Write </a:t>
            </a:r>
            <a:r>
              <a:rPr lang="en-US" dirty="0" smtClean="0"/>
              <a:t>the </a:t>
            </a:r>
            <a:r>
              <a:rPr lang="en-US" dirty="0"/>
              <a:t>word count reducer’s output for the above input.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68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5539</Words>
  <Application>Microsoft Office PowerPoint</Application>
  <PresentationFormat>A4 Paper (210x297 mm)</PresentationFormat>
  <Paragraphs>1016</Paragraphs>
  <Slides>95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3" baseType="lpstr">
      <vt:lpstr>ＭＳ Ｐゴシック</vt:lpstr>
      <vt:lpstr>宋体</vt:lpstr>
      <vt:lpstr>Arial</vt:lpstr>
      <vt:lpstr>Calibri</vt:lpstr>
      <vt:lpstr>Cambria Math</vt:lpstr>
      <vt:lpstr>Consolas</vt:lpstr>
      <vt:lpstr>Georgia</vt:lpstr>
      <vt:lpstr>Office Theme</vt:lpstr>
      <vt:lpstr>Lecture 2: MapReduce and Frequent Itemsets</vt:lpstr>
      <vt:lpstr>Outline</vt:lpstr>
      <vt:lpstr>Introduction</vt:lpstr>
      <vt:lpstr>Introduction</vt:lpstr>
      <vt:lpstr>Motivation: Data Volume Now</vt:lpstr>
      <vt:lpstr>Motivation: Google Example</vt:lpstr>
      <vt:lpstr>Large-scale Computing</vt:lpstr>
      <vt:lpstr>Idea and Solution</vt:lpstr>
      <vt:lpstr>Relationship</vt:lpstr>
      <vt:lpstr>Outline</vt:lpstr>
      <vt:lpstr>The Hadoop Distributed File System (HDFS)</vt:lpstr>
      <vt:lpstr>The Hadoop Distributed File System (HDFS)</vt:lpstr>
      <vt:lpstr>Data Characteristics</vt:lpstr>
      <vt:lpstr>HDFS Architecture</vt:lpstr>
      <vt:lpstr>HDFS Architecture</vt:lpstr>
      <vt:lpstr>File System Namespace</vt:lpstr>
      <vt:lpstr>Data Replication</vt:lpstr>
      <vt:lpstr>Replica Selection </vt:lpstr>
      <vt:lpstr>Safemode Startup</vt:lpstr>
      <vt:lpstr>Filesystem Metadata</vt:lpstr>
      <vt:lpstr>NameNode </vt:lpstr>
      <vt:lpstr>DataNode</vt:lpstr>
      <vt:lpstr>HDFS Summary</vt:lpstr>
      <vt:lpstr>Outline</vt:lpstr>
      <vt:lpstr>MapReduce</vt:lpstr>
      <vt:lpstr>Task: Word Count</vt:lpstr>
      <vt:lpstr>MapReduce: Overview</vt:lpstr>
      <vt:lpstr>MapReduce</vt:lpstr>
      <vt:lpstr>MapReduce: Word Count Example</vt:lpstr>
      <vt:lpstr>MapReduce: Word Count Example</vt:lpstr>
      <vt:lpstr>In-class Practice</vt:lpstr>
      <vt:lpstr>MapReduce: Environment</vt:lpstr>
      <vt:lpstr>MapReduce</vt:lpstr>
      <vt:lpstr>MapReduce</vt:lpstr>
      <vt:lpstr>Data Flow</vt:lpstr>
      <vt:lpstr>Coordination: Master</vt:lpstr>
      <vt:lpstr>Dealing with Failures</vt:lpstr>
      <vt:lpstr>How Many Map and Reduce Jobs?</vt:lpstr>
      <vt:lpstr>Refinement: Combiners</vt:lpstr>
      <vt:lpstr>Refinement: Partition Function</vt:lpstr>
      <vt:lpstr>Outline</vt:lpstr>
      <vt:lpstr>Hadoop</vt:lpstr>
      <vt:lpstr>Hadoop</vt:lpstr>
      <vt:lpstr>Word Count in Hadoop</vt:lpstr>
      <vt:lpstr>Word Count in Hadoop</vt:lpstr>
      <vt:lpstr>Word Count in Hadoop</vt:lpstr>
      <vt:lpstr>Outline</vt:lpstr>
      <vt:lpstr>Hadoop Streaming</vt:lpstr>
      <vt:lpstr>Hadoop Streaming</vt:lpstr>
      <vt:lpstr>Hadoop Streaming</vt:lpstr>
      <vt:lpstr>Hadoop Streaming: Word Count Mapper</vt:lpstr>
      <vt:lpstr>Hadoop Streaming: Word Count Reducer</vt:lpstr>
      <vt:lpstr>Hadoop Streaming: How to Run?</vt:lpstr>
      <vt:lpstr>Hadoop Streaming: Word Count</vt:lpstr>
      <vt:lpstr>Hadoop Streaming: Word Count </vt:lpstr>
      <vt:lpstr>Demo</vt:lpstr>
      <vt:lpstr>Demo</vt:lpstr>
      <vt:lpstr>Demo</vt:lpstr>
      <vt:lpstr>Demo</vt:lpstr>
      <vt:lpstr>Outline</vt:lpstr>
      <vt:lpstr>Example: Host Size</vt:lpstr>
      <vt:lpstr>Example: Language Model</vt:lpstr>
      <vt:lpstr>Example: Join By MapReduce</vt:lpstr>
      <vt:lpstr>MapReduce Join</vt:lpstr>
      <vt:lpstr>Cost Measures for Algorithms</vt:lpstr>
      <vt:lpstr>Example: Cost Measures</vt:lpstr>
      <vt:lpstr>What Cost Measures Mean</vt:lpstr>
      <vt:lpstr>Cost of MapReduce Join</vt:lpstr>
      <vt:lpstr>Outline</vt:lpstr>
      <vt:lpstr>TensorFlow</vt:lpstr>
      <vt:lpstr>Programming Model</vt:lpstr>
      <vt:lpstr>Big Data: Distributed Environment</vt:lpstr>
      <vt:lpstr>Outline</vt:lpstr>
      <vt:lpstr>Frequent Itemsets</vt:lpstr>
      <vt:lpstr>Example: Frequent Itemsets</vt:lpstr>
      <vt:lpstr>Itemsets: Computation Model</vt:lpstr>
      <vt:lpstr>Computation Model</vt:lpstr>
      <vt:lpstr>Main-Memory Bottleneck</vt:lpstr>
      <vt:lpstr>Naïve Algorithm to Count Pairs</vt:lpstr>
      <vt:lpstr>A-Priori Algorithm</vt:lpstr>
      <vt:lpstr>A-Priori Algorithm</vt:lpstr>
      <vt:lpstr>Main-Memory: Picture of A-Priori</vt:lpstr>
      <vt:lpstr>Frequent Triplets, Etc.</vt:lpstr>
      <vt:lpstr>Example</vt:lpstr>
      <vt:lpstr>A-Priori for All Frequent Itemsets</vt:lpstr>
      <vt:lpstr>Map-Reduce Implementation</vt:lpstr>
      <vt:lpstr>Map-Reduce Implementation</vt:lpstr>
      <vt:lpstr>Map-Reduce Implementation</vt:lpstr>
      <vt:lpstr>Map-Reduce Implementation</vt:lpstr>
      <vt:lpstr>Map-Reduce Implementation</vt:lpstr>
      <vt:lpstr>Outline</vt:lpstr>
      <vt:lpstr>Conclusion</vt:lpstr>
      <vt:lpstr>One-Slide Takeaway</vt:lpstr>
      <vt:lpstr>References</vt:lpstr>
      <vt:lpstr>In-Class Practice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and Hadoop</dc:title>
  <dc:creator>Zachary</dc:creator>
  <cp:lastModifiedBy>lyu</cp:lastModifiedBy>
  <cp:revision>227</cp:revision>
  <dcterms:created xsi:type="dcterms:W3CDTF">2013-04-08T12:00:38Z</dcterms:created>
  <dcterms:modified xsi:type="dcterms:W3CDTF">2019-09-08T08:50:24Z</dcterms:modified>
</cp:coreProperties>
</file>