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372" r:id="rId2"/>
    <p:sldId id="257" r:id="rId3"/>
    <p:sldId id="272" r:id="rId4"/>
    <p:sldId id="274" r:id="rId5"/>
    <p:sldId id="275" r:id="rId6"/>
    <p:sldId id="276" r:id="rId7"/>
    <p:sldId id="258" r:id="rId8"/>
    <p:sldId id="259" r:id="rId9"/>
    <p:sldId id="321" r:id="rId10"/>
    <p:sldId id="277" r:id="rId11"/>
    <p:sldId id="278" r:id="rId12"/>
    <p:sldId id="279" r:id="rId13"/>
    <p:sldId id="280" r:id="rId14"/>
    <p:sldId id="281" r:id="rId15"/>
    <p:sldId id="260" r:id="rId16"/>
    <p:sldId id="282" r:id="rId17"/>
    <p:sldId id="261" r:id="rId18"/>
    <p:sldId id="283" r:id="rId19"/>
    <p:sldId id="284" r:id="rId20"/>
    <p:sldId id="285" r:id="rId21"/>
    <p:sldId id="286" r:id="rId22"/>
    <p:sldId id="287" r:id="rId23"/>
    <p:sldId id="289" r:id="rId24"/>
    <p:sldId id="288" r:id="rId25"/>
    <p:sldId id="290" r:id="rId26"/>
    <p:sldId id="291" r:id="rId27"/>
    <p:sldId id="292" r:id="rId28"/>
    <p:sldId id="293" r:id="rId29"/>
    <p:sldId id="294" r:id="rId30"/>
    <p:sldId id="262" r:id="rId31"/>
    <p:sldId id="265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59" r:id="rId42"/>
    <p:sldId id="305" r:id="rId43"/>
    <p:sldId id="304" r:id="rId44"/>
    <p:sldId id="306" r:id="rId45"/>
    <p:sldId id="266" r:id="rId46"/>
    <p:sldId id="307" r:id="rId47"/>
    <p:sldId id="310" r:id="rId48"/>
    <p:sldId id="309" r:id="rId49"/>
    <p:sldId id="308" r:id="rId50"/>
    <p:sldId id="311" r:id="rId51"/>
    <p:sldId id="312" r:id="rId52"/>
    <p:sldId id="313" r:id="rId53"/>
    <p:sldId id="316" r:id="rId54"/>
    <p:sldId id="319" r:id="rId55"/>
    <p:sldId id="320" r:id="rId56"/>
    <p:sldId id="315" r:id="rId57"/>
    <p:sldId id="317" r:id="rId58"/>
    <p:sldId id="318" r:id="rId59"/>
    <p:sldId id="267" r:id="rId60"/>
    <p:sldId id="314" r:id="rId61"/>
    <p:sldId id="268" r:id="rId62"/>
    <p:sldId id="365" r:id="rId63"/>
    <p:sldId id="369" r:id="rId64"/>
    <p:sldId id="366" r:id="rId65"/>
    <p:sldId id="367" r:id="rId66"/>
    <p:sldId id="368" r:id="rId67"/>
    <p:sldId id="370" r:id="rId68"/>
    <p:sldId id="371" r:id="rId69"/>
    <p:sldId id="358" r:id="rId70"/>
    <p:sldId id="374" r:id="rId71"/>
    <p:sldId id="375" r:id="rId72"/>
    <p:sldId id="376" r:id="rId73"/>
    <p:sldId id="377" r:id="rId74"/>
    <p:sldId id="378" r:id="rId75"/>
    <p:sldId id="379" r:id="rId76"/>
    <p:sldId id="380" r:id="rId77"/>
    <p:sldId id="381" r:id="rId78"/>
    <p:sldId id="382" r:id="rId79"/>
    <p:sldId id="383" r:id="rId80"/>
    <p:sldId id="384" r:id="rId81"/>
    <p:sldId id="385" r:id="rId82"/>
    <p:sldId id="386" r:id="rId83"/>
    <p:sldId id="387" r:id="rId84"/>
    <p:sldId id="388" r:id="rId85"/>
    <p:sldId id="389" r:id="rId86"/>
    <p:sldId id="390" r:id="rId87"/>
    <p:sldId id="391" r:id="rId88"/>
    <p:sldId id="392" r:id="rId89"/>
    <p:sldId id="393" r:id="rId90"/>
    <p:sldId id="360" r:id="rId91"/>
  </p:sldIdLst>
  <p:sldSz cx="9906000" cy="6858000" type="A4"/>
  <p:notesSz cx="6799263" cy="9929813"/>
  <p:custDataLst>
    <p:tags r:id="rId93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16" autoAdjust="0"/>
    <p:restoredTop sz="90437" autoAdjust="0"/>
  </p:normalViewPr>
  <p:slideViewPr>
    <p:cSldViewPr>
      <p:cViewPr varScale="1">
        <p:scale>
          <a:sx n="54" d="100"/>
          <a:sy n="54" d="100"/>
        </p:scale>
        <p:origin x="54" y="255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32981-3AFC-46C0-835F-EAF120A412C7}" type="datetimeFigureOut">
              <a:rPr lang="en-US" smtClean="0"/>
              <a:t>9/17/2019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6863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16661"/>
            <a:ext cx="5439410" cy="446841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599"/>
            <a:ext cx="2946347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3D71-E8C0-4DA8-B938-66B0D75BEE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1E893B-7686-47E7-8BAA-792CEA63E874}" type="slidenum">
              <a:rPr lang="en-US" smtClean="0">
                <a:ea typeface="ＭＳ Ｐゴシック" charset="-128"/>
              </a:rPr>
              <a:pPr/>
              <a:t>1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289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03275" y="782638"/>
            <a:ext cx="5645150" cy="3910012"/>
          </a:xfrm>
          <a:solidFill>
            <a:srgbClr val="FFFFFF"/>
          </a:solidFill>
          <a:ln/>
        </p:spPr>
      </p:sp>
      <p:sp>
        <p:nvSpPr>
          <p:cNvPr id="289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66376" y="4952840"/>
            <a:ext cx="5315073" cy="4687354"/>
          </a:xfrm>
          <a:noFill/>
          <a:ln/>
        </p:spPr>
        <p:txBody>
          <a:bodyPr wrap="none" anchor="ctr"/>
          <a:lstStyle/>
          <a:p>
            <a:endParaRPr lang="de-DE" smtClean="0"/>
          </a:p>
        </p:txBody>
      </p:sp>
    </p:spTree>
    <p:extLst>
      <p:ext uri="{BB962C8B-B14F-4D97-AF65-F5344CB8AC3E}">
        <p14:creationId xmlns:p14="http://schemas.microsoft.com/office/powerpoint/2010/main" val="2054212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9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68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Sim</a:t>
            </a:r>
            <a:r>
              <a:rPr lang="en-US" dirty="0" smtClean="0"/>
              <a:t>(C2,</a:t>
            </a:r>
            <a:r>
              <a:rPr lang="en-US" baseline="0" dirty="0" smtClean="0"/>
              <a:t> C4) = 2 /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68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07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68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814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68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77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68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</a:t>
            </a:r>
            <a:r>
              <a:rPr lang="en-US" baseline="0" dirty="0" smtClean="0"/>
              <a:t> integer takes 4 byes to represent.  Total signature = 4 bytes x 100 x 100K = 40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77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Check r=b=1, then it is a linear line.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22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68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can start</a:t>
            </a:r>
            <a:r>
              <a:rPr lang="en-US" baseline="0" dirty="0" smtClean="0"/>
              <a:t> from 0 or 1.  When starting from 1, the range of mod 6 result is 1 to 6 </a:t>
            </a:r>
            <a:r>
              <a:rPr lang="en-US" baseline="0" smtClean="0"/>
              <a:t>(instead of 0 to 5).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F33D71-E8C0-4DA8-B938-66B0D75BEEF3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13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1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4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2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E3C09-0507-42A7-A59E-A3E9D1A4AE30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AABEA-A951-4C59-AC7B-E2A96D07B814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29BA-2BFD-4883-8BA5-64661EB0D8D4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0126B-985D-4F66-A0C3-08AFC1CC1D43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333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5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563D-9F38-4E9A-B145-35641DDBB7A1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3033"/>
            </a:lvl1pPr>
            <a:lvl2pPr>
              <a:defRPr sz="2600"/>
            </a:lvl2pPr>
            <a:lvl3pPr>
              <a:defRPr sz="2167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E941E-1B22-45C9-A994-E5950E303BE4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600"/>
            </a:lvl1pPr>
            <a:lvl2pPr>
              <a:defRPr sz="2167"/>
            </a:lvl2pPr>
            <a:lvl3pPr>
              <a:defRPr sz="1950"/>
            </a:lvl3pPr>
            <a:lvl4pPr>
              <a:defRPr sz="1733"/>
            </a:lvl4pPr>
            <a:lvl5pPr>
              <a:defRPr sz="1733"/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05A6-1339-400C-B569-DE0C89DC8CB3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0789-8955-4D45-A0CC-F339CB485137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28430-636F-4D79-8397-B8E43CD01EDB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5416-441A-4BC7-9E92-611F2C247918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167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517"/>
            </a:lvl1pPr>
            <a:lvl2pPr marL="495285" indent="0">
              <a:buNone/>
              <a:defRPr sz="1300"/>
            </a:lvl2pPr>
            <a:lvl3pPr marL="990570" indent="0">
              <a:buNone/>
              <a:defRPr sz="1083"/>
            </a:lvl3pPr>
            <a:lvl4pPr marL="1485854" indent="0">
              <a:buNone/>
              <a:defRPr sz="975"/>
            </a:lvl4pPr>
            <a:lvl5pPr marL="1981139" indent="0">
              <a:buNone/>
              <a:defRPr sz="975"/>
            </a:lvl5pPr>
            <a:lvl6pPr marL="2476424" indent="0">
              <a:buNone/>
              <a:defRPr sz="975"/>
            </a:lvl6pPr>
            <a:lvl7pPr marL="2971709" indent="0">
              <a:buNone/>
              <a:defRPr sz="975"/>
            </a:lvl7pPr>
            <a:lvl8pPr marL="3466993" indent="0">
              <a:buNone/>
              <a:defRPr sz="975"/>
            </a:lvl8pPr>
            <a:lvl9pPr marL="3962278" indent="0">
              <a:buNone/>
              <a:defRPr sz="975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41A41-9A70-4CF4-AFC3-82B6DD3B08CE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579A1-89A6-4CB0-B194-412297945973}" type="datetime1">
              <a:rPr lang="zh-TW" altLang="en-US" smtClean="0"/>
              <a:t>2019/9/17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90570" rtl="0" eaLnBrk="1" latinLnBrk="0" hangingPunct="1">
        <a:spcBef>
          <a:spcPct val="0"/>
        </a:spcBef>
        <a:buNone/>
        <a:defRPr sz="47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1464" indent="-371464" algn="l" defTabSz="990570" rtl="0" eaLnBrk="1" latinLnBrk="0" hangingPunct="1">
        <a:spcBef>
          <a:spcPct val="20000"/>
        </a:spcBef>
        <a:buFont typeface="Arial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04838" indent="-309553" algn="l" defTabSz="990570" rtl="0" eaLnBrk="1" latinLnBrk="0" hangingPunct="1">
        <a:spcBef>
          <a:spcPct val="20000"/>
        </a:spcBef>
        <a:buFont typeface="Arial" pitchFamily="34" charset="0"/>
        <a:buChar char="–"/>
        <a:defRPr sz="3033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spcBef>
          <a:spcPct val="20000"/>
        </a:spcBef>
        <a:buFont typeface="Arial" pitchFamily="34" charset="0"/>
        <a:buChar char="–"/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spcBef>
          <a:spcPct val="20000"/>
        </a:spcBef>
        <a:buFont typeface="Arial" pitchFamily="34" charset="0"/>
        <a:buChar char="»"/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9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6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</a:t>
            </a:r>
            <a:r>
              <a:rPr lang="en-US" dirty="0" smtClean="0"/>
              <a:t>3: </a:t>
            </a:r>
            <a:r>
              <a:rPr lang="en-US" altLang="zh-CN" dirty="0" smtClean="0"/>
              <a:t>Locality </a:t>
            </a:r>
            <a:r>
              <a:rPr lang="en-US" altLang="zh-CN" dirty="0"/>
              <a:t>Sensitive Hashing</a:t>
            </a:r>
            <a:endParaRPr 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485900" y="4338662"/>
            <a:ext cx="6934200" cy="189865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Prof</a:t>
            </a:r>
            <a:r>
              <a:rPr lang="en-US" dirty="0"/>
              <a:t>. Michael R. </a:t>
            </a:r>
            <a:r>
              <a:rPr lang="en-US" dirty="0" err="1" smtClean="0"/>
              <a:t>Lyu</a:t>
            </a:r>
            <a:endParaRPr lang="en-US" dirty="0" smtClean="0"/>
          </a:p>
          <a:p>
            <a:r>
              <a:rPr lang="en-US" dirty="0" smtClean="0"/>
              <a:t>Computer Science &amp; Engineering Dept.</a:t>
            </a:r>
          </a:p>
          <a:p>
            <a:r>
              <a:rPr lang="en-US" dirty="0" smtClean="0"/>
              <a:t>The Chinese University of Hong Kong</a:t>
            </a:r>
            <a:endParaRPr lang="en-US" dirty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197FBB-C416-4B51-9ADA-F9A87D712B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6" name="副标题 4"/>
          <p:cNvSpPr txBox="1">
            <a:spLocks/>
          </p:cNvSpPr>
          <p:nvPr/>
        </p:nvSpPr>
        <p:spPr>
          <a:xfrm>
            <a:off x="1657208" y="620688"/>
            <a:ext cx="6934200" cy="780087"/>
          </a:xfrm>
          <a:prstGeom prst="rect">
            <a:avLst/>
          </a:prstGeom>
        </p:spPr>
        <p:txBody>
          <a:bodyPr vert="horz" lIns="99060" tIns="49530" rIns="99060" bIns="4953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67" dirty="0"/>
              <a:t>CMSC5741 Big Data Tech. &amp;</a:t>
            </a:r>
            <a:r>
              <a:rPr lang="zh-TW" altLang="en-US" sz="3467" dirty="0"/>
              <a:t> </a:t>
            </a:r>
            <a:r>
              <a:rPr lang="en-US" altLang="zh-TW" sz="3467"/>
              <a:t>Apps.</a:t>
            </a:r>
            <a:endParaRPr lang="en-US" sz="3467" dirty="0"/>
          </a:p>
          <a:p>
            <a:endParaRPr lang="en-US" sz="3467" dirty="0"/>
          </a:p>
        </p:txBody>
      </p:sp>
    </p:spTree>
    <p:extLst>
      <p:ext uri="{BB962C8B-B14F-4D97-AF65-F5344CB8AC3E}">
        <p14:creationId xmlns:p14="http://schemas.microsoft.com/office/powerpoint/2010/main" val="1856207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 Measures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/>
                  <a:t>Goal: Find near-neighbors in high-dimensional space</a:t>
                </a:r>
              </a:p>
              <a:p>
                <a:pPr lvl="1"/>
                <a:r>
                  <a:rPr lang="en-US" dirty="0" smtClean="0"/>
                  <a:t>We formally define “near neighbors” as points that are a “small distance” apart</a:t>
                </a:r>
              </a:p>
              <a:p>
                <a:r>
                  <a:rPr lang="en-US" dirty="0" smtClean="0"/>
                  <a:t>For each application, we first need to define what “distance” means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(e.g., distance of two sets)</a:t>
                </a:r>
              </a:p>
              <a:p>
                <a:r>
                  <a:rPr lang="en-US" dirty="0"/>
                  <a:t>Example: </a:t>
                </a:r>
                <a:r>
                  <a:rPr lang="en-US" dirty="0">
                    <a:solidFill>
                      <a:srgbClr val="FF0000"/>
                    </a:solidFill>
                  </a:rPr>
                  <a:t>Jaccard distance/similarity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i="1" dirty="0">
                    <a:solidFill>
                      <a:srgbClr val="FF0000"/>
                    </a:solidFill>
                  </a:rPr>
                  <a:t>Jaccard Similarity/Distance </a:t>
                </a:r>
                <a:r>
                  <a:rPr lang="en-US" dirty="0"/>
                  <a:t>of two </a:t>
                </a:r>
                <a:r>
                  <a:rPr lang="en-US" dirty="0">
                    <a:solidFill>
                      <a:srgbClr val="FF0000"/>
                    </a:solidFill>
                  </a:rPr>
                  <a:t>sets</a:t>
                </a:r>
                <a:r>
                  <a:rPr lang="en-US" dirty="0"/>
                  <a:t> is the size of their intersection / the size of their union: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|/|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=1−|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|/|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99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814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939" y="2414887"/>
            <a:ext cx="5159778" cy="2761287"/>
          </a:xfrm>
        </p:spPr>
        <p:txBody>
          <a:bodyPr/>
          <a:lstStyle/>
          <a:p>
            <a:pPr marL="557195" indent="-495285"/>
            <a:r>
              <a:rPr lang="en-US" dirty="0" smtClean="0"/>
              <a:t>3 in intersection</a:t>
            </a:r>
          </a:p>
          <a:p>
            <a:pPr marL="557195" indent="-495285"/>
            <a:r>
              <a:rPr lang="en-US" dirty="0" smtClean="0"/>
              <a:t>8 in union</a:t>
            </a:r>
          </a:p>
          <a:p>
            <a:pPr marL="557195" indent="-495285"/>
            <a:r>
              <a:rPr lang="en-US" dirty="0" smtClean="0"/>
              <a:t>Jaccard similarity = 3/8</a:t>
            </a:r>
          </a:p>
          <a:p>
            <a:pPr marL="557195" indent="-495285"/>
            <a:r>
              <a:rPr lang="en-US" dirty="0" smtClean="0"/>
              <a:t>Jaccard distance = 5/8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96549" y="1570013"/>
            <a:ext cx="3120347" cy="2964329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6" name="Oval 5"/>
          <p:cNvSpPr/>
          <p:nvPr/>
        </p:nvSpPr>
        <p:spPr>
          <a:xfrm>
            <a:off x="896549" y="3038957"/>
            <a:ext cx="3120347" cy="2964329"/>
          </a:xfrm>
          <a:prstGeom prst="ellipse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7" name="Oval 6"/>
          <p:cNvSpPr/>
          <p:nvPr/>
        </p:nvSpPr>
        <p:spPr>
          <a:xfrm>
            <a:off x="1513847" y="2669363"/>
            <a:ext cx="156017" cy="156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8" name="Oval 7"/>
          <p:cNvSpPr/>
          <p:nvPr/>
        </p:nvSpPr>
        <p:spPr>
          <a:xfrm>
            <a:off x="2525487" y="1962126"/>
            <a:ext cx="156017" cy="156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9" name="Oval 8"/>
          <p:cNvSpPr/>
          <p:nvPr/>
        </p:nvSpPr>
        <p:spPr>
          <a:xfrm>
            <a:off x="3392827" y="2648914"/>
            <a:ext cx="156017" cy="156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0" name="Oval 9"/>
          <p:cNvSpPr/>
          <p:nvPr/>
        </p:nvSpPr>
        <p:spPr>
          <a:xfrm>
            <a:off x="2892180" y="3975061"/>
            <a:ext cx="156017" cy="156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1" name="Oval 10"/>
          <p:cNvSpPr/>
          <p:nvPr/>
        </p:nvSpPr>
        <p:spPr>
          <a:xfrm>
            <a:off x="2552897" y="3319417"/>
            <a:ext cx="156017" cy="156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2" name="Oval 11"/>
          <p:cNvSpPr/>
          <p:nvPr/>
        </p:nvSpPr>
        <p:spPr>
          <a:xfrm>
            <a:off x="1612493" y="3663026"/>
            <a:ext cx="156017" cy="156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3" name="Oval 12"/>
          <p:cNvSpPr/>
          <p:nvPr/>
        </p:nvSpPr>
        <p:spPr>
          <a:xfrm>
            <a:off x="1676636" y="5067182"/>
            <a:ext cx="156017" cy="156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4" name="Oval 13"/>
          <p:cNvSpPr/>
          <p:nvPr/>
        </p:nvSpPr>
        <p:spPr>
          <a:xfrm>
            <a:off x="3048197" y="5067182"/>
            <a:ext cx="156017" cy="15601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6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Documents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Given a large number (</a:t>
            </a:r>
            <a:r>
              <a:rPr lang="en-US" i="1" dirty="0" smtClean="0"/>
              <a:t>N</a:t>
            </a:r>
            <a:r>
              <a:rPr lang="en-US" dirty="0" smtClean="0"/>
              <a:t> in the millions or billions) of text documents, find pairs that are “near duplicates”</a:t>
            </a:r>
          </a:p>
          <a:p>
            <a:r>
              <a:rPr lang="en-US" dirty="0" smtClean="0"/>
              <a:t>Applications:</a:t>
            </a:r>
          </a:p>
          <a:p>
            <a:pPr lvl="1"/>
            <a:r>
              <a:rPr lang="en-US" dirty="0" smtClean="0"/>
              <a:t>Mirror websites, or approximate mirrors</a:t>
            </a:r>
          </a:p>
          <a:p>
            <a:pPr lvl="2"/>
            <a:r>
              <a:rPr lang="en-US" dirty="0" smtClean="0"/>
              <a:t>Don’t want to show both in a search</a:t>
            </a:r>
          </a:p>
          <a:p>
            <a:pPr lvl="1"/>
            <a:r>
              <a:rPr lang="en-US" dirty="0" smtClean="0"/>
              <a:t>Similar news articles at many news sites</a:t>
            </a:r>
          </a:p>
          <a:p>
            <a:pPr lvl="2"/>
            <a:r>
              <a:rPr lang="en-US" dirty="0" smtClean="0"/>
              <a:t>Cluster articles by “same story”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64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Similar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Problems we face:</a:t>
            </a:r>
            <a:endParaRPr lang="en-US" dirty="0"/>
          </a:p>
          <a:p>
            <a:pPr lvl="1"/>
            <a:r>
              <a:rPr lang="en-US" dirty="0" smtClean="0"/>
              <a:t>Many pieces of one document can appear out of order in another</a:t>
            </a:r>
          </a:p>
          <a:p>
            <a:pPr lvl="1"/>
            <a:r>
              <a:rPr lang="en-US" dirty="0" smtClean="0"/>
              <a:t>Too many documents to compare all pairs</a:t>
            </a:r>
          </a:p>
          <a:p>
            <a:pPr lvl="1"/>
            <a:r>
              <a:rPr lang="en-US" dirty="0" smtClean="0"/>
              <a:t>Documents are so large or so many that they cannot fit in main memory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 Essential Steps for Similar 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Shingling:</a:t>
            </a:r>
            <a:r>
              <a:rPr lang="en-US" dirty="0" smtClean="0"/>
              <a:t> Convert documents to sets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Minhashing:</a:t>
            </a:r>
            <a:r>
              <a:rPr lang="en-US" dirty="0" smtClean="0"/>
              <a:t> Convert large sets to short signatures, while preserving similarity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Locality-sensitive hashing: </a:t>
            </a:r>
            <a:r>
              <a:rPr lang="en-US" dirty="0" smtClean="0"/>
              <a:t>Focus on pairs of signatures likely to be from similar documents</a:t>
            </a:r>
          </a:p>
          <a:p>
            <a:pPr lvl="1"/>
            <a:r>
              <a:rPr lang="en-US" b="1" dirty="0" smtClean="0"/>
              <a:t>Candidate pairs!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73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Big Picture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07" y="2014712"/>
            <a:ext cx="8915400" cy="43134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534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1 - Shingling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documents to sets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94" y="2157938"/>
            <a:ext cx="8915400" cy="431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8497" y="2492896"/>
            <a:ext cx="3510390" cy="3744416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86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Documents as High-Dim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approaches:</a:t>
            </a:r>
          </a:p>
          <a:p>
            <a:pPr lvl="1"/>
            <a:r>
              <a:rPr lang="en-US" dirty="0" smtClean="0"/>
              <a:t>Document = set of words appearing in document</a:t>
            </a:r>
          </a:p>
          <a:p>
            <a:pPr lvl="1"/>
            <a:r>
              <a:rPr lang="en-US" dirty="0" smtClean="0"/>
              <a:t>Document = set of “important” words</a:t>
            </a:r>
          </a:p>
          <a:p>
            <a:pPr lvl="1"/>
            <a:r>
              <a:rPr lang="en-US" dirty="0" smtClean="0"/>
              <a:t>Don’t work well for this application. </a:t>
            </a:r>
            <a:r>
              <a:rPr lang="en-US" dirty="0" smtClean="0">
                <a:solidFill>
                  <a:srgbClr val="FF0000"/>
                </a:solidFill>
              </a:rPr>
              <a:t>Why?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Need to account for ordering of words!</a:t>
            </a:r>
          </a:p>
          <a:p>
            <a:r>
              <a:rPr lang="en-US" dirty="0" smtClean="0"/>
              <a:t>A different way: </a:t>
            </a:r>
            <a:r>
              <a:rPr lang="en-US" dirty="0" smtClean="0">
                <a:solidFill>
                  <a:srgbClr val="FF0000"/>
                </a:solidFill>
              </a:rPr>
              <a:t>Shingles!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7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Shingles: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i="1" dirty="0" smtClean="0">
                <a:solidFill>
                  <a:srgbClr val="FF0000"/>
                </a:solidFill>
              </a:rPr>
              <a:t>k-shingle</a:t>
            </a:r>
            <a:r>
              <a:rPr lang="en-US" dirty="0" smtClean="0"/>
              <a:t> (or </a:t>
            </a:r>
            <a:r>
              <a:rPr lang="en-US" i="1" dirty="0" smtClean="0">
                <a:solidFill>
                  <a:srgbClr val="FF0000"/>
                </a:solidFill>
              </a:rPr>
              <a:t>k-gram</a:t>
            </a:r>
            <a:r>
              <a:rPr lang="en-US" dirty="0" smtClean="0"/>
              <a:t>) for a document is a sequence of k tokens that appears in the doc</a:t>
            </a:r>
          </a:p>
          <a:p>
            <a:pPr lvl="1"/>
            <a:r>
              <a:rPr lang="en-US" dirty="0" smtClean="0"/>
              <a:t>Tokens can be </a:t>
            </a:r>
            <a:r>
              <a:rPr lang="en-US" dirty="0" smtClean="0">
                <a:solidFill>
                  <a:srgbClr val="FF0000"/>
                </a:solidFill>
              </a:rPr>
              <a:t>characters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words</a:t>
            </a:r>
            <a:r>
              <a:rPr lang="en-US" dirty="0" smtClean="0"/>
              <a:t> or something else, depending on the application</a:t>
            </a:r>
          </a:p>
          <a:p>
            <a:pPr lvl="1"/>
            <a:r>
              <a:rPr lang="en-US" dirty="0" smtClean="0"/>
              <a:t>Assume tokens = characters for examples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k = 2; document D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err="1" smtClean="0"/>
              <a:t>abcab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    Set of 2-shingles: S(D</a:t>
            </a:r>
            <a:r>
              <a:rPr lang="en-US" baseline="-25000" dirty="0" smtClean="0"/>
              <a:t>1</a:t>
            </a:r>
            <a:r>
              <a:rPr lang="en-US" dirty="0" smtClean="0"/>
              <a:t>)={</a:t>
            </a:r>
            <a:r>
              <a:rPr lang="en-US" i="1" dirty="0" err="1" smtClean="0"/>
              <a:t>ab</a:t>
            </a:r>
            <a:r>
              <a:rPr lang="en-US" i="1" dirty="0" smtClean="0"/>
              <a:t>, </a:t>
            </a:r>
            <a:r>
              <a:rPr lang="en-US" i="1" dirty="0" err="1" smtClean="0"/>
              <a:t>bc</a:t>
            </a:r>
            <a:r>
              <a:rPr lang="en-US" i="1" dirty="0" smtClean="0"/>
              <a:t>, </a:t>
            </a:r>
            <a:r>
              <a:rPr lang="en-US" i="1" dirty="0" err="1" smtClean="0"/>
              <a:t>ca</a:t>
            </a:r>
            <a:r>
              <a:rPr lang="en-US" dirty="0" smtClean="0"/>
              <a:t>}</a:t>
            </a:r>
          </a:p>
          <a:p>
            <a:pPr marL="928659" lvl="1" indent="-495285"/>
            <a:r>
              <a:rPr lang="en-US" dirty="0" smtClean="0">
                <a:solidFill>
                  <a:srgbClr val="FF0000"/>
                </a:solidFill>
              </a:rPr>
              <a:t>Option:</a:t>
            </a:r>
            <a:r>
              <a:rPr lang="en-US" dirty="0" smtClean="0"/>
              <a:t> Shingles as a bag (</a:t>
            </a:r>
            <a:r>
              <a:rPr lang="en-US" dirty="0" err="1" smtClean="0"/>
              <a:t>multiset</a:t>
            </a:r>
            <a:r>
              <a:rPr lang="en-US" dirty="0" smtClean="0"/>
              <a:t>), count </a:t>
            </a:r>
            <a:r>
              <a:rPr lang="en-US" i="1" dirty="0" err="1" smtClean="0"/>
              <a:t>ab</a:t>
            </a:r>
            <a:r>
              <a:rPr lang="en-US" i="1" dirty="0" smtClean="0"/>
              <a:t> </a:t>
            </a:r>
            <a:r>
              <a:rPr lang="en-US" dirty="0" smtClean="0"/>
              <a:t>twice: S’(D</a:t>
            </a:r>
            <a:r>
              <a:rPr lang="en-US" baseline="-25000" dirty="0" smtClean="0"/>
              <a:t>1</a:t>
            </a:r>
            <a:r>
              <a:rPr lang="en-US" dirty="0" smtClean="0"/>
              <a:t>)={</a:t>
            </a:r>
            <a:r>
              <a:rPr lang="en-US" i="1" dirty="0" err="1" smtClean="0"/>
              <a:t>ab</a:t>
            </a:r>
            <a:r>
              <a:rPr lang="en-US" i="1" dirty="0" smtClean="0"/>
              <a:t>, </a:t>
            </a:r>
            <a:r>
              <a:rPr lang="en-US" i="1" dirty="0" err="1" smtClean="0"/>
              <a:t>bc</a:t>
            </a:r>
            <a:r>
              <a:rPr lang="en-US" i="1" dirty="0" smtClean="0"/>
              <a:t>, </a:t>
            </a:r>
            <a:r>
              <a:rPr lang="en-US" i="1" dirty="0" err="1" smtClean="0"/>
              <a:t>ca</a:t>
            </a:r>
            <a:r>
              <a:rPr lang="en-US" i="1" dirty="0" smtClean="0"/>
              <a:t>, </a:t>
            </a:r>
            <a:r>
              <a:rPr lang="en-US" i="1" dirty="0" err="1" smtClean="0"/>
              <a:t>ab</a:t>
            </a:r>
            <a:r>
              <a:rPr lang="en-US" dirty="0" smtClean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445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Compressing Shingles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compress long shingles, we can </a:t>
            </a:r>
            <a:r>
              <a:rPr lang="en-US" dirty="0" smtClean="0">
                <a:solidFill>
                  <a:srgbClr val="FF0000"/>
                </a:solidFill>
              </a:rPr>
              <a:t>hash</a:t>
            </a:r>
            <a:r>
              <a:rPr lang="en-US" dirty="0" smtClean="0"/>
              <a:t> them to (say) 4 bytes</a:t>
            </a:r>
          </a:p>
          <a:p>
            <a:r>
              <a:rPr lang="en-US" dirty="0" smtClean="0"/>
              <a:t>Represent a doc by the set of hash values of its </a:t>
            </a:r>
            <a:r>
              <a:rPr lang="en-US" i="1" dirty="0" smtClean="0"/>
              <a:t>k-shingles</a:t>
            </a:r>
          </a:p>
          <a:p>
            <a:pPr lvl="1"/>
            <a:r>
              <a:rPr lang="en-US" dirty="0" smtClean="0"/>
              <a:t>Idea: Two documents could (rarely) appear to have singles in common, when in fact only the hash-values were shared</a:t>
            </a:r>
          </a:p>
          <a:p>
            <a:r>
              <a:rPr lang="en-US" dirty="0">
                <a:solidFill>
                  <a:srgbClr val="0000FF"/>
                </a:solidFill>
              </a:rPr>
              <a:t>Example: </a:t>
            </a:r>
            <a:r>
              <a:rPr lang="en-US" dirty="0"/>
              <a:t>k = 2; document D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 err="1"/>
              <a:t>abcab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    Set of 2-shingles: S(D</a:t>
            </a:r>
            <a:r>
              <a:rPr lang="en-US" baseline="-25000" dirty="0"/>
              <a:t>1</a:t>
            </a:r>
            <a:r>
              <a:rPr lang="en-US" dirty="0"/>
              <a:t>)={</a:t>
            </a:r>
            <a:r>
              <a:rPr lang="en-US" i="1" dirty="0" err="1"/>
              <a:t>ab</a:t>
            </a:r>
            <a:r>
              <a:rPr lang="en-US" i="1" dirty="0"/>
              <a:t>, </a:t>
            </a:r>
            <a:r>
              <a:rPr lang="en-US" i="1" dirty="0" err="1"/>
              <a:t>bc</a:t>
            </a:r>
            <a:r>
              <a:rPr lang="en-US" i="1" dirty="0"/>
              <a:t>, </a:t>
            </a:r>
            <a:r>
              <a:rPr lang="en-US" i="1" dirty="0" err="1"/>
              <a:t>ca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Hash the shingles: h(</a:t>
            </a:r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 smtClean="0"/>
              <a:t>)={1, 5, 7}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1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5023537"/>
          </a:xfrm>
        </p:spPr>
        <p:txBody>
          <a:bodyPr/>
          <a:lstStyle/>
          <a:p>
            <a:r>
              <a:rPr lang="en-US" dirty="0" smtClean="0"/>
              <a:t>[</a:t>
            </a:r>
            <a:r>
              <a:rPr lang="en-US" dirty="0"/>
              <a:t>Hays and </a:t>
            </a:r>
            <a:r>
              <a:rPr lang="en-US" dirty="0" err="1"/>
              <a:t>Efros</a:t>
            </a:r>
            <a:r>
              <a:rPr lang="en-US" dirty="0"/>
              <a:t>, SIGGRAPH 2007</a:t>
            </a:r>
            <a:r>
              <a:rPr lang="en-US" dirty="0" smtClean="0"/>
              <a:t>]</a:t>
            </a:r>
          </a:p>
          <a:p>
            <a:r>
              <a:rPr lang="en-US" dirty="0" smtClean="0"/>
              <a:t>Scene Completion Problem</a:t>
            </a:r>
          </a:p>
          <a:p>
            <a:pPr lvl="1"/>
            <a:r>
              <a:rPr lang="en-US" dirty="0" smtClean="0"/>
              <a:t>Target</a:t>
            </a:r>
            <a:r>
              <a:rPr lang="en-US" dirty="0"/>
              <a:t>: </a:t>
            </a:r>
            <a:r>
              <a:rPr lang="en-US" dirty="0" smtClean="0"/>
              <a:t>ﬁlling </a:t>
            </a:r>
            <a:r>
              <a:rPr lang="en-US" dirty="0"/>
              <a:t>in or replacing an image region with new image data </a:t>
            </a:r>
            <a:r>
              <a:rPr lang="en-US" dirty="0" smtClean="0"/>
              <a:t>such that </a:t>
            </a:r>
            <a:r>
              <a:rPr lang="en-US" dirty="0"/>
              <a:t>the modiﬁcation can not be detected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Main problem: how to find candidate images which are similar with the original image so that we can use them to replace.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5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Metric for Shingles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Document D</a:t>
                </a:r>
                <a:r>
                  <a:rPr lang="en-US" baseline="-25000" dirty="0" smtClean="0">
                    <a:solidFill>
                      <a:srgbClr val="0000FF"/>
                    </a:solidFill>
                  </a:rPr>
                  <a:t>1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= set of k-shingles C</a:t>
                </a:r>
                <a:r>
                  <a:rPr lang="en-US" baseline="-25000" dirty="0" smtClean="0">
                    <a:solidFill>
                      <a:srgbClr val="0000FF"/>
                    </a:solidFill>
                  </a:rPr>
                  <a:t>1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= S(</a:t>
                </a:r>
                <a:r>
                  <a:rPr lang="en-US" dirty="0">
                    <a:solidFill>
                      <a:srgbClr val="0000FF"/>
                    </a:solidFill>
                  </a:rPr>
                  <a:t>D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)</a:t>
                </a:r>
              </a:p>
              <a:p>
                <a:r>
                  <a:rPr lang="en-US" dirty="0" smtClean="0"/>
                  <a:t>Equivalently, each document is a 0/1 vector in the space of </a:t>
                </a:r>
                <a:r>
                  <a:rPr lang="en-US" i="1" dirty="0" smtClean="0"/>
                  <a:t>k-shingles</a:t>
                </a:r>
              </a:p>
              <a:p>
                <a:pPr lvl="1"/>
                <a:r>
                  <a:rPr lang="en-US" dirty="0" smtClean="0"/>
                  <a:t>Each unique shingle is a dimension</a:t>
                </a:r>
              </a:p>
              <a:p>
                <a:pPr lvl="1"/>
                <a:r>
                  <a:rPr lang="en-US" dirty="0" smtClean="0"/>
                  <a:t>Vectors are very sparse</a:t>
                </a:r>
              </a:p>
              <a:p>
                <a:pPr marL="371464" lvl="1" indent="-371464">
                  <a:buFont typeface="Arial" pitchFamily="34" charset="0"/>
                  <a:buChar char="•"/>
                </a:pPr>
                <a:r>
                  <a:rPr lang="en-US" sz="3467" dirty="0"/>
                  <a:t>A natural similarity measure is the </a:t>
                </a:r>
                <a:r>
                  <a:rPr lang="en-US" sz="3467" dirty="0">
                    <a:solidFill>
                      <a:srgbClr val="FF0000"/>
                    </a:solidFill>
                  </a:rPr>
                  <a:t>Jaccard similarity:</a:t>
                </a:r>
                <a:r>
                  <a:rPr lang="en-US" sz="3467" dirty="0"/>
                  <a:t> </a:t>
                </a:r>
                <a14:m>
                  <m:oMath xmlns:m="http://schemas.openxmlformats.org/officeDocument/2006/math">
                    <m:r>
                      <a:rPr lang="en-US" sz="3467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sz="34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67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67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467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4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67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67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467" i="1">
                        <a:latin typeface="Cambria Math"/>
                      </a:rPr>
                      <m:t>=|</m:t>
                    </m:r>
                    <m:sSub>
                      <m:sSubPr>
                        <m:ctrlPr>
                          <a:rPr lang="en-US" sz="34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67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467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467" i="1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3467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67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3467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467" i="1">
                        <a:latin typeface="Cambria Math"/>
                      </a:rPr>
                      <m:t>|/|</m:t>
                    </m:r>
                    <m:sSub>
                      <m:sSubPr>
                        <m:ctrlPr>
                          <a:rPr lang="en-US" sz="346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67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467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467" i="1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sz="3467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467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3467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467" i="1">
                        <a:latin typeface="Cambria Math"/>
                      </a:rPr>
                      <m:t>|</m:t>
                    </m:r>
                  </m:oMath>
                </a14:m>
                <a:endParaRPr lang="en-US" sz="3467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792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Documents that have lots of shingles in common have similar text, even if the text appears in different order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Caveat: </a:t>
            </a:r>
            <a:r>
              <a:rPr lang="en-US" dirty="0" smtClean="0"/>
              <a:t>You must pick </a:t>
            </a:r>
            <a:r>
              <a:rPr lang="en-US" b="1" i="1" dirty="0" smtClean="0"/>
              <a:t>k</a:t>
            </a:r>
            <a:r>
              <a:rPr lang="en-US" dirty="0" smtClean="0"/>
              <a:t> large enough, or most documents will have most shingles</a:t>
            </a:r>
          </a:p>
          <a:p>
            <a:pPr lvl="1"/>
            <a:r>
              <a:rPr lang="en-US" b="1" i="1" dirty="0" smtClean="0"/>
              <a:t>k </a:t>
            </a:r>
            <a:r>
              <a:rPr lang="en-US" dirty="0" smtClean="0"/>
              <a:t>= 5 is OK for short documents</a:t>
            </a:r>
          </a:p>
          <a:p>
            <a:pPr lvl="1"/>
            <a:r>
              <a:rPr lang="en-US" b="1" i="1" dirty="0" smtClean="0"/>
              <a:t>k</a:t>
            </a:r>
            <a:r>
              <a:rPr lang="en-US" dirty="0" smtClean="0"/>
              <a:t> = 10 is better for long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9266136" y="6186978"/>
            <a:ext cx="245232" cy="2340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286742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</a:t>
            </a:r>
            <a:r>
              <a:rPr lang="en-US" dirty="0" err="1" smtClean="0"/>
              <a:t>Minhash</a:t>
            </a:r>
            <a:r>
              <a:rPr lang="en-US" dirty="0" smtClean="0"/>
              <a:t>/LSH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Suppose we need to find near-duplicate documents among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N=1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million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documents</a:t>
                </a:r>
              </a:p>
              <a:p>
                <a:r>
                  <a:rPr lang="en-US" dirty="0" smtClean="0"/>
                  <a:t>Naively, we’d have to compute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pairwise </a:t>
                </a:r>
                <a:r>
                  <a:rPr lang="en-US" dirty="0" smtClean="0"/>
                  <a:t>Jaccard similarities for every pair of docs</a:t>
                </a:r>
              </a:p>
              <a:p>
                <a:pPr lvl="1"/>
                <a:r>
                  <a:rPr lang="en-US" dirty="0" smtClean="0"/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≈5∗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 smtClean="0"/>
                  <a:t> comparisons</a:t>
                </a:r>
              </a:p>
              <a:p>
                <a:pPr lvl="1"/>
                <a:r>
                  <a:rPr lang="en-US" dirty="0" smtClean="0"/>
                  <a:t>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secs</a:t>
                </a:r>
                <a:r>
                  <a:rPr lang="en-US" dirty="0" smtClean="0"/>
                  <a:t>/day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comparison/sec, it would take 5 days</a:t>
                </a:r>
              </a:p>
              <a:p>
                <a:r>
                  <a:rPr lang="en-US" dirty="0" smtClean="0"/>
                  <a:t>For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N=10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million</a:t>
                </a:r>
                <a:r>
                  <a:rPr lang="en-US" dirty="0" smtClean="0"/>
                  <a:t>, it takes more than a year…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9" t="-3100" r="-1982" b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71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2 - </a:t>
            </a:r>
            <a:r>
              <a:rPr lang="en-US" dirty="0" err="1" smtClean="0"/>
              <a:t>MinHashing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</a:t>
            </a:r>
            <a:r>
              <a:rPr lang="en-US" b="1" dirty="0" smtClean="0">
                <a:solidFill>
                  <a:srgbClr val="FF0000"/>
                </a:solidFill>
              </a:rPr>
              <a:t>large sets </a:t>
            </a:r>
            <a:r>
              <a:rPr lang="en-US" dirty="0" smtClean="0"/>
              <a:t>to </a:t>
            </a:r>
            <a:r>
              <a:rPr lang="en-US" b="1" dirty="0" smtClean="0">
                <a:solidFill>
                  <a:srgbClr val="FF0000"/>
                </a:solidFill>
              </a:rPr>
              <a:t>short signatures</a:t>
            </a:r>
            <a:r>
              <a:rPr lang="en-US" dirty="0" smtClean="0"/>
              <a:t>, while preserving similarity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1" y="2685502"/>
            <a:ext cx="8562156" cy="41424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28864" y="2924944"/>
            <a:ext cx="2250249" cy="3868540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706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Sets as Bit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similarity problems can be formalized as </a:t>
            </a:r>
            <a:r>
              <a:rPr lang="en-US" dirty="0" smtClean="0">
                <a:solidFill>
                  <a:srgbClr val="0000FF"/>
                </a:solidFill>
              </a:rPr>
              <a:t>finding subsets that have significant intersection</a:t>
            </a:r>
          </a:p>
          <a:p>
            <a:r>
              <a:rPr lang="en-US" dirty="0" smtClean="0"/>
              <a:t>Encode sets using 0/1 vectors</a:t>
            </a:r>
          </a:p>
          <a:p>
            <a:pPr lvl="1"/>
            <a:r>
              <a:rPr lang="en-US" dirty="0" smtClean="0"/>
              <a:t>One dimension per element in the universal set</a:t>
            </a:r>
          </a:p>
          <a:p>
            <a:r>
              <a:rPr lang="en-US" dirty="0" smtClean="0"/>
              <a:t>Interpret </a:t>
            </a:r>
            <a:r>
              <a:rPr lang="en-US" dirty="0" smtClean="0">
                <a:solidFill>
                  <a:srgbClr val="FF0000"/>
                </a:solidFill>
              </a:rPr>
              <a:t>set intersection as bitwise </a:t>
            </a:r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set union as bitwise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50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Sets as Bit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=10111;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=10011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Size of intersection = 3; size of union = 4,</a:t>
                </a:r>
              </a:p>
              <a:p>
                <a:pPr marL="495285" lvl="1" indent="0">
                  <a:buNone/>
                </a:pPr>
                <a:r>
                  <a:rPr lang="en-US" b="0" dirty="0"/>
                  <a:t> </a:t>
                </a:r>
                <a:r>
                  <a:rPr lang="en-US" b="0" dirty="0" smtClean="0"/>
                  <a:t>   Jaccard similarity = 3/4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b="0" dirty="0" smtClean="0"/>
                  <a:t> 1 – (</a:t>
                </a:r>
                <a:r>
                  <a:rPr lang="en-US" b="0" dirty="0" err="1" smtClean="0"/>
                  <a:t>Jaccard</a:t>
                </a:r>
                <a:r>
                  <a:rPr lang="en-US" b="0" dirty="0" smtClean="0"/>
                  <a:t> similarity) = 1/4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204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Sets to Boolean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Rows</a:t>
            </a:r>
            <a:r>
              <a:rPr lang="en-US" dirty="0" smtClean="0"/>
              <a:t> = elements (shingles)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Columns </a:t>
            </a:r>
            <a:r>
              <a:rPr lang="en-US" dirty="0" smtClean="0"/>
              <a:t>= sets (documents)</a:t>
            </a:r>
          </a:p>
          <a:p>
            <a:pPr lvl="1"/>
            <a:r>
              <a:rPr lang="en-US" dirty="0" smtClean="0"/>
              <a:t>1 in row </a:t>
            </a:r>
            <a:r>
              <a:rPr lang="en-US" b="1" i="1" dirty="0" smtClean="0"/>
              <a:t>e</a:t>
            </a:r>
            <a:r>
              <a:rPr lang="en-US" dirty="0" smtClean="0"/>
              <a:t> and column </a:t>
            </a:r>
            <a:r>
              <a:rPr lang="en-US" b="1" i="1" dirty="0" smtClean="0"/>
              <a:t>s</a:t>
            </a:r>
            <a:r>
              <a:rPr lang="en-US" dirty="0" smtClean="0"/>
              <a:t> if and only if </a:t>
            </a:r>
            <a:r>
              <a:rPr lang="en-US" b="1" i="1" dirty="0" smtClean="0"/>
              <a:t>e</a:t>
            </a:r>
            <a:r>
              <a:rPr lang="en-US" dirty="0" smtClean="0"/>
              <a:t> is a member of </a:t>
            </a:r>
            <a:r>
              <a:rPr lang="en-US" b="1" i="1" dirty="0" smtClean="0"/>
              <a:t>s</a:t>
            </a:r>
          </a:p>
          <a:p>
            <a:pPr lvl="1"/>
            <a:r>
              <a:rPr lang="en-US" dirty="0" smtClean="0"/>
              <a:t>Column similarity is the Jaccard similarity of the corresponding sets (rows with value 1)</a:t>
            </a:r>
          </a:p>
          <a:p>
            <a:pPr lvl="1"/>
            <a:r>
              <a:rPr lang="en-US" dirty="0" smtClean="0"/>
              <a:t>What is the property of this matrix</a:t>
            </a:r>
            <a:r>
              <a:rPr lang="en-US" dirty="0"/>
              <a:t>? 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Each document is a column!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99300" y="4838717"/>
            <a:ext cx="1521955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67" dirty="0">
                <a:solidFill>
                  <a:srgbClr val="FF0000"/>
                </a:solidFill>
              </a:rPr>
              <a:t>Sparse!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7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Sets to Boolean Matrices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5047126"/>
              </p:ext>
            </p:extLst>
          </p:nvPr>
        </p:nvGraphicFramePr>
        <p:xfrm>
          <a:off x="6513173" y="1759837"/>
          <a:ext cx="2897528" cy="4633496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7243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43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243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2438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61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1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61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61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61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61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6192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495300" y="1447800"/>
                <a:ext cx="8915400" cy="4903127"/>
              </a:xfrm>
              <a:prstGeom prst="rect">
                <a:avLst/>
              </a:prstGeom>
            </p:spPr>
            <p:txBody>
              <a:bodyPr vert="horz" lIns="99060" tIns="49530" rIns="99060" bIns="49530" rtlCol="0">
                <a:normAutofit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467" dirty="0">
                    <a:solidFill>
                      <a:srgbClr val="0000FF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3467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sz="34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67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67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467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4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67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67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467" i="1">
                        <a:latin typeface="Cambria Math"/>
                      </a:rPr>
                      <m:t>= </m:t>
                    </m:r>
                  </m:oMath>
                </a14:m>
                <a:r>
                  <a:rPr lang="en-US" sz="3467" dirty="0"/>
                  <a:t>?</a:t>
                </a:r>
              </a:p>
              <a:p>
                <a:pPr marL="0" indent="0">
                  <a:buNone/>
                </a:pPr>
                <a:endParaRPr lang="en-US" sz="3467" dirty="0">
                  <a:solidFill>
                    <a:srgbClr val="0070C0"/>
                  </a:solidFill>
                </a:endParaRPr>
              </a:p>
              <a:p>
                <a:r>
                  <a:rPr lang="en-US" sz="3467" dirty="0"/>
                  <a:t>Size of intersection = 3;</a:t>
                </a:r>
              </a:p>
              <a:p>
                <a:r>
                  <a:rPr lang="en-US" sz="3467" dirty="0"/>
                  <a:t>Size of union = 6;</a:t>
                </a:r>
              </a:p>
              <a:p>
                <a:r>
                  <a:rPr lang="en-US" sz="3467" dirty="0"/>
                  <a:t>Jaccard similarity = 3/6 = 0.5</a:t>
                </a:r>
              </a:p>
              <a:p>
                <a14:m>
                  <m:oMath xmlns:m="http://schemas.openxmlformats.org/officeDocument/2006/math">
                    <m:r>
                      <a:rPr lang="en-US" sz="3467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sz="346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67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67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3467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46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67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67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467" i="1">
                        <a:latin typeface="Cambria Math"/>
                      </a:rPr>
                      <m:t>=</m:t>
                    </m:r>
                  </m:oMath>
                </a14:m>
                <a:r>
                  <a:rPr lang="en-US" sz="3467" dirty="0"/>
                  <a:t> 1 – 0.5 = 0.5</a:t>
                </a:r>
              </a:p>
              <a:p>
                <a:endParaRPr lang="en-US" sz="3467" dirty="0"/>
              </a:p>
              <a:p>
                <a:r>
                  <a:rPr lang="en-US" sz="3467" dirty="0">
                    <a:solidFill>
                      <a:srgbClr val="FF0000"/>
                    </a:solidFill>
                  </a:rPr>
                  <a:t>What about </a:t>
                </a:r>
                <a14:m>
                  <m:oMath xmlns:m="http://schemas.openxmlformats.org/officeDocument/2006/math">
                    <m:r>
                      <a:rPr lang="en-US" sz="3467" i="1">
                        <a:solidFill>
                          <a:srgbClr val="FF0000"/>
                        </a:solidFill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sz="3467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467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67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67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3467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3467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467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67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467" dirty="0">
                    <a:solidFill>
                      <a:srgbClr val="FF0000"/>
                    </a:solidFill>
                  </a:rPr>
                  <a:t>?</a:t>
                </a:r>
              </a:p>
              <a:p>
                <a:endParaRPr lang="en-US" sz="3467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447800"/>
                <a:ext cx="8915400" cy="4903127"/>
              </a:xfrm>
              <a:prstGeom prst="rect">
                <a:avLst/>
              </a:prstGeom>
              <a:blipFill>
                <a:blip r:embed="rId3"/>
                <a:stretch>
                  <a:fillRect l="-1640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91182" y="1166749"/>
                <a:ext cx="2730303" cy="6258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67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467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467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467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467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34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3467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sz="3467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9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182" y="1166749"/>
                <a:ext cx="2730303" cy="6258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2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 far:</a:t>
            </a:r>
          </a:p>
          <a:p>
            <a:pPr lvl="1"/>
            <a:r>
              <a:rPr lang="en-US" dirty="0" smtClean="0"/>
              <a:t>Documents </a:t>
            </a:r>
            <a:r>
              <a:rPr lang="en-US" dirty="0" smtClean="0">
                <a:sym typeface="Wingdings" pitchFamily="2" charset="2"/>
              </a:rPr>
              <a:t> Sets of shingles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Represent sets as </a:t>
            </a:r>
            <a:r>
              <a:rPr lang="en-US" dirty="0" err="1" smtClean="0">
                <a:sym typeface="Wingdings" pitchFamily="2" charset="2"/>
              </a:rPr>
              <a:t>boolean</a:t>
            </a:r>
            <a:r>
              <a:rPr lang="en-US" dirty="0" smtClean="0">
                <a:sym typeface="Wingdings" pitchFamily="2" charset="2"/>
              </a:rPr>
              <a:t> vectors in a matrix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Next Goal: </a:t>
            </a:r>
            <a:r>
              <a:rPr lang="en-US" dirty="0" smtClean="0">
                <a:sym typeface="Wingdings" pitchFamily="2" charset="2"/>
              </a:rPr>
              <a:t>Find similar columns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Challenges</a:t>
            </a:r>
            <a:r>
              <a:rPr lang="en-US" dirty="0" smtClean="0">
                <a:sym typeface="Wingdings" pitchFamily="2" charset="2"/>
              </a:rPr>
              <a:t>: too many long columns to compare</a:t>
            </a:r>
          </a:p>
          <a:p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Approach: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1)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Signatures of columns</a:t>
            </a:r>
            <a:r>
              <a:rPr lang="en-US" dirty="0" smtClean="0">
                <a:sym typeface="Wingdings" pitchFamily="2" charset="2"/>
              </a:rPr>
              <a:t>: small summaries of columns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2) Examine pairs of signatures to find similar columns</a:t>
            </a:r>
          </a:p>
          <a:p>
            <a:pPr lvl="2"/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C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omparing all pairs may take too much time – Job for LSH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3) Optional: Check whether columns with similar signatures are really similar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2709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Columns (Signatures)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Key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idea 1: </a:t>
                </a:r>
                <a:r>
                  <a:rPr lang="en-US" dirty="0" smtClean="0"/>
                  <a:t>“hash” each column </a:t>
                </a:r>
                <a:r>
                  <a:rPr lang="en-US" i="1" dirty="0" smtClean="0"/>
                  <a:t>C</a:t>
                </a:r>
                <a:r>
                  <a:rPr lang="en-US" dirty="0" smtClean="0"/>
                  <a:t> to a small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signature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h(C)</a:t>
                </a:r>
                <a:r>
                  <a:rPr lang="en-US" dirty="0" smtClean="0"/>
                  <a:t>, such that:</a:t>
                </a:r>
              </a:p>
              <a:p>
                <a:pPr lvl="1"/>
                <a:r>
                  <a:rPr lang="en-US" dirty="0" smtClean="0"/>
                  <a:t>1) </a:t>
                </a:r>
                <a:r>
                  <a:rPr lang="en-US" i="1" dirty="0" smtClean="0"/>
                  <a:t>h(C)</a:t>
                </a:r>
                <a:r>
                  <a:rPr lang="en-US" dirty="0" smtClean="0"/>
                  <a:t> is small enough that the signature fits in RAM</a:t>
                </a:r>
              </a:p>
              <a:p>
                <a:pPr lvl="1"/>
                <a:r>
                  <a:rPr lang="en-US" dirty="0" smtClean="0"/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is the same as the “similarity” of signatures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Key idea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2: </a:t>
                </a:r>
                <a:r>
                  <a:rPr lang="en-US" dirty="0" smtClean="0"/>
                  <a:t>Hash </a:t>
                </a:r>
                <a:r>
                  <a:rPr lang="en-US" dirty="0" smtClean="0"/>
                  <a:t>documents into buckets, and expect that “most” pairs of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near duplicate</a:t>
                </a:r>
                <a:r>
                  <a:rPr lang="en-US" dirty="0" smtClean="0"/>
                  <a:t> docs hash into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same</a:t>
                </a:r>
                <a:r>
                  <a:rPr lang="en-US" dirty="0" smtClean="0"/>
                  <a:t> bucket!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9" t="-3100" r="-1162" b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44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Completion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247" y="1184587"/>
            <a:ext cx="7743213" cy="536476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5817096" y="1184587"/>
            <a:ext cx="3168352" cy="536476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7" name="Rectangle 6"/>
          <p:cNvSpPr/>
          <p:nvPr/>
        </p:nvSpPr>
        <p:spPr>
          <a:xfrm>
            <a:off x="4869453" y="1117325"/>
            <a:ext cx="4218007" cy="5539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345103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Goal: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Find a hash function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h(</a:t>
                </a:r>
                <a:r>
                  <a:rPr lang="en-US" altLang="zh-CN" i="1" dirty="0" smtClean="0">
                    <a:solidFill>
                      <a:srgbClr val="FF0000"/>
                    </a:solidFill>
                  </a:rPr>
                  <a:t>·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such that: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high, then with high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low, </a:t>
                </a:r>
                <a:r>
                  <a:rPr lang="en-US" dirty="0"/>
                  <a:t>then with high </a:t>
                </a:r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i="1" dirty="0"/>
              </a:p>
              <a:p>
                <a:r>
                  <a:rPr lang="en-US" dirty="0" smtClean="0"/>
                  <a:t>Clearly, the hash function depends on the similarity metric:</a:t>
                </a:r>
              </a:p>
              <a:p>
                <a:pPr lvl="1"/>
                <a:r>
                  <a:rPr lang="en-US" dirty="0" smtClean="0"/>
                  <a:t>Not all similarity metrics have a suitable hash function</a:t>
                </a:r>
                <a:endParaRPr lang="en-US" dirty="0"/>
              </a:p>
              <a:p>
                <a:pPr lvl="1"/>
                <a:r>
                  <a:rPr lang="en-US" dirty="0"/>
                  <a:t>F</a:t>
                </a:r>
                <a:r>
                  <a:rPr lang="en-US" dirty="0" smtClean="0"/>
                  <a:t>or Jaccard similarity: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Min-hashing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2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107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Imagine </a:t>
                </a:r>
                <a:r>
                  <a:rPr lang="en-US" dirty="0"/>
                  <a:t>the rows of the </a:t>
                </a:r>
                <a:r>
                  <a:rPr lang="en-US" dirty="0" err="1"/>
                  <a:t>boolean</a:t>
                </a:r>
                <a:r>
                  <a:rPr lang="en-US" dirty="0"/>
                  <a:t> matrix permuted under </a:t>
                </a:r>
                <a:r>
                  <a:rPr lang="en-US" dirty="0">
                    <a:solidFill>
                      <a:srgbClr val="FF0000"/>
                    </a:solidFill>
                  </a:rPr>
                  <a:t>random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 </a:t>
                </a:r>
                <a:r>
                  <a:rPr lang="en-US" dirty="0">
                    <a:solidFill>
                      <a:srgbClr val="FF0000"/>
                    </a:solidFill>
                  </a:rPr>
                  <a:t>“hash” function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= the </a:t>
                </a:r>
                <a:r>
                  <a:rPr lang="en-US" dirty="0"/>
                  <a:t>number of the </a:t>
                </a:r>
                <a:r>
                  <a:rPr lang="en-US" dirty="0">
                    <a:solidFill>
                      <a:srgbClr val="FF0000"/>
                    </a:solidFill>
                  </a:rPr>
                  <a:t>first </a:t>
                </a:r>
                <a:r>
                  <a:rPr lang="en-US" dirty="0"/>
                  <a:t>(in the permuted order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row in which column </a:t>
                </a:r>
                <a:r>
                  <a:rPr lang="en-US" i="1" dirty="0"/>
                  <a:t>C </a:t>
                </a:r>
                <a:r>
                  <a:rPr lang="en-US" dirty="0"/>
                  <a:t>has </a:t>
                </a:r>
                <a:r>
                  <a:rPr lang="en-US" dirty="0" smtClean="0"/>
                  <a:t>a value </a:t>
                </a:r>
                <a:r>
                  <a:rPr lang="en-US" dirty="0"/>
                  <a:t>1: 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min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𝜋</m:t>
                      </m:r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Use </a:t>
                </a:r>
                <a:r>
                  <a:rPr lang="en-US" dirty="0">
                    <a:solidFill>
                      <a:srgbClr val="0000FF"/>
                    </a:solidFill>
                  </a:rPr>
                  <a:t>several (e.g., 100) independent hash functions to create a signature of a column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9" t="-3100" r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17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5752164"/>
              </p:ext>
            </p:extLst>
          </p:nvPr>
        </p:nvGraphicFramePr>
        <p:xfrm>
          <a:off x="3002784" y="2111662"/>
          <a:ext cx="2730304" cy="439947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82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2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15625"/>
              </p:ext>
            </p:extLst>
          </p:nvPr>
        </p:nvGraphicFramePr>
        <p:xfrm>
          <a:off x="1208584" y="2111664"/>
          <a:ext cx="624069" cy="4446498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7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55093"/>
              </p:ext>
            </p:extLst>
          </p:nvPr>
        </p:nvGraphicFramePr>
        <p:xfrm>
          <a:off x="428498" y="2111663"/>
          <a:ext cx="624069" cy="4446498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7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810429"/>
              </p:ext>
            </p:extLst>
          </p:nvPr>
        </p:nvGraphicFramePr>
        <p:xfrm>
          <a:off x="6799572" y="2501706"/>
          <a:ext cx="2755940" cy="1872207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688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89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8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132327"/>
              </p:ext>
            </p:extLst>
          </p:nvPr>
        </p:nvGraphicFramePr>
        <p:xfrm>
          <a:off x="1988671" y="2111663"/>
          <a:ext cx="624069" cy="444649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7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903217" y="1912236"/>
            <a:ext cx="2574286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b="1" dirty="0">
                <a:solidFill>
                  <a:srgbClr val="00B050"/>
                </a:solidFill>
              </a:rPr>
              <a:t>Signature matrix </a:t>
            </a:r>
            <a:r>
              <a:rPr lang="en-US" sz="2167" b="1" i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24775" y="1487593"/>
            <a:ext cx="4290477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b="1" dirty="0">
                <a:solidFill>
                  <a:srgbClr val="00B050"/>
                </a:solidFill>
              </a:rPr>
              <a:t>Input matrix (Shingles*Documents)</a:t>
            </a:r>
            <a:endParaRPr lang="en-US" sz="2167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4515" y="1478783"/>
                <a:ext cx="1950217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67" b="1" dirty="0">
                    <a:solidFill>
                      <a:srgbClr val="00B050"/>
                    </a:solidFill>
                  </a:rPr>
                  <a:t>Permutation </a:t>
                </a:r>
                <a14:m>
                  <m:oMath xmlns:m="http://schemas.openxmlformats.org/officeDocument/2006/math">
                    <m:r>
                      <a:rPr lang="en-US" sz="2167" b="1" i="1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2167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15" y="1478783"/>
                <a:ext cx="1950217" cy="425822"/>
              </a:xfrm>
              <a:prstGeom prst="rect">
                <a:avLst/>
              </a:prstGeom>
              <a:blipFill>
                <a:blip r:embed="rId2"/>
                <a:stretch>
                  <a:fillRect l="-4063" t="-10145" b="-28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/>
          <p:cNvSpPr/>
          <p:nvPr/>
        </p:nvSpPr>
        <p:spPr>
          <a:xfrm>
            <a:off x="5889104" y="4061879"/>
            <a:ext cx="780087" cy="54606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03217" y="5154000"/>
                <a:ext cx="2496277" cy="109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167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67" i="1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e>
                      <m:sup>
                        <m:r>
                          <a:rPr lang="en-US" sz="2167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167" dirty="0">
                    <a:solidFill>
                      <a:srgbClr val="FF0000"/>
                    </a:solidFill>
                  </a:rPr>
                  <a:t> element of the permutation is the first to map to 1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217" y="5154000"/>
                <a:ext cx="2496277" cy="1098570"/>
              </a:xfrm>
              <a:prstGeom prst="rect">
                <a:avLst/>
              </a:prstGeom>
              <a:blipFill>
                <a:blip r:embed="rId3"/>
                <a:stretch>
                  <a:fillRect l="-2927" t="-2210" b="-9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V="1">
            <a:off x="7995338" y="3515818"/>
            <a:ext cx="390043" cy="163818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74991" y="2579714"/>
            <a:ext cx="2340260" cy="257428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1676636" y="2579715"/>
            <a:ext cx="5226581" cy="296432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8094" y="6360385"/>
            <a:ext cx="2311400" cy="395552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t>32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815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Surprising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Choose a random permutation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Claim: </a:t>
                </a:r>
                <a:r>
                  <a:rPr lang="en-US" dirty="0" err="1" smtClean="0"/>
                  <a:t>Pr</a:t>
                </a:r>
                <a:r>
                  <a:rPr lang="en-US" dirty="0" smtClean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Why?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22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Proof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6506" y="1322766"/>
                <a:ext cx="9138220" cy="5179555"/>
              </a:xfrm>
            </p:spPr>
            <p:txBody>
              <a:bodyPr>
                <a:normAutofit/>
              </a:bodyPr>
              <a:lstStyle/>
              <a:p>
                <a:r>
                  <a:rPr lang="en-US" sz="3033" dirty="0"/>
                  <a:t>Let X be a document (set of shingles)</a:t>
                </a:r>
              </a:p>
              <a:p>
                <a:r>
                  <a:rPr lang="en-US" sz="3033" dirty="0"/>
                  <a:t>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33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33" i="1">
                            <a:latin typeface="Cambria Math"/>
                          </a:rPr>
                          <m:t>𝜋</m:t>
                        </m:r>
                        <m:d>
                          <m:dPr>
                            <m:ctrlPr>
                              <a:rPr lang="en-US" sz="30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33" i="1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3033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3033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33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03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033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3033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33" i="1">
                                        <a:latin typeface="Cambria Math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3033">
                        <a:latin typeface="Cambria Math"/>
                      </a:rPr>
                      <m:t>=1/</m:t>
                    </m:r>
                    <m:r>
                      <a:rPr lang="en-US" sz="3033" i="1">
                        <a:latin typeface="Cambria Math"/>
                      </a:rPr>
                      <m:t>|</m:t>
                    </m:r>
                    <m:r>
                      <a:rPr lang="en-US" sz="3033" i="1">
                        <a:latin typeface="Cambria Math"/>
                      </a:rPr>
                      <m:t>𝑋</m:t>
                    </m:r>
                    <m:r>
                      <a:rPr lang="en-US" sz="3033" i="1">
                        <a:latin typeface="Cambria Math"/>
                      </a:rPr>
                      <m:t>|</m:t>
                    </m:r>
                  </m:oMath>
                </a14:m>
                <a:endParaRPr lang="en-US" sz="3033" dirty="0"/>
              </a:p>
              <a:p>
                <a:pPr lvl="1"/>
                <a:r>
                  <a:rPr lang="en-US" sz="2600" dirty="0"/>
                  <a:t>It is equally likely that any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𝑥</m:t>
                    </m:r>
                    <m:r>
                      <a:rPr lang="en-US" sz="2600" i="1">
                        <a:latin typeface="Cambria Math"/>
                      </a:rPr>
                      <m:t>∈</m:t>
                    </m:r>
                    <m:r>
                      <a:rPr lang="en-US" sz="26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600" dirty="0"/>
                  <a:t> is mapped to the </a:t>
                </a:r>
                <a:r>
                  <a:rPr lang="en-US" sz="2600" b="1" i="1" dirty="0"/>
                  <a:t>min</a:t>
                </a:r>
                <a:r>
                  <a:rPr lang="en-US" sz="2600" dirty="0"/>
                  <a:t> element</a:t>
                </a:r>
              </a:p>
              <a:p>
                <a:r>
                  <a:rPr lang="en-US" sz="3033" dirty="0"/>
                  <a:t>Let </a:t>
                </a:r>
                <a14:m>
                  <m:oMath xmlns:m="http://schemas.openxmlformats.org/officeDocument/2006/math">
                    <m:r>
                      <a:rPr lang="en-US" sz="3033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3033" dirty="0"/>
                  <a:t> be </a:t>
                </a:r>
                <a:r>
                  <a:rPr lang="en-US" sz="3033" dirty="0" err="1"/>
                  <a:t>s.t.</a:t>
                </a:r>
                <a:r>
                  <a:rPr lang="en-US" sz="3033" dirty="0"/>
                  <a:t> </a:t>
                </a:r>
                <a14:m>
                  <m:oMath xmlns:m="http://schemas.openxmlformats.org/officeDocument/2006/math">
                    <m:r>
                      <a:rPr lang="en-US" sz="3033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33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033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033">
                        <a:latin typeface="Cambria Math"/>
                      </a:rPr>
                      <m:t>min</m:t>
                    </m:r>
                    <m:r>
                      <a:rPr lang="en-US" sz="3033" i="1">
                        <a:latin typeface="Cambria Math"/>
                      </a:rPr>
                      <m:t>⁡(</m:t>
                    </m:r>
                    <m:r>
                      <a:rPr lang="en-US" sz="3033" i="1">
                        <a:latin typeface="Cambria Math"/>
                      </a:rPr>
                      <m:t>𝜋</m:t>
                    </m:r>
                    <m:r>
                      <a:rPr lang="en-US" sz="3033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33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033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33" i="1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sz="3033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3033" i="1">
                            <a:latin typeface="Cambria Math"/>
                            <a:ea typeface="Cambria Math"/>
                          </a:rPr>
                          <m:t>𝐶</m:t>
                        </m:r>
                      </m:e>
                      <m:sub>
                        <m:r>
                          <a:rPr lang="en-US" sz="3033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3033" i="1">
                        <a:latin typeface="Cambria Math"/>
                      </a:rPr>
                      <m:t>))</m:t>
                    </m:r>
                  </m:oMath>
                </a14:m>
                <a:endParaRPr lang="en-US" sz="3033" dirty="0"/>
              </a:p>
              <a:p>
                <a:r>
                  <a:rPr lang="en-US" sz="3033" dirty="0"/>
                  <a:t>Then either: </a:t>
                </a:r>
                <a14:m>
                  <m:oMath xmlns:m="http://schemas.openxmlformats.org/officeDocument/2006/math">
                    <m:r>
                      <a:rPr lang="en-US" sz="3033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33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033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33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0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33" i="1">
                                <a:latin typeface="Cambria Math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303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3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33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033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sz="3033" dirty="0"/>
                  <a:t> if </a:t>
                </a:r>
                <a14:m>
                  <m:oMath xmlns:m="http://schemas.openxmlformats.org/officeDocument/2006/math">
                    <m:r>
                      <a:rPr lang="en-US" sz="3033" i="1">
                        <a:latin typeface="Cambria Math"/>
                      </a:rPr>
                      <m:t>𝑥</m:t>
                    </m:r>
                    <m:r>
                      <a:rPr lang="en-US" sz="3033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33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033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33" dirty="0"/>
                  <a:t>, or</a:t>
                </a:r>
              </a:p>
              <a:p>
                <a:pPr marL="0" indent="0">
                  <a:buNone/>
                </a:pPr>
                <a:r>
                  <a:rPr lang="en-US" sz="3033" dirty="0"/>
                  <a:t>		     </a:t>
                </a:r>
                <a14:m>
                  <m:oMath xmlns:m="http://schemas.openxmlformats.org/officeDocument/2006/math">
                    <m:r>
                      <a:rPr lang="en-US" sz="3033" i="1">
                        <a:latin typeface="Cambria Math"/>
                      </a:rPr>
                      <m:t>𝜋</m:t>
                    </m:r>
                    <m:d>
                      <m:d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33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3033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3033">
                        <a:latin typeface="Cambria Math"/>
                      </a:rPr>
                      <m:t>min</m:t>
                    </m:r>
                    <m:r>
                      <a:rPr lang="en-US" sz="3033" i="1">
                        <a:latin typeface="Cambria Math"/>
                      </a:rPr>
                      <m:t>⁡(</m:t>
                    </m:r>
                    <m:r>
                      <a:rPr lang="en-US" sz="3033" i="1">
                        <a:latin typeface="Cambria Math"/>
                      </a:rPr>
                      <m:t>𝜋</m:t>
                    </m:r>
                    <m:r>
                      <a:rPr lang="en-US" sz="3033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33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033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033" i="1">
                        <a:latin typeface="Cambria Math"/>
                      </a:rPr>
                      <m:t>))</m:t>
                    </m:r>
                  </m:oMath>
                </a14:m>
                <a:r>
                  <a:rPr lang="en-US" sz="3033" dirty="0"/>
                  <a:t> if </a:t>
                </a:r>
                <a14:m>
                  <m:oMath xmlns:m="http://schemas.openxmlformats.org/officeDocument/2006/math">
                    <m:r>
                      <a:rPr lang="en-US" sz="3033" i="1">
                        <a:latin typeface="Cambria Math"/>
                      </a:rPr>
                      <m:t>𝑥</m:t>
                    </m:r>
                    <m:r>
                      <a:rPr lang="en-US" sz="3033" i="1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33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033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3033" dirty="0"/>
              </a:p>
              <a:p>
                <a:r>
                  <a:rPr lang="en-US" sz="3033" dirty="0"/>
                  <a:t>So the prob. that both are true is the prob. </a:t>
                </a:r>
              </a:p>
              <a:p>
                <a:pPr marL="0" indent="0">
                  <a:buNone/>
                </a:pPr>
                <a:r>
                  <a:rPr lang="en-US" sz="2817" dirty="0"/>
                  <a:t>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17">
                        <a:latin typeface="Cambria Math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17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17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17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17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17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817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17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17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17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17" i="1">
                            <a:latin typeface="Cambria Math"/>
                          </a:rPr>
                          <m:t>=</m:t>
                        </m:r>
                        <m:func>
                          <m:funcPr>
                            <m:ctrlPr>
                              <a:rPr lang="en-US" sz="2817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17">
                                <a:latin typeface="Cambria Math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17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17" i="1">
                                    <a:latin typeface="Cambria Math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sz="2817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17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17" i="1">
                                            <a:latin typeface="Cambria Math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817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e>
                    </m:d>
                    <m:r>
                      <a:rPr lang="en-US" sz="2817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sz="2817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817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17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17" i="1" dirty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817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817" i="1" dirty="0">
                                <a:latin typeface="Cambria Math"/>
                                <a:ea typeface="Cambria Math"/>
                              </a:rPr>
                              <m:t>∩</m:t>
                            </m:r>
                            <m:sSub>
                              <m:sSubPr>
                                <m:ctrlPr>
                                  <a:rPr lang="en-US" altLang="zh-CN" sz="2817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17" i="1" dirty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sz="2817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817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17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17" i="1" dirty="0">
                                    <a:latin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17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17" i="1" dirty="0">
                                <a:latin typeface="Cambria Math"/>
                                <a:ea typeface="Cambria Math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2817" i="1" dirty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817" i="1" dirty="0">
                                    <a:latin typeface="Cambria Math"/>
                                    <a:ea typeface="Cambria Math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17" i="1" dirty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sz="2817" i="1" dirty="0">
                        <a:latin typeface="Cambria Math"/>
                      </a:rPr>
                      <m:t>=</m:t>
                    </m:r>
                    <m:r>
                      <a:rPr lang="en-US" sz="2817" i="1">
                        <a:latin typeface="Cambria Math"/>
                      </a:rPr>
                      <m:t>𝑠𝑖𝑚</m:t>
                    </m:r>
                    <m:r>
                      <a:rPr lang="en-US" sz="2817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81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17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17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17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817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17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817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817" i="1">
                        <a:latin typeface="Cambria Math"/>
                      </a:rPr>
                      <m:t>)</m:t>
                    </m:r>
                  </m:oMath>
                </a14:m>
                <a:endParaRPr lang="en-US" sz="2817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506" y="1322766"/>
                <a:ext cx="9138220" cy="5179555"/>
              </a:xfrm>
              <a:blipFill>
                <a:blip r:embed="rId2"/>
                <a:stretch>
                  <a:fillRect l="-1334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3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 Types of Rows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322767"/>
                <a:ext cx="8915400" cy="539871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3033" dirty="0"/>
                  <a:t>Given cols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33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033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033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33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033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033" dirty="0"/>
                  <a:t>, rows may be classified as:</a:t>
                </a:r>
              </a:p>
              <a:p>
                <a:endParaRPr lang="en-US" sz="3033" dirty="0"/>
              </a:p>
              <a:p>
                <a:endParaRPr lang="en-US" sz="3033" dirty="0"/>
              </a:p>
              <a:p>
                <a:pPr marL="0" indent="0">
                  <a:buNone/>
                </a:pPr>
                <a:endParaRPr lang="en-US" sz="3033" dirty="0"/>
              </a:p>
              <a:p>
                <a:endParaRPr lang="en-US" sz="3033" dirty="0"/>
              </a:p>
              <a:p>
                <a:pPr marL="371464" lvl="1" indent="-371464">
                  <a:buFont typeface="Arial" pitchFamily="34" charset="0"/>
                  <a:buChar char="•"/>
                </a:pPr>
                <a:r>
                  <a:rPr lang="en-US" dirty="0"/>
                  <a:t>Note: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/>
                      </a:rPr>
                      <m:t>sim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/(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lvl="1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:r>
                  <a:rPr lang="en-US" dirty="0"/>
                  <a:t>where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/>
                  <a:t>= # rows of type A, etc.</a:t>
                </a:r>
              </a:p>
              <a:p>
                <a:r>
                  <a:rPr lang="en-US" sz="3033" dirty="0"/>
                  <a:t>Then: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33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0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033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303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3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33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033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033" i="1">
                                <a:latin typeface="Cambria Math"/>
                              </a:rPr>
                              <m:t>=</m:t>
                            </m:r>
                            <m:r>
                              <a:rPr lang="en-US" sz="3033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3033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33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033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033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sz="3033" i="1">
                        <a:latin typeface="Cambria Math"/>
                      </a:rPr>
                      <m:t>=</m:t>
                    </m:r>
                    <m:r>
                      <a:rPr lang="en-US" sz="3033" i="1">
                        <a:latin typeface="Cambria Math"/>
                      </a:rPr>
                      <m:t>𝑠𝑖𝑚</m:t>
                    </m:r>
                    <m:r>
                      <a:rPr lang="en-US" sz="3033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33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033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033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3033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33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3033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033" i="1">
                        <a:latin typeface="Cambria Math"/>
                      </a:rPr>
                      <m:t>)</m:t>
                    </m:r>
                  </m:oMath>
                </a14:m>
                <a:endParaRPr lang="en-US" sz="3033" dirty="0"/>
              </a:p>
              <a:p>
                <a:pPr lvl="1"/>
                <a:r>
                  <a:rPr lang="en-US" sz="2600" dirty="0"/>
                  <a:t>Look down the cols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dirty="0"/>
                  <a:t> until we see a 1</a:t>
                </a:r>
              </a:p>
              <a:p>
                <a:pPr lvl="1"/>
                <a:r>
                  <a:rPr lang="en-US" sz="2600" dirty="0"/>
                  <a:t>If it’s a type-A row, then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/>
                      </a:rPr>
                      <m:t>=</m:t>
                    </m:r>
                    <m:r>
                      <a:rPr lang="en-US" sz="2600" i="1">
                        <a:latin typeface="Cambria Math"/>
                      </a:rPr>
                      <m:t>h</m:t>
                    </m:r>
                    <m:r>
                      <a:rPr lang="en-US" sz="2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495285" lvl="1" indent="0">
                  <a:buNone/>
                </a:pPr>
                <a:r>
                  <a:rPr lang="en-US" sz="2600" dirty="0"/>
                  <a:t>     If a type-B or type-C row, then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i="1">
                        <a:latin typeface="Cambria Math"/>
                      </a:rPr>
                      <m:t>≠</m:t>
                    </m:r>
                    <m:r>
                      <a:rPr lang="en-US" sz="2600" i="1">
                        <a:latin typeface="Cambria Math"/>
                      </a:rPr>
                      <m:t>h</m:t>
                    </m:r>
                    <m:r>
                      <a:rPr lang="en-US" sz="26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600" i="1">
                        <a:latin typeface="Cambria Math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495285" lvl="1" indent="0">
                  <a:buNone/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322767"/>
                <a:ext cx="8915400" cy="5398710"/>
              </a:xfrm>
              <a:blipFill>
                <a:blip r:embed="rId2"/>
                <a:stretch>
                  <a:fillRect l="-1367" t="-2144" b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178870"/>
                  </p:ext>
                </p:extLst>
              </p:nvPr>
            </p:nvGraphicFramePr>
            <p:xfrm>
              <a:off x="3080794" y="1712809"/>
              <a:ext cx="3198354" cy="21717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611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106611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106611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42926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u="sng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u="sng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b="0" i="1" u="sng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u="sng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u="sng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u="sng" smtClean="0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200" b="0" i="1" u="sng" smtClean="0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200" u="sng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29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A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29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B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29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C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292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D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0178870"/>
                  </p:ext>
                </p:extLst>
              </p:nvPr>
            </p:nvGraphicFramePr>
            <p:xfrm>
              <a:off x="3080794" y="1712809"/>
              <a:ext cx="3198354" cy="2171700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0661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61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661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4340">
                    <a:tc>
                      <a:txBody>
                        <a:bodyPr/>
                        <a:lstStyle/>
                        <a:p>
                          <a:pPr algn="ctr"/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60" marR="99060" marT="49530" marB="49530" anchor="ctr">
                        <a:blipFill>
                          <a:blip r:embed="rId3"/>
                          <a:stretch>
                            <a:fillRect l="-100000" t="-1389" r="-100568" b="-4236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60" marR="99060" marT="49530" marB="49530" anchor="ctr">
                        <a:blipFill>
                          <a:blip r:embed="rId3"/>
                          <a:stretch>
                            <a:fillRect l="-201143" t="-1389" r="-1143" b="-4236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A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B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C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1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43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D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 dirty="0" smtClean="0"/>
                            <a:t>0</a:t>
                          </a:r>
                          <a:endParaRPr lang="en-US" sz="2200" dirty="0"/>
                        </a:p>
                      </a:txBody>
                      <a:tcPr marL="99060" marR="99060" marT="49530" marB="4953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958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for Signatures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We know: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r>
                              <a:rPr lang="en-US" i="1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𝑠𝑖𝑚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Now generalize to multiple hash functions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similarity of two signatures </a:t>
                </a:r>
                <a:r>
                  <a:rPr lang="en-US" dirty="0" smtClean="0"/>
                  <a:t>is the fraction of the hash functions in which they agree</a:t>
                </a:r>
              </a:p>
              <a:p>
                <a:r>
                  <a:rPr lang="en-US" dirty="0" smtClean="0"/>
                  <a:t>Note: Because of the </a:t>
                </a:r>
                <a:r>
                  <a:rPr lang="en-US" dirty="0" err="1" smtClean="0"/>
                  <a:t>minhash</a:t>
                </a:r>
                <a:r>
                  <a:rPr lang="en-US" dirty="0" smtClean="0"/>
                  <a:t> property, the similarity of columns is the same as the expected similarity of their signatures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9" t="-3100" r="-1094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9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Min-Hashing 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01109"/>
              </p:ext>
            </p:extLst>
          </p:nvPr>
        </p:nvGraphicFramePr>
        <p:xfrm>
          <a:off x="3002784" y="2024842"/>
          <a:ext cx="2730304" cy="4399472"/>
        </p:xfrm>
        <a:graphic>
          <a:graphicData uri="http://schemas.openxmlformats.org/drawingml/2006/table">
            <a:tbl>
              <a:tblPr bandCol="1">
                <a:tableStyleId>{5C22544A-7EE6-4342-B048-85BDC9FD1C3A}</a:tableStyleId>
              </a:tblPr>
              <a:tblGrid>
                <a:gridCol w="68257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25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257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257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28496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0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85352"/>
              </p:ext>
            </p:extLst>
          </p:nvPr>
        </p:nvGraphicFramePr>
        <p:xfrm>
          <a:off x="1208584" y="2024844"/>
          <a:ext cx="624069" cy="4446498"/>
        </p:xfrm>
        <a:graphic>
          <a:graphicData uri="http://schemas.openxmlformats.org/drawingml/2006/table">
            <a:tbl>
              <a:tblPr bandCol="1">
                <a:tableStyleId>{21E4AEA4-8DFA-4A89-87EB-49C32662AFE0}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7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63142"/>
              </p:ext>
            </p:extLst>
          </p:nvPr>
        </p:nvGraphicFramePr>
        <p:xfrm>
          <a:off x="428498" y="2024842"/>
          <a:ext cx="624069" cy="4446498"/>
        </p:xfrm>
        <a:graphic>
          <a:graphicData uri="http://schemas.openxmlformats.org/drawingml/2006/table">
            <a:tbl>
              <a:tblPr bandCol="1">
                <a:tableStyleId>{073A0DAA-6AF3-43AB-8588-CEC1D06C72B9}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7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388239"/>
              </p:ext>
            </p:extLst>
          </p:nvPr>
        </p:nvGraphicFramePr>
        <p:xfrm>
          <a:off x="6799572" y="2414885"/>
          <a:ext cx="2755940" cy="1872207"/>
        </p:xfrm>
        <a:graphic>
          <a:graphicData uri="http://schemas.openxmlformats.org/drawingml/2006/table">
            <a:tbl>
              <a:tblPr bandRow="1">
                <a:tableStyleId>{0505E3EF-67EA-436B-97B2-0124C06EBD24}</a:tableStyleId>
              </a:tblPr>
              <a:tblGrid>
                <a:gridCol w="6889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898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898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89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2406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4069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731558"/>
              </p:ext>
            </p:extLst>
          </p:nvPr>
        </p:nvGraphicFramePr>
        <p:xfrm>
          <a:off x="1988671" y="2024842"/>
          <a:ext cx="624069" cy="4446498"/>
        </p:xfrm>
        <a:graphic>
          <a:graphicData uri="http://schemas.openxmlformats.org/drawingml/2006/table">
            <a:tbl>
              <a:tblPr bandCol="1">
                <a:tableStyleId>{F5AB1C69-6EDB-4FF4-983F-18BD219EF322}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3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4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7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2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6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1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35214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/>
                        <a:t>5</a:t>
                      </a:r>
                      <a:endParaRPr lang="en-US" sz="2600" dirty="0"/>
                    </a:p>
                  </a:txBody>
                  <a:tcPr marL="99060" marR="99060" marT="49530" marB="495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903217" y="1825415"/>
            <a:ext cx="2574286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b="1" dirty="0">
                <a:solidFill>
                  <a:srgbClr val="00B050"/>
                </a:solidFill>
              </a:rPr>
              <a:t>Signature matrix </a:t>
            </a:r>
            <a:r>
              <a:rPr lang="en-US" sz="2167" b="1" i="1" dirty="0">
                <a:solidFill>
                  <a:srgbClr val="00B050"/>
                </a:solidFill>
              </a:rPr>
              <a:t>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4775" y="1400772"/>
            <a:ext cx="4290477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b="1" dirty="0">
                <a:solidFill>
                  <a:srgbClr val="00B050"/>
                </a:solidFill>
              </a:rPr>
              <a:t>Input matrix (Shingles*Documents)</a:t>
            </a:r>
            <a:endParaRPr lang="en-US" sz="2167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4515" y="1391963"/>
                <a:ext cx="1950217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67" b="1" dirty="0">
                    <a:solidFill>
                      <a:srgbClr val="00B050"/>
                    </a:solidFill>
                  </a:rPr>
                  <a:t>Permutation </a:t>
                </a:r>
                <a14:m>
                  <m:oMath xmlns:m="http://schemas.openxmlformats.org/officeDocument/2006/math">
                    <m:r>
                      <a:rPr lang="en-US" sz="2167" b="1" i="1">
                        <a:solidFill>
                          <a:srgbClr val="00B050"/>
                        </a:solidFill>
                        <a:latin typeface="Cambria Math"/>
                      </a:rPr>
                      <m:t>𝝅</m:t>
                    </m:r>
                  </m:oMath>
                </a14:m>
                <a:endParaRPr lang="en-US" sz="2167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15" y="1391963"/>
                <a:ext cx="1950217" cy="425822"/>
              </a:xfrm>
              <a:prstGeom prst="rect">
                <a:avLst/>
              </a:prstGeom>
              <a:blipFill>
                <a:blip r:embed="rId2"/>
                <a:stretch>
                  <a:fillRect l="-4063" t="-8571" b="-2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Arrow 11"/>
          <p:cNvSpPr/>
          <p:nvPr/>
        </p:nvSpPr>
        <p:spPr>
          <a:xfrm>
            <a:off x="5889104" y="3975058"/>
            <a:ext cx="780087" cy="546061"/>
          </a:xfrm>
          <a:prstGeom prst="rightArrow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3" name="TextBox 12"/>
          <p:cNvSpPr txBox="1"/>
          <p:nvPr/>
        </p:nvSpPr>
        <p:spPr>
          <a:xfrm>
            <a:off x="6084126" y="4636242"/>
            <a:ext cx="1989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Similarities: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34072"/>
              </p:ext>
            </p:extLst>
          </p:nvPr>
        </p:nvGraphicFramePr>
        <p:xfrm>
          <a:off x="6123130" y="5111685"/>
          <a:ext cx="3368040" cy="135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1-3</a:t>
                      </a:r>
                      <a:endParaRPr lang="en-US" sz="2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2-4</a:t>
                      </a:r>
                      <a:endParaRPr lang="en-US" sz="22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1-2</a:t>
                      </a:r>
                      <a:endParaRPr lang="en-US" sz="22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3-4</a:t>
                      </a:r>
                      <a:endParaRPr lang="en-US" sz="2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032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Col/Col</a:t>
                      </a:r>
                      <a:endParaRPr lang="en-US" sz="2200" b="1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0.75</a:t>
                      </a:r>
                      <a:endParaRPr lang="en-US" sz="2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0.75</a:t>
                      </a:r>
                      <a:endParaRPr lang="en-US" sz="22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032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Sig/Sig</a:t>
                      </a:r>
                      <a:endParaRPr lang="en-US" sz="2200" b="1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0.67</a:t>
                      </a:r>
                      <a:endParaRPr lang="en-US" sz="2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1.00</a:t>
                      </a:r>
                      <a:endParaRPr lang="en-US" sz="22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30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 animBg="1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MinHash</a:t>
            </a:r>
            <a:r>
              <a:rPr lang="en-US" dirty="0" smtClean="0"/>
              <a:t> Signatures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Pick K=100 random permutations of the rows</a:t>
                </a:r>
              </a:p>
              <a:p>
                <a:r>
                  <a:rPr lang="en-US" dirty="0" smtClean="0"/>
                  <a:t>Think of </a:t>
                </a:r>
                <a:r>
                  <a:rPr lang="en-US" b="1" i="1" dirty="0" smtClean="0"/>
                  <a:t>sig</a:t>
                </a:r>
                <a:r>
                  <a:rPr lang="en-US" b="1" dirty="0" smtClean="0"/>
                  <a:t>(C)</a:t>
                </a:r>
                <a:r>
                  <a:rPr lang="en-US" dirty="0" smtClean="0"/>
                  <a:t> as a column vector</a:t>
                </a:r>
              </a:p>
              <a:p>
                <a:r>
                  <a:rPr lang="en-US" b="1" i="1" dirty="0" smtClean="0"/>
                  <a:t>sig</a:t>
                </a:r>
                <a:r>
                  <a:rPr lang="en-US" b="1" dirty="0" smtClean="0"/>
                  <a:t>(C)[</a:t>
                </a:r>
                <a:r>
                  <a:rPr lang="en-US" b="1" dirty="0" err="1" smtClean="0"/>
                  <a:t>i</a:t>
                </a:r>
                <a:r>
                  <a:rPr lang="en-US" b="1" dirty="0" smtClean="0"/>
                  <a:t>] = </a:t>
                </a:r>
                <a:r>
                  <a:rPr lang="en-US" dirty="0" smtClean="0"/>
                  <a:t>according to the </a:t>
                </a:r>
                <a:r>
                  <a:rPr lang="en-US" i="1" dirty="0" err="1" smtClean="0"/>
                  <a:t>i</a:t>
                </a:r>
                <a:r>
                  <a:rPr lang="en-US" dirty="0" err="1" smtClean="0"/>
                  <a:t>-th</a:t>
                </a:r>
                <a:r>
                  <a:rPr lang="en-US" dirty="0" smtClean="0"/>
                  <a:t> permutation, the index of the first row that has a 1 in column </a:t>
                </a:r>
                <a:r>
                  <a:rPr lang="en-US" i="1" dirty="0" smtClean="0"/>
                  <a:t>C: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33" i="1">
                          <a:solidFill>
                            <a:srgbClr val="FF0000"/>
                          </a:solidFill>
                          <a:latin typeface="Cambria Math"/>
                        </a:rPr>
                        <m:t>𝑠𝑖𝑔</m:t>
                      </m:r>
                      <m:d>
                        <m:dPr>
                          <m:ctrlPr>
                            <a:rPr lang="en-US" sz="303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33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03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33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3033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033">
                          <a:solidFill>
                            <a:srgbClr val="FF0000"/>
                          </a:solidFill>
                          <a:latin typeface="Cambria Math"/>
                        </a:rPr>
                        <m:t>min</m:t>
                      </m:r>
                      <m:r>
                        <a:rPr lang="en-US" sz="3033" i="1">
                          <a:solidFill>
                            <a:srgbClr val="FF0000"/>
                          </a:solidFill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en-US" sz="3033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33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𝜋</m:t>
                          </m:r>
                        </m:e>
                        <m:sub>
                          <m:r>
                            <a:rPr lang="en-US" sz="3033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3033" i="1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3033" i="1">
                          <a:solidFill>
                            <a:srgbClr val="FF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sz="3033" i="1">
                          <a:solidFill>
                            <a:srgbClr val="FF0000"/>
                          </a:solidFill>
                          <a:latin typeface="Cambria Math"/>
                        </a:rPr>
                        <m:t>))</m:t>
                      </m:r>
                    </m:oMath>
                  </m:oMathPara>
                </a14:m>
                <a:endParaRPr lang="en-US" sz="3033" i="1" dirty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Note: The sketch (signature) of document C is small -- ~100 bytes!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We achieved our goal! </a:t>
                </a:r>
                <a:r>
                  <a:rPr lang="en-US" dirty="0" smtClean="0"/>
                  <a:t>We “compressed” long bit vectors into short signatures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2" t="-2830" b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92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Implementational Trick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600201"/>
                <a:ext cx="9282236" cy="4525963"/>
              </a:xfrm>
            </p:spPr>
            <p:txBody>
              <a:bodyPr/>
              <a:lstStyle/>
              <a:p>
                <a:r>
                  <a:rPr lang="en-US" dirty="0" smtClean="0"/>
                  <a:t>Permuting rows even once is prohibitive</a:t>
                </a:r>
              </a:p>
              <a:p>
                <a:r>
                  <a:rPr lang="en-US" dirty="0" smtClean="0"/>
                  <a:t>Row hashing!</a:t>
                </a:r>
              </a:p>
              <a:p>
                <a:pPr lvl="1"/>
                <a:r>
                  <a:rPr lang="en-US" dirty="0" smtClean="0"/>
                  <a:t>Pick K = 100 hash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2"/>
                <a:r>
                  <a:rPr lang="en-US" dirty="0" smtClean="0"/>
                  <a:t>Universal hashing: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∙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, where</a:t>
                </a:r>
              </a:p>
              <a:p>
                <a:pPr marL="990570" lvl="2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:r>
                  <a:rPr lang="en-US" i="1" dirty="0" smtClean="0"/>
                  <a:t>a, b </a:t>
                </a:r>
                <a:r>
                  <a:rPr lang="en-US" dirty="0" smtClean="0"/>
                  <a:t>are random integers,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is a prime number (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&gt;N)</a:t>
                </a:r>
              </a:p>
              <a:p>
                <a:pPr lvl="1"/>
                <a:r>
                  <a:rPr lang="en-US" dirty="0" smtClean="0"/>
                  <a:t>Order 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gives a random row permutation!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600201"/>
                <a:ext cx="9282236" cy="4525963"/>
              </a:xfrm>
              <a:blipFill>
                <a:blip r:embed="rId2"/>
                <a:stretch>
                  <a:fillRect l="-1641" t="-1887" r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Completion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855" y="2570905"/>
            <a:ext cx="2437267" cy="172371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Implementational Trick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One-pass implementation</a:t>
                </a:r>
              </a:p>
              <a:p>
                <a:pPr lvl="1"/>
                <a:r>
                  <a:rPr lang="en-US" dirty="0"/>
                  <a:t>For each column C and </a:t>
                </a:r>
                <a:r>
                  <a:rPr lang="en-US" dirty="0" smtClean="0"/>
                  <a:t>hash-function.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keep a “slot” for the min-hash </a:t>
                </a:r>
                <a:r>
                  <a:rPr lang="en-US" dirty="0" smtClean="0"/>
                  <a:t>value</a:t>
                </a:r>
              </a:p>
              <a:p>
                <a:pPr lvl="1"/>
                <a:r>
                  <a:rPr lang="en-US" dirty="0" smtClean="0"/>
                  <a:t>Initialize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Scan rows looking for 1s</a:t>
                </a:r>
              </a:p>
              <a:p>
                <a:pPr lvl="2"/>
                <a:r>
                  <a:rPr lang="en-US" dirty="0" smtClean="0"/>
                  <a:t>Suppose row j has 1 in column C</a:t>
                </a:r>
              </a:p>
              <a:p>
                <a:pPr lvl="2"/>
                <a:r>
                  <a:rPr lang="en-US" dirty="0" smtClean="0"/>
                  <a:t>Then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lvl="3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𝑠𝑖𝑔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]←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9266136" y="6186978"/>
            <a:ext cx="245232" cy="2340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28773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to </a:t>
            </a:r>
            <a:r>
              <a:rPr lang="en-US" dirty="0" smtClean="0">
                <a:hlinkClick r:id="rId2" action="ppaction://hlinksldjump"/>
              </a:rPr>
              <a:t>practice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76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Locality Sensitive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 on pairs of signatures likely to be from similar documents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60" y="2642716"/>
            <a:ext cx="8406934" cy="40673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05128" y="2882939"/>
            <a:ext cx="3306367" cy="3838537"/>
          </a:xfrm>
          <a:prstGeom prst="rect">
            <a:avLst/>
          </a:prstGeom>
          <a:solidFill>
            <a:schemeClr val="bg1">
              <a:alpha val="0"/>
            </a:schemeClr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LSH: First Cut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Goal: </a:t>
            </a:r>
            <a:r>
              <a:rPr lang="en-US" dirty="0" smtClean="0">
                <a:solidFill>
                  <a:srgbClr val="0000FF"/>
                </a:solidFill>
              </a:rPr>
              <a:t>Find documents with Jaccard similarity at least </a:t>
            </a:r>
            <a:r>
              <a:rPr lang="en-US" i="1" dirty="0" smtClean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(for some similarity threshold)</a:t>
            </a:r>
          </a:p>
          <a:p>
            <a:r>
              <a:rPr lang="en-US" dirty="0" smtClean="0"/>
              <a:t>General idea: Use a (hash) function </a:t>
            </a:r>
            <a:r>
              <a:rPr lang="en-US" i="1" dirty="0" smtClean="0"/>
              <a:t>f(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r>
              <a:rPr lang="en-US" dirty="0" smtClean="0"/>
              <a:t> that tells whether x and y is a </a:t>
            </a:r>
            <a:r>
              <a:rPr lang="en-US" dirty="0" smtClean="0">
                <a:solidFill>
                  <a:srgbClr val="FF0000"/>
                </a:solidFill>
              </a:rPr>
              <a:t>candidate pair:</a:t>
            </a:r>
            <a:r>
              <a:rPr lang="en-US" dirty="0" smtClean="0"/>
              <a:t> a pair of elements whose similarity must be evaluated</a:t>
            </a:r>
          </a:p>
          <a:p>
            <a:r>
              <a:rPr lang="en-US" dirty="0" smtClean="0"/>
              <a:t>For </a:t>
            </a:r>
            <a:r>
              <a:rPr lang="en-US" dirty="0" err="1" smtClean="0"/>
              <a:t>minhash</a:t>
            </a:r>
            <a:r>
              <a:rPr lang="en-US" dirty="0" smtClean="0"/>
              <a:t> matrices:</a:t>
            </a:r>
          </a:p>
          <a:p>
            <a:pPr lvl="1"/>
            <a:r>
              <a:rPr lang="en-US" dirty="0" smtClean="0"/>
              <a:t>Hash columns of </a:t>
            </a:r>
            <a:r>
              <a:rPr lang="en-US" dirty="0" smtClean="0">
                <a:solidFill>
                  <a:srgbClr val="FF0000"/>
                </a:solidFill>
              </a:rPr>
              <a:t>signature matrix </a:t>
            </a:r>
            <a:r>
              <a:rPr lang="en-US" dirty="0" smtClean="0"/>
              <a:t>to many buckets</a:t>
            </a:r>
          </a:p>
          <a:p>
            <a:pPr lvl="1"/>
            <a:r>
              <a:rPr lang="en-US" dirty="0" smtClean="0"/>
              <a:t>Each pair of documents that hashes into the same bucket is a </a:t>
            </a:r>
            <a:r>
              <a:rPr lang="en-US" dirty="0" smtClean="0">
                <a:solidFill>
                  <a:srgbClr val="FF0000"/>
                </a:solidFill>
              </a:rPr>
              <a:t>candidate pair </a:t>
            </a:r>
            <a:r>
              <a:rPr lang="en-US" dirty="0" smtClean="0"/>
              <a:t>(for further examination)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78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Candidates from Minhash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Pick a similarity threshold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(0 &lt;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&lt; 1)</a:t>
                </a:r>
              </a:p>
              <a:p>
                <a:r>
                  <a:rPr lang="en-US" dirty="0" smtClean="0"/>
                  <a:t>Columns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of signature matrix </a:t>
                </a:r>
                <a:r>
                  <a:rPr lang="en-US" b="1" i="1" dirty="0" smtClean="0"/>
                  <a:t>M</a:t>
                </a:r>
                <a:r>
                  <a:rPr lang="en-US" dirty="0" smtClean="0"/>
                  <a:t> are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candidate pair</a:t>
                </a:r>
                <a:r>
                  <a:rPr lang="en-US" dirty="0" smtClean="0"/>
                  <a:t> if their signatures agree on at least fraction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of their rows: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x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𝑀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m:rPr>
                        <m:nor/>
                      </m:rPr>
                      <a:rPr lang="en-US" b="1" i="1" dirty="0"/>
                      <m:t>y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at least fraction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values </a:t>
                </a:r>
                <a:r>
                  <a:rPr lang="en-US" dirty="0"/>
                  <a:t>	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endParaRPr lang="en-US" b="1" i="1" dirty="0" smtClean="0"/>
              </a:p>
              <a:p>
                <a:pPr lvl="1"/>
                <a:r>
                  <a:rPr lang="en-US" dirty="0" smtClean="0"/>
                  <a:t>We expect documents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to have the same similarity as is the similarity of their signatures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1752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5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 for Minhash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Big idea: </a:t>
            </a:r>
            <a:r>
              <a:rPr lang="en-US" dirty="0" smtClean="0">
                <a:solidFill>
                  <a:srgbClr val="FF0000"/>
                </a:solidFill>
              </a:rPr>
              <a:t>Hash columns of signature matrix M several times</a:t>
            </a:r>
          </a:p>
          <a:p>
            <a:r>
              <a:rPr lang="en-US" dirty="0" smtClean="0"/>
              <a:t>Arrange that (only) </a:t>
            </a:r>
            <a:r>
              <a:rPr lang="en-US" b="1" dirty="0" smtClean="0"/>
              <a:t>similar columns </a:t>
            </a:r>
            <a:r>
              <a:rPr lang="en-US" dirty="0" smtClean="0"/>
              <a:t>are likely to </a:t>
            </a:r>
            <a:r>
              <a:rPr lang="en-US" b="1" dirty="0" smtClean="0"/>
              <a:t>hash to the same bucket</a:t>
            </a:r>
            <a:r>
              <a:rPr lang="en-US" dirty="0" smtClean="0"/>
              <a:t>, with high probability</a:t>
            </a:r>
          </a:p>
          <a:p>
            <a:r>
              <a:rPr lang="en-US" dirty="0"/>
              <a:t>Candidate pairs are those that hash to the same bucket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Banding Technique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Divide the signature matrix into </a:t>
            </a:r>
            <a:r>
              <a:rPr lang="en-US" i="1" dirty="0" smtClean="0">
                <a:solidFill>
                  <a:srgbClr val="0000FF"/>
                </a:solidFill>
              </a:rPr>
              <a:t>b </a:t>
            </a:r>
            <a:r>
              <a:rPr lang="en-US" dirty="0" smtClean="0">
                <a:solidFill>
                  <a:srgbClr val="0000FF"/>
                </a:solidFill>
              </a:rPr>
              <a:t>bands consisting of </a:t>
            </a:r>
            <a:r>
              <a:rPr lang="en-US" i="1" dirty="0" smtClean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 rows each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394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 </a:t>
            </a:r>
            <a:r>
              <a:rPr lang="en-US" i="1" dirty="0" smtClean="0"/>
              <a:t>M</a:t>
            </a:r>
            <a:r>
              <a:rPr lang="en-US" dirty="0" smtClean="0"/>
              <a:t> into </a:t>
            </a:r>
            <a:r>
              <a:rPr lang="en-US" i="1" dirty="0" smtClean="0"/>
              <a:t>b</a:t>
            </a:r>
            <a:r>
              <a:rPr lang="en-US" dirty="0" smtClean="0"/>
              <a:t> Bands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8149346"/>
              </p:ext>
            </p:extLst>
          </p:nvPr>
        </p:nvGraphicFramePr>
        <p:xfrm>
          <a:off x="2690749" y="1400775"/>
          <a:ext cx="4446495" cy="4680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5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6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080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936104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100" dirty="0"/>
                    </a:p>
                  </a:txBody>
                  <a:tcPr marL="99060" marR="99060" marT="49530" marB="4953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74558" y="3307582"/>
            <a:ext cx="1248139" cy="425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b="1" i="1" dirty="0">
                <a:solidFill>
                  <a:srgbClr val="00B050"/>
                </a:solidFill>
              </a:rPr>
              <a:t>b</a:t>
            </a:r>
            <a:r>
              <a:rPr lang="en-US" sz="2167" b="1" dirty="0">
                <a:solidFill>
                  <a:srgbClr val="00B050"/>
                </a:solidFill>
              </a:rPr>
              <a:t> bands</a:t>
            </a:r>
            <a:endParaRPr lang="en-US" sz="2167" b="1" i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60879" y="6315321"/>
                <a:ext cx="2652295" cy="42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67" b="1" dirty="0">
                    <a:solidFill>
                      <a:srgbClr val="00B050"/>
                    </a:solidFill>
                  </a:rPr>
                  <a:t>Signature matrix </a:t>
                </a:r>
                <a14:m>
                  <m:oMath xmlns:m="http://schemas.openxmlformats.org/officeDocument/2006/math">
                    <m:r>
                      <a:rPr lang="en-US" sz="2167" b="1" i="1">
                        <a:solidFill>
                          <a:srgbClr val="00B050"/>
                        </a:solidFill>
                        <a:latin typeface="Cambria Math"/>
                      </a:rPr>
                      <m:t>𝑴</m:t>
                    </m:r>
                  </m:oMath>
                </a14:m>
                <a:endParaRPr lang="en-US" sz="2167" b="1" i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879" y="6315321"/>
                <a:ext cx="2652295" cy="425822"/>
              </a:xfrm>
              <a:prstGeom prst="rect">
                <a:avLst/>
              </a:prstGeom>
              <a:blipFill>
                <a:blip r:embed="rId3"/>
                <a:stretch>
                  <a:fillRect l="-2759" t="-10000" b="-2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995338" y="4911165"/>
            <a:ext cx="1638182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b="1" dirty="0">
                <a:solidFill>
                  <a:srgbClr val="00B050"/>
                </a:solidFill>
              </a:rPr>
              <a:t>One signature</a:t>
            </a:r>
            <a:endParaRPr lang="en-US" sz="2167" b="1" i="1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17330" y="2336879"/>
            <a:ext cx="1560173" cy="75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67" b="1" i="1" dirty="0">
                <a:solidFill>
                  <a:srgbClr val="00B050"/>
                </a:solidFill>
              </a:rPr>
              <a:t>r</a:t>
            </a:r>
            <a:r>
              <a:rPr lang="en-US" sz="2167" b="1" dirty="0">
                <a:solidFill>
                  <a:srgbClr val="00B050"/>
                </a:solidFill>
              </a:rPr>
              <a:t> rows</a:t>
            </a:r>
          </a:p>
          <a:p>
            <a:r>
              <a:rPr lang="en-US" sz="2167" b="1" dirty="0">
                <a:solidFill>
                  <a:srgbClr val="00B050"/>
                </a:solidFill>
              </a:rPr>
              <a:t>per band</a:t>
            </a:r>
            <a:endParaRPr lang="en-US" sz="2167" b="1" i="1" dirty="0">
              <a:solidFill>
                <a:srgbClr val="00B05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300705" y="1400775"/>
            <a:ext cx="0" cy="46805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527286" y="2336879"/>
            <a:ext cx="0" cy="8926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031009" y="2783226"/>
            <a:ext cx="2730303" cy="25113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91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</a:t>
            </a:r>
            <a:r>
              <a:rPr lang="en-US" i="1" dirty="0"/>
              <a:t>M</a:t>
            </a:r>
            <a:r>
              <a:rPr lang="en-US" dirty="0"/>
              <a:t> into </a:t>
            </a:r>
            <a:r>
              <a:rPr lang="en-US" i="1" dirty="0"/>
              <a:t>b</a:t>
            </a:r>
            <a:r>
              <a:rPr lang="en-US" dirty="0"/>
              <a:t> Bands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Divide matrix </a:t>
                </a:r>
                <a:r>
                  <a:rPr lang="en-US" b="1" i="1" dirty="0" smtClean="0"/>
                  <a:t>M</a:t>
                </a:r>
                <a:r>
                  <a:rPr lang="en-US" dirty="0" smtClean="0"/>
                  <a:t> into </a:t>
                </a:r>
                <a:r>
                  <a:rPr lang="en-US" b="1" i="1" dirty="0" smtClean="0"/>
                  <a:t>b</a:t>
                </a:r>
                <a:r>
                  <a:rPr lang="en-US" dirty="0" smtClean="0"/>
                  <a:t> bands of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rows</a:t>
                </a:r>
              </a:p>
              <a:p>
                <a:r>
                  <a:rPr lang="en-US" dirty="0" smtClean="0"/>
                  <a:t>For each band, hash its portion of each column to a hash table with </a:t>
                </a:r>
                <a:r>
                  <a:rPr lang="en-US" b="1" i="1" dirty="0" smtClean="0"/>
                  <a:t>k</a:t>
                </a:r>
                <a:r>
                  <a:rPr lang="en-US" dirty="0" smtClean="0"/>
                  <a:t> buckets</a:t>
                </a:r>
              </a:p>
              <a:p>
                <a:pPr lvl="1"/>
                <a:r>
                  <a:rPr lang="en-US" dirty="0" smtClean="0"/>
                  <a:t>Make </a:t>
                </a:r>
                <a:r>
                  <a:rPr lang="en-US" b="1" i="1" dirty="0" smtClean="0"/>
                  <a:t>k</a:t>
                </a:r>
                <a:r>
                  <a:rPr lang="en-US" dirty="0" smtClean="0"/>
                  <a:t> as large as possible</a:t>
                </a:r>
              </a:p>
              <a:p>
                <a:pPr lvl="1"/>
                <a:r>
                  <a:rPr lang="en-US" dirty="0" smtClean="0"/>
                  <a:t>Assuming two vectors hash to the same bucket if and only if they are identical</a:t>
                </a:r>
              </a:p>
              <a:p>
                <a:r>
                  <a:rPr lang="en-US" dirty="0" smtClean="0"/>
                  <a:t>Candidate column pairs are those that hash to the same bucket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dirty="0" smtClean="0"/>
                  <a:t> band</a:t>
                </a:r>
              </a:p>
              <a:p>
                <a:r>
                  <a:rPr lang="en-US" dirty="0" smtClean="0"/>
                  <a:t>Tune </a:t>
                </a:r>
                <a:r>
                  <a:rPr lang="en-US" b="1" i="1" dirty="0" smtClean="0"/>
                  <a:t>b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to catch most similar pairs, but few non-similar pairs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2" t="-3639" r="-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13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Hashing Bands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260" y="1231925"/>
            <a:ext cx="6666740" cy="548955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65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Simplifying Assumption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</a:t>
            </a:r>
            <a:r>
              <a:rPr lang="en-US" b="1" dirty="0" smtClean="0"/>
              <a:t>enough buckets </a:t>
            </a:r>
            <a:r>
              <a:rPr lang="en-US" dirty="0" smtClean="0"/>
              <a:t>that columns are unlikely to hash to the same bucket unless they are </a:t>
            </a:r>
            <a:r>
              <a:rPr lang="en-US" b="1" dirty="0" smtClean="0">
                <a:solidFill>
                  <a:srgbClr val="00B050"/>
                </a:solidFill>
              </a:rPr>
              <a:t>identical</a:t>
            </a:r>
            <a:r>
              <a:rPr lang="en-US" dirty="0" smtClean="0"/>
              <a:t> in a particular band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Hereafter, we assume that “</a:t>
            </a:r>
            <a:r>
              <a:rPr lang="en-US" b="1" dirty="0" smtClean="0">
                <a:solidFill>
                  <a:srgbClr val="0000FF"/>
                </a:solidFill>
              </a:rPr>
              <a:t>same bucket</a:t>
            </a:r>
            <a:r>
              <a:rPr lang="en-US" dirty="0" smtClean="0">
                <a:solidFill>
                  <a:srgbClr val="0000FF"/>
                </a:solidFill>
              </a:rPr>
              <a:t>” means “</a:t>
            </a:r>
            <a:r>
              <a:rPr lang="en-US" b="1" dirty="0" smtClean="0">
                <a:solidFill>
                  <a:srgbClr val="0000FF"/>
                </a:solidFill>
              </a:rPr>
              <a:t>identical in that band</a:t>
            </a:r>
            <a:r>
              <a:rPr lang="en-US" dirty="0" smtClean="0">
                <a:solidFill>
                  <a:srgbClr val="0000FF"/>
                </a:solidFill>
              </a:rPr>
              <a:t>”</a:t>
            </a: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/>
              <a:t>Assumption needed only to simplify analysis, not for correctness of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9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Completion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1" y="1417638"/>
            <a:ext cx="8924681" cy="50705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743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Bands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Assume the following case:</a:t>
            </a:r>
          </a:p>
          <a:p>
            <a:r>
              <a:rPr lang="en-US" dirty="0" smtClean="0"/>
              <a:t>Suppose 100,000 columns of </a:t>
            </a:r>
            <a:r>
              <a:rPr lang="en-US" b="1" i="1" dirty="0" smtClean="0"/>
              <a:t>M</a:t>
            </a:r>
            <a:r>
              <a:rPr lang="en-US" dirty="0" smtClean="0"/>
              <a:t> (100k docs)</a:t>
            </a:r>
          </a:p>
          <a:p>
            <a:r>
              <a:rPr lang="en-US" dirty="0" smtClean="0"/>
              <a:t>Signatures of 100 integers (rows)</a:t>
            </a:r>
          </a:p>
          <a:p>
            <a:r>
              <a:rPr lang="en-US" dirty="0" smtClean="0"/>
              <a:t>Therefore, signatures take 40Mb</a:t>
            </a:r>
          </a:p>
          <a:p>
            <a:r>
              <a:rPr lang="en-US" dirty="0" smtClean="0"/>
              <a:t>Choose </a:t>
            </a:r>
            <a:r>
              <a:rPr lang="en-US" b="1" i="1" dirty="0" smtClean="0"/>
              <a:t>b</a:t>
            </a:r>
            <a:r>
              <a:rPr lang="en-US" dirty="0" smtClean="0"/>
              <a:t> = 20 bands of </a:t>
            </a:r>
            <a:r>
              <a:rPr lang="en-US" b="1" i="1" dirty="0" smtClean="0"/>
              <a:t>r</a:t>
            </a:r>
            <a:r>
              <a:rPr lang="en-US" dirty="0" smtClean="0"/>
              <a:t> = 5 integers/band</a:t>
            </a:r>
          </a:p>
          <a:p>
            <a:endParaRPr lang="en-US" dirty="0"/>
          </a:p>
          <a:p>
            <a:r>
              <a:rPr lang="en-US" dirty="0" smtClean="0"/>
              <a:t>Goal: </a:t>
            </a:r>
            <a:r>
              <a:rPr lang="en-US" dirty="0" smtClean="0">
                <a:solidFill>
                  <a:srgbClr val="00B050"/>
                </a:solidFill>
              </a:rPr>
              <a:t>Find pairs of documents that are at least </a:t>
            </a:r>
            <a:r>
              <a:rPr lang="en-US" b="1" i="1" dirty="0" smtClean="0">
                <a:solidFill>
                  <a:srgbClr val="00B050"/>
                </a:solidFill>
              </a:rPr>
              <a:t>s</a:t>
            </a:r>
            <a:r>
              <a:rPr lang="en-US" dirty="0" smtClean="0">
                <a:solidFill>
                  <a:srgbClr val="00B050"/>
                </a:solidFill>
              </a:rPr>
              <a:t> = 0.8 similar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80% Similar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Find pairs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= 0.8 similarity, set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= 20,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r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= 5</a:t>
                </a:r>
              </a:p>
              <a:p>
                <a:r>
                  <a:rPr lang="en-US" dirty="0" smtClean="0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=0.8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to be a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candidate pair</a:t>
                </a:r>
                <a:r>
                  <a:rPr lang="en-US" dirty="0" smtClean="0"/>
                  <a:t>: we want them to hash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at least 1 common bucket </a:t>
                </a:r>
                <a:r>
                  <a:rPr lang="en-US" dirty="0" smtClean="0"/>
                  <a:t>(at least one band is identical)</a:t>
                </a:r>
              </a:p>
              <a:p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identical in one particular band: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0.8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=0.328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not</a:t>
                </a:r>
                <a:r>
                  <a:rPr lang="en-US" dirty="0" smtClean="0"/>
                  <a:t> similar in all of the 20 bands: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1−0.328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=0.00035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i.e., about 1/3000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of the 80%-similar column pairs are false negatives (we miss them)</a:t>
                </a:r>
              </a:p>
              <a:p>
                <a:pPr lvl="1"/>
                <a:r>
                  <a:rPr lang="en-US" b="1" dirty="0" smtClean="0"/>
                  <a:t>we would find 99.965% pairs of truly similar documents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  <a:blipFill>
                <a:blip r:embed="rId3"/>
                <a:stretch>
                  <a:fillRect l="-1299" t="-2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13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30</a:t>
                </a:r>
                <a:r>
                  <a:rPr lang="en-US" dirty="0"/>
                  <a:t>% Similar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Find pairs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= 0.8 similarity, set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= 20,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r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= 5</a:t>
                </a:r>
              </a:p>
              <a:p>
                <a:r>
                  <a:rPr lang="en-US" dirty="0" smtClean="0"/>
                  <a:t>Assume: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=0.3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𝑠𝑖𝑚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1" i="1" smtClean="0">
                        <a:latin typeface="Cambria Math"/>
                        <a:ea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, we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to hash to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NO common bucket </a:t>
                </a:r>
                <a:r>
                  <a:rPr lang="en-US" dirty="0" smtClean="0"/>
                  <a:t>(all bands should be different)</a:t>
                </a:r>
              </a:p>
              <a:p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identical in one particular band: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0.3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=0.00243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identical in at least 1 of the 20 bands: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1−0.00243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=0.0474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In other words, approximately 4.74% pairs of docs with similarity 0.3 end up becoming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candidate pairs</a:t>
                </a:r>
                <a:r>
                  <a:rPr lang="en-US" dirty="0" smtClean="0"/>
                  <a:t>. They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false positives </a:t>
                </a:r>
                <a:r>
                  <a:rPr lang="en-US" dirty="0" smtClean="0"/>
                  <a:t>since we will have to examine them but it will turn out their similarity is below </a:t>
                </a:r>
                <a:r>
                  <a:rPr lang="en-US" b="1" i="1" dirty="0" smtClean="0"/>
                  <a:t>s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335573"/>
              </a:xfrm>
              <a:blipFill>
                <a:blip r:embed="rId3"/>
                <a:stretch>
                  <a:fillRect l="-1572" t="-3086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546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 Involves a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Pick:</a:t>
            </a:r>
          </a:p>
          <a:p>
            <a:pPr lvl="1"/>
            <a:r>
              <a:rPr lang="en-US" dirty="0" smtClean="0"/>
              <a:t>the number of </a:t>
            </a:r>
            <a:r>
              <a:rPr lang="en-US" dirty="0" err="1" smtClean="0"/>
              <a:t>minhashes</a:t>
            </a:r>
            <a:r>
              <a:rPr lang="en-US" dirty="0" smtClean="0"/>
              <a:t> (rows of </a:t>
            </a:r>
            <a:r>
              <a:rPr lang="en-US" b="1" i="1" dirty="0" smtClean="0"/>
              <a:t>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number of bands </a:t>
            </a:r>
            <a:r>
              <a:rPr lang="en-US" b="1" i="1" dirty="0" smtClean="0"/>
              <a:t>b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the number of rows </a:t>
            </a:r>
            <a:r>
              <a:rPr lang="en-US" b="1" i="1" dirty="0" smtClean="0"/>
              <a:t>r</a:t>
            </a:r>
            <a:r>
              <a:rPr lang="en-US" dirty="0" smtClean="0"/>
              <a:t> per band</a:t>
            </a:r>
          </a:p>
          <a:p>
            <a:pPr marL="495285" lvl="1" indent="0">
              <a:buNone/>
            </a:pPr>
            <a:r>
              <a:rPr lang="en-US" sz="3467" dirty="0"/>
              <a:t>to balance false positives/negatives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if we had only 15 bands of 5 rows, the number of false positives would go down, but the number of false negatives would go 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71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LSH – What We Want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06" y="1634801"/>
            <a:ext cx="6760159" cy="48365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778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1 Band of 1 Row Gives You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593" y="1592236"/>
            <a:ext cx="6630737" cy="480109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68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b</a:t>
            </a:r>
            <a:r>
              <a:rPr lang="en-US" dirty="0" smtClean="0"/>
              <a:t> bands, </a:t>
            </a:r>
            <a:r>
              <a:rPr lang="en-US" i="1" dirty="0" smtClean="0"/>
              <a:t>r</a:t>
            </a:r>
            <a:r>
              <a:rPr lang="en-US" dirty="0" smtClean="0"/>
              <a:t> rows/band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Columns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have similarity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t</a:t>
                </a:r>
              </a:p>
              <a:p>
                <a:r>
                  <a:rPr lang="en-US" dirty="0" smtClean="0"/>
                  <a:t>Pick any band (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 rows)</a:t>
                </a:r>
              </a:p>
              <a:p>
                <a:pPr lvl="1"/>
                <a:r>
                  <a:rPr lang="en-US" dirty="0" smtClean="0"/>
                  <a:t>Prob. that all rows in band equal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Prob. that some row in band unequal =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Prob. that no band identical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Prob. that at least 1 band identical =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𝒃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323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i="1" dirty="0" smtClean="0"/>
              <a:t>b</a:t>
            </a:r>
            <a:r>
              <a:rPr lang="en-US" dirty="0" smtClean="0"/>
              <a:t> Bands of </a:t>
            </a:r>
            <a:r>
              <a:rPr lang="en-US" i="1" dirty="0" smtClean="0"/>
              <a:t>r</a:t>
            </a:r>
            <a:r>
              <a:rPr lang="en-US" dirty="0" smtClean="0"/>
              <a:t> Rows Gives You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24" y="1244758"/>
            <a:ext cx="9002284" cy="50705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3" name="Rectangle 2"/>
          <p:cNvSpPr/>
          <p:nvPr/>
        </p:nvSpPr>
        <p:spPr>
          <a:xfrm>
            <a:off x="8385381" y="3847799"/>
            <a:ext cx="1248139" cy="2155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6" name="Rectangle 5"/>
          <p:cNvSpPr/>
          <p:nvPr/>
        </p:nvSpPr>
        <p:spPr>
          <a:xfrm>
            <a:off x="7007188" y="3847800"/>
            <a:ext cx="1366213" cy="2311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7" name="Rectangle 6"/>
          <p:cNvSpPr/>
          <p:nvPr/>
        </p:nvSpPr>
        <p:spPr>
          <a:xfrm>
            <a:off x="8373401" y="1712810"/>
            <a:ext cx="1248139" cy="1822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8" name="Rectangle 7"/>
          <p:cNvSpPr/>
          <p:nvPr/>
        </p:nvSpPr>
        <p:spPr>
          <a:xfrm>
            <a:off x="7137243" y="1712810"/>
            <a:ext cx="1248139" cy="16558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9" name="Rectangle 8"/>
          <p:cNvSpPr/>
          <p:nvPr/>
        </p:nvSpPr>
        <p:spPr>
          <a:xfrm>
            <a:off x="5030859" y="3368676"/>
            <a:ext cx="1740451" cy="742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354697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i="1" dirty="0" smtClean="0"/>
              <a:t>b</a:t>
            </a:r>
            <a:r>
              <a:rPr lang="en-US" dirty="0" smtClean="0"/>
              <a:t> =20; </a:t>
            </a:r>
            <a:r>
              <a:rPr lang="en-US" i="1" dirty="0" smtClean="0"/>
              <a:t>r</a:t>
            </a:r>
            <a:r>
              <a:rPr lang="en-US" dirty="0" smtClean="0"/>
              <a:t> =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71" y="1484784"/>
            <a:ext cx="89154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Similarity threshold </a:t>
            </a:r>
            <a:r>
              <a:rPr lang="en-US" b="1" i="1" dirty="0" smtClean="0">
                <a:solidFill>
                  <a:srgbClr val="0000FF"/>
                </a:solidFill>
              </a:rPr>
              <a:t>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Prob. that at least 1 band is identical: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58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63018"/>
                  </p:ext>
                </p:extLst>
              </p:nvPr>
            </p:nvGraphicFramePr>
            <p:xfrm>
              <a:off x="3152800" y="2744148"/>
              <a:ext cx="3067974" cy="3977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2131870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</a:tblGrid>
                  <a:tr h="510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S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sz="2600" b="1" i="1" smtClean="0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600" b="1" i="1" smtClean="0">
                                            <a:latin typeface="Cambria Math"/>
                                          </a:rPr>
                                          <m:t>𝟏</m:t>
                                        </m:r>
                                        <m:r>
                                          <a:rPr lang="en-US" sz="2600" b="1" i="1" smtClean="0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6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600" b="1" i="1" smtClean="0">
                                                <a:latin typeface="Cambria Math"/>
                                              </a:rPr>
                                              <m:t>𝒔</m:t>
                                            </m:r>
                                          </m:e>
                                          <m:sup>
                                            <m:r>
                                              <a:rPr lang="en-US" sz="2600" b="1" i="1" smtClean="0">
                                                <a:latin typeface="Cambria Math"/>
                                              </a:rPr>
                                              <m:t>𝒓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sz="2600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.2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.006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.3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.047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.4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.186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.5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.470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.6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.802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.7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.975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.8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.9996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63018"/>
                  </p:ext>
                </p:extLst>
              </p:nvPr>
            </p:nvGraphicFramePr>
            <p:xfrm>
              <a:off x="3152800" y="2744148"/>
              <a:ext cx="3067974" cy="39773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3610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187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10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S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4286" t="-7143" r="-571" b="-7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.2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.006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.3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.047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.4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.186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.5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.470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.6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.802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.7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.975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.8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.9996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630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: The S-curve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1" y="2568909"/>
            <a:ext cx="8561361" cy="4271836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5300" y="1291783"/>
            <a:ext cx="8915400" cy="1201113"/>
          </a:xfrm>
          <a:prstGeom prst="rect">
            <a:avLst/>
          </a:prstGeom>
        </p:spPr>
        <p:txBody>
          <a:bodyPr vert="horz" lIns="99060" tIns="49530" rIns="99060" bIns="4953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67" dirty="0">
                <a:solidFill>
                  <a:srgbClr val="FF0000"/>
                </a:solidFill>
              </a:rPr>
              <a:t>Picking r and b to get the best S-curve</a:t>
            </a:r>
          </a:p>
          <a:p>
            <a:pPr lvl="1"/>
            <a:r>
              <a:rPr lang="en-US" sz="3033" dirty="0"/>
              <a:t>50 hash-functions (r=5, b=10)</a:t>
            </a:r>
          </a:p>
        </p:txBody>
      </p:sp>
    </p:spTree>
    <p:extLst>
      <p:ext uri="{BB962C8B-B14F-4D97-AF65-F5344CB8AC3E}">
        <p14:creationId xmlns:p14="http://schemas.microsoft.com/office/powerpoint/2010/main" val="5505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Scene Completion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67" y="1121993"/>
            <a:ext cx="7860874" cy="5699934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4" name="Rectangle 3"/>
          <p:cNvSpPr/>
          <p:nvPr/>
        </p:nvSpPr>
        <p:spPr>
          <a:xfrm>
            <a:off x="3601914" y="3897052"/>
            <a:ext cx="1950217" cy="780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6" name="Rectangle 5"/>
          <p:cNvSpPr/>
          <p:nvPr/>
        </p:nvSpPr>
        <p:spPr>
          <a:xfrm>
            <a:off x="3944888" y="6146172"/>
            <a:ext cx="1341871" cy="519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50743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LSH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Tune </a:t>
            </a:r>
            <a:r>
              <a:rPr lang="en-US" b="1" i="1" dirty="0" smtClean="0">
                <a:solidFill>
                  <a:srgbClr val="0000FF"/>
                </a:solidFill>
              </a:rPr>
              <a:t>M, b, r </a:t>
            </a:r>
            <a:r>
              <a:rPr lang="en-US" dirty="0" smtClean="0">
                <a:solidFill>
                  <a:srgbClr val="0000FF"/>
                </a:solidFill>
              </a:rPr>
              <a:t>to get almost all pairs with similar signatures, but eliminate most pairs that do not have similar </a:t>
            </a:r>
            <a:r>
              <a:rPr lang="en-US" dirty="0" smtClean="0">
                <a:solidFill>
                  <a:srgbClr val="0000FF"/>
                </a:solidFill>
              </a:rPr>
              <a:t>signatures</a:t>
            </a:r>
          </a:p>
          <a:p>
            <a:r>
              <a:rPr lang="en-US" dirty="0" smtClean="0"/>
              <a:t>It is an </a:t>
            </a: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-way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dirty="0"/>
              <a:t> followed by </a:t>
            </a:r>
            <a:r>
              <a:rPr lang="en-US" b="1" i="1" dirty="0">
                <a:solidFill>
                  <a:srgbClr val="0000FF"/>
                </a:solidFill>
              </a:rPr>
              <a:t>b</a:t>
            </a:r>
            <a:r>
              <a:rPr lang="en-US" dirty="0"/>
              <a:t>-way </a:t>
            </a:r>
            <a:r>
              <a:rPr lang="en-US" dirty="0">
                <a:solidFill>
                  <a:srgbClr val="0000FF"/>
                </a:solidFill>
              </a:rPr>
              <a:t>OR</a:t>
            </a:r>
            <a:r>
              <a:rPr lang="en-US" dirty="0"/>
              <a:t> </a:t>
            </a:r>
            <a:r>
              <a:rPr lang="en-US" dirty="0" smtClean="0"/>
              <a:t>construction</a:t>
            </a: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Check in main memory that </a:t>
            </a:r>
            <a:r>
              <a:rPr lang="en-US" b="1" dirty="0" smtClean="0">
                <a:solidFill>
                  <a:srgbClr val="FF0000"/>
                </a:solidFill>
              </a:rPr>
              <a:t>candidate pairs </a:t>
            </a:r>
            <a:r>
              <a:rPr lang="en-US" dirty="0" smtClean="0">
                <a:solidFill>
                  <a:srgbClr val="FF0000"/>
                </a:solidFill>
              </a:rPr>
              <a:t>really do have </a:t>
            </a:r>
            <a:r>
              <a:rPr lang="en-US" b="1" dirty="0" smtClean="0">
                <a:solidFill>
                  <a:srgbClr val="FF0000"/>
                </a:solidFill>
              </a:rPr>
              <a:t>similar signatures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Optional: </a:t>
            </a:r>
            <a:r>
              <a:rPr lang="en-US" dirty="0" smtClean="0"/>
              <a:t>In another pass through data, check that the remaining candidate pairs really represent similar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8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Finding Similar Documents: 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00775"/>
                <a:ext cx="9216229" cy="530458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Shingling: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Convert documents to sets</a:t>
                </a:r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We used hashing to assign each shingle an ID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Min-hashing: </a:t>
                </a:r>
                <a:r>
                  <a:rPr lang="en-US" dirty="0" smtClean="0"/>
                  <a:t>Convert large sets to short signatures, while preserving similarity</a:t>
                </a:r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We used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similarity preserving hashing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to generate signature with property </a:t>
                </a:r>
                <a:endParaRPr lang="en-US" b="0" i="1" dirty="0" smtClean="0">
                  <a:solidFill>
                    <a:srgbClr val="0000FF"/>
                  </a:solidFill>
                  <a:latin typeface="Cambria Math"/>
                </a:endParaRPr>
              </a:p>
              <a:p>
                <a:pPr marL="49528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𝜋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𝑠𝑖𝑚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We used hashing to get around generating random permutations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Locality-sensitive hashing: </a:t>
                </a:r>
                <a:r>
                  <a:rPr lang="en-US" dirty="0" smtClean="0"/>
                  <a:t>Focus on pairs of signatures likely to be from similar documents</a:t>
                </a:r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We used hashing to find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candidate pairs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of similarity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≥</m:t>
                    </m:r>
                  </m:oMath>
                </a14:m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s</a:t>
                </a:r>
                <a:endParaRPr lang="en-US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00775"/>
                <a:ext cx="9216229" cy="5304589"/>
              </a:xfrm>
              <a:blipFill>
                <a:blip r:embed="rId2"/>
                <a:stretch>
                  <a:fillRect l="-1521" t="-3103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5" name="Rectangle 4"/>
          <p:cNvSpPr/>
          <p:nvPr/>
        </p:nvSpPr>
        <p:spPr>
          <a:xfrm>
            <a:off x="9494095" y="6421900"/>
            <a:ext cx="245232" cy="2340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25843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Finding Similar Documents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Shingling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 Hashing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Locality-Sensitive Hashing</a:t>
            </a:r>
          </a:p>
          <a:p>
            <a:r>
              <a:rPr lang="en-US" dirty="0" smtClean="0"/>
              <a:t>Other Applications of LSH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Theory of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LSH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13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Similar Docs: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8931" y="1478784"/>
            <a:ext cx="5070563" cy="4872143"/>
          </a:xfrm>
        </p:spPr>
        <p:txBody>
          <a:bodyPr>
            <a:normAutofit fontScale="92500"/>
          </a:bodyPr>
          <a:lstStyle/>
          <a:p>
            <a:r>
              <a:rPr lang="en-US" dirty="0"/>
              <a:t>Goal: </a:t>
            </a:r>
            <a:r>
              <a:rPr lang="en-US" dirty="0" smtClean="0"/>
              <a:t>Given one document, find similar documents in a very large repository</a:t>
            </a:r>
          </a:p>
          <a:p>
            <a:endParaRPr lang="en-US" dirty="0" smtClean="0"/>
          </a:p>
          <a:p>
            <a:r>
              <a:rPr lang="en-US" dirty="0" smtClean="0"/>
              <a:t>Generalized: Given one query, find near-neighbors / nearest neighbors in high-dimensional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63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89" y="1946836"/>
            <a:ext cx="3900433" cy="354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06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Applications of LSH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4867521"/>
          </a:xfrm>
        </p:spPr>
        <p:txBody>
          <a:bodyPr>
            <a:normAutofit/>
          </a:bodyPr>
          <a:lstStyle/>
          <a:p>
            <a:r>
              <a:rPr lang="en-US" dirty="0" smtClean="0"/>
              <a:t>LSH has been applied to other problem domains including:</a:t>
            </a:r>
          </a:p>
          <a:p>
            <a:pPr lvl="1"/>
            <a:r>
              <a:rPr lang="en-US" dirty="0" smtClean="0"/>
              <a:t>Near-duplicate detection</a:t>
            </a:r>
          </a:p>
          <a:p>
            <a:pPr lvl="1"/>
            <a:r>
              <a:rPr lang="en-US" dirty="0" smtClean="0"/>
              <a:t>Hierarchical clustering</a:t>
            </a:r>
          </a:p>
          <a:p>
            <a:pPr lvl="1"/>
            <a:r>
              <a:rPr lang="en-US" dirty="0" smtClean="0"/>
              <a:t>Image/audio/video </a:t>
            </a:r>
            <a:r>
              <a:rPr lang="en-US" dirty="0"/>
              <a:t>similarity </a:t>
            </a:r>
            <a:r>
              <a:rPr lang="en-US" dirty="0" smtClean="0"/>
              <a:t>identification</a:t>
            </a:r>
          </a:p>
          <a:p>
            <a:pPr lvl="1"/>
            <a:r>
              <a:rPr lang="en-US" dirty="0" smtClean="0"/>
              <a:t>Bioinformatics</a:t>
            </a:r>
          </a:p>
          <a:p>
            <a:pPr lvl="1"/>
            <a:r>
              <a:rPr lang="en-US" dirty="0" smtClean="0"/>
              <a:t>……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64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02" y="1244758"/>
            <a:ext cx="7317354" cy="29643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Near-duplicate Detection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3860879" y="2433378"/>
            <a:ext cx="1248139" cy="2155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95300" y="4365104"/>
            <a:ext cx="8915400" cy="1985823"/>
          </a:xfrm>
        </p:spPr>
        <p:txBody>
          <a:bodyPr>
            <a:normAutofit/>
          </a:bodyPr>
          <a:lstStyle/>
          <a:p>
            <a:r>
              <a:rPr lang="en-US" sz="3033" dirty="0"/>
              <a:t>How does Google scholar merge the same paper with different copies?</a:t>
            </a:r>
          </a:p>
          <a:p>
            <a:r>
              <a:rPr lang="en-US" sz="3033" dirty="0">
                <a:solidFill>
                  <a:srgbClr val="FF0000"/>
                </a:solidFill>
              </a:rPr>
              <a:t>Near-duplicate detection!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60879" y="3967635"/>
            <a:ext cx="1248139" cy="215536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10659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Clustering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4719542"/>
            <a:ext cx="8915400" cy="20019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method </a:t>
            </a:r>
            <a:r>
              <a:rPr lang="en-US" dirty="0"/>
              <a:t>of cluster analysis which seeks to build a hierarchy of </a:t>
            </a:r>
            <a:r>
              <a:rPr lang="en-US" dirty="0" smtClean="0"/>
              <a:t>clusters</a:t>
            </a:r>
          </a:p>
          <a:p>
            <a:r>
              <a:rPr lang="en-US" dirty="0" smtClean="0"/>
              <a:t>The role of LSH: find similar items so that they can be merged into the same cluster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66</a:t>
            </a:fld>
            <a:endParaRPr lang="zh-TW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540" y="1463064"/>
            <a:ext cx="2579688" cy="25900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291" y="1240995"/>
            <a:ext cx="4313238" cy="3436144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626853" y="2336879"/>
            <a:ext cx="1482165" cy="7800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50"/>
          </a:p>
        </p:txBody>
      </p:sp>
    </p:spTree>
    <p:extLst>
      <p:ext uri="{BB962C8B-B14F-4D97-AF65-F5344CB8AC3E}">
        <p14:creationId xmlns:p14="http://schemas.microsoft.com/office/powerpoint/2010/main" val="33717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Image/Audio/Video Similarity Identification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Theoretically, they are all problems of near-neighbors search.</a:t>
            </a:r>
          </a:p>
          <a:p>
            <a:endParaRPr lang="en-US" dirty="0" smtClean="0"/>
          </a:p>
          <a:p>
            <a:r>
              <a:rPr lang="en-US" dirty="0" smtClean="0"/>
              <a:t>Unlike document similarity identification, a huge amount of pre-processing work needs to be done in order to map each file into a high-dimensional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406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Bioinformatics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7266012" cy="5101547"/>
          </a:xfrm>
        </p:spPr>
        <p:txBody>
          <a:bodyPr/>
          <a:lstStyle/>
          <a:p>
            <a:r>
              <a:rPr lang="en-US" dirty="0" smtClean="0"/>
              <a:t>Example 1: Genome-wide association study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 </a:t>
            </a:r>
            <a:r>
              <a:rPr lang="en-US" dirty="0"/>
              <a:t>examination of many common genetic variants in different individuals to see if any variant is associated with a </a:t>
            </a:r>
            <a:r>
              <a:rPr lang="en-US" dirty="0" smtClean="0"/>
              <a:t>trait</a:t>
            </a:r>
          </a:p>
          <a:p>
            <a:r>
              <a:rPr lang="en-US" dirty="0" smtClean="0"/>
              <a:t>Example 2: Gene expression similarity identification</a:t>
            </a:r>
          </a:p>
          <a:p>
            <a:pPr lvl="1"/>
            <a:r>
              <a:rPr lang="en-US" dirty="0" smtClean="0"/>
              <a:t>Still one task of near-neighbors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68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5338" y="1725811"/>
            <a:ext cx="1560173" cy="45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404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One-Slide Takeaway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similar documents:</a:t>
            </a:r>
          </a:p>
          <a:p>
            <a:pPr lvl="1"/>
            <a:r>
              <a:rPr lang="en-US" dirty="0" smtClean="0"/>
              <a:t>Shingling</a:t>
            </a:r>
          </a:p>
          <a:p>
            <a:pPr lvl="1"/>
            <a:r>
              <a:rPr lang="en-US" dirty="0" smtClean="0"/>
              <a:t>Min Hashing</a:t>
            </a:r>
          </a:p>
          <a:p>
            <a:pPr lvl="1"/>
            <a:r>
              <a:rPr lang="en-US" dirty="0" smtClean="0"/>
              <a:t>Locality-Sensitive Hashing</a:t>
            </a:r>
          </a:p>
          <a:p>
            <a:r>
              <a:rPr lang="en-US" dirty="0" smtClean="0"/>
              <a:t>Other LSH applications</a:t>
            </a:r>
          </a:p>
          <a:p>
            <a:r>
              <a:rPr lang="en-US" dirty="0" smtClean="0"/>
              <a:t>Appendix: How to construct locality-sensitive hash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02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Common Metaphor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problems can be expressed as finding “similar” sets: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Find near-neighbors in </a:t>
            </a:r>
            <a:r>
              <a:rPr lang="en-US" dirty="0" smtClean="0">
                <a:solidFill>
                  <a:srgbClr val="FF0000"/>
                </a:solidFill>
              </a:rPr>
              <a:t>high-dimensional</a:t>
            </a:r>
            <a:r>
              <a:rPr lang="en-US" dirty="0" smtClean="0"/>
              <a:t> space</a:t>
            </a:r>
          </a:p>
          <a:p>
            <a:r>
              <a:rPr lang="en-US" dirty="0" smtClean="0"/>
              <a:t>Examples: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Pages with similar words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Customers who purchased similar products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Images with similar features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Users who visited the similar websites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0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Finding Similar Documents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Shingling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 Hashing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Locality-Sensitive Hashing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Other Applications of LSH</a:t>
            </a:r>
          </a:p>
          <a:p>
            <a:r>
              <a:rPr lang="en-US" dirty="0" smtClean="0"/>
              <a:t>Appendix: Theory of LSH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7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Families of Hash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33557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For Minhashing signatures, we got a Minhash function for each permutation of rows</a:t>
            </a:r>
          </a:p>
          <a:p>
            <a:r>
              <a:rPr lang="en-US" dirty="0" smtClean="0"/>
              <a:t>An example of a </a:t>
            </a:r>
            <a:r>
              <a:rPr lang="en-US" i="1" dirty="0" smtClean="0">
                <a:solidFill>
                  <a:srgbClr val="FF0000"/>
                </a:solidFill>
              </a:rPr>
              <a:t>family of hash functions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 “hash function” is any function that takes </a:t>
            </a:r>
            <a:r>
              <a:rPr lang="en-US" dirty="0" smtClean="0">
                <a:solidFill>
                  <a:srgbClr val="0000FF"/>
                </a:solidFill>
              </a:rPr>
              <a:t>two </a:t>
            </a:r>
            <a:r>
              <a:rPr lang="en-US" dirty="0" smtClean="0"/>
              <a:t>elements and says whether or not they are “equal”</a:t>
            </a:r>
          </a:p>
          <a:p>
            <a:r>
              <a:rPr lang="en-US" dirty="0" smtClean="0"/>
              <a:t>A </a:t>
            </a:r>
            <a:r>
              <a:rPr lang="en-US" b="1" i="1" dirty="0" smtClean="0">
                <a:solidFill>
                  <a:srgbClr val="FF0000"/>
                </a:solidFill>
              </a:rPr>
              <a:t>family</a:t>
            </a:r>
            <a:r>
              <a:rPr lang="en-US" dirty="0" smtClean="0"/>
              <a:t> of hash functions is any set of hash functions from which we can </a:t>
            </a:r>
            <a:r>
              <a:rPr lang="en-US" b="1" i="1" dirty="0" smtClean="0"/>
              <a:t>pick one at random efficiently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the set of Minhash functions generated from permutations of rows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75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Locality-Sensitive (LS) Families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Suppose we have a space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S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of points with a distance measure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d</a:t>
                </a:r>
              </a:p>
              <a:p>
                <a:r>
                  <a:rPr lang="en-US" dirty="0" smtClean="0"/>
                  <a:t>A family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 of hash functions is said to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-sensitive</a:t>
                </a:r>
                <a:r>
                  <a:rPr lang="en-US" dirty="0"/>
                  <a:t> </a:t>
                </a:r>
                <a:r>
                  <a:rPr lang="en-US" dirty="0" smtClean="0"/>
                  <a:t>if for any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in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then the probability over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,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the probability over 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/>
                  <a:t>,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h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at </a:t>
                </a:r>
                <a:r>
                  <a:rPr lang="en-US" dirty="0" smtClean="0"/>
                  <a:t>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-sensitive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519" r="-2519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6" y="1590793"/>
            <a:ext cx="7841363" cy="480253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38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LS Family: Minhash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25756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Let:</a:t>
                </a:r>
              </a:p>
              <a:p>
                <a:pPr lvl="1"/>
                <a:r>
                  <a:rPr lang="en-US" b="1" i="1" dirty="0" smtClean="0"/>
                  <a:t>S</a:t>
                </a:r>
                <a:r>
                  <a:rPr lang="en-US" dirty="0" smtClean="0"/>
                  <a:t> = space of all sets,</a:t>
                </a:r>
              </a:p>
              <a:p>
                <a:pPr lvl="1"/>
                <a:r>
                  <a:rPr lang="en-US" b="1" i="1" dirty="0" smtClean="0"/>
                  <a:t>D</a:t>
                </a:r>
                <a:r>
                  <a:rPr lang="en-US" dirty="0" smtClean="0"/>
                  <a:t> = Jaccard distance,</a:t>
                </a:r>
              </a:p>
              <a:p>
                <a:pPr lvl="1"/>
                <a:r>
                  <a:rPr lang="en-US" b="1" i="1" dirty="0" smtClean="0"/>
                  <a:t>H</a:t>
                </a:r>
                <a:r>
                  <a:rPr lang="en-US" dirty="0" smtClean="0"/>
                  <a:t> is family of Minhash functions for all permutations of rows</a:t>
                </a:r>
              </a:p>
              <a:p>
                <a:r>
                  <a:rPr lang="en-US" dirty="0" smtClean="0"/>
                  <a:t>Then for any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=1−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,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FF"/>
                  </a:solidFill>
                </a:endParaRPr>
              </a:p>
              <a:p>
                <a:r>
                  <a:rPr lang="en-US" dirty="0" smtClean="0"/>
                  <a:t>Simply restates theorem about Minhashing in terms of distances rather than similarities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257564"/>
              </a:xfrm>
              <a:blipFill>
                <a:blip r:embed="rId2"/>
                <a:stretch>
                  <a:fillRect l="-1709" t="-1624" r="-615" b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94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LS Family – (2)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2736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Claim: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 is a (1/3, 2/3, 2/3, 1/3)-sensitive family for </a:t>
                </a:r>
                <a:r>
                  <a:rPr lang="en-US" b="1" i="1" dirty="0" smtClean="0"/>
                  <a:t>S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D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For Jaccard similarity, </a:t>
                </a:r>
                <a:r>
                  <a:rPr lang="en-US" dirty="0" err="1" smtClean="0">
                    <a:solidFill>
                      <a:srgbClr val="FF0000"/>
                    </a:solidFill>
                  </a:rPr>
                  <a:t>minhashing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gives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1−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-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sensitive family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Theory leaves unknown what happens to pairs that are at distance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</a:rPr>
                  <a:t>Consequence</a:t>
                </a:r>
                <a:r>
                  <a:rPr lang="en-US" dirty="0" smtClean="0"/>
                  <a:t>: No guarantees about fraction of false positives in that range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273676"/>
              </a:xfrm>
              <a:blipFill>
                <a:blip r:embed="rId2"/>
                <a:stretch>
                  <a:fillRect l="-1709" t="-2659" r="-2392" b="-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34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208" y="1172962"/>
            <a:ext cx="2964329" cy="22560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Amplifying a LS-Family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7266012" cy="525756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Can we reproduce the “S-curve” effect we saw before for any LS family?</a:t>
            </a:r>
          </a:p>
          <a:p>
            <a:r>
              <a:rPr lang="en-US" dirty="0" smtClean="0"/>
              <a:t>The “bands” technique we learned for signature matrices carries over to this more general setting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Two constructions: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dirty="0" smtClean="0"/>
              <a:t>construction like “rows in a band”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construction like “many bands”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33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of Hash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family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, construct family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 consisting of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 functions from </a:t>
                </a:r>
                <a:r>
                  <a:rPr lang="en-US" b="1" i="1" dirty="0" smtClean="0"/>
                  <a:t>H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all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1≤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0000FF"/>
                    </a:solidFill>
                  </a:rPr>
                  <a:t>Note this corresponds to creating a band of size r</a:t>
                </a:r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Theorem: </a:t>
                </a:r>
                <a:r>
                  <a:rPr lang="en-US" dirty="0" smtClean="0"/>
                  <a:t>if 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sensitive, then H’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sensitive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Proof</a:t>
                </a:r>
                <a:r>
                  <a:rPr lang="en-US" dirty="0" smtClean="0"/>
                  <a:t>: Use that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independent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9" t="-3100" r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170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Subtlety Regarding Independence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0"/>
            <a:ext cx="8915400" cy="517955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Independence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of hash functions (HFs) really means that the prob. of two HFs saying “yes” is the product of each saying “yes”</a:t>
            </a:r>
          </a:p>
          <a:p>
            <a:pPr lvl="1"/>
            <a:r>
              <a:rPr lang="en-US" b="1" dirty="0" smtClean="0"/>
              <a:t>But</a:t>
            </a:r>
            <a:r>
              <a:rPr lang="en-US" dirty="0" smtClean="0"/>
              <a:t> two Minhash functions (e.g.) could be highly correlated</a:t>
            </a:r>
          </a:p>
          <a:p>
            <a:pPr lvl="2"/>
            <a:r>
              <a:rPr lang="en-US" dirty="0" smtClean="0"/>
              <a:t>For example, if permutations agree in the first one million entries</a:t>
            </a:r>
          </a:p>
          <a:p>
            <a:pPr lvl="1"/>
            <a:r>
              <a:rPr lang="en-US" b="1" dirty="0" smtClean="0"/>
              <a:t>However</a:t>
            </a:r>
            <a:r>
              <a:rPr lang="en-US" dirty="0" smtClean="0"/>
              <a:t>, the probabilities in the 4-tuples are over all possible members of </a:t>
            </a:r>
            <a:r>
              <a:rPr lang="en-US" b="1" i="1" dirty="0" smtClean="0"/>
              <a:t>H</a:t>
            </a:r>
            <a:r>
              <a:rPr lang="en-US" dirty="0" smtClean="0"/>
              <a:t>, </a:t>
            </a:r>
            <a:r>
              <a:rPr lang="en-US" b="1" i="1" dirty="0" smtClean="0"/>
              <a:t>H’</a:t>
            </a:r>
          </a:p>
          <a:p>
            <a:pPr lvl="1"/>
            <a:r>
              <a:rPr lang="en-US" dirty="0" smtClean="0"/>
              <a:t>OK for Minhash, others, but must be part of LSH-family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3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of Hash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79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Given family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, construct family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 consisting of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b</a:t>
                </a:r>
                <a:r>
                  <a:rPr lang="en-US" dirty="0" smtClean="0"/>
                  <a:t> functions from </a:t>
                </a:r>
                <a:r>
                  <a:rPr lang="en-US" b="1" i="1" dirty="0" smtClean="0"/>
                  <a:t>H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in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, we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at least 1 </a:t>
                </a:r>
                <a:r>
                  <a:rPr lang="en-US" i="1" dirty="0" err="1" smtClean="0"/>
                  <a:t>i</a:t>
                </a:r>
                <a:endParaRPr lang="en-US" i="1" dirty="0" smtClean="0"/>
              </a:p>
              <a:p>
                <a:r>
                  <a:rPr lang="en-US" dirty="0" smtClean="0">
                    <a:solidFill>
                      <a:srgbClr val="0000FF"/>
                    </a:solidFill>
                  </a:rPr>
                  <a:t>Theorem: </a:t>
                </a:r>
                <a:r>
                  <a:rPr lang="en-US" dirty="0" smtClean="0"/>
                  <a:t>if H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sensitive, then H’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1−(1−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smtClean="0"/>
                  <a:t>sensitive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Proof</a:t>
                </a:r>
                <a:r>
                  <a:rPr lang="en-US" dirty="0" smtClean="0"/>
                  <a:t>: Use that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are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independent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9" t="-3100" r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77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Similar Documents</a:t>
            </a:r>
          </a:p>
          <a:p>
            <a:pPr lvl="1"/>
            <a:r>
              <a:rPr lang="en-US" dirty="0" smtClean="0"/>
              <a:t>Shingling</a:t>
            </a:r>
          </a:p>
          <a:p>
            <a:pPr lvl="1"/>
            <a:r>
              <a:rPr lang="en-US" dirty="0" smtClean="0"/>
              <a:t>Min Hashing</a:t>
            </a:r>
          </a:p>
          <a:p>
            <a:pPr lvl="1"/>
            <a:r>
              <a:rPr lang="en-US" dirty="0" smtClean="0"/>
              <a:t>Locality-Sensitive Hashing</a:t>
            </a:r>
          </a:p>
          <a:p>
            <a:r>
              <a:rPr lang="en-US" dirty="0" smtClean="0"/>
              <a:t>Other Applications of LSH</a:t>
            </a:r>
          </a:p>
          <a:p>
            <a:r>
              <a:rPr lang="en-US" dirty="0" smtClean="0"/>
              <a:t>Appendix: Theory of LSH (omitted)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4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489" y="11775"/>
            <a:ext cx="9283031" cy="1238250"/>
          </a:xfrm>
        </p:spPr>
        <p:txBody>
          <a:bodyPr>
            <a:normAutofit/>
          </a:bodyPr>
          <a:lstStyle/>
          <a:p>
            <a:r>
              <a:rPr lang="en-US" dirty="0" smtClean="0"/>
              <a:t>Effect of AND </a:t>
            </a:r>
            <a:r>
              <a:rPr lang="en-US" dirty="0" err="1" smtClean="0"/>
              <a:t>and</a:t>
            </a:r>
            <a:r>
              <a:rPr lang="en-US" dirty="0" smtClean="0"/>
              <a:t> OR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489" y="1478784"/>
            <a:ext cx="9361040" cy="393141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 makes all probs. shrink, but by choosing </a:t>
            </a:r>
            <a:r>
              <a:rPr lang="en-US" b="1" i="1" dirty="0" smtClean="0"/>
              <a:t>r</a:t>
            </a:r>
            <a:r>
              <a:rPr lang="en-US" dirty="0" smtClean="0"/>
              <a:t> correctly, we can make the lower prob. approach 0 while the higher does not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OR</a:t>
            </a:r>
            <a:r>
              <a:rPr lang="en-US" dirty="0" smtClean="0"/>
              <a:t> makes all probs. grow, but by choosing </a:t>
            </a:r>
            <a:r>
              <a:rPr lang="en-US" b="1" i="1" dirty="0" smtClean="0"/>
              <a:t>b</a:t>
            </a:r>
            <a:r>
              <a:rPr lang="en-US" dirty="0" smtClean="0"/>
              <a:t> correctly, we can make the upper prob. approach 1 while the lower does not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246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76" y="2102852"/>
            <a:ext cx="7562686" cy="314661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81</a:t>
            </a:fld>
            <a:endParaRPr lang="zh-TW" alt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5300" y="11775"/>
            <a:ext cx="9138220" cy="1238250"/>
          </a:xfrm>
        </p:spPr>
        <p:txBody>
          <a:bodyPr>
            <a:noAutofit/>
          </a:bodyPr>
          <a:lstStyle/>
          <a:p>
            <a:r>
              <a:rPr lang="en-US" dirty="0" smtClean="0"/>
              <a:t>Effect of AND </a:t>
            </a:r>
            <a:r>
              <a:rPr lang="en-US" dirty="0" err="1" smtClean="0"/>
              <a:t>and</a:t>
            </a:r>
            <a:r>
              <a:rPr lang="en-US" dirty="0" smtClean="0"/>
              <a:t> OR Constructions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5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Constructions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447800"/>
                <a:ext cx="8915400" cy="54135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-way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AND</a:t>
                </a:r>
                <a:r>
                  <a:rPr lang="en-US" dirty="0" smtClean="0"/>
                  <a:t> followed by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dirty="0" smtClean="0"/>
                  <a:t>-way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OR</a:t>
                </a:r>
                <a:r>
                  <a:rPr lang="en-US" dirty="0" smtClean="0"/>
                  <a:t> construction</a:t>
                </a:r>
              </a:p>
              <a:p>
                <a:pPr lvl="1"/>
                <a:r>
                  <a:rPr lang="en-US" dirty="0" smtClean="0"/>
                  <a:t>Exactly what we did with Minhashing</a:t>
                </a:r>
              </a:p>
              <a:p>
                <a:pPr lvl="2"/>
                <a:r>
                  <a:rPr lang="en-US" dirty="0" smtClean="0"/>
                  <a:t>If bands match in all </a:t>
                </a:r>
                <a:r>
                  <a:rPr lang="en-US" b="1" i="1" dirty="0" smtClean="0"/>
                  <a:t>r</a:t>
                </a:r>
                <a:r>
                  <a:rPr lang="en-US" dirty="0" smtClean="0"/>
                  <a:t> values hash to same bucked</a:t>
                </a:r>
              </a:p>
              <a:p>
                <a:pPr lvl="2"/>
                <a:r>
                  <a:rPr lang="en-US" dirty="0" smtClean="0"/>
                  <a:t>Cols that are hashed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≥1</m:t>
                    </m:r>
                  </m:oMath>
                </a14:m>
                <a:r>
                  <a:rPr lang="en-US" dirty="0" smtClean="0"/>
                  <a:t> common bucket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Candidate</a:t>
                </a:r>
              </a:p>
              <a:p>
                <a:r>
                  <a:rPr lang="en-US" dirty="0" smtClean="0"/>
                  <a:t>Take points </a:t>
                </a:r>
                <a:r>
                  <a:rPr lang="en-US" b="1" i="1" dirty="0" smtClean="0"/>
                  <a:t>x</a:t>
                </a:r>
                <a:r>
                  <a:rPr lang="en-US" dirty="0" smtClean="0"/>
                  <a:t> and </a:t>
                </a:r>
                <a:r>
                  <a:rPr lang="en-US" b="1" i="1" dirty="0" smtClean="0"/>
                  <a:t>y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s.t.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b="1" i="1" dirty="0" smtClean="0"/>
                  <a:t>H</a:t>
                </a:r>
                <a:r>
                  <a:rPr lang="en-US" dirty="0" smtClean="0"/>
                  <a:t> will make </a:t>
                </a:r>
                <a:r>
                  <a:rPr lang="en-US" b="1" i="1" dirty="0" smtClean="0"/>
                  <a:t>(</a:t>
                </a:r>
                <a:r>
                  <a:rPr lang="en-US" b="1" i="1" dirty="0" err="1" smtClean="0"/>
                  <a:t>x,y</a:t>
                </a:r>
                <a:r>
                  <a:rPr lang="en-US" b="1" i="1" dirty="0" smtClean="0"/>
                  <a:t>) </a:t>
                </a:r>
                <a:r>
                  <a:rPr lang="en-US" dirty="0" smtClean="0"/>
                  <a:t>a candidate pair with prob. </a:t>
                </a:r>
                <a:r>
                  <a:rPr lang="en-US" b="1" dirty="0" smtClean="0"/>
                  <a:t>p</a:t>
                </a:r>
              </a:p>
              <a:p>
                <a:r>
                  <a:rPr lang="en-US" dirty="0" smtClean="0"/>
                  <a:t>Construction makes (</a:t>
                </a:r>
                <a:r>
                  <a:rPr lang="en-US" dirty="0" err="1" smtClean="0"/>
                  <a:t>x,y</a:t>
                </a:r>
                <a:r>
                  <a:rPr lang="en-US" dirty="0" smtClean="0"/>
                  <a:t>) a candidate pair with </a:t>
                </a:r>
                <a:r>
                  <a:rPr lang="en-US" dirty="0" err="1" smtClean="0"/>
                  <a:t>probablility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 smtClean="0"/>
                  <a:t>           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The S-Curve!</a:t>
                </a:r>
              </a:p>
              <a:p>
                <a:pPr lvl="1"/>
                <a:r>
                  <a:rPr lang="en-US" dirty="0" smtClean="0"/>
                  <a:t>Example: Take </a:t>
                </a:r>
                <a:r>
                  <a:rPr lang="en-US" b="1" i="1" dirty="0" smtClean="0"/>
                  <a:t>H</a:t>
                </a:r>
                <a:r>
                  <a:rPr lang="en-US" dirty="0" smtClean="0"/>
                  <a:t> and construct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 by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AND </a:t>
                </a:r>
                <a:r>
                  <a:rPr lang="en-US" dirty="0" smtClean="0"/>
                  <a:t>construction with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= 4</a:t>
                </a:r>
                <a:r>
                  <a:rPr lang="en-US" dirty="0" smtClean="0"/>
                  <a:t>. Then, from </a:t>
                </a:r>
                <a:r>
                  <a:rPr lang="en-US" b="1" i="1" dirty="0" smtClean="0"/>
                  <a:t>H’</a:t>
                </a:r>
                <a:r>
                  <a:rPr lang="en-US" dirty="0" smtClean="0"/>
                  <a:t>, construct </a:t>
                </a:r>
                <a:r>
                  <a:rPr lang="en-US" b="1" i="1" dirty="0" smtClean="0"/>
                  <a:t>H’’ </a:t>
                </a:r>
                <a:r>
                  <a:rPr lang="en-US" dirty="0" smtClean="0"/>
                  <a:t>by the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OR </a:t>
                </a:r>
                <a:r>
                  <a:rPr lang="en-US" dirty="0" smtClean="0"/>
                  <a:t>construction with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= 4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447800"/>
                <a:ext cx="8915400" cy="5413581"/>
              </a:xfrm>
              <a:blipFill>
                <a:blip r:embed="rId2"/>
                <a:stretch>
                  <a:fillRect l="-1572" t="-2365" r="-1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58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Table for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861" y="4989174"/>
            <a:ext cx="6162685" cy="16381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r</a:t>
            </a:r>
            <a:r>
              <a:rPr lang="en-US" b="1" dirty="0" smtClean="0">
                <a:solidFill>
                  <a:srgbClr val="FF0000"/>
                </a:solidFill>
              </a:rPr>
              <a:t> = 4, </a:t>
            </a:r>
            <a:r>
              <a:rPr lang="en-US" b="1" i="1" dirty="0" smtClean="0">
                <a:solidFill>
                  <a:srgbClr val="0000FF"/>
                </a:solidFill>
              </a:rPr>
              <a:t>b</a:t>
            </a:r>
            <a:r>
              <a:rPr lang="en-US" b="1" dirty="0" smtClean="0">
                <a:solidFill>
                  <a:srgbClr val="0000FF"/>
                </a:solidFill>
              </a:rPr>
              <a:t> = 4 </a:t>
            </a:r>
            <a:r>
              <a:rPr lang="en-US" dirty="0" smtClean="0"/>
              <a:t>transforms </a:t>
            </a:r>
            <a:r>
              <a:rPr lang="en-US" dirty="0"/>
              <a:t>a (.2,.8,.8,.2)-sensitive family into a (.2,.8</a:t>
            </a:r>
            <a:r>
              <a:rPr lang="en-US" dirty="0" smtClean="0"/>
              <a:t>,.8785,.0064)-</a:t>
            </a:r>
            <a:r>
              <a:rPr lang="en-US" dirty="0"/>
              <a:t>sensitive family.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83</a:t>
            </a:fld>
            <a:endParaRPr lang="zh-TW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40374"/>
              </p:ext>
            </p:extLst>
          </p:nvPr>
        </p:nvGraphicFramePr>
        <p:xfrm>
          <a:off x="662524" y="1244757"/>
          <a:ext cx="2730303" cy="530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i="1" dirty="0" smtClean="0"/>
                        <a:t>p</a:t>
                      </a:r>
                      <a:endParaRPr lang="en-US" sz="3000" i="1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1-(1-</a:t>
                      </a:r>
                      <a:r>
                        <a:rPr lang="en-US" sz="3000" i="1" dirty="0" smtClean="0"/>
                        <a:t>p</a:t>
                      </a:r>
                      <a:r>
                        <a:rPr lang="en-US" sz="3000" baseline="30000" dirty="0" smtClean="0"/>
                        <a:t>4</a:t>
                      </a:r>
                      <a:r>
                        <a:rPr lang="en-US" sz="3000" dirty="0" smtClean="0"/>
                        <a:t>)</a:t>
                      </a:r>
                      <a:r>
                        <a:rPr lang="en-US" sz="3000" baseline="30000" dirty="0" smtClean="0"/>
                        <a:t>4</a:t>
                      </a:r>
                      <a:endParaRPr lang="en-US" sz="3000" baseline="30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.2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.0064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.3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.0320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.4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.0985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.5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.2275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.6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.4260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.7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.6666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.8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.8785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.9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.9860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05" y="1322767"/>
            <a:ext cx="4524503" cy="35936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79" t="2446" r="4484" b="6804"/>
          <a:stretch/>
        </p:blipFill>
        <p:spPr>
          <a:xfrm flipV="1">
            <a:off x="4589105" y="1415931"/>
            <a:ext cx="3796276" cy="326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99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Picking </a:t>
            </a:r>
            <a:r>
              <a:rPr lang="en-US" i="1" dirty="0" smtClean="0"/>
              <a:t>r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: The S-curve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6939" y="2726923"/>
            <a:ext cx="5382598" cy="3978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67" b="1" dirty="0">
                <a:solidFill>
                  <a:srgbClr val="0000FF"/>
                </a:solidFill>
              </a:rPr>
              <a:t>Blue area X: </a:t>
            </a:r>
            <a:r>
              <a:rPr lang="en-US" sz="2167" b="1" dirty="0"/>
              <a:t>False Negative rate</a:t>
            </a:r>
          </a:p>
          <a:p>
            <a:pPr marL="0" indent="0">
              <a:buNone/>
            </a:pPr>
            <a:r>
              <a:rPr lang="en-US" sz="2167" dirty="0"/>
              <a:t>These are pairs with </a:t>
            </a:r>
            <a:r>
              <a:rPr lang="en-US" sz="2167" b="1" i="1" dirty="0" err="1"/>
              <a:t>sim</a:t>
            </a:r>
            <a:r>
              <a:rPr lang="en-US" sz="2167" b="1" i="1" dirty="0"/>
              <a:t> &gt; s </a:t>
            </a:r>
            <a:r>
              <a:rPr lang="en-US" sz="2167" dirty="0"/>
              <a:t>but the </a:t>
            </a:r>
            <a:r>
              <a:rPr lang="en-US" sz="2167" b="1" i="1" dirty="0"/>
              <a:t>X</a:t>
            </a:r>
            <a:r>
              <a:rPr lang="en-US" sz="2167" dirty="0"/>
              <a:t> fraction won’t share a band and then will never becomes candidates. This means we will never consider these pairs for (slow/exact) similarity calculation!</a:t>
            </a:r>
          </a:p>
          <a:p>
            <a:pPr marL="0" indent="0">
              <a:buNone/>
            </a:pPr>
            <a:r>
              <a:rPr lang="en-US" sz="2167" b="1" i="1" dirty="0">
                <a:solidFill>
                  <a:srgbClr val="00FF00"/>
                </a:solidFill>
              </a:rPr>
              <a:t>Green area Y: </a:t>
            </a:r>
            <a:r>
              <a:rPr lang="en-US" sz="2167" b="1" i="1" dirty="0"/>
              <a:t>False Positive rate</a:t>
            </a:r>
          </a:p>
          <a:p>
            <a:pPr marL="0" indent="0">
              <a:buNone/>
            </a:pPr>
            <a:r>
              <a:rPr lang="en-US" sz="2167" dirty="0"/>
              <a:t>These are pairs with </a:t>
            </a:r>
            <a:r>
              <a:rPr lang="en-US" sz="2167" b="1" i="1" dirty="0" err="1"/>
              <a:t>sim</a:t>
            </a:r>
            <a:r>
              <a:rPr lang="en-US" sz="2167" b="1" i="1" dirty="0"/>
              <a:t> &lt; s </a:t>
            </a:r>
            <a:r>
              <a:rPr lang="en-US" sz="2167" dirty="0"/>
              <a:t>but we will consider theme as candidates. This is not too bad, we will consider them for (slow/exact) similarity computation and discard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84</a:t>
            </a:fld>
            <a:endParaRPr lang="zh-TW" alt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5300" y="1447801"/>
            <a:ext cx="8915400" cy="1279122"/>
          </a:xfrm>
          <a:prstGeom prst="rect">
            <a:avLst/>
          </a:prstGeom>
        </p:spPr>
        <p:txBody>
          <a:bodyPr vert="horz" lIns="99060" tIns="49530" rIns="99060" bIns="4953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67">
                <a:solidFill>
                  <a:srgbClr val="FF0000"/>
                </a:solidFill>
              </a:rPr>
              <a:t>Picking </a:t>
            </a:r>
            <a:r>
              <a:rPr lang="en-US" sz="3467" i="1">
                <a:solidFill>
                  <a:srgbClr val="FF0000"/>
                </a:solidFill>
              </a:rPr>
              <a:t>r</a:t>
            </a:r>
            <a:r>
              <a:rPr lang="en-US" sz="3467">
                <a:solidFill>
                  <a:srgbClr val="FF0000"/>
                </a:solidFill>
              </a:rPr>
              <a:t> and </a:t>
            </a:r>
            <a:r>
              <a:rPr lang="en-US" sz="3467" i="1">
                <a:solidFill>
                  <a:srgbClr val="FF0000"/>
                </a:solidFill>
              </a:rPr>
              <a:t>b</a:t>
            </a:r>
            <a:r>
              <a:rPr lang="en-US" sz="3467">
                <a:solidFill>
                  <a:srgbClr val="FF0000"/>
                </a:solidFill>
              </a:rPr>
              <a:t> to get desired performance</a:t>
            </a:r>
          </a:p>
          <a:p>
            <a:pPr lvl="1"/>
            <a:r>
              <a:rPr lang="en-US" sz="3033"/>
              <a:t>50 hash-functions (</a:t>
            </a:r>
            <a:r>
              <a:rPr lang="en-US" sz="3033" b="1" i="1"/>
              <a:t>r</a:t>
            </a:r>
            <a:r>
              <a:rPr lang="en-US" sz="3033"/>
              <a:t> * </a:t>
            </a:r>
            <a:r>
              <a:rPr lang="en-US" sz="3033" b="1" i="1"/>
              <a:t>b </a:t>
            </a:r>
            <a:r>
              <a:rPr lang="en-US" sz="3033"/>
              <a:t>= 50)</a:t>
            </a:r>
            <a:endParaRPr lang="en-US" sz="3033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3" y="2804930"/>
            <a:ext cx="3969838" cy="383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3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</a:t>
            </a:r>
            <a:r>
              <a:rPr lang="en-US" i="1" dirty="0"/>
              <a:t>r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: The S-curve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447801"/>
            <a:ext cx="8915400" cy="1279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Picking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rgbClr val="FF0000"/>
                </a:solidFill>
              </a:rPr>
              <a:t> and </a:t>
            </a:r>
            <a:r>
              <a:rPr lang="en-US" i="1" dirty="0" smtClean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to get desired performance</a:t>
            </a:r>
          </a:p>
          <a:p>
            <a:pPr lvl="1"/>
            <a:r>
              <a:rPr lang="en-US" dirty="0" smtClean="0"/>
              <a:t>50 hash-functions (</a:t>
            </a:r>
            <a:r>
              <a:rPr lang="en-US" b="1" i="1" dirty="0" smtClean="0"/>
              <a:t>r</a:t>
            </a:r>
            <a:r>
              <a:rPr lang="en-US" dirty="0" smtClean="0"/>
              <a:t> * </a:t>
            </a:r>
            <a:r>
              <a:rPr lang="en-US" b="1" i="1" dirty="0" smtClean="0"/>
              <a:t>b </a:t>
            </a:r>
            <a:r>
              <a:rPr lang="en-US" dirty="0" smtClean="0"/>
              <a:t>= 50)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85</a:t>
            </a:fld>
            <a:endParaRPr lang="zh-TW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02" y="3007369"/>
            <a:ext cx="5538615" cy="35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OR-AND 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Apply a </a:t>
                </a:r>
                <a:r>
                  <a:rPr lang="en-US" b="1" i="1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dirty="0" smtClean="0"/>
                  <a:t>-way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OR</a:t>
                </a:r>
                <a:r>
                  <a:rPr lang="en-US" dirty="0" smtClean="0"/>
                  <a:t> construction followed by an </a:t>
                </a:r>
                <a:r>
                  <a:rPr lang="en-US" b="1" i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US" dirty="0" smtClean="0"/>
                  <a:t>-way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AND</a:t>
                </a:r>
                <a:r>
                  <a:rPr lang="en-US" dirty="0" smtClean="0"/>
                  <a:t> construction</a:t>
                </a:r>
              </a:p>
              <a:p>
                <a:r>
                  <a:rPr lang="en-US" dirty="0" smtClean="0"/>
                  <a:t>Transforms probability </a:t>
                </a:r>
                <a:r>
                  <a:rPr lang="en-US" b="1" i="1" dirty="0" smtClean="0"/>
                  <a:t>p</a:t>
                </a:r>
                <a:r>
                  <a:rPr lang="en-US" dirty="0" smtClean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:r>
                  <a:rPr lang="en-US" dirty="0" smtClean="0">
                    <a:solidFill>
                      <a:srgbClr val="00B050"/>
                    </a:solidFill>
                  </a:rPr>
                  <a:t>The same S-curve, mirrored horizontally and vertically</a:t>
                </a:r>
              </a:p>
              <a:p>
                <a:pPr marL="371464" lvl="1" indent="-371464">
                  <a:buFont typeface="Arial" pitchFamily="34" charset="0"/>
                  <a:buChar char="•"/>
                </a:pPr>
                <a:r>
                  <a:rPr lang="en-US" sz="3467" dirty="0"/>
                  <a:t>Example: Take </a:t>
                </a:r>
                <a:r>
                  <a:rPr lang="en-US" sz="3467" b="1" i="1" dirty="0"/>
                  <a:t>H</a:t>
                </a:r>
                <a:r>
                  <a:rPr lang="en-US" sz="3467" dirty="0"/>
                  <a:t> and construct </a:t>
                </a:r>
                <a:r>
                  <a:rPr lang="en-US" sz="3467" b="1" i="1" dirty="0"/>
                  <a:t>H’</a:t>
                </a:r>
                <a:r>
                  <a:rPr lang="en-US" sz="3467" dirty="0"/>
                  <a:t> by the </a:t>
                </a:r>
                <a:r>
                  <a:rPr lang="en-US" sz="3467" dirty="0">
                    <a:solidFill>
                      <a:srgbClr val="0000FF"/>
                    </a:solidFill>
                  </a:rPr>
                  <a:t>OR</a:t>
                </a:r>
                <a:r>
                  <a:rPr lang="en-US" sz="3467" dirty="0">
                    <a:solidFill>
                      <a:srgbClr val="FF0000"/>
                    </a:solidFill>
                  </a:rPr>
                  <a:t> </a:t>
                </a:r>
                <a:r>
                  <a:rPr lang="en-US" sz="3467" dirty="0"/>
                  <a:t>construction with </a:t>
                </a:r>
                <a:r>
                  <a:rPr lang="en-US" sz="3467" b="1" i="1" dirty="0">
                    <a:solidFill>
                      <a:srgbClr val="0000FF"/>
                    </a:solidFill>
                  </a:rPr>
                  <a:t>b</a:t>
                </a:r>
                <a:r>
                  <a:rPr lang="en-US" sz="3467" dirty="0">
                    <a:solidFill>
                      <a:srgbClr val="0000FF"/>
                    </a:solidFill>
                  </a:rPr>
                  <a:t> = 4</a:t>
                </a:r>
                <a:r>
                  <a:rPr lang="en-US" sz="3467" dirty="0"/>
                  <a:t>. Then, from </a:t>
                </a:r>
                <a:r>
                  <a:rPr lang="en-US" sz="3467" b="1" i="1" dirty="0"/>
                  <a:t>H’</a:t>
                </a:r>
                <a:r>
                  <a:rPr lang="en-US" sz="3467" dirty="0"/>
                  <a:t>, construct </a:t>
                </a:r>
                <a:r>
                  <a:rPr lang="en-US" sz="3467" b="1" i="1" dirty="0"/>
                  <a:t>H’’ </a:t>
                </a:r>
                <a:r>
                  <a:rPr lang="en-US" sz="3467" dirty="0"/>
                  <a:t>by the </a:t>
                </a:r>
                <a:r>
                  <a:rPr lang="en-US" sz="3467" dirty="0">
                    <a:solidFill>
                      <a:srgbClr val="FF0000"/>
                    </a:solidFill>
                  </a:rPr>
                  <a:t>AND </a:t>
                </a:r>
                <a:r>
                  <a:rPr lang="en-US" sz="3467" dirty="0"/>
                  <a:t>construction with </a:t>
                </a:r>
                <a:r>
                  <a:rPr lang="en-US" sz="3467" b="1" i="1" dirty="0">
                    <a:solidFill>
                      <a:srgbClr val="FF0000"/>
                    </a:solidFill>
                  </a:rPr>
                  <a:t>r</a:t>
                </a:r>
                <a:r>
                  <a:rPr lang="en-US" sz="3467" dirty="0">
                    <a:solidFill>
                      <a:srgbClr val="FF0000"/>
                    </a:solidFill>
                  </a:rPr>
                  <a:t> = 4</a:t>
                </a:r>
                <a:r>
                  <a:rPr lang="en-US" sz="3467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62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Table for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333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4333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333" i="1">
                                <a:latin typeface="Cambria Math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4333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4333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333" i="1">
                                        <a:latin typeface="Cambria Math"/>
                                      </a:rPr>
                                      <m:t>1−</m:t>
                                    </m:r>
                                    <m:r>
                                      <a:rPr lang="en-US" sz="4333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4333" i="1">
                                    <a:latin typeface="Cambria Math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4333" i="1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22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4861" y="4833156"/>
            <a:ext cx="6162685" cy="1794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The example transforms a (.2,.8,.8,.2)-sensitive family into a (.2,.8,.9936,.1215)-sensitive family.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87</a:t>
            </a:fld>
            <a:endParaRPr lang="zh-TW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191361"/>
              </p:ext>
            </p:extLst>
          </p:nvPr>
        </p:nvGraphicFramePr>
        <p:xfrm>
          <a:off x="662524" y="1244757"/>
          <a:ext cx="2730303" cy="5304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5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17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i="1" dirty="0" smtClean="0"/>
                        <a:t>p</a:t>
                      </a:r>
                      <a:endParaRPr lang="en-US" sz="3000" i="1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(1-(</a:t>
                      </a:r>
                      <a:r>
                        <a:rPr lang="en-US" sz="3000" i="0" dirty="0" smtClean="0"/>
                        <a:t>1-p)</a:t>
                      </a:r>
                      <a:r>
                        <a:rPr lang="en-US" sz="3000" i="0" baseline="30000" dirty="0" smtClean="0"/>
                        <a:t>4</a:t>
                      </a:r>
                      <a:r>
                        <a:rPr lang="en-US" sz="3000" i="0" dirty="0" smtClean="0"/>
                        <a:t>)</a:t>
                      </a:r>
                      <a:r>
                        <a:rPr lang="en-US" sz="3000" i="0" baseline="30000" dirty="0" smtClean="0"/>
                        <a:t>4</a:t>
                      </a:r>
                      <a:endParaRPr lang="en-US" sz="3000" i="0" baseline="30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.2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.0140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.3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.1215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.4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.3334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.5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.5740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.6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.7725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.7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.9015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.8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.9680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89398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.9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.9936</a:t>
                      </a:r>
                      <a:endParaRPr lang="en-US" sz="3000" dirty="0"/>
                    </a:p>
                  </a:txBody>
                  <a:tcPr marL="99060" marR="99060" marT="49530" marB="49530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906" y="1244757"/>
            <a:ext cx="4602511" cy="358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36" t="2174" b="5915"/>
          <a:stretch/>
        </p:blipFill>
        <p:spPr>
          <a:xfrm flipV="1">
            <a:off x="4607271" y="1272261"/>
            <a:ext cx="4139442" cy="32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339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Cascading Constructions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Example: </a:t>
            </a:r>
            <a:r>
              <a:rPr lang="en-US" dirty="0" smtClean="0"/>
              <a:t>Apply the (4,4) </a:t>
            </a:r>
            <a:r>
              <a:rPr lang="en-US" b="1" dirty="0" smtClean="0"/>
              <a:t>OR-AND</a:t>
            </a:r>
            <a:r>
              <a:rPr lang="en-US" dirty="0" smtClean="0"/>
              <a:t> construction followed by the (4,4) </a:t>
            </a:r>
            <a:r>
              <a:rPr lang="en-US" b="1" dirty="0" smtClean="0"/>
              <a:t>AND-OR </a:t>
            </a:r>
            <a:r>
              <a:rPr lang="en-US" dirty="0" smtClean="0"/>
              <a:t>construction</a:t>
            </a:r>
          </a:p>
          <a:p>
            <a:endParaRPr lang="en-US" dirty="0"/>
          </a:p>
          <a:p>
            <a:r>
              <a:rPr lang="en-US" dirty="0" smtClean="0"/>
              <a:t>Transforms a </a:t>
            </a:r>
            <a:r>
              <a:rPr lang="en-US" dirty="0" smtClean="0">
                <a:solidFill>
                  <a:srgbClr val="FF0000"/>
                </a:solidFill>
              </a:rPr>
              <a:t>(.2, .8, .8, .2)-sensitive</a:t>
            </a:r>
            <a:r>
              <a:rPr lang="en-US" dirty="0" smtClean="0"/>
              <a:t> family into a </a:t>
            </a:r>
            <a:r>
              <a:rPr lang="en-US" dirty="0" smtClean="0">
                <a:solidFill>
                  <a:srgbClr val="FF0000"/>
                </a:solidFill>
              </a:rPr>
              <a:t>(.2, .8, .9999996, .0008715)-sensitive </a:t>
            </a:r>
            <a:r>
              <a:rPr lang="en-US" dirty="0" smtClean="0"/>
              <a:t>family</a:t>
            </a:r>
          </a:p>
          <a:p>
            <a:pPr lvl="1"/>
            <a:r>
              <a:rPr lang="en-US" dirty="0" smtClean="0"/>
              <a:t>Note this family uses 256 (=4*4*4*4) of the original hash 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0206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any two distances </a:t>
            </a:r>
            <a:r>
              <a:rPr lang="en-US" b="1" i="1" dirty="0" smtClean="0"/>
              <a:t>x &lt; y</a:t>
            </a:r>
            <a:endParaRPr lang="en-US" dirty="0" smtClean="0"/>
          </a:p>
          <a:p>
            <a:r>
              <a:rPr lang="en-US" dirty="0" smtClean="0"/>
              <a:t>Start with a </a:t>
            </a:r>
            <a:r>
              <a:rPr lang="en-US" b="1" i="1" dirty="0" smtClean="0"/>
              <a:t>(x, y, (1-x), (1-y))</a:t>
            </a:r>
            <a:r>
              <a:rPr lang="en-US" altLang="zh-CN" dirty="0" smtClean="0"/>
              <a:t>-sensitive family</a:t>
            </a:r>
          </a:p>
          <a:p>
            <a:r>
              <a:rPr lang="en-US" dirty="0" smtClean="0"/>
              <a:t>Apply constructions to </a:t>
            </a:r>
            <a:r>
              <a:rPr lang="en-US" b="1" dirty="0" smtClean="0"/>
              <a:t>amplify</a:t>
            </a:r>
            <a:r>
              <a:rPr lang="en-US" dirty="0" smtClean="0"/>
              <a:t> </a:t>
            </a:r>
            <a:r>
              <a:rPr lang="en-US" b="1" i="1" dirty="0" smtClean="0">
                <a:solidFill>
                  <a:srgbClr val="FF0000"/>
                </a:solidFill>
              </a:rPr>
              <a:t>(x, y, p, q)</a:t>
            </a:r>
            <a:r>
              <a:rPr lang="en-US" dirty="0" smtClean="0">
                <a:solidFill>
                  <a:srgbClr val="FF0000"/>
                </a:solidFill>
              </a:rPr>
              <a:t>-sensitive</a:t>
            </a:r>
            <a:r>
              <a:rPr lang="en-US" dirty="0" smtClean="0"/>
              <a:t> family, where </a:t>
            </a:r>
            <a:r>
              <a:rPr lang="en-US" b="1" i="1" dirty="0" smtClean="0"/>
              <a:t>p</a:t>
            </a:r>
            <a:r>
              <a:rPr lang="en-US" dirty="0" smtClean="0"/>
              <a:t> is almost 1 and </a:t>
            </a:r>
            <a:r>
              <a:rPr lang="en-US" b="1" i="1" dirty="0" smtClean="0"/>
              <a:t>q</a:t>
            </a:r>
            <a:r>
              <a:rPr lang="en-US" dirty="0" smtClean="0"/>
              <a:t> is almost 0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The closer to 0 and 1 we get, the more hash functions must be used</a:t>
            </a:r>
          </a:p>
          <a:p>
            <a:pPr marL="0" indent="0">
              <a:buNone/>
            </a:pPr>
            <a:endParaRPr lang="en-US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36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Similar Documents</a:t>
            </a:r>
          </a:p>
          <a:p>
            <a:pPr lvl="1"/>
            <a:r>
              <a:rPr lang="en-US" dirty="0" smtClean="0"/>
              <a:t>Shingling</a:t>
            </a:r>
          </a:p>
          <a:p>
            <a:pPr lvl="1"/>
            <a:r>
              <a:rPr lang="en-US" dirty="0" smtClean="0"/>
              <a:t>Min Hashing</a:t>
            </a:r>
          </a:p>
          <a:p>
            <a:pPr lvl="1"/>
            <a:r>
              <a:rPr lang="en-US" dirty="0" smtClean="0"/>
              <a:t>Locality-Sensitive Hashing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Other Applications of LSH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Appendix: Theory of LSH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398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Practice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28931" y="1447800"/>
                <a:ext cx="5081769" cy="4945529"/>
              </a:xfrm>
            </p:spPr>
            <p:txBody>
              <a:bodyPr>
                <a:normAutofit lnSpcReduction="10000"/>
              </a:bodyPr>
              <a:lstStyle/>
              <a:p>
                <a:pPr marL="557195" indent="-557195">
                  <a:buFont typeface="+mj-lt"/>
                  <a:buAutoNum type="arabicPeriod"/>
                </a:pPr>
                <a:r>
                  <a:rPr lang="en-US" sz="2600" dirty="0"/>
                  <a:t>Compute the </a:t>
                </a:r>
                <a:r>
                  <a:rPr lang="en-US" sz="2600" dirty="0" err="1"/>
                  <a:t>minhash</a:t>
                </a:r>
                <a:r>
                  <a:rPr lang="en-US" sz="2600" dirty="0"/>
                  <a:t> signature for each column if we use the following three hash functions: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=2</m:t>
                    </m:r>
                    <m:r>
                      <a:rPr lang="en-US" sz="2600" i="1">
                        <a:latin typeface="Cambria Math"/>
                      </a:rPr>
                      <m:t>𝑥</m:t>
                    </m:r>
                    <m:r>
                      <a:rPr lang="en-US" sz="2600" i="1">
                        <a:latin typeface="Cambria Math"/>
                      </a:rPr>
                      <m:t>+1</m:t>
                    </m:r>
                  </m:oMath>
                </a14:m>
                <a:r>
                  <a:rPr lang="en-US" sz="2600" dirty="0"/>
                  <a:t> mod 6;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=3</m:t>
                    </m:r>
                    <m:r>
                      <a:rPr lang="en-US" sz="2600" i="1">
                        <a:latin typeface="Cambria Math"/>
                      </a:rPr>
                      <m:t>𝑥</m:t>
                    </m:r>
                    <m:r>
                      <a:rPr lang="en-US" sz="2600" i="1">
                        <a:latin typeface="Cambria Math"/>
                      </a:rPr>
                      <m:t>+2</m:t>
                    </m:r>
                  </m:oMath>
                </a14:m>
                <a:r>
                  <a:rPr lang="en-US" sz="2600" dirty="0"/>
                  <a:t> mod 6;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/>
                          </a:rPr>
                          <m:t>h</m:t>
                        </m:r>
                      </m:e>
                      <m:sub>
                        <m:r>
                          <a:rPr lang="en-US" sz="2600" i="1">
                            <a:latin typeface="Cambria Math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2600" i="1">
                        <a:latin typeface="Cambria Math"/>
                      </a:rPr>
                      <m:t>=5</m:t>
                    </m:r>
                    <m:r>
                      <a:rPr lang="en-US" sz="2600" i="1">
                        <a:latin typeface="Cambria Math"/>
                      </a:rPr>
                      <m:t>𝑥</m:t>
                    </m:r>
                    <m:r>
                      <a:rPr lang="en-US" sz="2600" i="1">
                        <a:latin typeface="Cambria Math"/>
                      </a:rPr>
                      <m:t>+2</m:t>
                    </m:r>
                  </m:oMath>
                </a14:m>
                <a:r>
                  <a:rPr lang="en-US" sz="2600" dirty="0"/>
                  <a:t> mod 6.</a:t>
                </a:r>
              </a:p>
              <a:p>
                <a:pPr marL="557195" indent="-557195">
                  <a:buFont typeface="+mj-lt"/>
                  <a:buAutoNum type="arabicPeriod"/>
                </a:pPr>
                <a:r>
                  <a:rPr lang="en-US" sz="2600" dirty="0"/>
                  <a:t>Which of these hash functions are true permutations? How do we decide this?</a:t>
                </a:r>
              </a:p>
              <a:p>
                <a:pPr marL="557195" indent="-557195">
                  <a:buFont typeface="+mj-lt"/>
                  <a:buAutoNum type="arabicPeriod"/>
                </a:pPr>
                <a:r>
                  <a:rPr lang="en-US" sz="2600" dirty="0"/>
                  <a:t>How close are estimated Jaccard similarities for the six pairs of columns to the true Jaccard similarities?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8931" y="1447800"/>
                <a:ext cx="5081769" cy="4945529"/>
              </a:xfrm>
              <a:blipFill>
                <a:blip r:embed="rId4"/>
                <a:stretch>
                  <a:fillRect l="-2158" t="-2096" r="-2638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90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25190094"/>
                  </p:ext>
                </p:extLst>
              </p:nvPr>
            </p:nvGraphicFramePr>
            <p:xfrm>
              <a:off x="272478" y="1478783"/>
              <a:ext cx="3900437" cy="43994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1327806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622412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65007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65007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  <a:gridCol w="650073">
                      <a:extLst>
                        <a:ext uri="{9D8B030D-6E8A-4147-A177-3AD203B41FA5}">
                          <a16:colId xmlns:a16="http://schemas.microsoft.com/office/drawing/2014/main" xmlns="" val="20004"/>
                        </a:ext>
                      </a:extLst>
                    </a:gridCol>
                  </a:tblGrid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0" i="1" dirty="0" smtClean="0">
                              <a:solidFill>
                                <a:schemeClr val="tx1"/>
                              </a:solidFill>
                            </a:rPr>
                            <a:t>Element</a:t>
                          </a:r>
                          <a:endParaRPr lang="en-US" sz="2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6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0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1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2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3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4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5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25190094"/>
                  </p:ext>
                </p:extLst>
              </p:nvPr>
            </p:nvGraphicFramePr>
            <p:xfrm>
              <a:off x="272478" y="1478783"/>
              <a:ext cx="3900437" cy="4399472"/>
            </p:xfrm>
            <a:graphic>
              <a:graphicData uri="http://schemas.openxmlformats.org/drawingml/2006/table">
                <a:tbl>
                  <a:tblPr bandCol="1">
                    <a:tableStyleId>{5C22544A-7EE6-4342-B048-85BDC9FD1C3A}</a:tableStyleId>
                  </a:tblPr>
                  <a:tblGrid>
                    <a:gridCol w="13278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241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5007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5007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0073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0" i="1" dirty="0" smtClean="0">
                              <a:solidFill>
                                <a:schemeClr val="tx1"/>
                              </a:solidFill>
                            </a:rPr>
                            <a:t>Element</a:t>
                          </a:r>
                          <a:endParaRPr lang="en-US" sz="26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14706" t="-971" r="-316667" b="-6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0000" t="-971" r="-201869" b="-6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00000" t="-971" r="-101869" b="-615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500000" t="-971" r="-1869" b="-615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0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1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2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3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4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284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i="1" dirty="0" smtClean="0"/>
                            <a:t>5</a:t>
                          </a:r>
                          <a:endParaRPr lang="en-US" sz="2600" i="1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1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dirty="0" smtClean="0"/>
                            <a:t>0</a:t>
                          </a:r>
                          <a:endParaRPr lang="en-US" sz="2600" dirty="0"/>
                        </a:p>
                      </a:txBody>
                      <a:tcPr marL="99060" marR="99060" marT="49530" marB="4953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76448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YZHANG@EOISWY0FUVWZY5H8" val="467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9418</TotalTime>
  <Words>3430</Words>
  <Application>Microsoft Office PowerPoint</Application>
  <PresentationFormat>A4 Paper (210x297 mm)</PresentationFormat>
  <Paragraphs>842</Paragraphs>
  <Slides>90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8" baseType="lpstr">
      <vt:lpstr>ＭＳ Ｐゴシック</vt:lpstr>
      <vt:lpstr>宋体</vt:lpstr>
      <vt:lpstr>新細明體</vt:lpstr>
      <vt:lpstr>Arial</vt:lpstr>
      <vt:lpstr>Calibri</vt:lpstr>
      <vt:lpstr>Cambria Math</vt:lpstr>
      <vt:lpstr>Wingdings</vt:lpstr>
      <vt:lpstr>Office 佈景主題</vt:lpstr>
      <vt:lpstr>Lecture 3: Locality Sensitive Hashing</vt:lpstr>
      <vt:lpstr> A Motivating Example</vt:lpstr>
      <vt:lpstr>Scene Completion Problem</vt:lpstr>
      <vt:lpstr>Scene Completion Problem</vt:lpstr>
      <vt:lpstr>Scene Completion Problem</vt:lpstr>
      <vt:lpstr>Scene Completion Problem</vt:lpstr>
      <vt:lpstr>A Common Metaphor</vt:lpstr>
      <vt:lpstr>Outline</vt:lpstr>
      <vt:lpstr>Outline</vt:lpstr>
      <vt:lpstr>Distance Measures</vt:lpstr>
      <vt:lpstr>Distance Measures</vt:lpstr>
      <vt:lpstr>Finding Similar Documents</vt:lpstr>
      <vt:lpstr>Finding Similar Documents</vt:lpstr>
      <vt:lpstr>3 Essential Steps for Similar Docs</vt:lpstr>
      <vt:lpstr>The Big Picture</vt:lpstr>
      <vt:lpstr>Step 1 - Shingling</vt:lpstr>
      <vt:lpstr>Documents as High-Dim Data</vt:lpstr>
      <vt:lpstr>Shingles: Definition</vt:lpstr>
      <vt:lpstr>Compressing Shingles</vt:lpstr>
      <vt:lpstr>Similarity Metric for Shingles</vt:lpstr>
      <vt:lpstr>Working Assumption</vt:lpstr>
      <vt:lpstr>Motivation for Minhash/LSH</vt:lpstr>
      <vt:lpstr>Step 2 - MinHashing</vt:lpstr>
      <vt:lpstr>Encoding Sets as Bit Vectors</vt:lpstr>
      <vt:lpstr>Encoding Sets as Bit Vectors</vt:lpstr>
      <vt:lpstr>From Sets to Boolean Matrices</vt:lpstr>
      <vt:lpstr>From Sets to Boolean Matrices</vt:lpstr>
      <vt:lpstr>Finding Similar Columns</vt:lpstr>
      <vt:lpstr>Hashing Columns (Signatures)</vt:lpstr>
      <vt:lpstr>Min-Hashing</vt:lpstr>
      <vt:lpstr>Min-Hashing</vt:lpstr>
      <vt:lpstr>Min-Hashing Example</vt:lpstr>
      <vt:lpstr>Surprising Property</vt:lpstr>
      <vt:lpstr>The Proof</vt:lpstr>
      <vt:lpstr>Four Types of Rows</vt:lpstr>
      <vt:lpstr>Similarity for Signatures</vt:lpstr>
      <vt:lpstr>Min-Hashing Example</vt:lpstr>
      <vt:lpstr>MinHash Signatures</vt:lpstr>
      <vt:lpstr>Implementational Trick</vt:lpstr>
      <vt:lpstr>Implementational Trick</vt:lpstr>
      <vt:lpstr>In-Class Practice</vt:lpstr>
      <vt:lpstr>Step 3 – Locality Sensitive Hashing</vt:lpstr>
      <vt:lpstr>LSH: First Cut</vt:lpstr>
      <vt:lpstr>Candidates from Minhash</vt:lpstr>
      <vt:lpstr>LSH for Minhash</vt:lpstr>
      <vt:lpstr>Partition M into b Bands</vt:lpstr>
      <vt:lpstr>Partition M into b Bands</vt:lpstr>
      <vt:lpstr>Hashing Bands</vt:lpstr>
      <vt:lpstr>Simplifying Assumption</vt:lpstr>
      <vt:lpstr>Example of Bands</vt:lpstr>
      <vt:lpstr>C_1,C_2 are 80% Similar</vt:lpstr>
      <vt:lpstr>C_1,C_2 are 30% Similar</vt:lpstr>
      <vt:lpstr>LSH Involves a Tradeoff</vt:lpstr>
      <vt:lpstr>Analysis of LSH – What We Want</vt:lpstr>
      <vt:lpstr>What 1 Band of 1 Row Gives You</vt:lpstr>
      <vt:lpstr>b bands, r rows/band</vt:lpstr>
      <vt:lpstr>What b Bands of r Rows Gives You</vt:lpstr>
      <vt:lpstr>Example: b =20; r = 5</vt:lpstr>
      <vt:lpstr>Picking r and b: The S-curve</vt:lpstr>
      <vt:lpstr>LSH Summary</vt:lpstr>
      <vt:lpstr>Finding Similar Documents: Summary</vt:lpstr>
      <vt:lpstr>Outline</vt:lpstr>
      <vt:lpstr>Finding Similar Docs: Review</vt:lpstr>
      <vt:lpstr>Other Applications of LSH</vt:lpstr>
      <vt:lpstr>Near-duplicate Detection</vt:lpstr>
      <vt:lpstr>Hierarchical Clustering </vt:lpstr>
      <vt:lpstr>Image/Audio/Video Similarity Identification </vt:lpstr>
      <vt:lpstr>Bioinformatics</vt:lpstr>
      <vt:lpstr>One-Slide Takeaway</vt:lpstr>
      <vt:lpstr>Outline</vt:lpstr>
      <vt:lpstr>Families of Hash Functions</vt:lpstr>
      <vt:lpstr>Locality-Sensitive (LS) Families</vt:lpstr>
      <vt:lpstr>A (d_1,d_2,p_1,p_2)-sensitive function</vt:lpstr>
      <vt:lpstr>Example of LS Family: Minhash</vt:lpstr>
      <vt:lpstr>Example: LS Family – (2)</vt:lpstr>
      <vt:lpstr>Amplifying a LS-Family</vt:lpstr>
      <vt:lpstr>AND of Hash Functions</vt:lpstr>
      <vt:lpstr>Subtlety Regarding Independence</vt:lpstr>
      <vt:lpstr>OR of Hash Functions</vt:lpstr>
      <vt:lpstr>Effect of AND and OR Constructions</vt:lpstr>
      <vt:lpstr>Effect of AND and OR Constructions</vt:lpstr>
      <vt:lpstr>Composing Constructions</vt:lpstr>
      <vt:lpstr>Table for Function 1-(1-p^4 )^4</vt:lpstr>
      <vt:lpstr>Picking r and b: The S-curve</vt:lpstr>
      <vt:lpstr>Picking r and b: The S-curve</vt:lpstr>
      <vt:lpstr>OR-AND Composition</vt:lpstr>
      <vt:lpstr>Table for Function (1-(1-p)^4 )^4</vt:lpstr>
      <vt:lpstr>Cascading Constructions</vt:lpstr>
      <vt:lpstr>Summary</vt:lpstr>
      <vt:lpstr>In-Class Practice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Locality Sensitive Hashing</dc:title>
  <dc:creator>hyzhang</dc:creator>
  <cp:lastModifiedBy>lyu</cp:lastModifiedBy>
  <cp:revision>179</cp:revision>
  <cp:lastPrinted>2018-09-17T08:55:06Z</cp:lastPrinted>
  <dcterms:created xsi:type="dcterms:W3CDTF">2013-04-08T11:38:58Z</dcterms:created>
  <dcterms:modified xsi:type="dcterms:W3CDTF">2019-09-17T05:12:11Z</dcterms:modified>
</cp:coreProperties>
</file>